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06_251E7CE5.xml" ContentType="application/vnd.ms-powerpoint.comments+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 id="2147483672" r:id="rId6"/>
  </p:sldMasterIdLst>
  <p:notesMasterIdLst>
    <p:notesMasterId r:id="rId35"/>
  </p:notesMasterIdLst>
  <p:sldIdLst>
    <p:sldId id="256" r:id="rId7"/>
    <p:sldId id="407" r:id="rId8"/>
    <p:sldId id="275" r:id="rId9"/>
    <p:sldId id="260" r:id="rId10"/>
    <p:sldId id="409" r:id="rId11"/>
    <p:sldId id="262" r:id="rId12"/>
    <p:sldId id="265" r:id="rId13"/>
    <p:sldId id="266" r:id="rId14"/>
    <p:sldId id="267" r:id="rId15"/>
    <p:sldId id="268" r:id="rId16"/>
    <p:sldId id="269" r:id="rId17"/>
    <p:sldId id="264" r:id="rId18"/>
    <p:sldId id="408" r:id="rId19"/>
    <p:sldId id="261" r:id="rId20"/>
    <p:sldId id="270" r:id="rId21"/>
    <p:sldId id="271" r:id="rId22"/>
    <p:sldId id="272" r:id="rId23"/>
    <p:sldId id="273" r:id="rId24"/>
    <p:sldId id="274" r:id="rId25"/>
    <p:sldId id="277" r:id="rId26"/>
    <p:sldId id="403" r:id="rId27"/>
    <p:sldId id="404" r:id="rId28"/>
    <p:sldId id="410" r:id="rId29"/>
    <p:sldId id="411" r:id="rId30"/>
    <p:sldId id="258" r:id="rId31"/>
    <p:sldId id="316" r:id="rId32"/>
    <p:sldId id="276" r:id="rId33"/>
    <p:sldId id="406" r:id="rId34"/>
  </p:sldIdLst>
  <p:sldSz cx="12192000" cy="6858000"/>
  <p:notesSz cx="6858000" cy="9144000"/>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89AA05-824F-8EE9-D844-2C331276AB26}" name="Pavinee" initials="P" userId="Pavinee" providerId="None"/>
  <p188:author id="{22F7CD06-4937-7D4F-EC3D-02A1956CBC9D}" name="PAVINEE RERKJIRATTIKAL" initials="PR" userId="S::pavinee.rerk@dome.tu.ac.th::129d14ce-f5c2-48e1-a78a-ca917985c375" providerId="AD"/>
  <p188:author id="{9805DAF5-AF11-EE85-9F64-8504F3AFAF4B}" name="Sanggyu  Nam" initials="SN" userId="Sanggyu  Nam"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8459"/>
    <a:srgbClr val="E7E6E6"/>
    <a:srgbClr val="A85F2B"/>
    <a:srgbClr val="CB917A"/>
    <a:srgbClr val="3F3051"/>
    <a:srgbClr val="E6B9B8"/>
    <a:srgbClr val="CA5451"/>
    <a:srgbClr val="262626"/>
    <a:srgbClr val="953735"/>
    <a:srgbClr val="B3A2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9CE6C7-7866-F840-9EA5-AE432E938C6F}" v="4709" dt="2023-06-12T09:27:45.323"/>
    <p1510:client id="{A726E3FE-DA43-4C8B-9344-5B6A2A87B56A}" v="777" vWet="779" dt="2023-06-13T04:40:48.989"/>
    <p1510:client id="{DCED33A8-3B28-4DEE-9C16-A564FE0B0D9D}" v="565" dt="2023-06-13T06:11:09.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omments/modernComment_106_251E7CE5.xml><?xml version="1.0" encoding="utf-8"?>
<p188:cmLst xmlns:a="http://schemas.openxmlformats.org/drawingml/2006/main" xmlns:r="http://schemas.openxmlformats.org/officeDocument/2006/relationships" xmlns:p188="http://schemas.microsoft.com/office/powerpoint/2018/8/main">
  <p188:cm id="{E6160AD1-4562-D746-83AD-C2C33E87E5E1}" authorId="{22F7CD06-4937-7D4F-EC3D-02A1956CBC9D}" created="2023-06-12T02:47:35.956">
    <ac:deMkLst xmlns:ac="http://schemas.microsoft.com/office/drawing/2013/main/command">
      <pc:docMk xmlns:pc="http://schemas.microsoft.com/office/powerpoint/2013/main/command"/>
      <pc:sldMk xmlns:pc="http://schemas.microsoft.com/office/powerpoint/2013/main/command" cId="622755045" sldId="262"/>
      <ac:spMk id="6" creationId="{45749A94-1103-1558-DA1E-1F346FD0D8BD}"/>
    </ac:deMkLst>
    <p188:txBody>
      <a:bodyPr/>
      <a:lstStyle/>
      <a:p>
        <a:r>
          <a:rPr lang="en-TH"/>
          <a:t>explain more about how your work is different from other exisiting work
e.g. the works that consider mario level did not address natural connectivity but consider other factors and you are the first to consider this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5FDCE-13D1-4671-8DD3-C7289456114B}" type="datetimeFigureOut">
              <a:rPr lang="th-TH" smtClean="0"/>
              <a:t>23/06/66</a:t>
            </a:fld>
            <a:endParaRPr lang="th-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DC8A8F-B891-4113-9434-21A07CBC58AF}" type="slidenum">
              <a:rPr lang="th-TH" smtClean="0"/>
              <a:t>‹#›</a:t>
            </a:fld>
            <a:endParaRPr lang="th-TH"/>
          </a:p>
        </p:txBody>
      </p:sp>
    </p:spTree>
    <p:extLst>
      <p:ext uri="{BB962C8B-B14F-4D97-AF65-F5344CB8AC3E}">
        <p14:creationId xmlns:p14="http://schemas.microsoft.com/office/powerpoint/2010/main" val="1727407752"/>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C8A8F-B891-4113-9434-21A07CBC58AF}" type="slidenum">
              <a:rPr lang="th-TH" smtClean="0"/>
              <a:t>14</a:t>
            </a:fld>
            <a:endParaRPr lang="th-TH"/>
          </a:p>
        </p:txBody>
      </p:sp>
    </p:spTree>
    <p:extLst>
      <p:ext uri="{BB962C8B-B14F-4D97-AF65-F5344CB8AC3E}">
        <p14:creationId xmlns:p14="http://schemas.microsoft.com/office/powerpoint/2010/main" val="3842886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76C4-9CAD-85AE-18F9-47CE250F0658}"/>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TH"/>
          </a:p>
        </p:txBody>
      </p:sp>
      <p:sp>
        <p:nvSpPr>
          <p:cNvPr id="3" name="Subtitle 2">
            <a:extLst>
              <a:ext uri="{FF2B5EF4-FFF2-40B4-BE49-F238E27FC236}">
                <a16:creationId xmlns:a16="http://schemas.microsoft.com/office/drawing/2014/main" id="{762B0FA9-02F8-93D2-C1E2-9E6658487D09}"/>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TH"/>
          </a:p>
        </p:txBody>
      </p:sp>
      <p:sp>
        <p:nvSpPr>
          <p:cNvPr id="4" name="Date Placeholder 3">
            <a:extLst>
              <a:ext uri="{FF2B5EF4-FFF2-40B4-BE49-F238E27FC236}">
                <a16:creationId xmlns:a16="http://schemas.microsoft.com/office/drawing/2014/main" id="{817BD81A-336C-D28A-844C-37F7486DCDD3}"/>
              </a:ext>
            </a:extLst>
          </p:cNvPr>
          <p:cNvSpPr>
            <a:spLocks noGrp="1"/>
          </p:cNvSpPr>
          <p:nvPr>
            <p:ph type="dt" sz="half" idx="10"/>
          </p:nvPr>
        </p:nvSpPr>
        <p:spPr/>
        <p:txBody>
          <a:bodyPr/>
          <a:lstStyle/>
          <a:p>
            <a:fld id="{DE718F24-01AE-4E87-B81D-2B4AFB876A82}" type="datetime1">
              <a:rPr lang="en-US" smtClean="0"/>
              <a:t>6/23/2023</a:t>
            </a:fld>
            <a:endParaRPr lang="en-TH"/>
          </a:p>
        </p:txBody>
      </p:sp>
      <p:sp>
        <p:nvSpPr>
          <p:cNvPr id="5" name="Footer Placeholder 4">
            <a:extLst>
              <a:ext uri="{FF2B5EF4-FFF2-40B4-BE49-F238E27FC236}">
                <a16:creationId xmlns:a16="http://schemas.microsoft.com/office/drawing/2014/main" id="{01D98971-AE1B-1A58-37FF-C633A2E5E015}"/>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528045D2-7CC8-D25F-CE11-3D42B8FE2894}"/>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42170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5A385-F972-2F4E-CF89-0B5B3DD85226}"/>
              </a:ext>
            </a:extLst>
          </p:cNvPr>
          <p:cNvSpPr>
            <a:spLocks noGrp="1"/>
          </p:cNvSpPr>
          <p:nvPr>
            <p:ph type="title"/>
          </p:nvPr>
        </p:nvSpPr>
        <p:spPr/>
        <p:txBody>
          <a:bodyPr/>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CA24D084-2925-5D6A-E49F-A071AAD1E3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E0AB22E3-8BE6-C138-55FA-E5BC74F3528C}"/>
              </a:ext>
            </a:extLst>
          </p:cNvPr>
          <p:cNvSpPr>
            <a:spLocks noGrp="1"/>
          </p:cNvSpPr>
          <p:nvPr>
            <p:ph type="dt" sz="half" idx="10"/>
          </p:nvPr>
        </p:nvSpPr>
        <p:spPr/>
        <p:txBody>
          <a:bodyPr/>
          <a:lstStyle/>
          <a:p>
            <a:fld id="{48E5F6A7-A62E-43C8-A6E4-F1102AB45BCC}" type="datetime1">
              <a:rPr lang="en-US" smtClean="0"/>
              <a:t>6/23/2023</a:t>
            </a:fld>
            <a:endParaRPr lang="en-TH"/>
          </a:p>
        </p:txBody>
      </p:sp>
      <p:sp>
        <p:nvSpPr>
          <p:cNvPr id="5" name="Footer Placeholder 4">
            <a:extLst>
              <a:ext uri="{FF2B5EF4-FFF2-40B4-BE49-F238E27FC236}">
                <a16:creationId xmlns:a16="http://schemas.microsoft.com/office/drawing/2014/main" id="{966F9948-E13F-AABC-224B-2F7A6DB8CE9B}"/>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6FE3F4F6-0237-830F-4154-C84E132DC9C6}"/>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422568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D74C9-6493-DF9D-82E5-18EDE88AF5FB}"/>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9FC3FB3C-1C40-F850-BCD1-683A51C6D70A}"/>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BF627E20-F508-0C5C-1047-574DFBB0AC43}"/>
              </a:ext>
            </a:extLst>
          </p:cNvPr>
          <p:cNvSpPr>
            <a:spLocks noGrp="1"/>
          </p:cNvSpPr>
          <p:nvPr>
            <p:ph type="dt" sz="half" idx="10"/>
          </p:nvPr>
        </p:nvSpPr>
        <p:spPr/>
        <p:txBody>
          <a:bodyPr/>
          <a:lstStyle/>
          <a:p>
            <a:fld id="{550C854A-A88F-470C-A84E-D03EE41F3480}" type="datetime1">
              <a:rPr lang="en-US" smtClean="0"/>
              <a:t>6/23/2023</a:t>
            </a:fld>
            <a:endParaRPr lang="en-TH"/>
          </a:p>
        </p:txBody>
      </p:sp>
      <p:sp>
        <p:nvSpPr>
          <p:cNvPr id="5" name="Footer Placeholder 4">
            <a:extLst>
              <a:ext uri="{FF2B5EF4-FFF2-40B4-BE49-F238E27FC236}">
                <a16:creationId xmlns:a16="http://schemas.microsoft.com/office/drawing/2014/main" id="{CAB9B1BE-CF50-6FA8-3C91-BE6E2550B30F}"/>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18AE25DF-A7DE-1BEC-A0EC-642BE3477E71}"/>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44566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0E9B-B37C-7103-8E92-9C9E68F59F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0D366EE2-D3ED-9A4D-BD58-A704A0CCF01C}"/>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A6929986-53FC-9599-007B-ECA6941F9310}"/>
              </a:ext>
            </a:extLst>
          </p:cNvPr>
          <p:cNvSpPr>
            <a:spLocks noGrp="1"/>
          </p:cNvSpPr>
          <p:nvPr>
            <p:ph type="dt" sz="half" idx="10"/>
          </p:nvPr>
        </p:nvSpPr>
        <p:spPr/>
        <p:txBody>
          <a:bodyPr/>
          <a:lstStyle/>
          <a:p>
            <a:fld id="{C584487F-F827-40A8-BA63-E2C4FB8E71F5}" type="datetime1">
              <a:rPr lang="en-US" smtClean="0"/>
              <a:t>6/23/2023</a:t>
            </a:fld>
            <a:endParaRPr lang="en-TH"/>
          </a:p>
        </p:txBody>
      </p:sp>
      <p:sp>
        <p:nvSpPr>
          <p:cNvPr id="5" name="Footer Placeholder 4">
            <a:extLst>
              <a:ext uri="{FF2B5EF4-FFF2-40B4-BE49-F238E27FC236}">
                <a16:creationId xmlns:a16="http://schemas.microsoft.com/office/drawing/2014/main" id="{C8F998A6-2B8C-9DE6-7F1E-84A7D17E72BD}"/>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F62AD44A-29B2-3B75-0F24-2647A1867040}"/>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151264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9D8F-C169-9306-BD00-0C2A5D4D1A2A}"/>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F5E52C7C-BA59-4D99-A1F4-6B868021B2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6F45EF77-FA47-6F71-A176-B098097D254C}"/>
              </a:ext>
            </a:extLst>
          </p:cNvPr>
          <p:cNvSpPr>
            <a:spLocks noGrp="1"/>
          </p:cNvSpPr>
          <p:nvPr>
            <p:ph type="dt" sz="half" idx="10"/>
          </p:nvPr>
        </p:nvSpPr>
        <p:spPr/>
        <p:txBody>
          <a:bodyPr/>
          <a:lstStyle/>
          <a:p>
            <a:fld id="{8F913767-778B-44A7-926A-34B0468A600B}" type="datetime1">
              <a:rPr lang="en-US" smtClean="0"/>
              <a:t>6/23/2023</a:t>
            </a:fld>
            <a:endParaRPr lang="th-TH"/>
          </a:p>
        </p:txBody>
      </p:sp>
      <p:sp>
        <p:nvSpPr>
          <p:cNvPr id="5" name="Footer Placeholder 4">
            <a:extLst>
              <a:ext uri="{FF2B5EF4-FFF2-40B4-BE49-F238E27FC236}">
                <a16:creationId xmlns:a16="http://schemas.microsoft.com/office/drawing/2014/main" id="{4BA75D8C-A6C9-E4CB-9FB2-7136A12DC708}"/>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8FB09C2D-7B08-4203-7391-ACCA518FC294}"/>
              </a:ext>
            </a:extLst>
          </p:cNvPr>
          <p:cNvSpPr>
            <a:spLocks noGrp="1"/>
          </p:cNvSpPr>
          <p:nvPr>
            <p:ph type="sldNum" sz="quarter" idx="12"/>
          </p:nvPr>
        </p:nvSpPr>
        <p:spPr/>
        <p:txBody>
          <a:bodyPr/>
          <a:lstStyle/>
          <a:p>
            <a:fld id="{15DF47DF-F2F7-574C-9B75-58C88A041A29}" type="slidenum">
              <a:rPr lang="en-TH" smtClean="0"/>
              <a:t>‹#›</a:t>
            </a:fld>
            <a:endParaRPr lang="en-TH"/>
          </a:p>
        </p:txBody>
      </p:sp>
      <p:pic>
        <p:nvPicPr>
          <p:cNvPr id="7" name="Picture 6">
            <a:extLst>
              <a:ext uri="{FF2B5EF4-FFF2-40B4-BE49-F238E27FC236}">
                <a16:creationId xmlns:a16="http://schemas.microsoft.com/office/drawing/2014/main" id="{5561514F-D529-F089-9AF8-C8C714001BAE}"/>
              </a:ext>
            </a:extLst>
          </p:cNvPr>
          <p:cNvPicPr>
            <a:picLocks noChangeAspect="1"/>
          </p:cNvPicPr>
          <p:nvPr userDrawn="1"/>
        </p:nvPicPr>
        <p:blipFill>
          <a:blip r:embed="rId2"/>
          <a:srcRect/>
          <a:stretch>
            <a:fillRect/>
          </a:stretch>
        </p:blipFill>
        <p:spPr>
          <a:xfrm>
            <a:off x="347708" y="5686470"/>
            <a:ext cx="980987" cy="980986"/>
          </a:xfrm>
          <a:prstGeom prst="rect">
            <a:avLst/>
          </a:prstGeom>
        </p:spPr>
      </p:pic>
      <p:sp>
        <p:nvSpPr>
          <p:cNvPr id="8" name="Oval 7">
            <a:extLst>
              <a:ext uri="{FF2B5EF4-FFF2-40B4-BE49-F238E27FC236}">
                <a16:creationId xmlns:a16="http://schemas.microsoft.com/office/drawing/2014/main" id="{952EB374-B6BE-F719-670B-00C4AC58A497}"/>
              </a:ext>
            </a:extLst>
          </p:cNvPr>
          <p:cNvSpPr/>
          <p:nvPr userDrawn="1"/>
        </p:nvSpPr>
        <p:spPr>
          <a:xfrm>
            <a:off x="11481071" y="6206945"/>
            <a:ext cx="490492" cy="4784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CC7B512-618B-AB49-B896-F4BC479D85BE}" type="slidenum">
              <a:rPr lang="en-TH" sz="1800" smtClean="0">
                <a:solidFill>
                  <a:schemeClr val="tx1"/>
                </a:solidFill>
                <a:latin typeface="Arial" panose="020B0604020202020204" pitchFamily="34" charset="0"/>
                <a:cs typeface="Arial" panose="020B0604020202020204" pitchFamily="34" charset="0"/>
              </a:rPr>
              <a:t>‹#›</a:t>
            </a:fld>
            <a:endParaRPr lang="en-TH" sz="1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895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386B6-6FF7-4173-9F10-4F9867798090}"/>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BDEADE92-58C7-CE77-49C2-24BDC0DF3B88}"/>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75A3F9-528D-4ED2-CE9F-B30A72AA987F}"/>
              </a:ext>
            </a:extLst>
          </p:cNvPr>
          <p:cNvSpPr>
            <a:spLocks noGrp="1"/>
          </p:cNvSpPr>
          <p:nvPr>
            <p:ph type="dt" sz="half" idx="10"/>
          </p:nvPr>
        </p:nvSpPr>
        <p:spPr/>
        <p:txBody>
          <a:bodyPr/>
          <a:lstStyle/>
          <a:p>
            <a:fld id="{D3CB9857-627E-495B-8276-90BE624DABEE}" type="datetime1">
              <a:rPr lang="en-US" smtClean="0"/>
              <a:t>6/23/2023</a:t>
            </a:fld>
            <a:endParaRPr lang="en-TH"/>
          </a:p>
        </p:txBody>
      </p:sp>
      <p:sp>
        <p:nvSpPr>
          <p:cNvPr id="5" name="Footer Placeholder 4">
            <a:extLst>
              <a:ext uri="{FF2B5EF4-FFF2-40B4-BE49-F238E27FC236}">
                <a16:creationId xmlns:a16="http://schemas.microsoft.com/office/drawing/2014/main" id="{6F428CE2-683D-B128-531F-39FEB526B16E}"/>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DC067818-A9BE-14C1-BA17-4F05828D8CA1}"/>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701871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D1FF8-383D-F3B6-DB56-DC48D4581BB8}"/>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0E77AC47-515E-BA4B-254A-DF47488FD6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3D43495E-E7A5-AB95-1AD0-31C1C65383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ED6CFEF3-DCAF-0DA4-84DB-2EB857D3C8C5}"/>
              </a:ext>
            </a:extLst>
          </p:cNvPr>
          <p:cNvSpPr>
            <a:spLocks noGrp="1"/>
          </p:cNvSpPr>
          <p:nvPr>
            <p:ph type="dt" sz="half" idx="10"/>
          </p:nvPr>
        </p:nvSpPr>
        <p:spPr/>
        <p:txBody>
          <a:bodyPr/>
          <a:lstStyle/>
          <a:p>
            <a:fld id="{3DAFC30A-3229-4637-8EBB-E4E4092CE87F}" type="datetime1">
              <a:rPr lang="en-US" smtClean="0"/>
              <a:t>6/23/2023</a:t>
            </a:fld>
            <a:endParaRPr lang="en-TH"/>
          </a:p>
        </p:txBody>
      </p:sp>
      <p:sp>
        <p:nvSpPr>
          <p:cNvPr id="6" name="Footer Placeholder 5">
            <a:extLst>
              <a:ext uri="{FF2B5EF4-FFF2-40B4-BE49-F238E27FC236}">
                <a16:creationId xmlns:a16="http://schemas.microsoft.com/office/drawing/2014/main" id="{280AA493-2541-5E6C-4912-A3C409AFE295}"/>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203387F4-8B75-29E4-6DF3-87C24A6FF60B}"/>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428829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D674B-F239-F6F0-A129-79D7DCEDF53B}"/>
              </a:ext>
            </a:extLst>
          </p:cNvPr>
          <p:cNvSpPr>
            <a:spLocks noGrp="1"/>
          </p:cNvSpPr>
          <p:nvPr>
            <p:ph type="title"/>
          </p:nvPr>
        </p:nvSpPr>
        <p:spPr>
          <a:xfrm>
            <a:off x="839788" y="365129"/>
            <a:ext cx="10515600" cy="1325563"/>
          </a:xfr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89935486-D00A-9B02-2016-1B5AADEFF1D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CFD0BC-81A7-B29E-5634-F01809976B5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25324B58-944F-4004-185A-8623ED6D82F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C9BBC-F2C7-2775-1011-E6FA21D04D28}"/>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5C1D23EB-5D1B-37B5-C9C4-C52535DB68B7}"/>
              </a:ext>
            </a:extLst>
          </p:cNvPr>
          <p:cNvSpPr>
            <a:spLocks noGrp="1"/>
          </p:cNvSpPr>
          <p:nvPr>
            <p:ph type="dt" sz="half" idx="10"/>
          </p:nvPr>
        </p:nvSpPr>
        <p:spPr/>
        <p:txBody>
          <a:bodyPr/>
          <a:lstStyle/>
          <a:p>
            <a:fld id="{08742015-662E-4A2C-8AF6-01BF1A884576}" type="datetime1">
              <a:rPr lang="en-US" smtClean="0"/>
              <a:t>6/23/2023</a:t>
            </a:fld>
            <a:endParaRPr lang="en-TH"/>
          </a:p>
        </p:txBody>
      </p:sp>
      <p:sp>
        <p:nvSpPr>
          <p:cNvPr id="8" name="Footer Placeholder 7">
            <a:extLst>
              <a:ext uri="{FF2B5EF4-FFF2-40B4-BE49-F238E27FC236}">
                <a16:creationId xmlns:a16="http://schemas.microsoft.com/office/drawing/2014/main" id="{A00A947C-923D-4E6C-EEAB-15D4DA3E70E3}"/>
              </a:ext>
            </a:extLst>
          </p:cNvPr>
          <p:cNvSpPr>
            <a:spLocks noGrp="1"/>
          </p:cNvSpPr>
          <p:nvPr>
            <p:ph type="ftr" sz="quarter" idx="11"/>
          </p:nvPr>
        </p:nvSpPr>
        <p:spPr/>
        <p:txBody>
          <a:bodyPr/>
          <a:lstStyle/>
          <a:p>
            <a:endParaRPr lang="en-TH"/>
          </a:p>
        </p:txBody>
      </p:sp>
      <p:sp>
        <p:nvSpPr>
          <p:cNvPr id="9" name="Slide Number Placeholder 8">
            <a:extLst>
              <a:ext uri="{FF2B5EF4-FFF2-40B4-BE49-F238E27FC236}">
                <a16:creationId xmlns:a16="http://schemas.microsoft.com/office/drawing/2014/main" id="{9491A007-F5FC-0974-78D2-E8553AE19678}"/>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053008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1D8-4D20-9385-7581-C2AA2B14B91C}"/>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D88238F7-CEA5-A2AD-6442-0E3534937BA6}"/>
              </a:ext>
            </a:extLst>
          </p:cNvPr>
          <p:cNvSpPr>
            <a:spLocks noGrp="1"/>
          </p:cNvSpPr>
          <p:nvPr>
            <p:ph type="dt" sz="half" idx="10"/>
          </p:nvPr>
        </p:nvSpPr>
        <p:spPr/>
        <p:txBody>
          <a:bodyPr/>
          <a:lstStyle/>
          <a:p>
            <a:fld id="{4696E558-6321-469E-ABB6-C55C276DCE4A}" type="datetime1">
              <a:rPr lang="en-US" smtClean="0"/>
              <a:t>6/23/2023</a:t>
            </a:fld>
            <a:endParaRPr lang="en-TH"/>
          </a:p>
        </p:txBody>
      </p:sp>
      <p:sp>
        <p:nvSpPr>
          <p:cNvPr id="4" name="Footer Placeholder 3">
            <a:extLst>
              <a:ext uri="{FF2B5EF4-FFF2-40B4-BE49-F238E27FC236}">
                <a16:creationId xmlns:a16="http://schemas.microsoft.com/office/drawing/2014/main" id="{55EE510D-2DC9-B092-54C5-8649C4E6E1C1}"/>
              </a:ext>
            </a:extLst>
          </p:cNvPr>
          <p:cNvSpPr>
            <a:spLocks noGrp="1"/>
          </p:cNvSpPr>
          <p:nvPr>
            <p:ph type="ftr" sz="quarter" idx="11"/>
          </p:nvPr>
        </p:nvSpPr>
        <p:spPr/>
        <p:txBody>
          <a:bodyPr/>
          <a:lstStyle/>
          <a:p>
            <a:endParaRPr lang="en-TH"/>
          </a:p>
        </p:txBody>
      </p:sp>
      <p:sp>
        <p:nvSpPr>
          <p:cNvPr id="5" name="Slide Number Placeholder 4">
            <a:extLst>
              <a:ext uri="{FF2B5EF4-FFF2-40B4-BE49-F238E27FC236}">
                <a16:creationId xmlns:a16="http://schemas.microsoft.com/office/drawing/2014/main" id="{C602D93F-E031-8E1F-AA1F-31EE778694DD}"/>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271695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96F659-FF82-4559-A1F3-A047EED3AF7E}"/>
              </a:ext>
            </a:extLst>
          </p:cNvPr>
          <p:cNvSpPr>
            <a:spLocks noGrp="1"/>
          </p:cNvSpPr>
          <p:nvPr>
            <p:ph type="dt" sz="half" idx="10"/>
          </p:nvPr>
        </p:nvSpPr>
        <p:spPr/>
        <p:txBody>
          <a:bodyPr/>
          <a:lstStyle/>
          <a:p>
            <a:fld id="{3BD4A036-CC4C-4D4C-A6DA-B463B7719A37}" type="datetime1">
              <a:rPr lang="en-US" smtClean="0"/>
              <a:t>6/23/2023</a:t>
            </a:fld>
            <a:endParaRPr lang="en-TH"/>
          </a:p>
        </p:txBody>
      </p:sp>
      <p:sp>
        <p:nvSpPr>
          <p:cNvPr id="3" name="Footer Placeholder 2">
            <a:extLst>
              <a:ext uri="{FF2B5EF4-FFF2-40B4-BE49-F238E27FC236}">
                <a16:creationId xmlns:a16="http://schemas.microsoft.com/office/drawing/2014/main" id="{2592CCDD-D8DE-D3FC-B395-D76B1259AF86}"/>
              </a:ext>
            </a:extLst>
          </p:cNvPr>
          <p:cNvSpPr>
            <a:spLocks noGrp="1"/>
          </p:cNvSpPr>
          <p:nvPr>
            <p:ph type="ftr" sz="quarter" idx="11"/>
          </p:nvPr>
        </p:nvSpPr>
        <p:spPr/>
        <p:txBody>
          <a:bodyPr/>
          <a:lstStyle/>
          <a:p>
            <a:endParaRPr lang="en-TH"/>
          </a:p>
        </p:txBody>
      </p:sp>
      <p:sp>
        <p:nvSpPr>
          <p:cNvPr id="4" name="Slide Number Placeholder 3">
            <a:extLst>
              <a:ext uri="{FF2B5EF4-FFF2-40B4-BE49-F238E27FC236}">
                <a16:creationId xmlns:a16="http://schemas.microsoft.com/office/drawing/2014/main" id="{614DEF2F-8F83-0755-8A46-B79D38CBBF21}"/>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934668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FA6F-66D8-7E76-36C9-E66B46092D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873DC39E-B9A7-8FF5-6460-7CAC0958C636}"/>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C5404FCC-4795-BC61-DB76-770C092FC5A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182622-12D7-EACF-500A-2E839A01AFC0}"/>
              </a:ext>
            </a:extLst>
          </p:cNvPr>
          <p:cNvSpPr>
            <a:spLocks noGrp="1"/>
          </p:cNvSpPr>
          <p:nvPr>
            <p:ph type="dt" sz="half" idx="10"/>
          </p:nvPr>
        </p:nvSpPr>
        <p:spPr/>
        <p:txBody>
          <a:bodyPr/>
          <a:lstStyle/>
          <a:p>
            <a:fld id="{27859A4E-0757-4A6F-84DD-07DF194E068E}" type="datetime1">
              <a:rPr lang="en-US" smtClean="0"/>
              <a:t>6/23/2023</a:t>
            </a:fld>
            <a:endParaRPr lang="en-TH"/>
          </a:p>
        </p:txBody>
      </p:sp>
      <p:sp>
        <p:nvSpPr>
          <p:cNvPr id="6" name="Footer Placeholder 5">
            <a:extLst>
              <a:ext uri="{FF2B5EF4-FFF2-40B4-BE49-F238E27FC236}">
                <a16:creationId xmlns:a16="http://schemas.microsoft.com/office/drawing/2014/main" id="{34D93A4D-B811-6A92-CE13-D481CCD9157B}"/>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8D8C049A-FAF0-39F7-5D4A-D2B109DD4BB1}"/>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70783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7619-2CC3-0446-4D8B-043468226236}"/>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ACE1EA15-48E7-6DD7-71BA-8536A7E4BE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Footer Placeholder 4">
            <a:extLst>
              <a:ext uri="{FF2B5EF4-FFF2-40B4-BE49-F238E27FC236}">
                <a16:creationId xmlns:a16="http://schemas.microsoft.com/office/drawing/2014/main" id="{EAD56717-0603-0489-29B1-F1A8D5555859}"/>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891546FE-C351-A461-3A24-9A2E91431A6A}"/>
              </a:ext>
            </a:extLst>
          </p:cNvPr>
          <p:cNvSpPr>
            <a:spLocks noGrp="1"/>
          </p:cNvSpPr>
          <p:nvPr>
            <p:ph type="sldNum" sz="quarter" idx="12"/>
          </p:nvPr>
        </p:nvSpPr>
        <p:spPr/>
        <p:txBody>
          <a:bodyPr/>
          <a:lstStyle/>
          <a:p>
            <a:fld id="{15DF47DF-F2F7-574C-9B75-58C88A041A29}" type="slidenum">
              <a:rPr lang="en-TH" smtClean="0"/>
              <a:t>‹#›</a:t>
            </a:fld>
            <a:endParaRPr lang="en-TH"/>
          </a:p>
        </p:txBody>
      </p:sp>
      <p:pic>
        <p:nvPicPr>
          <p:cNvPr id="7" name="Picture 6">
            <a:extLst>
              <a:ext uri="{FF2B5EF4-FFF2-40B4-BE49-F238E27FC236}">
                <a16:creationId xmlns:a16="http://schemas.microsoft.com/office/drawing/2014/main" id="{26F9774D-DF37-D06F-CA4A-96D97679662D}"/>
              </a:ext>
            </a:extLst>
          </p:cNvPr>
          <p:cNvPicPr>
            <a:picLocks noChangeAspect="1"/>
          </p:cNvPicPr>
          <p:nvPr userDrawn="1"/>
        </p:nvPicPr>
        <p:blipFill>
          <a:blip r:embed="rId2"/>
          <a:srcRect/>
          <a:stretch>
            <a:fillRect/>
          </a:stretch>
        </p:blipFill>
        <p:spPr>
          <a:xfrm>
            <a:off x="347708" y="5686470"/>
            <a:ext cx="980987" cy="980986"/>
          </a:xfrm>
          <a:prstGeom prst="rect">
            <a:avLst/>
          </a:prstGeom>
        </p:spPr>
      </p:pic>
      <p:sp>
        <p:nvSpPr>
          <p:cNvPr id="8" name="Oval 7">
            <a:extLst>
              <a:ext uri="{FF2B5EF4-FFF2-40B4-BE49-F238E27FC236}">
                <a16:creationId xmlns:a16="http://schemas.microsoft.com/office/drawing/2014/main" id="{D2D175AE-B346-0CEF-019D-7B8928FC13D2}"/>
              </a:ext>
            </a:extLst>
          </p:cNvPr>
          <p:cNvSpPr/>
          <p:nvPr userDrawn="1"/>
        </p:nvSpPr>
        <p:spPr>
          <a:xfrm>
            <a:off x="11481071" y="6206945"/>
            <a:ext cx="490492" cy="4784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CC7B512-618B-AB49-B896-F4BC479D85BE}" type="slidenum">
              <a:rPr lang="en-TH" sz="1800" smtClean="0">
                <a:solidFill>
                  <a:schemeClr val="tx1"/>
                </a:solidFill>
                <a:latin typeface="Arial" panose="020B0604020202020204" pitchFamily="34" charset="0"/>
                <a:cs typeface="Arial" panose="020B0604020202020204" pitchFamily="34" charset="0"/>
              </a:rPr>
              <a:t>‹#›</a:t>
            </a:fld>
            <a:endParaRPr lang="en-TH" sz="1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550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E69B-90FD-29B7-FFB0-C542062CD3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090445C1-DDD5-795C-1E3E-5171DAAF91C9}"/>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th-TH"/>
          </a:p>
        </p:txBody>
      </p:sp>
      <p:sp>
        <p:nvSpPr>
          <p:cNvPr id="4" name="Text Placeholder 3">
            <a:extLst>
              <a:ext uri="{FF2B5EF4-FFF2-40B4-BE49-F238E27FC236}">
                <a16:creationId xmlns:a16="http://schemas.microsoft.com/office/drawing/2014/main" id="{067D3672-5793-112E-5747-2A80483AE74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E8C28-42DE-38B0-AE2C-977DCF19701D}"/>
              </a:ext>
            </a:extLst>
          </p:cNvPr>
          <p:cNvSpPr>
            <a:spLocks noGrp="1"/>
          </p:cNvSpPr>
          <p:nvPr>
            <p:ph type="dt" sz="half" idx="10"/>
          </p:nvPr>
        </p:nvSpPr>
        <p:spPr/>
        <p:txBody>
          <a:bodyPr/>
          <a:lstStyle/>
          <a:p>
            <a:fld id="{C7556433-3FBF-496B-8F3B-1ECE2F1D5EC6}" type="datetime1">
              <a:rPr lang="en-US" smtClean="0"/>
              <a:t>6/23/2023</a:t>
            </a:fld>
            <a:endParaRPr lang="en-TH"/>
          </a:p>
        </p:txBody>
      </p:sp>
      <p:sp>
        <p:nvSpPr>
          <p:cNvPr id="6" name="Footer Placeholder 5">
            <a:extLst>
              <a:ext uri="{FF2B5EF4-FFF2-40B4-BE49-F238E27FC236}">
                <a16:creationId xmlns:a16="http://schemas.microsoft.com/office/drawing/2014/main" id="{E9B1F758-33C4-FE5F-A0F9-B1F367B321B8}"/>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951A62B7-398F-0DD1-D4DE-9210F780712E}"/>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945140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3CCD7-139E-F0CA-4FD5-BBEF62B6C82F}"/>
              </a:ext>
            </a:extLst>
          </p:cNvPr>
          <p:cNvSpPr>
            <a:spLocks noGrp="1"/>
          </p:cNvSpPr>
          <p:nvPr>
            <p:ph type="title"/>
          </p:nvPr>
        </p:nvSpPr>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5EBEE48-B383-B16B-198F-2E532A9396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E98A1CE9-7438-0C75-5289-28E348F97646}"/>
              </a:ext>
            </a:extLst>
          </p:cNvPr>
          <p:cNvSpPr>
            <a:spLocks noGrp="1"/>
          </p:cNvSpPr>
          <p:nvPr>
            <p:ph type="dt" sz="half" idx="10"/>
          </p:nvPr>
        </p:nvSpPr>
        <p:spPr/>
        <p:txBody>
          <a:bodyPr/>
          <a:lstStyle/>
          <a:p>
            <a:fld id="{737FD3C5-A138-4FFE-82E2-928EC7BED949}" type="datetime1">
              <a:rPr lang="en-US" smtClean="0"/>
              <a:t>6/23/2023</a:t>
            </a:fld>
            <a:endParaRPr lang="en-TH"/>
          </a:p>
        </p:txBody>
      </p:sp>
      <p:sp>
        <p:nvSpPr>
          <p:cNvPr id="5" name="Footer Placeholder 4">
            <a:extLst>
              <a:ext uri="{FF2B5EF4-FFF2-40B4-BE49-F238E27FC236}">
                <a16:creationId xmlns:a16="http://schemas.microsoft.com/office/drawing/2014/main" id="{B3921424-BD61-4947-5657-5547BAAC8F6B}"/>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604CE44B-F18A-5986-7CA0-442C05AB3FCF}"/>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989815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FEB4F8-8558-9D36-1C0A-D9468EAAD06E}"/>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468176E5-B3C4-308B-B317-9BD9E82577E7}"/>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52C3051A-8A2A-3781-A0FB-D50EC5F57429}"/>
              </a:ext>
            </a:extLst>
          </p:cNvPr>
          <p:cNvSpPr>
            <a:spLocks noGrp="1"/>
          </p:cNvSpPr>
          <p:nvPr>
            <p:ph type="dt" sz="half" idx="10"/>
          </p:nvPr>
        </p:nvSpPr>
        <p:spPr/>
        <p:txBody>
          <a:bodyPr/>
          <a:lstStyle/>
          <a:p>
            <a:fld id="{B3C6AC58-D283-4045-ADBD-6F44E519A4B2}" type="datetime1">
              <a:rPr lang="en-US" smtClean="0"/>
              <a:t>6/23/2023</a:t>
            </a:fld>
            <a:endParaRPr lang="en-TH"/>
          </a:p>
        </p:txBody>
      </p:sp>
      <p:sp>
        <p:nvSpPr>
          <p:cNvPr id="5" name="Footer Placeholder 4">
            <a:extLst>
              <a:ext uri="{FF2B5EF4-FFF2-40B4-BE49-F238E27FC236}">
                <a16:creationId xmlns:a16="http://schemas.microsoft.com/office/drawing/2014/main" id="{42C86A00-ACA9-679C-6A2A-591095FC6E98}"/>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8DB315B0-78D9-FAB8-A52B-2C62BECBDE40}"/>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767336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419F-37E8-03E1-4DA7-B9A27084CE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0B172A4A-7598-948F-49BD-31E7BC0AB8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87DF5FCA-022B-8370-56C2-15B286C6DC64}"/>
              </a:ext>
            </a:extLst>
          </p:cNvPr>
          <p:cNvSpPr>
            <a:spLocks noGrp="1"/>
          </p:cNvSpPr>
          <p:nvPr>
            <p:ph type="dt" sz="half" idx="10"/>
          </p:nvPr>
        </p:nvSpPr>
        <p:spPr/>
        <p:txBody>
          <a:bodyPr/>
          <a:lstStyle/>
          <a:p>
            <a:fld id="{34099D58-750E-4946-BD96-5751915E1E25}" type="datetime1">
              <a:rPr lang="en-US" smtClean="0"/>
              <a:t>6/23/2023</a:t>
            </a:fld>
            <a:endParaRPr lang="en-TH"/>
          </a:p>
        </p:txBody>
      </p:sp>
      <p:sp>
        <p:nvSpPr>
          <p:cNvPr id="5" name="Footer Placeholder 4">
            <a:extLst>
              <a:ext uri="{FF2B5EF4-FFF2-40B4-BE49-F238E27FC236}">
                <a16:creationId xmlns:a16="http://schemas.microsoft.com/office/drawing/2014/main" id="{7408AFE2-A73C-8662-A6A2-F7B2152AAFAE}"/>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C19B8B90-4D7B-9907-5C06-6ED447779F32}"/>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398386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152CC-2C8D-2154-28B6-F34C8EF0FC46}"/>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5E2E1AC7-E7C3-33EE-A1BD-1FFDCD154A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F93FF736-608B-4286-660F-4E3462ED9254}"/>
              </a:ext>
            </a:extLst>
          </p:cNvPr>
          <p:cNvSpPr>
            <a:spLocks noGrp="1"/>
          </p:cNvSpPr>
          <p:nvPr>
            <p:ph type="dt" sz="half" idx="10"/>
          </p:nvPr>
        </p:nvSpPr>
        <p:spPr/>
        <p:txBody>
          <a:bodyPr/>
          <a:lstStyle/>
          <a:p>
            <a:fld id="{14521E83-9FAE-4157-8CA9-0A61ABF7598B}" type="datetime1">
              <a:rPr lang="en-US" smtClean="0"/>
              <a:t>6/23/2023</a:t>
            </a:fld>
            <a:endParaRPr lang="th-TH"/>
          </a:p>
        </p:txBody>
      </p:sp>
      <p:sp>
        <p:nvSpPr>
          <p:cNvPr id="5" name="Footer Placeholder 4">
            <a:extLst>
              <a:ext uri="{FF2B5EF4-FFF2-40B4-BE49-F238E27FC236}">
                <a16:creationId xmlns:a16="http://schemas.microsoft.com/office/drawing/2014/main" id="{FDC9DB02-ECEE-C77D-1EE9-0A290F698966}"/>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447E1588-6E2A-B96C-44A7-F6B56CBDFDF0}"/>
              </a:ext>
            </a:extLst>
          </p:cNvPr>
          <p:cNvSpPr>
            <a:spLocks noGrp="1"/>
          </p:cNvSpPr>
          <p:nvPr>
            <p:ph type="sldNum" sz="quarter" idx="12"/>
          </p:nvPr>
        </p:nvSpPr>
        <p:spPr/>
        <p:txBody>
          <a:bodyPr/>
          <a:lstStyle/>
          <a:p>
            <a:fld id="{15DF47DF-F2F7-574C-9B75-58C88A041A29}" type="slidenum">
              <a:rPr lang="en-TH" smtClean="0"/>
              <a:t>‹#›</a:t>
            </a:fld>
            <a:endParaRPr lang="en-TH"/>
          </a:p>
        </p:txBody>
      </p:sp>
      <p:pic>
        <p:nvPicPr>
          <p:cNvPr id="7" name="Picture 6">
            <a:extLst>
              <a:ext uri="{FF2B5EF4-FFF2-40B4-BE49-F238E27FC236}">
                <a16:creationId xmlns:a16="http://schemas.microsoft.com/office/drawing/2014/main" id="{F8D7B747-7F92-0DD4-6B40-D5ADD65AF8EF}"/>
              </a:ext>
            </a:extLst>
          </p:cNvPr>
          <p:cNvPicPr>
            <a:picLocks noChangeAspect="1"/>
          </p:cNvPicPr>
          <p:nvPr userDrawn="1"/>
        </p:nvPicPr>
        <p:blipFill>
          <a:blip r:embed="rId2"/>
          <a:srcRect/>
          <a:stretch>
            <a:fillRect/>
          </a:stretch>
        </p:blipFill>
        <p:spPr>
          <a:xfrm>
            <a:off x="347708" y="5686470"/>
            <a:ext cx="980987" cy="980986"/>
          </a:xfrm>
          <a:prstGeom prst="rect">
            <a:avLst/>
          </a:prstGeom>
        </p:spPr>
      </p:pic>
      <p:sp>
        <p:nvSpPr>
          <p:cNvPr id="8" name="Oval 7">
            <a:extLst>
              <a:ext uri="{FF2B5EF4-FFF2-40B4-BE49-F238E27FC236}">
                <a16:creationId xmlns:a16="http://schemas.microsoft.com/office/drawing/2014/main" id="{08933706-5197-BA5E-09C3-C69097984D2A}"/>
              </a:ext>
            </a:extLst>
          </p:cNvPr>
          <p:cNvSpPr/>
          <p:nvPr userDrawn="1"/>
        </p:nvSpPr>
        <p:spPr>
          <a:xfrm>
            <a:off x="11481071" y="6206945"/>
            <a:ext cx="490492" cy="4784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CC7B512-618B-AB49-B896-F4BC479D85BE}" type="slidenum">
              <a:rPr lang="en-TH" sz="1800" smtClean="0">
                <a:solidFill>
                  <a:schemeClr val="tx1"/>
                </a:solidFill>
                <a:latin typeface="Arial" panose="020B0604020202020204" pitchFamily="34" charset="0"/>
                <a:cs typeface="Arial" panose="020B0604020202020204" pitchFamily="34" charset="0"/>
              </a:rPr>
              <a:t>‹#›</a:t>
            </a:fld>
            <a:endParaRPr lang="en-TH" sz="1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263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B4D0-7A40-23A5-A6F7-74C07607AC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966AB492-C5DA-5379-B7BE-8BACEA096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339784-22FD-B186-3D48-D3DB859C4016}"/>
              </a:ext>
            </a:extLst>
          </p:cNvPr>
          <p:cNvSpPr>
            <a:spLocks noGrp="1"/>
          </p:cNvSpPr>
          <p:nvPr>
            <p:ph type="dt" sz="half" idx="10"/>
          </p:nvPr>
        </p:nvSpPr>
        <p:spPr/>
        <p:txBody>
          <a:bodyPr/>
          <a:lstStyle/>
          <a:p>
            <a:fld id="{52AADC4D-28CF-4439-ACEB-A2EFD7C1E521}" type="datetime1">
              <a:rPr lang="en-US" smtClean="0"/>
              <a:t>6/23/2023</a:t>
            </a:fld>
            <a:endParaRPr lang="en-TH"/>
          </a:p>
        </p:txBody>
      </p:sp>
      <p:sp>
        <p:nvSpPr>
          <p:cNvPr id="5" name="Footer Placeholder 4">
            <a:extLst>
              <a:ext uri="{FF2B5EF4-FFF2-40B4-BE49-F238E27FC236}">
                <a16:creationId xmlns:a16="http://schemas.microsoft.com/office/drawing/2014/main" id="{DA85DFF0-E9C1-0072-BDAD-1EFBB9304685}"/>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F94C29BF-854E-216D-FC82-B44A316EF141}"/>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101916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083C-82D2-A274-485E-0BB6418ACD54}"/>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83E3F714-8499-29B5-2789-CF998D73BF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98CBE5A4-C539-879E-B200-07122F3E8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0A56DAE0-D203-5648-9068-EBB4E3618EBE}"/>
              </a:ext>
            </a:extLst>
          </p:cNvPr>
          <p:cNvSpPr>
            <a:spLocks noGrp="1"/>
          </p:cNvSpPr>
          <p:nvPr>
            <p:ph type="dt" sz="half" idx="10"/>
          </p:nvPr>
        </p:nvSpPr>
        <p:spPr/>
        <p:txBody>
          <a:bodyPr/>
          <a:lstStyle/>
          <a:p>
            <a:fld id="{93CD2FC6-DC14-430B-880B-47780FD17D0B}" type="datetime1">
              <a:rPr lang="en-US" smtClean="0"/>
              <a:t>6/23/2023</a:t>
            </a:fld>
            <a:endParaRPr lang="en-TH"/>
          </a:p>
        </p:txBody>
      </p:sp>
      <p:sp>
        <p:nvSpPr>
          <p:cNvPr id="6" name="Footer Placeholder 5">
            <a:extLst>
              <a:ext uri="{FF2B5EF4-FFF2-40B4-BE49-F238E27FC236}">
                <a16:creationId xmlns:a16="http://schemas.microsoft.com/office/drawing/2014/main" id="{69827E07-3030-3A43-FD1F-F8919B48AAF3}"/>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2D631E23-C977-EEC9-103B-FCB9BD345CCC}"/>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738667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90E9-A2A2-CC37-6250-C6E91E4E7466}"/>
              </a:ext>
            </a:extLst>
          </p:cNvPr>
          <p:cNvSpPr>
            <a:spLocks noGrp="1"/>
          </p:cNvSpPr>
          <p:nvPr>
            <p:ph type="title"/>
          </p:nvPr>
        </p:nvSpPr>
        <p:spPr>
          <a:xfrm>
            <a:off x="839788" y="365125"/>
            <a:ext cx="10515600" cy="1325563"/>
          </a:xfr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221B70F0-68C9-4DCB-4EAE-70F8C67BC9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7CF8A-30F6-D11A-A2B9-FD28404BE1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BEC0348B-3EE8-727B-42F2-FF66220173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ECFA47-CFE0-999F-E7DC-57CF03C978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CB24392B-2627-0CDB-6B7F-41903742E346}"/>
              </a:ext>
            </a:extLst>
          </p:cNvPr>
          <p:cNvSpPr>
            <a:spLocks noGrp="1"/>
          </p:cNvSpPr>
          <p:nvPr>
            <p:ph type="dt" sz="half" idx="10"/>
          </p:nvPr>
        </p:nvSpPr>
        <p:spPr/>
        <p:txBody>
          <a:bodyPr/>
          <a:lstStyle/>
          <a:p>
            <a:fld id="{3ED06EB6-A26C-41EB-8F1D-1A1D69CE004B}" type="datetime1">
              <a:rPr lang="en-US" smtClean="0"/>
              <a:t>6/23/2023</a:t>
            </a:fld>
            <a:endParaRPr lang="en-TH"/>
          </a:p>
        </p:txBody>
      </p:sp>
      <p:sp>
        <p:nvSpPr>
          <p:cNvPr id="8" name="Footer Placeholder 7">
            <a:extLst>
              <a:ext uri="{FF2B5EF4-FFF2-40B4-BE49-F238E27FC236}">
                <a16:creationId xmlns:a16="http://schemas.microsoft.com/office/drawing/2014/main" id="{12095FDA-FECC-2AD5-0C5C-B9972B8F09C2}"/>
              </a:ext>
            </a:extLst>
          </p:cNvPr>
          <p:cNvSpPr>
            <a:spLocks noGrp="1"/>
          </p:cNvSpPr>
          <p:nvPr>
            <p:ph type="ftr" sz="quarter" idx="11"/>
          </p:nvPr>
        </p:nvSpPr>
        <p:spPr/>
        <p:txBody>
          <a:bodyPr/>
          <a:lstStyle/>
          <a:p>
            <a:endParaRPr lang="en-TH"/>
          </a:p>
        </p:txBody>
      </p:sp>
      <p:sp>
        <p:nvSpPr>
          <p:cNvPr id="9" name="Slide Number Placeholder 8">
            <a:extLst>
              <a:ext uri="{FF2B5EF4-FFF2-40B4-BE49-F238E27FC236}">
                <a16:creationId xmlns:a16="http://schemas.microsoft.com/office/drawing/2014/main" id="{7CE0B835-9801-DB4D-BFF0-00A4FE9EB34B}"/>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281931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31C0-5578-AFAB-453E-C4633B4C0B87}"/>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CA8F9E74-FC47-A975-0F36-997BBA388E9A}"/>
              </a:ext>
            </a:extLst>
          </p:cNvPr>
          <p:cNvSpPr>
            <a:spLocks noGrp="1"/>
          </p:cNvSpPr>
          <p:nvPr>
            <p:ph type="dt" sz="half" idx="10"/>
          </p:nvPr>
        </p:nvSpPr>
        <p:spPr/>
        <p:txBody>
          <a:bodyPr/>
          <a:lstStyle/>
          <a:p>
            <a:fld id="{9800658F-D707-4403-B94F-C8FABDB23E92}" type="datetime1">
              <a:rPr lang="en-US" smtClean="0"/>
              <a:t>6/23/2023</a:t>
            </a:fld>
            <a:endParaRPr lang="en-TH"/>
          </a:p>
        </p:txBody>
      </p:sp>
      <p:sp>
        <p:nvSpPr>
          <p:cNvPr id="4" name="Footer Placeholder 3">
            <a:extLst>
              <a:ext uri="{FF2B5EF4-FFF2-40B4-BE49-F238E27FC236}">
                <a16:creationId xmlns:a16="http://schemas.microsoft.com/office/drawing/2014/main" id="{AB928BDE-EB8C-27A4-8B0A-E0F5DB37D331}"/>
              </a:ext>
            </a:extLst>
          </p:cNvPr>
          <p:cNvSpPr>
            <a:spLocks noGrp="1"/>
          </p:cNvSpPr>
          <p:nvPr>
            <p:ph type="ftr" sz="quarter" idx="11"/>
          </p:nvPr>
        </p:nvSpPr>
        <p:spPr/>
        <p:txBody>
          <a:bodyPr/>
          <a:lstStyle/>
          <a:p>
            <a:endParaRPr lang="en-TH"/>
          </a:p>
        </p:txBody>
      </p:sp>
      <p:sp>
        <p:nvSpPr>
          <p:cNvPr id="5" name="Slide Number Placeholder 4">
            <a:extLst>
              <a:ext uri="{FF2B5EF4-FFF2-40B4-BE49-F238E27FC236}">
                <a16:creationId xmlns:a16="http://schemas.microsoft.com/office/drawing/2014/main" id="{61DBF45B-C76A-AEE2-7486-AFBB3E50A2D2}"/>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951715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ADD65B-5FAE-F0B5-2C4A-9A05E87713DB}"/>
              </a:ext>
            </a:extLst>
          </p:cNvPr>
          <p:cNvSpPr>
            <a:spLocks noGrp="1"/>
          </p:cNvSpPr>
          <p:nvPr>
            <p:ph type="dt" sz="half" idx="10"/>
          </p:nvPr>
        </p:nvSpPr>
        <p:spPr/>
        <p:txBody>
          <a:bodyPr/>
          <a:lstStyle/>
          <a:p>
            <a:fld id="{7AF55BA7-9AE8-47B9-B7E1-808BF5205336}" type="datetime1">
              <a:rPr lang="en-US" smtClean="0"/>
              <a:t>6/23/2023</a:t>
            </a:fld>
            <a:endParaRPr lang="en-TH"/>
          </a:p>
        </p:txBody>
      </p:sp>
      <p:sp>
        <p:nvSpPr>
          <p:cNvPr id="3" name="Footer Placeholder 2">
            <a:extLst>
              <a:ext uri="{FF2B5EF4-FFF2-40B4-BE49-F238E27FC236}">
                <a16:creationId xmlns:a16="http://schemas.microsoft.com/office/drawing/2014/main" id="{DD0A8535-714B-8029-4360-280F9832D1B0}"/>
              </a:ext>
            </a:extLst>
          </p:cNvPr>
          <p:cNvSpPr>
            <a:spLocks noGrp="1"/>
          </p:cNvSpPr>
          <p:nvPr>
            <p:ph type="ftr" sz="quarter" idx="11"/>
          </p:nvPr>
        </p:nvSpPr>
        <p:spPr/>
        <p:txBody>
          <a:bodyPr/>
          <a:lstStyle/>
          <a:p>
            <a:endParaRPr lang="en-TH"/>
          </a:p>
        </p:txBody>
      </p:sp>
      <p:sp>
        <p:nvSpPr>
          <p:cNvPr id="4" name="Slide Number Placeholder 3">
            <a:extLst>
              <a:ext uri="{FF2B5EF4-FFF2-40B4-BE49-F238E27FC236}">
                <a16:creationId xmlns:a16="http://schemas.microsoft.com/office/drawing/2014/main" id="{A2D2E91D-9EBA-A09B-EF06-AD6ED7870C6D}"/>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20582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FFA7B-247A-809F-4CBA-73661B23F3EF}"/>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TH"/>
          </a:p>
        </p:txBody>
      </p:sp>
      <p:sp>
        <p:nvSpPr>
          <p:cNvPr id="3" name="Text Placeholder 2">
            <a:extLst>
              <a:ext uri="{FF2B5EF4-FFF2-40B4-BE49-F238E27FC236}">
                <a16:creationId xmlns:a16="http://schemas.microsoft.com/office/drawing/2014/main" id="{77AD4C8F-D89F-6CDE-8674-5306ABF8A34B}"/>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DA955D-74B7-FEEC-140A-0A9CACAC918F}"/>
              </a:ext>
            </a:extLst>
          </p:cNvPr>
          <p:cNvSpPr>
            <a:spLocks noGrp="1"/>
          </p:cNvSpPr>
          <p:nvPr>
            <p:ph type="dt" sz="half" idx="10"/>
          </p:nvPr>
        </p:nvSpPr>
        <p:spPr/>
        <p:txBody>
          <a:bodyPr/>
          <a:lstStyle/>
          <a:p>
            <a:fld id="{6DEAEF5A-C72C-4F63-A5E8-6932F6EE91D1}" type="datetime1">
              <a:rPr lang="en-US" smtClean="0"/>
              <a:t>6/23/2023</a:t>
            </a:fld>
            <a:endParaRPr lang="en-TH"/>
          </a:p>
        </p:txBody>
      </p:sp>
      <p:sp>
        <p:nvSpPr>
          <p:cNvPr id="5" name="Footer Placeholder 4">
            <a:extLst>
              <a:ext uri="{FF2B5EF4-FFF2-40B4-BE49-F238E27FC236}">
                <a16:creationId xmlns:a16="http://schemas.microsoft.com/office/drawing/2014/main" id="{55483C5F-6FE3-3988-1736-392FE8C54409}"/>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11078560-70AE-AB55-4034-4BD5AF6C82D4}"/>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8782273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1FE4E-EA1E-1C53-B4D0-8792249C11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D994266B-47E4-004E-5AB4-4DC948EB6E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EDBD9B6C-E9B6-4BFA-1142-184D80DB22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5579E3-A562-1D1F-9A4F-3A19842B3FD6}"/>
              </a:ext>
            </a:extLst>
          </p:cNvPr>
          <p:cNvSpPr>
            <a:spLocks noGrp="1"/>
          </p:cNvSpPr>
          <p:nvPr>
            <p:ph type="dt" sz="half" idx="10"/>
          </p:nvPr>
        </p:nvSpPr>
        <p:spPr/>
        <p:txBody>
          <a:bodyPr/>
          <a:lstStyle/>
          <a:p>
            <a:fld id="{10480529-2A96-4066-ACB2-23557562C305}" type="datetime1">
              <a:rPr lang="en-US" smtClean="0"/>
              <a:t>6/23/2023</a:t>
            </a:fld>
            <a:endParaRPr lang="en-TH"/>
          </a:p>
        </p:txBody>
      </p:sp>
      <p:sp>
        <p:nvSpPr>
          <p:cNvPr id="6" name="Footer Placeholder 5">
            <a:extLst>
              <a:ext uri="{FF2B5EF4-FFF2-40B4-BE49-F238E27FC236}">
                <a16:creationId xmlns:a16="http://schemas.microsoft.com/office/drawing/2014/main" id="{40095177-7E01-4FCA-7C44-932FCCAF8508}"/>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BED3F8B3-E7E9-92B7-AFED-3CE57C98CF40}"/>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811555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86C5-B410-E7B6-290F-00B1496184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D345A0D5-49FB-2EE7-D28A-D479036EB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a:extLst>
              <a:ext uri="{FF2B5EF4-FFF2-40B4-BE49-F238E27FC236}">
                <a16:creationId xmlns:a16="http://schemas.microsoft.com/office/drawing/2014/main" id="{D6C149C0-D909-9AA3-705E-392C6B8D4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60EEDD-B14E-0C66-7ACA-39C8308F931F}"/>
              </a:ext>
            </a:extLst>
          </p:cNvPr>
          <p:cNvSpPr>
            <a:spLocks noGrp="1"/>
          </p:cNvSpPr>
          <p:nvPr>
            <p:ph type="dt" sz="half" idx="10"/>
          </p:nvPr>
        </p:nvSpPr>
        <p:spPr/>
        <p:txBody>
          <a:bodyPr/>
          <a:lstStyle/>
          <a:p>
            <a:fld id="{F019F40D-F3AE-43A5-BD06-E3B01636D23E}" type="datetime1">
              <a:rPr lang="en-US" smtClean="0"/>
              <a:t>6/23/2023</a:t>
            </a:fld>
            <a:endParaRPr lang="en-TH"/>
          </a:p>
        </p:txBody>
      </p:sp>
      <p:sp>
        <p:nvSpPr>
          <p:cNvPr id="6" name="Footer Placeholder 5">
            <a:extLst>
              <a:ext uri="{FF2B5EF4-FFF2-40B4-BE49-F238E27FC236}">
                <a16:creationId xmlns:a16="http://schemas.microsoft.com/office/drawing/2014/main" id="{FBE04D35-C5B9-AD97-5672-E6AB89F3370F}"/>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1A6F6462-E957-F97E-2023-1B8C96425C65}"/>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279673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13D8-D801-ABDB-0C1C-2120B98BE254}"/>
              </a:ext>
            </a:extLst>
          </p:cNvPr>
          <p:cNvSpPr>
            <a:spLocks noGrp="1"/>
          </p:cNvSpPr>
          <p:nvPr>
            <p:ph type="title"/>
          </p:nvPr>
        </p:nvSpPr>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C3A75058-B398-42DF-0833-AFB5A76170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B6EF39C-538F-E2FF-FF03-ED528E8B0AB8}"/>
              </a:ext>
            </a:extLst>
          </p:cNvPr>
          <p:cNvSpPr>
            <a:spLocks noGrp="1"/>
          </p:cNvSpPr>
          <p:nvPr>
            <p:ph type="dt" sz="half" idx="10"/>
          </p:nvPr>
        </p:nvSpPr>
        <p:spPr/>
        <p:txBody>
          <a:bodyPr/>
          <a:lstStyle/>
          <a:p>
            <a:fld id="{B4377CA1-9F73-47F2-ABC6-0EA6B2C04E9A}" type="datetime1">
              <a:rPr lang="en-US" smtClean="0"/>
              <a:t>6/23/2023</a:t>
            </a:fld>
            <a:endParaRPr lang="en-TH"/>
          </a:p>
        </p:txBody>
      </p:sp>
      <p:sp>
        <p:nvSpPr>
          <p:cNvPr id="5" name="Footer Placeholder 4">
            <a:extLst>
              <a:ext uri="{FF2B5EF4-FFF2-40B4-BE49-F238E27FC236}">
                <a16:creationId xmlns:a16="http://schemas.microsoft.com/office/drawing/2014/main" id="{6D1066DE-5354-7B5A-2941-E21935051355}"/>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3F8DF23B-9861-B7A6-F04F-5F79D1AC3257}"/>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024385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6878CC-90DE-0A84-F465-231990057B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C1CD156D-55E3-EFAC-BC49-C75640E081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8D9F9CDD-9BAA-0759-7E53-214745070278}"/>
              </a:ext>
            </a:extLst>
          </p:cNvPr>
          <p:cNvSpPr>
            <a:spLocks noGrp="1"/>
          </p:cNvSpPr>
          <p:nvPr>
            <p:ph type="dt" sz="half" idx="10"/>
          </p:nvPr>
        </p:nvSpPr>
        <p:spPr/>
        <p:txBody>
          <a:bodyPr/>
          <a:lstStyle/>
          <a:p>
            <a:fld id="{A26AB523-6949-40F7-BADC-20D020A3D17B}" type="datetime1">
              <a:rPr lang="en-US" smtClean="0"/>
              <a:t>6/23/2023</a:t>
            </a:fld>
            <a:endParaRPr lang="en-TH"/>
          </a:p>
        </p:txBody>
      </p:sp>
      <p:sp>
        <p:nvSpPr>
          <p:cNvPr id="5" name="Footer Placeholder 4">
            <a:extLst>
              <a:ext uri="{FF2B5EF4-FFF2-40B4-BE49-F238E27FC236}">
                <a16:creationId xmlns:a16="http://schemas.microsoft.com/office/drawing/2014/main" id="{810C85DD-DDA6-2FD2-F64F-14C26CA67F88}"/>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E3855C9D-B5A2-40BB-5718-ABFF2BBD04EB}"/>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467765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8ABE4-DCF6-06F6-0176-3137E765ED94}"/>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B16C7F98-A5B9-A150-2DFC-E50DC6E2EB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Content Placeholder 3">
            <a:extLst>
              <a:ext uri="{FF2B5EF4-FFF2-40B4-BE49-F238E27FC236}">
                <a16:creationId xmlns:a16="http://schemas.microsoft.com/office/drawing/2014/main" id="{72502CBC-A417-E109-27B9-6ECDA3A5D6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Date Placeholder 4">
            <a:extLst>
              <a:ext uri="{FF2B5EF4-FFF2-40B4-BE49-F238E27FC236}">
                <a16:creationId xmlns:a16="http://schemas.microsoft.com/office/drawing/2014/main" id="{7D52A54F-8297-E412-0502-FF27FBE107FA}"/>
              </a:ext>
            </a:extLst>
          </p:cNvPr>
          <p:cNvSpPr>
            <a:spLocks noGrp="1"/>
          </p:cNvSpPr>
          <p:nvPr>
            <p:ph type="dt" sz="half" idx="10"/>
          </p:nvPr>
        </p:nvSpPr>
        <p:spPr/>
        <p:txBody>
          <a:bodyPr/>
          <a:lstStyle/>
          <a:p>
            <a:fld id="{1AAFF3D1-FCE6-4E1D-A8A0-68472FE24035}" type="datetime1">
              <a:rPr lang="en-US" smtClean="0"/>
              <a:t>6/23/2023</a:t>
            </a:fld>
            <a:endParaRPr lang="en-TH"/>
          </a:p>
        </p:txBody>
      </p:sp>
      <p:sp>
        <p:nvSpPr>
          <p:cNvPr id="6" name="Footer Placeholder 5">
            <a:extLst>
              <a:ext uri="{FF2B5EF4-FFF2-40B4-BE49-F238E27FC236}">
                <a16:creationId xmlns:a16="http://schemas.microsoft.com/office/drawing/2014/main" id="{2663F966-A443-9A40-35C4-1236D23FEBA6}"/>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09F83390-9C0D-65DE-4FBB-C05BAA649E36}"/>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0606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980E-06F7-F899-1B1A-3B41EA4E81B1}"/>
              </a:ext>
            </a:extLst>
          </p:cNvPr>
          <p:cNvSpPr>
            <a:spLocks noGrp="1"/>
          </p:cNvSpPr>
          <p:nvPr>
            <p:ph type="title"/>
          </p:nvPr>
        </p:nvSpPr>
        <p:spPr>
          <a:xfrm>
            <a:off x="839788" y="365129"/>
            <a:ext cx="10515600" cy="1325563"/>
          </a:xfrm>
        </p:spPr>
        <p:txBody>
          <a:bodyPr/>
          <a:lstStyle/>
          <a:p>
            <a:r>
              <a:rPr lang="en-US"/>
              <a:t>Click to edit Master title style</a:t>
            </a:r>
            <a:endParaRPr lang="en-TH"/>
          </a:p>
        </p:txBody>
      </p:sp>
      <p:sp>
        <p:nvSpPr>
          <p:cNvPr id="3" name="Text Placeholder 2">
            <a:extLst>
              <a:ext uri="{FF2B5EF4-FFF2-40B4-BE49-F238E27FC236}">
                <a16:creationId xmlns:a16="http://schemas.microsoft.com/office/drawing/2014/main" id="{22954622-D8D9-AD5D-2A08-5730663D500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B3641A-8A22-9694-317F-9B4E748D8E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Text Placeholder 4">
            <a:extLst>
              <a:ext uri="{FF2B5EF4-FFF2-40B4-BE49-F238E27FC236}">
                <a16:creationId xmlns:a16="http://schemas.microsoft.com/office/drawing/2014/main" id="{17C5B13B-A52B-BF51-F6C9-8900A0390215}"/>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C3F3D-A6BE-9CA9-BE31-0284D60BB1DB}"/>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Date Placeholder 6">
            <a:extLst>
              <a:ext uri="{FF2B5EF4-FFF2-40B4-BE49-F238E27FC236}">
                <a16:creationId xmlns:a16="http://schemas.microsoft.com/office/drawing/2014/main" id="{35FD8228-2A48-4AF0-D5E3-3D305395238D}"/>
              </a:ext>
            </a:extLst>
          </p:cNvPr>
          <p:cNvSpPr>
            <a:spLocks noGrp="1"/>
          </p:cNvSpPr>
          <p:nvPr>
            <p:ph type="dt" sz="half" idx="10"/>
          </p:nvPr>
        </p:nvSpPr>
        <p:spPr/>
        <p:txBody>
          <a:bodyPr/>
          <a:lstStyle/>
          <a:p>
            <a:fld id="{82FEB003-E000-49A1-A04A-6646DC6B1BCC}" type="datetime1">
              <a:rPr lang="en-US" smtClean="0"/>
              <a:t>6/23/2023</a:t>
            </a:fld>
            <a:endParaRPr lang="en-TH"/>
          </a:p>
        </p:txBody>
      </p:sp>
      <p:sp>
        <p:nvSpPr>
          <p:cNvPr id="8" name="Footer Placeholder 7">
            <a:extLst>
              <a:ext uri="{FF2B5EF4-FFF2-40B4-BE49-F238E27FC236}">
                <a16:creationId xmlns:a16="http://schemas.microsoft.com/office/drawing/2014/main" id="{0B47D5FE-7AEB-7C0C-E01B-D1C3E7CBC510}"/>
              </a:ext>
            </a:extLst>
          </p:cNvPr>
          <p:cNvSpPr>
            <a:spLocks noGrp="1"/>
          </p:cNvSpPr>
          <p:nvPr>
            <p:ph type="ftr" sz="quarter" idx="11"/>
          </p:nvPr>
        </p:nvSpPr>
        <p:spPr/>
        <p:txBody>
          <a:bodyPr/>
          <a:lstStyle/>
          <a:p>
            <a:endParaRPr lang="en-TH"/>
          </a:p>
        </p:txBody>
      </p:sp>
      <p:sp>
        <p:nvSpPr>
          <p:cNvPr id="9" name="Slide Number Placeholder 8">
            <a:extLst>
              <a:ext uri="{FF2B5EF4-FFF2-40B4-BE49-F238E27FC236}">
                <a16:creationId xmlns:a16="http://schemas.microsoft.com/office/drawing/2014/main" id="{FC8B417A-1971-466E-274A-6DD7A1C8043E}"/>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34085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A1A76-5209-66E5-07BF-8549B80B2EEF}"/>
              </a:ext>
            </a:extLst>
          </p:cNvPr>
          <p:cNvSpPr>
            <a:spLocks noGrp="1"/>
          </p:cNvSpPr>
          <p:nvPr>
            <p:ph type="title"/>
          </p:nvPr>
        </p:nvSpPr>
        <p:spPr/>
        <p:txBody>
          <a:bodyPr/>
          <a:lstStyle/>
          <a:p>
            <a:r>
              <a:rPr lang="en-US"/>
              <a:t>Click to edit Master title style</a:t>
            </a:r>
            <a:endParaRPr lang="en-TH"/>
          </a:p>
        </p:txBody>
      </p:sp>
      <p:sp>
        <p:nvSpPr>
          <p:cNvPr id="3" name="Date Placeholder 2">
            <a:extLst>
              <a:ext uri="{FF2B5EF4-FFF2-40B4-BE49-F238E27FC236}">
                <a16:creationId xmlns:a16="http://schemas.microsoft.com/office/drawing/2014/main" id="{A34D9544-81E4-35DA-3283-3714F34676FF}"/>
              </a:ext>
            </a:extLst>
          </p:cNvPr>
          <p:cNvSpPr>
            <a:spLocks noGrp="1"/>
          </p:cNvSpPr>
          <p:nvPr>
            <p:ph type="dt" sz="half" idx="10"/>
          </p:nvPr>
        </p:nvSpPr>
        <p:spPr/>
        <p:txBody>
          <a:bodyPr/>
          <a:lstStyle/>
          <a:p>
            <a:fld id="{52415474-3030-48B0-A80A-3AEA7946362A}" type="datetime1">
              <a:rPr lang="en-US" smtClean="0"/>
              <a:t>6/23/2023</a:t>
            </a:fld>
            <a:endParaRPr lang="en-TH"/>
          </a:p>
        </p:txBody>
      </p:sp>
      <p:sp>
        <p:nvSpPr>
          <p:cNvPr id="4" name="Footer Placeholder 3">
            <a:extLst>
              <a:ext uri="{FF2B5EF4-FFF2-40B4-BE49-F238E27FC236}">
                <a16:creationId xmlns:a16="http://schemas.microsoft.com/office/drawing/2014/main" id="{C31BCCFD-3472-EB06-673C-349DA20E6EA6}"/>
              </a:ext>
            </a:extLst>
          </p:cNvPr>
          <p:cNvSpPr>
            <a:spLocks noGrp="1"/>
          </p:cNvSpPr>
          <p:nvPr>
            <p:ph type="ftr" sz="quarter" idx="11"/>
          </p:nvPr>
        </p:nvSpPr>
        <p:spPr/>
        <p:txBody>
          <a:bodyPr/>
          <a:lstStyle/>
          <a:p>
            <a:endParaRPr lang="en-TH"/>
          </a:p>
        </p:txBody>
      </p:sp>
      <p:sp>
        <p:nvSpPr>
          <p:cNvPr id="5" name="Slide Number Placeholder 4">
            <a:extLst>
              <a:ext uri="{FF2B5EF4-FFF2-40B4-BE49-F238E27FC236}">
                <a16:creationId xmlns:a16="http://schemas.microsoft.com/office/drawing/2014/main" id="{00E33822-7509-8CF1-47B7-B39BDCCD0BE0}"/>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87625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57504-29EF-1028-370B-BCEF7CB9FE8C}"/>
              </a:ext>
            </a:extLst>
          </p:cNvPr>
          <p:cNvSpPr>
            <a:spLocks noGrp="1"/>
          </p:cNvSpPr>
          <p:nvPr>
            <p:ph type="dt" sz="half" idx="10"/>
          </p:nvPr>
        </p:nvSpPr>
        <p:spPr/>
        <p:txBody>
          <a:bodyPr/>
          <a:lstStyle/>
          <a:p>
            <a:fld id="{027BF20D-646A-413D-83F6-21C1B63CFD9B}" type="datetime1">
              <a:rPr lang="en-US" smtClean="0"/>
              <a:t>6/23/2023</a:t>
            </a:fld>
            <a:endParaRPr lang="en-TH"/>
          </a:p>
        </p:txBody>
      </p:sp>
      <p:sp>
        <p:nvSpPr>
          <p:cNvPr id="3" name="Footer Placeholder 2">
            <a:extLst>
              <a:ext uri="{FF2B5EF4-FFF2-40B4-BE49-F238E27FC236}">
                <a16:creationId xmlns:a16="http://schemas.microsoft.com/office/drawing/2014/main" id="{021ABB50-5BE2-2DF3-318F-77A7DA6C05F3}"/>
              </a:ext>
            </a:extLst>
          </p:cNvPr>
          <p:cNvSpPr>
            <a:spLocks noGrp="1"/>
          </p:cNvSpPr>
          <p:nvPr>
            <p:ph type="ftr" sz="quarter" idx="11"/>
          </p:nvPr>
        </p:nvSpPr>
        <p:spPr/>
        <p:txBody>
          <a:bodyPr/>
          <a:lstStyle/>
          <a:p>
            <a:endParaRPr lang="en-TH"/>
          </a:p>
        </p:txBody>
      </p:sp>
      <p:sp>
        <p:nvSpPr>
          <p:cNvPr id="4" name="Slide Number Placeholder 3">
            <a:extLst>
              <a:ext uri="{FF2B5EF4-FFF2-40B4-BE49-F238E27FC236}">
                <a16:creationId xmlns:a16="http://schemas.microsoft.com/office/drawing/2014/main" id="{1513BD02-D519-C83E-55DD-3AE1BD9DBF57}"/>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469330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8FD0-1277-E397-0FE0-02095E455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Content Placeholder 2">
            <a:extLst>
              <a:ext uri="{FF2B5EF4-FFF2-40B4-BE49-F238E27FC236}">
                <a16:creationId xmlns:a16="http://schemas.microsoft.com/office/drawing/2014/main" id="{994EBDA0-DBF2-9A25-7052-AE83FBF953D5}"/>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Text Placeholder 3">
            <a:extLst>
              <a:ext uri="{FF2B5EF4-FFF2-40B4-BE49-F238E27FC236}">
                <a16:creationId xmlns:a16="http://schemas.microsoft.com/office/drawing/2014/main" id="{EBDFE077-D1D3-6650-2180-3407335F714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E9825F-1122-2C2D-A337-267131D432B1}"/>
              </a:ext>
            </a:extLst>
          </p:cNvPr>
          <p:cNvSpPr>
            <a:spLocks noGrp="1"/>
          </p:cNvSpPr>
          <p:nvPr>
            <p:ph type="dt" sz="half" idx="10"/>
          </p:nvPr>
        </p:nvSpPr>
        <p:spPr/>
        <p:txBody>
          <a:bodyPr/>
          <a:lstStyle/>
          <a:p>
            <a:fld id="{7CCC29C6-EE32-4ABE-83E5-2A33C45DC927}" type="datetime1">
              <a:rPr lang="en-US" smtClean="0"/>
              <a:t>6/23/2023</a:t>
            </a:fld>
            <a:endParaRPr lang="en-TH"/>
          </a:p>
        </p:txBody>
      </p:sp>
      <p:sp>
        <p:nvSpPr>
          <p:cNvPr id="6" name="Footer Placeholder 5">
            <a:extLst>
              <a:ext uri="{FF2B5EF4-FFF2-40B4-BE49-F238E27FC236}">
                <a16:creationId xmlns:a16="http://schemas.microsoft.com/office/drawing/2014/main" id="{7182BDDE-4177-7D4A-7336-2991F110F03F}"/>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B28ED7DE-E9CA-01A6-545F-4452C80494AB}"/>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37095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B9B6-E85B-1A28-A191-D6F3D4596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Picture Placeholder 2">
            <a:extLst>
              <a:ext uri="{FF2B5EF4-FFF2-40B4-BE49-F238E27FC236}">
                <a16:creationId xmlns:a16="http://schemas.microsoft.com/office/drawing/2014/main" id="{F73C8655-E464-7E9D-2323-885C262C454C}"/>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TH"/>
          </a:p>
        </p:txBody>
      </p:sp>
      <p:sp>
        <p:nvSpPr>
          <p:cNvPr id="4" name="Text Placeholder 3">
            <a:extLst>
              <a:ext uri="{FF2B5EF4-FFF2-40B4-BE49-F238E27FC236}">
                <a16:creationId xmlns:a16="http://schemas.microsoft.com/office/drawing/2014/main" id="{6276FB81-645A-AD94-879F-3D8EB9F99DE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F58C4-63B9-01AC-AF2D-DA687DC70F9D}"/>
              </a:ext>
            </a:extLst>
          </p:cNvPr>
          <p:cNvSpPr>
            <a:spLocks noGrp="1"/>
          </p:cNvSpPr>
          <p:nvPr>
            <p:ph type="dt" sz="half" idx="10"/>
          </p:nvPr>
        </p:nvSpPr>
        <p:spPr/>
        <p:txBody>
          <a:bodyPr/>
          <a:lstStyle/>
          <a:p>
            <a:fld id="{E2E6F833-6878-4FC7-8825-3A96CB5BF846}" type="datetime1">
              <a:rPr lang="en-US" smtClean="0"/>
              <a:t>6/23/2023</a:t>
            </a:fld>
            <a:endParaRPr lang="en-TH"/>
          </a:p>
        </p:txBody>
      </p:sp>
      <p:sp>
        <p:nvSpPr>
          <p:cNvPr id="6" name="Footer Placeholder 5">
            <a:extLst>
              <a:ext uri="{FF2B5EF4-FFF2-40B4-BE49-F238E27FC236}">
                <a16:creationId xmlns:a16="http://schemas.microsoft.com/office/drawing/2014/main" id="{CF113EB8-2CDB-CE74-50BC-434E0E45AAB4}"/>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A3ACC789-0A86-BBDE-1AA2-AA897F41AFA9}"/>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30317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20923-DC36-8555-3C46-215E251923D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ACED8AD9-85FC-852A-E73F-222BCEEEACF5}"/>
              </a:ext>
            </a:extLst>
          </p:cNvPr>
          <p:cNvSpPr>
            <a:spLocks noGrp="1"/>
          </p:cNvSpPr>
          <p:nvPr>
            <p:ph type="body" idx="1"/>
          </p:nvPr>
        </p:nvSpPr>
        <p:spPr>
          <a:xfrm>
            <a:off x="1679944" y="1825625"/>
            <a:ext cx="967385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20522D1B-4351-448C-C6CE-879796DBD6D9}"/>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B1C60-2FA7-4C60-986E-93D7F73B0A31}" type="datetime1">
              <a:rPr lang="en-US" smtClean="0"/>
              <a:t>6/23/2023</a:t>
            </a:fld>
            <a:endParaRPr lang="en-TH"/>
          </a:p>
        </p:txBody>
      </p:sp>
      <p:sp>
        <p:nvSpPr>
          <p:cNvPr id="5" name="Footer Placeholder 4">
            <a:extLst>
              <a:ext uri="{FF2B5EF4-FFF2-40B4-BE49-F238E27FC236}">
                <a16:creationId xmlns:a16="http://schemas.microsoft.com/office/drawing/2014/main" id="{37D0F0C2-03DE-C70E-7F98-9EB18AAC57AE}"/>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H"/>
          </a:p>
        </p:txBody>
      </p:sp>
      <p:sp>
        <p:nvSpPr>
          <p:cNvPr id="6" name="Slide Number Placeholder 5">
            <a:extLst>
              <a:ext uri="{FF2B5EF4-FFF2-40B4-BE49-F238E27FC236}">
                <a16:creationId xmlns:a16="http://schemas.microsoft.com/office/drawing/2014/main" id="{B0977842-C0C6-D340-FD18-60E6EB905DC6}"/>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F47DF-F2F7-574C-9B75-58C88A041A29}" type="slidenum">
              <a:rPr lang="en-TH" smtClean="0"/>
              <a:t>‹#›</a:t>
            </a:fld>
            <a:endParaRPr lang="en-TH"/>
          </a:p>
        </p:txBody>
      </p:sp>
    </p:spTree>
    <p:extLst>
      <p:ext uri="{BB962C8B-B14F-4D97-AF65-F5344CB8AC3E}">
        <p14:creationId xmlns:p14="http://schemas.microsoft.com/office/powerpoint/2010/main" val="1470990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77" rtl="0" eaLnBrk="1" latinLnBrk="0" hangingPunct="1">
        <a:lnSpc>
          <a:spcPct val="90000"/>
        </a:lnSpc>
        <a:spcBef>
          <a:spcPct val="0"/>
        </a:spcBef>
        <a:buNone/>
        <a:defRPr sz="4400" kern="1200">
          <a:solidFill>
            <a:srgbClr val="103EA7"/>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0C0358-8820-0700-EB99-24ED56EAE2D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a:extLst>
              <a:ext uri="{FF2B5EF4-FFF2-40B4-BE49-F238E27FC236}">
                <a16:creationId xmlns:a16="http://schemas.microsoft.com/office/drawing/2014/main" id="{BAC1170B-B665-4400-4AFF-CD9211141A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C2CF481C-259E-CF14-2751-1FE722DD0A9A}"/>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B3210-591E-4EE4-A991-E7463B7F9527}" type="datetime1">
              <a:rPr lang="en-US" smtClean="0"/>
              <a:t>6/23/2023</a:t>
            </a:fld>
            <a:endParaRPr lang="en-TH"/>
          </a:p>
        </p:txBody>
      </p:sp>
      <p:sp>
        <p:nvSpPr>
          <p:cNvPr id="5" name="Footer Placeholder 4">
            <a:extLst>
              <a:ext uri="{FF2B5EF4-FFF2-40B4-BE49-F238E27FC236}">
                <a16:creationId xmlns:a16="http://schemas.microsoft.com/office/drawing/2014/main" id="{8839A7E1-424F-9003-EC8E-292C6383F29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H"/>
          </a:p>
        </p:txBody>
      </p:sp>
      <p:sp>
        <p:nvSpPr>
          <p:cNvPr id="6" name="Slide Number Placeholder 5">
            <a:extLst>
              <a:ext uri="{FF2B5EF4-FFF2-40B4-BE49-F238E27FC236}">
                <a16:creationId xmlns:a16="http://schemas.microsoft.com/office/drawing/2014/main" id="{DFBF4AF9-3025-74BD-99C9-C69140B8E6A9}"/>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F47DF-F2F7-574C-9B75-58C88A041A29}" type="slidenum">
              <a:rPr lang="en-TH" smtClean="0"/>
              <a:t>‹#›</a:t>
            </a:fld>
            <a:endParaRPr lang="en-TH"/>
          </a:p>
        </p:txBody>
      </p:sp>
    </p:spTree>
    <p:extLst>
      <p:ext uri="{BB962C8B-B14F-4D97-AF65-F5344CB8AC3E}">
        <p14:creationId xmlns:p14="http://schemas.microsoft.com/office/powerpoint/2010/main" val="1771484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377" rtl="0" eaLnBrk="1" latinLnBrk="0" hangingPunct="1">
        <a:defRPr sz="2800" kern="1200">
          <a:solidFill>
            <a:schemeClr val="tx1"/>
          </a:solidFill>
          <a:latin typeface="+mn-lt"/>
          <a:ea typeface="+mn-ea"/>
          <a:cs typeface="+mn-cs"/>
        </a:defRPr>
      </a:lvl1pPr>
      <a:lvl2pPr marL="457189" algn="l" defTabSz="914377" rtl="0" eaLnBrk="1" latinLnBrk="0" hangingPunct="1">
        <a:defRPr sz="2800" kern="1200">
          <a:solidFill>
            <a:schemeClr val="tx1"/>
          </a:solidFill>
          <a:latin typeface="+mn-lt"/>
          <a:ea typeface="+mn-ea"/>
          <a:cs typeface="+mn-cs"/>
        </a:defRPr>
      </a:lvl2pPr>
      <a:lvl3pPr marL="914377" algn="l" defTabSz="914377" rtl="0" eaLnBrk="1" latinLnBrk="0" hangingPunct="1">
        <a:defRPr sz="2800" kern="1200">
          <a:solidFill>
            <a:schemeClr val="tx1"/>
          </a:solidFill>
          <a:latin typeface="+mn-lt"/>
          <a:ea typeface="+mn-ea"/>
          <a:cs typeface="+mn-cs"/>
        </a:defRPr>
      </a:lvl3pPr>
      <a:lvl4pPr marL="1371566" algn="l" defTabSz="914377" rtl="0" eaLnBrk="1" latinLnBrk="0" hangingPunct="1">
        <a:defRPr sz="2800" kern="1200">
          <a:solidFill>
            <a:schemeClr val="tx1"/>
          </a:solidFill>
          <a:latin typeface="+mn-lt"/>
          <a:ea typeface="+mn-ea"/>
          <a:cs typeface="+mn-cs"/>
        </a:defRPr>
      </a:lvl4pPr>
      <a:lvl5pPr marL="1828754" algn="l" defTabSz="914377" rtl="0" eaLnBrk="1" latinLnBrk="0" hangingPunct="1">
        <a:defRPr sz="2800" kern="1200">
          <a:solidFill>
            <a:schemeClr val="tx1"/>
          </a:solidFill>
          <a:latin typeface="+mn-lt"/>
          <a:ea typeface="+mn-ea"/>
          <a:cs typeface="+mn-cs"/>
        </a:defRPr>
      </a:lvl5pPr>
      <a:lvl6pPr marL="2285943" algn="l" defTabSz="914377" rtl="0" eaLnBrk="1" latinLnBrk="0" hangingPunct="1">
        <a:defRPr sz="2800" kern="1200">
          <a:solidFill>
            <a:schemeClr val="tx1"/>
          </a:solidFill>
          <a:latin typeface="+mn-lt"/>
          <a:ea typeface="+mn-ea"/>
          <a:cs typeface="+mn-cs"/>
        </a:defRPr>
      </a:lvl6pPr>
      <a:lvl7pPr marL="2743131" algn="l" defTabSz="914377" rtl="0" eaLnBrk="1" latinLnBrk="0" hangingPunct="1">
        <a:defRPr sz="2800" kern="1200">
          <a:solidFill>
            <a:schemeClr val="tx1"/>
          </a:solidFill>
          <a:latin typeface="+mn-lt"/>
          <a:ea typeface="+mn-ea"/>
          <a:cs typeface="+mn-cs"/>
        </a:defRPr>
      </a:lvl7pPr>
      <a:lvl8pPr marL="3200320" algn="l" defTabSz="914377" rtl="0" eaLnBrk="1" latinLnBrk="0" hangingPunct="1">
        <a:defRPr sz="2800" kern="1200">
          <a:solidFill>
            <a:schemeClr val="tx1"/>
          </a:solidFill>
          <a:latin typeface="+mn-lt"/>
          <a:ea typeface="+mn-ea"/>
          <a:cs typeface="+mn-cs"/>
        </a:defRPr>
      </a:lvl8pPr>
      <a:lvl9pPr marL="3657509" algn="l" defTabSz="914377"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DA916-884B-7F12-981F-64269F1576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a:extLst>
              <a:ext uri="{FF2B5EF4-FFF2-40B4-BE49-F238E27FC236}">
                <a16:creationId xmlns:a16="http://schemas.microsoft.com/office/drawing/2014/main" id="{02627021-17B7-FBC0-5086-27FB198F8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EEE3ECF1-D48B-BDED-B28B-DE13B45041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7A19A8-6D96-4C7D-96D6-64DC923E5686}" type="datetime1">
              <a:rPr lang="en-US" smtClean="0"/>
              <a:t>6/23/2023</a:t>
            </a:fld>
            <a:endParaRPr lang="en-TH"/>
          </a:p>
        </p:txBody>
      </p:sp>
      <p:sp>
        <p:nvSpPr>
          <p:cNvPr id="5" name="Footer Placeholder 4">
            <a:extLst>
              <a:ext uri="{FF2B5EF4-FFF2-40B4-BE49-F238E27FC236}">
                <a16:creationId xmlns:a16="http://schemas.microsoft.com/office/drawing/2014/main" id="{C9C1CC97-30FA-ADBA-4DE3-ADE7CFFB07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H"/>
          </a:p>
        </p:txBody>
      </p:sp>
      <p:sp>
        <p:nvSpPr>
          <p:cNvPr id="6" name="Slide Number Placeholder 5">
            <a:extLst>
              <a:ext uri="{FF2B5EF4-FFF2-40B4-BE49-F238E27FC236}">
                <a16:creationId xmlns:a16="http://schemas.microsoft.com/office/drawing/2014/main" id="{97587B5B-0D98-711F-58AA-075FA815C5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F47DF-F2F7-574C-9B75-58C88A041A29}" type="slidenum">
              <a:rPr lang="en-TH" smtClean="0"/>
              <a:t>‹#›</a:t>
            </a:fld>
            <a:endParaRPr lang="en-TH"/>
          </a:p>
        </p:txBody>
      </p:sp>
    </p:spTree>
    <p:extLst>
      <p:ext uri="{BB962C8B-B14F-4D97-AF65-F5344CB8AC3E}">
        <p14:creationId xmlns:p14="http://schemas.microsoft.com/office/powerpoint/2010/main" val="1078734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gif"/></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9.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microsoft.com/office/2018/10/relationships/comments" Target="../comments/modernComment_106_251E7C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902BB46-22AF-CDA3-94F7-5A9EEB526B33}"/>
              </a:ext>
            </a:extLst>
          </p:cNvPr>
          <p:cNvSpPr/>
          <p:nvPr/>
        </p:nvSpPr>
        <p:spPr>
          <a:xfrm>
            <a:off x="0" y="5850017"/>
            <a:ext cx="12192000" cy="625080"/>
          </a:xfrm>
          <a:prstGeom prst="rect">
            <a:avLst/>
          </a:prstGeom>
          <a:solidFill>
            <a:srgbClr val="E7E6E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17F4761-89EA-1E24-70EC-9FAEDA2BEDD1}"/>
              </a:ext>
            </a:extLst>
          </p:cNvPr>
          <p:cNvSpPr txBox="1"/>
          <p:nvPr/>
        </p:nvSpPr>
        <p:spPr>
          <a:xfrm>
            <a:off x="1459731" y="1671564"/>
            <a:ext cx="9272539" cy="2056397"/>
          </a:xfrm>
          <a:prstGeom prst="rect">
            <a:avLst/>
          </a:prstGeom>
        </p:spPr>
        <p:txBody>
          <a:bodyPr wrap="square" lIns="0" tIns="0" rIns="0" bIns="0" rtlCol="0" anchor="t">
            <a:spAutoFit/>
          </a:bodyPr>
          <a:lstStyle/>
          <a:p>
            <a:pPr algn="ctr">
              <a:lnSpc>
                <a:spcPts val="5500"/>
              </a:lnSpc>
            </a:pPr>
            <a:r>
              <a:rPr lang="en-US" sz="4000" b="1">
                <a:solidFill>
                  <a:schemeClr val="accent1">
                    <a:lumMod val="75000"/>
                  </a:schemeClr>
                </a:solidFill>
                <a:latin typeface="Arial Bold"/>
              </a:rPr>
              <a:t>Procedural Content Generation of Super Mario Levels Considering Natural Connection</a:t>
            </a:r>
          </a:p>
        </p:txBody>
      </p:sp>
      <p:sp>
        <p:nvSpPr>
          <p:cNvPr id="11" name="TextBox 10">
            <a:extLst>
              <a:ext uri="{FF2B5EF4-FFF2-40B4-BE49-F238E27FC236}">
                <a16:creationId xmlns:a16="http://schemas.microsoft.com/office/drawing/2014/main" id="{69F43A58-E8D6-D49B-FDDB-E6049DB745FD}"/>
              </a:ext>
            </a:extLst>
          </p:cNvPr>
          <p:cNvSpPr txBox="1"/>
          <p:nvPr/>
        </p:nvSpPr>
        <p:spPr>
          <a:xfrm>
            <a:off x="1" y="3655396"/>
            <a:ext cx="12191999" cy="735779"/>
          </a:xfrm>
          <a:prstGeom prst="rect">
            <a:avLst/>
          </a:prstGeom>
        </p:spPr>
        <p:txBody>
          <a:bodyPr wrap="square" lIns="0" tIns="0" rIns="0" bIns="0" rtlCol="0" anchor="b">
            <a:spAutoFit/>
          </a:bodyPr>
          <a:lstStyle/>
          <a:p>
            <a:pPr algn="ctr">
              <a:lnSpc>
                <a:spcPts val="6826"/>
              </a:lnSpc>
            </a:pPr>
            <a:r>
              <a:rPr lang="en-US" sz="2200" u="sng">
                <a:solidFill>
                  <a:srgbClr val="C00000"/>
                </a:solidFill>
                <a:latin typeface="Arial" panose="020B0604020202020204" pitchFamily="34" charset="0"/>
                <a:cs typeface="Arial" panose="020B0604020202020204" pitchFamily="34" charset="0"/>
              </a:rPr>
              <a:t>Dr. SangGyu Nam</a:t>
            </a:r>
            <a:r>
              <a:rPr lang="en-US" sz="2200" baseline="30000">
                <a:solidFill>
                  <a:srgbClr val="C00000"/>
                </a:solidFill>
                <a:latin typeface="Arial" panose="020B0604020202020204" pitchFamily="34" charset="0"/>
                <a:cs typeface="Arial" panose="020B0604020202020204" pitchFamily="34" charset="0"/>
              </a:rPr>
              <a:t>1</a:t>
            </a:r>
            <a:r>
              <a:rPr lang="en-US" sz="2200">
                <a:solidFill>
                  <a:srgbClr val="C00000"/>
                </a:solidFill>
                <a:latin typeface="Arial" panose="020B0604020202020204" pitchFamily="34" charset="0"/>
                <a:cs typeface="Arial" panose="020B0604020202020204" pitchFamily="34" charset="0"/>
              </a:rPr>
              <a:t>, Asst. Prof. Dr. Chu-</a:t>
            </a:r>
            <a:r>
              <a:rPr lang="en-US" sz="2200" err="1">
                <a:solidFill>
                  <a:srgbClr val="C00000"/>
                </a:solidFill>
                <a:latin typeface="Arial" panose="020B0604020202020204" pitchFamily="34" charset="0"/>
                <a:cs typeface="Arial" panose="020B0604020202020204" pitchFamily="34" charset="0"/>
              </a:rPr>
              <a:t>Hsuan</a:t>
            </a:r>
            <a:r>
              <a:rPr lang="en-US" sz="2200">
                <a:solidFill>
                  <a:srgbClr val="C00000"/>
                </a:solidFill>
                <a:latin typeface="Arial" panose="020B0604020202020204" pitchFamily="34" charset="0"/>
                <a:cs typeface="Arial" panose="020B0604020202020204" pitchFamily="34" charset="0"/>
              </a:rPr>
              <a:t> Hsueh</a:t>
            </a:r>
            <a:r>
              <a:rPr lang="en-US" sz="2200" baseline="30000">
                <a:solidFill>
                  <a:srgbClr val="C00000"/>
                </a:solidFill>
                <a:latin typeface="Arial" panose="020B0604020202020204" pitchFamily="34" charset="0"/>
                <a:cs typeface="Arial" panose="020B0604020202020204" pitchFamily="34" charset="0"/>
              </a:rPr>
              <a:t>2</a:t>
            </a:r>
            <a:r>
              <a:rPr lang="en-US" sz="2200">
                <a:solidFill>
                  <a:srgbClr val="C00000"/>
                </a:solidFill>
                <a:latin typeface="Arial" panose="020B0604020202020204" pitchFamily="34" charset="0"/>
                <a:cs typeface="Arial" panose="020B0604020202020204" pitchFamily="34" charset="0"/>
              </a:rPr>
              <a:t>,</a:t>
            </a:r>
            <a:r>
              <a:rPr lang="en-US" sz="2200" baseline="30000">
                <a:solidFill>
                  <a:srgbClr val="C00000"/>
                </a:solidFill>
                <a:latin typeface="Arial" panose="020B0604020202020204" pitchFamily="34" charset="0"/>
                <a:cs typeface="Arial" panose="020B0604020202020204" pitchFamily="34" charset="0"/>
              </a:rPr>
              <a:t> </a:t>
            </a:r>
            <a:r>
              <a:rPr lang="en-US" sz="2200">
                <a:solidFill>
                  <a:srgbClr val="C00000"/>
                </a:solidFill>
                <a:latin typeface="Arial" panose="020B0604020202020204" pitchFamily="34" charset="0"/>
                <a:cs typeface="Arial" panose="020B0604020202020204" pitchFamily="34" charset="0"/>
              </a:rPr>
              <a:t>Prof. Dr. Ikeda Kokolo</a:t>
            </a:r>
            <a:r>
              <a:rPr lang="en-US" sz="2200" baseline="30000">
                <a:solidFill>
                  <a:srgbClr val="C00000"/>
                </a:solidFill>
                <a:latin typeface="Arial" panose="020B0604020202020204" pitchFamily="34" charset="0"/>
                <a:cs typeface="Arial" panose="020B0604020202020204" pitchFamily="34" charset="0"/>
              </a:rPr>
              <a:t>2</a:t>
            </a:r>
            <a:endParaRPr lang="en-US" sz="2200">
              <a:solidFill>
                <a:srgbClr val="C0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AACE830-DBD2-ADA7-F137-AC76DB263AE6}"/>
              </a:ext>
            </a:extLst>
          </p:cNvPr>
          <p:cNvGrpSpPr/>
          <p:nvPr/>
        </p:nvGrpSpPr>
        <p:grpSpPr>
          <a:xfrm>
            <a:off x="87795" y="5879200"/>
            <a:ext cx="12016410" cy="506178"/>
            <a:chOff x="-167319" y="5755102"/>
            <a:chExt cx="12269867" cy="506178"/>
          </a:xfrm>
        </p:grpSpPr>
        <p:sp>
          <p:nvSpPr>
            <p:cNvPr id="9" name="TextBox 8">
              <a:extLst>
                <a:ext uri="{FF2B5EF4-FFF2-40B4-BE49-F238E27FC236}">
                  <a16:creationId xmlns:a16="http://schemas.microsoft.com/office/drawing/2014/main" id="{2A6D27B6-0152-4307-2D9E-0F2539E775BB}"/>
                </a:ext>
              </a:extLst>
            </p:cNvPr>
            <p:cNvSpPr txBox="1"/>
            <p:nvPr/>
          </p:nvSpPr>
          <p:spPr>
            <a:xfrm>
              <a:off x="-167319" y="5755102"/>
              <a:ext cx="12269867" cy="262059"/>
            </a:xfrm>
            <a:prstGeom prst="rect">
              <a:avLst/>
            </a:prstGeom>
          </p:spPr>
          <p:txBody>
            <a:bodyPr lIns="0" tIns="0" rIns="0" bIns="0" rtlCol="0" anchor="t">
              <a:spAutoFit/>
            </a:bodyPr>
            <a:lstStyle/>
            <a:p>
              <a:pPr algn="ctr">
                <a:lnSpc>
                  <a:spcPts val="2300"/>
                </a:lnSpc>
                <a:spcBef>
                  <a:spcPct val="0"/>
                </a:spcBef>
              </a:pPr>
              <a:r>
                <a:rPr lang="en-US" sz="1400">
                  <a:solidFill>
                    <a:schemeClr val="bg2">
                      <a:lumMod val="25000"/>
                    </a:schemeClr>
                  </a:solidFill>
                  <a:latin typeface="Arial" panose="020B0604020202020204" pitchFamily="34" charset="0"/>
                  <a:cs typeface="Arial" panose="020B0604020202020204" pitchFamily="34" charset="0"/>
                </a:rPr>
                <a:t>The 20</a:t>
              </a:r>
              <a:r>
                <a:rPr lang="en-US" sz="1400" baseline="30000">
                  <a:solidFill>
                    <a:schemeClr val="bg2">
                      <a:lumMod val="25000"/>
                    </a:schemeClr>
                  </a:solidFill>
                  <a:latin typeface="Arial" panose="020B0604020202020204" pitchFamily="34" charset="0"/>
                  <a:cs typeface="Arial" panose="020B0604020202020204" pitchFamily="34" charset="0"/>
                </a:rPr>
                <a:t>th</a:t>
              </a:r>
              <a:r>
                <a:rPr lang="en-US" sz="1400">
                  <a:solidFill>
                    <a:schemeClr val="bg2">
                      <a:lumMod val="25000"/>
                    </a:schemeClr>
                  </a:solidFill>
                  <a:latin typeface="Arial" panose="020B0604020202020204" pitchFamily="34" charset="0"/>
                  <a:cs typeface="Arial" panose="020B0604020202020204" pitchFamily="34" charset="0"/>
                </a:rPr>
                <a:t> International Joint Conference on Computer Science and Software Engineering (JCSSE)</a:t>
              </a:r>
            </a:p>
          </p:txBody>
        </p:sp>
        <p:sp>
          <p:nvSpPr>
            <p:cNvPr id="12" name="TextBox 11">
              <a:extLst>
                <a:ext uri="{FF2B5EF4-FFF2-40B4-BE49-F238E27FC236}">
                  <a16:creationId xmlns:a16="http://schemas.microsoft.com/office/drawing/2014/main" id="{8D3644EF-9C72-6F0F-1487-5457E76EF35E}"/>
                </a:ext>
              </a:extLst>
            </p:cNvPr>
            <p:cNvSpPr txBox="1"/>
            <p:nvPr/>
          </p:nvSpPr>
          <p:spPr>
            <a:xfrm>
              <a:off x="1488490" y="6045836"/>
              <a:ext cx="8958248" cy="215444"/>
            </a:xfrm>
            <a:prstGeom prst="rect">
              <a:avLst/>
            </a:prstGeom>
          </p:spPr>
          <p:txBody>
            <a:bodyPr lIns="0" tIns="0" rIns="0" bIns="0" rtlCol="0" anchor="t">
              <a:spAutoFit/>
            </a:bodyPr>
            <a:lstStyle/>
            <a:p>
              <a:pPr algn="ctr">
                <a:spcBef>
                  <a:spcPct val="0"/>
                </a:spcBef>
              </a:pPr>
              <a:r>
                <a:rPr lang="en-US" sz="1400">
                  <a:solidFill>
                    <a:schemeClr val="bg2">
                      <a:lumMod val="25000"/>
                    </a:schemeClr>
                  </a:solidFill>
                  <a:latin typeface="Arial" panose="020B0604020202020204" pitchFamily="34" charset="0"/>
                  <a:cs typeface="Arial" panose="020B0604020202020204" pitchFamily="34" charset="0"/>
                </a:rPr>
                <a:t>28</a:t>
              </a:r>
              <a:r>
                <a:rPr lang="en-US" sz="1400" baseline="30000">
                  <a:solidFill>
                    <a:schemeClr val="bg2">
                      <a:lumMod val="25000"/>
                    </a:schemeClr>
                  </a:solidFill>
                  <a:latin typeface="Arial" panose="020B0604020202020204" pitchFamily="34" charset="0"/>
                  <a:cs typeface="Arial" panose="020B0604020202020204" pitchFamily="34" charset="0"/>
                </a:rPr>
                <a:t>th</a:t>
              </a:r>
              <a:r>
                <a:rPr lang="en-US" sz="1400">
                  <a:solidFill>
                    <a:schemeClr val="bg2">
                      <a:lumMod val="25000"/>
                    </a:schemeClr>
                  </a:solidFill>
                  <a:latin typeface="Arial" panose="020B0604020202020204" pitchFamily="34" charset="0"/>
                  <a:cs typeface="Arial" panose="020B0604020202020204" pitchFamily="34" charset="0"/>
                </a:rPr>
                <a:t> June-1</a:t>
              </a:r>
              <a:r>
                <a:rPr lang="en-US" sz="1400" baseline="30000">
                  <a:solidFill>
                    <a:schemeClr val="bg2">
                      <a:lumMod val="25000"/>
                    </a:schemeClr>
                  </a:solidFill>
                  <a:latin typeface="Arial" panose="020B0604020202020204" pitchFamily="34" charset="0"/>
                  <a:cs typeface="Arial" panose="020B0604020202020204" pitchFamily="34" charset="0"/>
                </a:rPr>
                <a:t>st</a:t>
              </a:r>
              <a:r>
                <a:rPr lang="en-US" sz="1400">
                  <a:solidFill>
                    <a:schemeClr val="bg2">
                      <a:lumMod val="25000"/>
                    </a:schemeClr>
                  </a:solidFill>
                  <a:latin typeface="Arial" panose="020B0604020202020204" pitchFamily="34" charset="0"/>
                  <a:cs typeface="Arial" panose="020B0604020202020204" pitchFamily="34" charset="0"/>
                </a:rPr>
                <a:t> July 2023 | Naresuan University </a:t>
              </a:r>
              <a:r>
                <a:rPr lang="en-US" sz="1400" err="1">
                  <a:solidFill>
                    <a:schemeClr val="bg2">
                      <a:lumMod val="25000"/>
                    </a:schemeClr>
                  </a:solidFill>
                  <a:latin typeface="Arial" panose="020B0604020202020204" pitchFamily="34" charset="0"/>
                  <a:cs typeface="Arial" panose="020B0604020202020204" pitchFamily="34" charset="0"/>
                </a:rPr>
                <a:t>Phitsanulok</a:t>
              </a:r>
              <a:r>
                <a:rPr lang="en-US" sz="1400">
                  <a:solidFill>
                    <a:schemeClr val="bg2">
                      <a:lumMod val="25000"/>
                    </a:schemeClr>
                  </a:solidFill>
                  <a:latin typeface="Arial" panose="020B0604020202020204" pitchFamily="34" charset="0"/>
                  <a:cs typeface="Arial" panose="020B0604020202020204" pitchFamily="34" charset="0"/>
                </a:rPr>
                <a:t>, Thailand.</a:t>
              </a:r>
            </a:p>
          </p:txBody>
        </p:sp>
      </p:grpSp>
      <p:sp>
        <p:nvSpPr>
          <p:cNvPr id="13" name="TextBox 12">
            <a:extLst>
              <a:ext uri="{FF2B5EF4-FFF2-40B4-BE49-F238E27FC236}">
                <a16:creationId xmlns:a16="http://schemas.microsoft.com/office/drawing/2014/main" id="{18A95017-1152-D2F0-D115-59C6659A5572}"/>
              </a:ext>
            </a:extLst>
          </p:cNvPr>
          <p:cNvSpPr txBox="1"/>
          <p:nvPr/>
        </p:nvSpPr>
        <p:spPr>
          <a:xfrm>
            <a:off x="1017111" y="4711021"/>
            <a:ext cx="10157778" cy="461665"/>
          </a:xfrm>
          <a:prstGeom prst="rect">
            <a:avLst/>
          </a:prstGeom>
        </p:spPr>
        <p:txBody>
          <a:bodyPr wrap="square" lIns="0" tIns="0" rIns="0" bIns="0" rtlCol="0" anchor="t">
            <a:spAutoFit/>
          </a:bodyPr>
          <a:lstStyle/>
          <a:p>
            <a:pPr algn="ctr">
              <a:spcBef>
                <a:spcPct val="0"/>
              </a:spcBef>
            </a:pPr>
            <a:r>
              <a:rPr lang="en-US" sz="1450" b="1" baseline="30000">
                <a:solidFill>
                  <a:schemeClr val="bg2">
                    <a:lumMod val="25000"/>
                  </a:schemeClr>
                </a:solidFill>
                <a:latin typeface="Arial" panose="020B0604020202020204" pitchFamily="34" charset="0"/>
                <a:cs typeface="Arial" panose="020B0604020202020204" pitchFamily="34" charset="0"/>
              </a:rPr>
              <a:t>1 </a:t>
            </a:r>
            <a:r>
              <a:rPr lang="en-US" sz="1450" b="0">
                <a:solidFill>
                  <a:schemeClr val="bg2">
                    <a:lumMod val="25000"/>
                  </a:schemeClr>
                </a:solidFill>
                <a:effectLst/>
                <a:latin typeface="Arial" panose="020B0604020202020204" pitchFamily="34" charset="0"/>
                <a:cs typeface="Arial" panose="020B0604020202020204" pitchFamily="34" charset="0"/>
              </a:rPr>
              <a:t>School of Information, Computer, and Communication Technology (ICT), </a:t>
            </a:r>
            <a:r>
              <a:rPr lang="en-US" sz="1450">
                <a:solidFill>
                  <a:schemeClr val="bg2">
                    <a:lumMod val="25000"/>
                  </a:schemeClr>
                </a:solidFill>
                <a:latin typeface="Arial" panose="020B0604020202020204" pitchFamily="34" charset="0"/>
                <a:cs typeface="Arial" panose="020B0604020202020204" pitchFamily="34" charset="0"/>
              </a:rPr>
              <a:t>Sirindhorn International Institute of Technology (SIIT), Thammasat University, Pathum Thani, Thailand.</a:t>
            </a:r>
          </a:p>
        </p:txBody>
      </p:sp>
      <p:sp>
        <p:nvSpPr>
          <p:cNvPr id="5" name="TextBox 4">
            <a:extLst>
              <a:ext uri="{FF2B5EF4-FFF2-40B4-BE49-F238E27FC236}">
                <a16:creationId xmlns:a16="http://schemas.microsoft.com/office/drawing/2014/main" id="{3B95915F-E6A5-CD33-10DA-369BF1A466AE}"/>
              </a:ext>
            </a:extLst>
          </p:cNvPr>
          <p:cNvSpPr txBox="1"/>
          <p:nvPr/>
        </p:nvSpPr>
        <p:spPr>
          <a:xfrm>
            <a:off x="1057804" y="5259069"/>
            <a:ext cx="10076392" cy="230832"/>
          </a:xfrm>
          <a:prstGeom prst="rect">
            <a:avLst/>
          </a:prstGeom>
        </p:spPr>
        <p:txBody>
          <a:bodyPr wrap="square" lIns="0" tIns="0" rIns="0" bIns="0" rtlCol="0" anchor="t">
            <a:spAutoFit/>
          </a:bodyPr>
          <a:lstStyle/>
          <a:p>
            <a:pPr algn="ctr">
              <a:spcBef>
                <a:spcPct val="0"/>
              </a:spcBef>
            </a:pPr>
            <a:r>
              <a:rPr lang="en-US" sz="1450" b="1" baseline="30000">
                <a:solidFill>
                  <a:schemeClr val="bg2">
                    <a:lumMod val="25000"/>
                  </a:schemeClr>
                </a:solidFill>
                <a:effectLst/>
                <a:latin typeface="Arial" panose="020B0604020202020204" pitchFamily="34" charset="0"/>
                <a:cs typeface="Arial" panose="020B0604020202020204" pitchFamily="34" charset="0"/>
              </a:rPr>
              <a:t>2 </a:t>
            </a:r>
            <a:r>
              <a:rPr lang="en-US" sz="1450" b="0">
                <a:solidFill>
                  <a:schemeClr val="bg2">
                    <a:lumMod val="25000"/>
                  </a:schemeClr>
                </a:solidFill>
                <a:effectLst/>
                <a:latin typeface="Arial" panose="020B0604020202020204" pitchFamily="34" charset="0"/>
                <a:cs typeface="Arial" panose="020B0604020202020204" pitchFamily="34" charset="0"/>
              </a:rPr>
              <a:t>School of Information Science (IS), Japan Advanced Institute of Science and Technology (JAIST)</a:t>
            </a:r>
            <a:r>
              <a:rPr lang="en-US" sz="1450">
                <a:solidFill>
                  <a:schemeClr val="bg2">
                    <a:lumMod val="25000"/>
                  </a:schemeClr>
                </a:solidFill>
                <a:latin typeface="Arial" panose="020B0604020202020204" pitchFamily="34" charset="0"/>
                <a:cs typeface="Arial" panose="020B0604020202020204" pitchFamily="34" charset="0"/>
              </a:rPr>
              <a:t>, Ishikawa, Japan.</a:t>
            </a:r>
          </a:p>
        </p:txBody>
      </p:sp>
      <p:grpSp>
        <p:nvGrpSpPr>
          <p:cNvPr id="17" name="Group 16">
            <a:extLst>
              <a:ext uri="{FF2B5EF4-FFF2-40B4-BE49-F238E27FC236}">
                <a16:creationId xmlns:a16="http://schemas.microsoft.com/office/drawing/2014/main" id="{9CC0F992-FECD-D0C7-3911-7232D2672909}"/>
              </a:ext>
            </a:extLst>
          </p:cNvPr>
          <p:cNvGrpSpPr/>
          <p:nvPr/>
        </p:nvGrpSpPr>
        <p:grpSpPr>
          <a:xfrm>
            <a:off x="3026651" y="-50259"/>
            <a:ext cx="8314917" cy="1583018"/>
            <a:chOff x="3026651" y="-50259"/>
            <a:chExt cx="8314917" cy="1583018"/>
          </a:xfrm>
        </p:grpSpPr>
        <p:pic>
          <p:nvPicPr>
            <p:cNvPr id="6" name="Picture 5">
              <a:extLst>
                <a:ext uri="{FF2B5EF4-FFF2-40B4-BE49-F238E27FC236}">
                  <a16:creationId xmlns:a16="http://schemas.microsoft.com/office/drawing/2014/main" id="{A90D62AF-8345-3DC2-7A36-F8A0B505F679}"/>
                </a:ext>
              </a:extLst>
            </p:cNvPr>
            <p:cNvPicPr>
              <a:picLocks noChangeAspect="1"/>
            </p:cNvPicPr>
            <p:nvPr/>
          </p:nvPicPr>
          <p:blipFill rotWithShape="1">
            <a:blip r:embed="rId2"/>
            <a:srcRect l="7156" r="1812"/>
            <a:stretch/>
          </p:blipFill>
          <p:spPr>
            <a:xfrm>
              <a:off x="5844983" y="-50259"/>
              <a:ext cx="1441026" cy="1583018"/>
            </a:xfrm>
            <a:prstGeom prst="rect">
              <a:avLst/>
            </a:prstGeom>
          </p:spPr>
        </p:pic>
        <p:pic>
          <p:nvPicPr>
            <p:cNvPr id="7" name="Picture 6">
              <a:extLst>
                <a:ext uri="{FF2B5EF4-FFF2-40B4-BE49-F238E27FC236}">
                  <a16:creationId xmlns:a16="http://schemas.microsoft.com/office/drawing/2014/main" id="{F10B634C-F911-58DD-D3D4-EAACDD24ADE0}"/>
                </a:ext>
              </a:extLst>
            </p:cNvPr>
            <p:cNvPicPr>
              <a:picLocks noChangeAspect="1"/>
            </p:cNvPicPr>
            <p:nvPr/>
          </p:nvPicPr>
          <p:blipFill>
            <a:blip r:embed="rId3"/>
            <a:srcRect/>
            <a:stretch>
              <a:fillRect/>
            </a:stretch>
          </p:blipFill>
          <p:spPr>
            <a:xfrm>
              <a:off x="4285456" y="0"/>
              <a:ext cx="1441026" cy="1441026"/>
            </a:xfrm>
            <a:prstGeom prst="rect">
              <a:avLst/>
            </a:prstGeom>
          </p:spPr>
        </p:pic>
        <p:pic>
          <p:nvPicPr>
            <p:cNvPr id="8" name="Picture 7">
              <a:extLst>
                <a:ext uri="{FF2B5EF4-FFF2-40B4-BE49-F238E27FC236}">
                  <a16:creationId xmlns:a16="http://schemas.microsoft.com/office/drawing/2014/main" id="{302D4A25-7AEF-B263-314A-7A0DFB2DB313}"/>
                </a:ext>
              </a:extLst>
            </p:cNvPr>
            <p:cNvPicPr>
              <a:picLocks noChangeAspect="1"/>
            </p:cNvPicPr>
            <p:nvPr/>
          </p:nvPicPr>
          <p:blipFill>
            <a:blip r:embed="rId4"/>
            <a:srcRect/>
            <a:stretch>
              <a:fillRect/>
            </a:stretch>
          </p:blipFill>
          <p:spPr>
            <a:xfrm>
              <a:off x="3026651" y="117792"/>
              <a:ext cx="1140304" cy="1140304"/>
            </a:xfrm>
            <a:prstGeom prst="rect">
              <a:avLst/>
            </a:prstGeom>
          </p:spPr>
        </p:pic>
        <p:pic>
          <p:nvPicPr>
            <p:cNvPr id="4" name="Picture 3" descr="A picture containing logo, font, graphics, text&#10;&#10;Description automatically generated">
              <a:extLst>
                <a:ext uri="{FF2B5EF4-FFF2-40B4-BE49-F238E27FC236}">
                  <a16:creationId xmlns:a16="http://schemas.microsoft.com/office/drawing/2014/main" id="{804276B4-780E-8C3C-E828-D2F10B917FCB}"/>
                </a:ext>
              </a:extLst>
            </p:cNvPr>
            <p:cNvPicPr>
              <a:picLocks noChangeAspect="1"/>
            </p:cNvPicPr>
            <p:nvPr/>
          </p:nvPicPr>
          <p:blipFill>
            <a:blip r:embed="rId5"/>
            <a:stretch>
              <a:fillRect/>
            </a:stretch>
          </p:blipFill>
          <p:spPr>
            <a:xfrm>
              <a:off x="7404510" y="396395"/>
              <a:ext cx="2357653" cy="648235"/>
            </a:xfrm>
            <a:prstGeom prst="rect">
              <a:avLst/>
            </a:prstGeom>
          </p:spPr>
        </p:pic>
        <p:pic>
          <p:nvPicPr>
            <p:cNvPr id="15" name="Picture 14" descr="A close-up of a logo&#10;&#10;Description automatically generated with medium confidence">
              <a:extLst>
                <a:ext uri="{FF2B5EF4-FFF2-40B4-BE49-F238E27FC236}">
                  <a16:creationId xmlns:a16="http://schemas.microsoft.com/office/drawing/2014/main" id="{D65D49E6-BB26-A4D3-B9A2-FA125CE30F56}"/>
                </a:ext>
              </a:extLst>
            </p:cNvPr>
            <p:cNvPicPr>
              <a:picLocks noChangeAspect="1"/>
            </p:cNvPicPr>
            <p:nvPr/>
          </p:nvPicPr>
          <p:blipFill>
            <a:blip r:embed="rId6"/>
            <a:stretch>
              <a:fillRect/>
            </a:stretch>
          </p:blipFill>
          <p:spPr>
            <a:xfrm>
              <a:off x="9900542" y="329528"/>
              <a:ext cx="1441026" cy="823443"/>
            </a:xfrm>
            <a:prstGeom prst="rect">
              <a:avLst/>
            </a:prstGeom>
          </p:spPr>
        </p:pic>
      </p:grpSp>
    </p:spTree>
    <p:extLst>
      <p:ext uri="{BB962C8B-B14F-4D97-AF65-F5344CB8AC3E}">
        <p14:creationId xmlns:p14="http://schemas.microsoft.com/office/powerpoint/2010/main" val="894987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20D06E-FED8-3CF2-DD77-7E8E266ADE50}"/>
              </a:ext>
            </a:extLst>
          </p:cNvPr>
          <p:cNvPicPr>
            <a:picLocks noChangeAspect="1"/>
          </p:cNvPicPr>
          <p:nvPr/>
        </p:nvPicPr>
        <p:blipFill>
          <a:blip r:embed="rId2"/>
          <a:stretch>
            <a:fillRect/>
          </a:stretch>
        </p:blipFill>
        <p:spPr>
          <a:xfrm>
            <a:off x="3668942" y="3057362"/>
            <a:ext cx="4854116" cy="3664117"/>
          </a:xfrm>
          <a:prstGeom prst="rect">
            <a:avLst/>
          </a:prstGeom>
        </p:spPr>
      </p:pic>
      <p:sp>
        <p:nvSpPr>
          <p:cNvPr id="2" name="Slide Number Placeholder 1">
            <a:extLst>
              <a:ext uri="{FF2B5EF4-FFF2-40B4-BE49-F238E27FC236}">
                <a16:creationId xmlns:a16="http://schemas.microsoft.com/office/drawing/2014/main" id="{9FD8B880-F0DB-A9D8-1D2E-4E8F20987F90}"/>
              </a:ext>
            </a:extLst>
          </p:cNvPr>
          <p:cNvSpPr>
            <a:spLocks noGrp="1"/>
          </p:cNvSpPr>
          <p:nvPr>
            <p:ph type="sldNum" sz="quarter" idx="12"/>
          </p:nvPr>
        </p:nvSpPr>
        <p:spPr/>
        <p:txBody>
          <a:bodyPr/>
          <a:lstStyle/>
          <a:p>
            <a:fld id="{15DF47DF-F2F7-574C-9B75-58C88A041A29}" type="slidenum">
              <a:rPr lang="en-TH" smtClean="0"/>
              <a:t>10</a:t>
            </a:fld>
            <a:endParaRPr lang="en-TH"/>
          </a:p>
        </p:txBody>
      </p:sp>
      <p:sp>
        <p:nvSpPr>
          <p:cNvPr id="12" name="タイトル 1">
            <a:extLst>
              <a:ext uri="{FF2B5EF4-FFF2-40B4-BE49-F238E27FC236}">
                <a16:creationId xmlns:a16="http://schemas.microsoft.com/office/drawing/2014/main" id="{D74C3CA0-DCAD-0688-8639-8067B7D6C157}"/>
              </a:ext>
            </a:extLst>
          </p:cNvPr>
          <p:cNvSpPr txBox="1">
            <a:spLocks/>
          </p:cNvSpPr>
          <p:nvPr/>
        </p:nvSpPr>
        <p:spPr>
          <a:xfrm>
            <a:off x="310898" y="231967"/>
            <a:ext cx="10013638"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1. Search-based PCG</a:t>
            </a:r>
            <a:endParaRPr kumimoji="1" lang="ja-JP" altLang="en-US"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13" name="TextBox 12">
            <a:extLst>
              <a:ext uri="{FF2B5EF4-FFF2-40B4-BE49-F238E27FC236}">
                <a16:creationId xmlns:a16="http://schemas.microsoft.com/office/drawing/2014/main" id="{7A53311A-B75E-F360-348B-6F5ACFF1A954}"/>
              </a:ext>
            </a:extLst>
          </p:cNvPr>
          <p:cNvSpPr txBox="1"/>
          <p:nvPr/>
        </p:nvSpPr>
        <p:spPr>
          <a:xfrm>
            <a:off x="310898" y="1183184"/>
            <a:ext cx="10013638" cy="106182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a:t>
            </a:r>
            <a:r>
              <a:rPr kumimoji="1" lang="en-US" altLang="ja-JP" sz="28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Repeat</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processes of “generation</a:t>
            </a:r>
            <a:r>
              <a:rPr kumimoji="1" lang="ja-JP" altLang="en-US" sz="2800">
                <a:latin typeface="Calibri" panose="020F0502020204030204" pitchFamily="34" charset="0"/>
                <a:ea typeface="UD デジタル 教科書体 N-B" panose="02020700000000000000" pitchFamily="17" charset="-128"/>
                <a:cs typeface="Calibri" panose="020F0502020204030204" pitchFamily="34" charset="0"/>
              </a:rPr>
              <a:t>→</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filtering by evaluation.”</a:t>
            </a:r>
          </a:p>
          <a:p>
            <a:pPr fontAlgn="base">
              <a:spcBef>
                <a:spcPct val="0"/>
              </a:spcBef>
              <a:spcAft>
                <a:spcPct val="0"/>
              </a:spcAft>
            </a:pPr>
            <a:r>
              <a:rPr lang="en-US" altLang="ja-JP" sz="700"/>
              <a:t> </a:t>
            </a:r>
          </a:p>
          <a:p>
            <a:pPr marL="285750" indent="-285750">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A genetic algorithm (GA) is employed.</a:t>
            </a:r>
          </a:p>
        </p:txBody>
      </p:sp>
    </p:spTree>
    <p:extLst>
      <p:ext uri="{BB962C8B-B14F-4D97-AF65-F5344CB8AC3E}">
        <p14:creationId xmlns:p14="http://schemas.microsoft.com/office/powerpoint/2010/main" val="2842752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27B11539-8293-86DD-46F9-5EA9505ED167}"/>
              </a:ext>
            </a:extLst>
          </p:cNvPr>
          <p:cNvSpPr>
            <a:spLocks noGrp="1"/>
          </p:cNvSpPr>
          <p:nvPr>
            <p:ph type="sldNum" sz="quarter" idx="12"/>
          </p:nvPr>
        </p:nvSpPr>
        <p:spPr/>
        <p:txBody>
          <a:bodyPr/>
          <a:lstStyle/>
          <a:p>
            <a:fld id="{15DF47DF-F2F7-574C-9B75-58C88A041A29}" type="slidenum">
              <a:rPr lang="en-TH" smtClean="0"/>
              <a:t>11</a:t>
            </a:fld>
            <a:endParaRPr lang="en-TH"/>
          </a:p>
        </p:txBody>
      </p:sp>
      <p:grpSp>
        <p:nvGrpSpPr>
          <p:cNvPr id="30" name="Group 29">
            <a:extLst>
              <a:ext uri="{FF2B5EF4-FFF2-40B4-BE49-F238E27FC236}">
                <a16:creationId xmlns:a16="http://schemas.microsoft.com/office/drawing/2014/main" id="{A7A36012-19F8-CFCC-2DE8-F600173FC737}"/>
              </a:ext>
            </a:extLst>
          </p:cNvPr>
          <p:cNvGrpSpPr/>
          <p:nvPr/>
        </p:nvGrpSpPr>
        <p:grpSpPr>
          <a:xfrm>
            <a:off x="325312" y="2537979"/>
            <a:ext cx="11609514" cy="2280838"/>
            <a:chOff x="288918" y="2828456"/>
            <a:chExt cx="11609514" cy="2280838"/>
          </a:xfrm>
        </p:grpSpPr>
        <p:pic>
          <p:nvPicPr>
            <p:cNvPr id="5" name="Picture 4">
              <a:extLst>
                <a:ext uri="{FF2B5EF4-FFF2-40B4-BE49-F238E27FC236}">
                  <a16:creationId xmlns:a16="http://schemas.microsoft.com/office/drawing/2014/main" id="{1A508111-258C-7704-B0FE-97E090D0F9F4}"/>
                </a:ext>
              </a:extLst>
            </p:cNvPr>
            <p:cNvPicPr>
              <a:picLocks noChangeAspect="1"/>
            </p:cNvPicPr>
            <p:nvPr/>
          </p:nvPicPr>
          <p:blipFill rotWithShape="1">
            <a:blip r:embed="rId2"/>
            <a:srcRect b="23830"/>
            <a:stretch/>
          </p:blipFill>
          <p:spPr>
            <a:xfrm>
              <a:off x="288918" y="2828456"/>
              <a:ext cx="6851450" cy="2280838"/>
            </a:xfrm>
            <a:prstGeom prst="rect">
              <a:avLst/>
            </a:prstGeom>
          </p:spPr>
        </p:pic>
        <p:pic>
          <p:nvPicPr>
            <p:cNvPr id="15" name="Picture 14">
              <a:extLst>
                <a:ext uri="{FF2B5EF4-FFF2-40B4-BE49-F238E27FC236}">
                  <a16:creationId xmlns:a16="http://schemas.microsoft.com/office/drawing/2014/main" id="{3B0D7140-8D7F-0EEE-1242-83FB1BAAEA75}"/>
                </a:ext>
              </a:extLst>
            </p:cNvPr>
            <p:cNvPicPr>
              <a:picLocks noChangeAspect="1"/>
            </p:cNvPicPr>
            <p:nvPr/>
          </p:nvPicPr>
          <p:blipFill rotWithShape="1">
            <a:blip r:embed="rId2"/>
            <a:srcRect t="87658" r="34470" b="3543"/>
            <a:stretch/>
          </p:blipFill>
          <p:spPr>
            <a:xfrm>
              <a:off x="7040720" y="3796071"/>
              <a:ext cx="4857712" cy="285094"/>
            </a:xfrm>
            <a:prstGeom prst="rect">
              <a:avLst/>
            </a:prstGeom>
          </p:spPr>
        </p:pic>
      </p:grpSp>
      <p:cxnSp>
        <p:nvCxnSpPr>
          <p:cNvPr id="19" name="Straight Connector 18">
            <a:extLst>
              <a:ext uri="{FF2B5EF4-FFF2-40B4-BE49-F238E27FC236}">
                <a16:creationId xmlns:a16="http://schemas.microsoft.com/office/drawing/2014/main" id="{992C6D27-DE9E-7358-6B88-FE503DFAB484}"/>
              </a:ext>
            </a:extLst>
          </p:cNvPr>
          <p:cNvCxnSpPr>
            <a:cxnSpLocks/>
          </p:cNvCxnSpPr>
          <p:nvPr/>
        </p:nvCxnSpPr>
        <p:spPr>
          <a:xfrm>
            <a:off x="6407009" y="5027632"/>
            <a:ext cx="0" cy="1643781"/>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B4C917A-4436-24F2-DA74-92338E95D6AB}"/>
              </a:ext>
            </a:extLst>
          </p:cNvPr>
          <p:cNvGrpSpPr/>
          <p:nvPr/>
        </p:nvGrpSpPr>
        <p:grpSpPr>
          <a:xfrm>
            <a:off x="3593004" y="5066619"/>
            <a:ext cx="2652638" cy="1367425"/>
            <a:chOff x="567483" y="5407143"/>
            <a:chExt cx="2652638" cy="1367425"/>
          </a:xfrm>
        </p:grpSpPr>
        <p:sp>
          <p:nvSpPr>
            <p:cNvPr id="2" name="TextBox 1">
              <a:extLst>
                <a:ext uri="{FF2B5EF4-FFF2-40B4-BE49-F238E27FC236}">
                  <a16:creationId xmlns:a16="http://schemas.microsoft.com/office/drawing/2014/main" id="{8A2AC8D1-7DB8-EA93-9003-DE47B5225EC8}"/>
                </a:ext>
              </a:extLst>
            </p:cNvPr>
            <p:cNvSpPr txBox="1"/>
            <p:nvPr/>
          </p:nvSpPr>
          <p:spPr>
            <a:xfrm>
              <a:off x="567483" y="6005127"/>
              <a:ext cx="2652638" cy="769441"/>
            </a:xfrm>
            <a:prstGeom prst="rect">
              <a:avLst/>
            </a:prstGeom>
            <a:noFill/>
          </p:spPr>
          <p:txBody>
            <a:bodyPr wrap="square" rtlCol="0">
              <a:spAutoFit/>
            </a:bodyPr>
            <a:lstStyle/>
            <a:p>
              <a:pPr algn="ctr"/>
              <a:r>
                <a:rPr lang="en-US" altLang="ja-JP" sz="2200"/>
                <a:t>GAs tend to generate </a:t>
              </a:r>
              <a:r>
                <a:rPr lang="en-US" altLang="ja-JP" sz="2200">
                  <a:solidFill>
                    <a:srgbClr val="C00000"/>
                  </a:solidFill>
                </a:rPr>
                <a:t>similar individuals.</a:t>
              </a:r>
              <a:endParaRPr lang="en-US" altLang="ja-JP" sz="2200"/>
            </a:p>
          </p:txBody>
        </p:sp>
        <p:sp>
          <p:nvSpPr>
            <p:cNvPr id="8" name="TextBox 7">
              <a:extLst>
                <a:ext uri="{FF2B5EF4-FFF2-40B4-BE49-F238E27FC236}">
                  <a16:creationId xmlns:a16="http://schemas.microsoft.com/office/drawing/2014/main" id="{4C5B86F5-AC10-1B46-1B21-4DE988D9AEC1}"/>
                </a:ext>
              </a:extLst>
            </p:cNvPr>
            <p:cNvSpPr txBox="1"/>
            <p:nvPr/>
          </p:nvSpPr>
          <p:spPr>
            <a:xfrm>
              <a:off x="1252208" y="5407143"/>
              <a:ext cx="1343517" cy="510778"/>
            </a:xfrm>
            <a:prstGeom prst="roundRect">
              <a:avLst>
                <a:gd name="adj" fmla="val 16667"/>
              </a:avLst>
            </a:prstGeom>
            <a:solidFill>
              <a:schemeClr val="bg1">
                <a:lumMod val="95000"/>
              </a:schemeClr>
            </a:solidFill>
          </p:spPr>
          <p:txBody>
            <a:bodyPr wrap="square" rtlCol="0">
              <a:spAutoFit/>
            </a:bodyPr>
            <a:lstStyle/>
            <a:p>
              <a:pPr algn="ctr"/>
              <a:r>
                <a:rPr lang="en-US" altLang="ja-JP" sz="2400">
                  <a:solidFill>
                    <a:schemeClr val="accent6">
                      <a:lumMod val="50000"/>
                    </a:schemeClr>
                  </a:solidFill>
                </a:rPr>
                <a:t>Diversity</a:t>
              </a:r>
            </a:p>
          </p:txBody>
        </p:sp>
      </p:grpSp>
      <p:sp>
        <p:nvSpPr>
          <p:cNvPr id="28" name="タイトル 1">
            <a:extLst>
              <a:ext uri="{FF2B5EF4-FFF2-40B4-BE49-F238E27FC236}">
                <a16:creationId xmlns:a16="http://schemas.microsoft.com/office/drawing/2014/main" id="{9B1C2D0D-97F8-C712-F362-1BFA5457A2EB}"/>
              </a:ext>
            </a:extLst>
          </p:cNvPr>
          <p:cNvSpPr txBox="1">
            <a:spLocks/>
          </p:cNvSpPr>
          <p:nvPr/>
        </p:nvSpPr>
        <p:spPr>
          <a:xfrm>
            <a:off x="310898" y="231967"/>
            <a:ext cx="10013638"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1. Search-based PCG</a:t>
            </a:r>
            <a:endParaRPr kumimoji="1" lang="ja-JP" altLang="en-US"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29" name="TextBox 28">
            <a:extLst>
              <a:ext uri="{FF2B5EF4-FFF2-40B4-BE49-F238E27FC236}">
                <a16:creationId xmlns:a16="http://schemas.microsoft.com/office/drawing/2014/main" id="{DD0B1D2E-31BD-7F95-D1C5-BB75084FBE6D}"/>
              </a:ext>
            </a:extLst>
          </p:cNvPr>
          <p:cNvSpPr txBox="1"/>
          <p:nvPr/>
        </p:nvSpPr>
        <p:spPr>
          <a:xfrm>
            <a:off x="310898" y="1183184"/>
            <a:ext cx="10013638" cy="106182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a:t>
            </a:r>
            <a:r>
              <a:rPr kumimoji="1" lang="en-US" altLang="ja-JP" sz="28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Repeat</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processes of “generation</a:t>
            </a:r>
            <a:r>
              <a:rPr kumimoji="1" lang="ja-JP" altLang="en-US" sz="2800">
                <a:latin typeface="Calibri" panose="020F0502020204030204" pitchFamily="34" charset="0"/>
                <a:ea typeface="UD デジタル 教科書体 N-B" panose="02020700000000000000" pitchFamily="17" charset="-128"/>
                <a:cs typeface="Calibri" panose="020F0502020204030204" pitchFamily="34" charset="0"/>
              </a:rPr>
              <a:t>→</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filtering by evaluation.”</a:t>
            </a:r>
          </a:p>
          <a:p>
            <a:pPr fontAlgn="base">
              <a:spcBef>
                <a:spcPct val="0"/>
              </a:spcBef>
              <a:spcAft>
                <a:spcPct val="0"/>
              </a:spcAft>
            </a:pPr>
            <a:r>
              <a:rPr lang="en-US" altLang="ja-JP" sz="700"/>
              <a:t> </a:t>
            </a:r>
          </a:p>
          <a:p>
            <a:pPr marL="285750" indent="-285750">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A genetic algorithm (GA) is employed.</a:t>
            </a:r>
          </a:p>
        </p:txBody>
      </p:sp>
      <p:grpSp>
        <p:nvGrpSpPr>
          <p:cNvPr id="35" name="Group 34">
            <a:extLst>
              <a:ext uri="{FF2B5EF4-FFF2-40B4-BE49-F238E27FC236}">
                <a16:creationId xmlns:a16="http://schemas.microsoft.com/office/drawing/2014/main" id="{28059E30-E113-CFC7-520E-3B2EF9516D83}"/>
              </a:ext>
            </a:extLst>
          </p:cNvPr>
          <p:cNvGrpSpPr/>
          <p:nvPr/>
        </p:nvGrpSpPr>
        <p:grpSpPr>
          <a:xfrm>
            <a:off x="6407009" y="5027632"/>
            <a:ext cx="5119700" cy="1610818"/>
            <a:chOff x="6407009" y="4992499"/>
            <a:chExt cx="5119700" cy="1610818"/>
          </a:xfrm>
        </p:grpSpPr>
        <p:sp>
          <p:nvSpPr>
            <p:cNvPr id="7" name="TextBox 6">
              <a:extLst>
                <a:ext uri="{FF2B5EF4-FFF2-40B4-BE49-F238E27FC236}">
                  <a16:creationId xmlns:a16="http://schemas.microsoft.com/office/drawing/2014/main" id="{98F9A572-FACE-7E03-3C27-2D649BCBD1CC}"/>
                </a:ext>
              </a:extLst>
            </p:cNvPr>
            <p:cNvSpPr txBox="1"/>
            <p:nvPr/>
          </p:nvSpPr>
          <p:spPr>
            <a:xfrm>
              <a:off x="6407009" y="5833876"/>
              <a:ext cx="5119700" cy="769441"/>
            </a:xfrm>
            <a:prstGeom prst="rect">
              <a:avLst/>
            </a:prstGeom>
            <a:noFill/>
          </p:spPr>
          <p:txBody>
            <a:bodyPr wrap="square" rtlCol="0">
              <a:spAutoFit/>
            </a:bodyPr>
            <a:lstStyle/>
            <a:p>
              <a:pPr algn="ctr"/>
              <a:r>
                <a:rPr lang="en-US" sz="2200" b="0" i="0">
                  <a:effectLst/>
                  <a:latin typeface="Calibri (Body)"/>
                </a:rPr>
                <a:t>Numerous evaluation processes increase the content generation time.</a:t>
              </a:r>
              <a:endParaRPr lang="en-US" altLang="ja-JP" sz="2200">
                <a:latin typeface="Calibri (Body)"/>
              </a:endParaRPr>
            </a:p>
          </p:txBody>
        </p:sp>
        <p:sp>
          <p:nvSpPr>
            <p:cNvPr id="9" name="TextBox 8">
              <a:extLst>
                <a:ext uri="{FF2B5EF4-FFF2-40B4-BE49-F238E27FC236}">
                  <a16:creationId xmlns:a16="http://schemas.microsoft.com/office/drawing/2014/main" id="{F3FD99C4-081F-DFFD-8570-2B94E50623C0}"/>
                </a:ext>
              </a:extLst>
            </p:cNvPr>
            <p:cNvSpPr txBox="1"/>
            <p:nvPr/>
          </p:nvSpPr>
          <p:spPr>
            <a:xfrm>
              <a:off x="7744468" y="4992499"/>
              <a:ext cx="2444782" cy="479524"/>
            </a:xfrm>
            <a:prstGeom prst="roundRect">
              <a:avLst>
                <a:gd name="adj" fmla="val 7367"/>
              </a:avLst>
            </a:prstGeom>
            <a:solidFill>
              <a:schemeClr val="bg1">
                <a:lumMod val="95000"/>
              </a:schemeClr>
            </a:solidFill>
          </p:spPr>
          <p:txBody>
            <a:bodyPr wrap="square" rtlCol="0">
              <a:spAutoFit/>
            </a:bodyPr>
            <a:lstStyle/>
            <a:p>
              <a:pPr algn="ctr"/>
              <a:r>
                <a:rPr lang="en-US" altLang="ja-JP" sz="2400">
                  <a:solidFill>
                    <a:schemeClr val="accent6">
                      <a:lumMod val="50000"/>
                    </a:schemeClr>
                  </a:solidFill>
                </a:rPr>
                <a:t>Online generation</a:t>
              </a:r>
              <a:endParaRPr lang="en-US" altLang="ja-JP" sz="2400"/>
            </a:p>
          </p:txBody>
        </p:sp>
        <p:sp>
          <p:nvSpPr>
            <p:cNvPr id="33" name="TextBox 32">
              <a:extLst>
                <a:ext uri="{FF2B5EF4-FFF2-40B4-BE49-F238E27FC236}">
                  <a16:creationId xmlns:a16="http://schemas.microsoft.com/office/drawing/2014/main" id="{405EEC7B-1EEE-3C39-7C74-A420E6B9AA3C}"/>
                </a:ext>
              </a:extLst>
            </p:cNvPr>
            <p:cNvSpPr txBox="1"/>
            <p:nvPr/>
          </p:nvSpPr>
          <p:spPr>
            <a:xfrm>
              <a:off x="6773882" y="5502331"/>
              <a:ext cx="4385954" cy="369332"/>
            </a:xfrm>
            <a:prstGeom prst="rect">
              <a:avLst/>
            </a:prstGeom>
            <a:noFill/>
          </p:spPr>
          <p:txBody>
            <a:bodyPr wrap="square">
              <a:spAutoFit/>
            </a:bodyPr>
            <a:lstStyle/>
            <a:p>
              <a:pPr algn="ctr"/>
              <a:r>
                <a:rPr lang="en-US" altLang="ja-JP" sz="1800"/>
                <a:t>(provide content immediately upon request)</a:t>
              </a:r>
              <a:endParaRPr lang="en-TH"/>
            </a:p>
          </p:txBody>
        </p:sp>
      </p:grpSp>
      <p:grpSp>
        <p:nvGrpSpPr>
          <p:cNvPr id="3" name="Group 2">
            <a:extLst>
              <a:ext uri="{FF2B5EF4-FFF2-40B4-BE49-F238E27FC236}">
                <a16:creationId xmlns:a16="http://schemas.microsoft.com/office/drawing/2014/main" id="{F30EA2C1-19A8-F5ED-B544-B969B6ADF05F}"/>
              </a:ext>
            </a:extLst>
          </p:cNvPr>
          <p:cNvGrpSpPr/>
          <p:nvPr/>
        </p:nvGrpSpPr>
        <p:grpSpPr>
          <a:xfrm>
            <a:off x="444732" y="5117809"/>
            <a:ext cx="2769858" cy="1340204"/>
            <a:chOff x="444732" y="5010804"/>
            <a:chExt cx="2769858" cy="1340204"/>
          </a:xfrm>
        </p:grpSpPr>
        <p:pic>
          <p:nvPicPr>
            <p:cNvPr id="37" name="Graphic 36" descr="Warning with solid fill">
              <a:extLst>
                <a:ext uri="{FF2B5EF4-FFF2-40B4-BE49-F238E27FC236}">
                  <a16:creationId xmlns:a16="http://schemas.microsoft.com/office/drawing/2014/main" id="{3A77BB9E-EC63-4DFF-46C4-C3F8150FA3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210" y="5119033"/>
              <a:ext cx="935760" cy="935760"/>
            </a:xfrm>
            <a:prstGeom prst="rect">
              <a:avLst/>
            </a:prstGeom>
          </p:spPr>
        </p:pic>
        <p:sp>
          <p:nvSpPr>
            <p:cNvPr id="38" name="TextBox 37">
              <a:extLst>
                <a:ext uri="{FF2B5EF4-FFF2-40B4-BE49-F238E27FC236}">
                  <a16:creationId xmlns:a16="http://schemas.microsoft.com/office/drawing/2014/main" id="{067EADF8-2346-C8DC-020D-B540C34DE6F7}"/>
                </a:ext>
              </a:extLst>
            </p:cNvPr>
            <p:cNvSpPr txBox="1"/>
            <p:nvPr/>
          </p:nvSpPr>
          <p:spPr>
            <a:xfrm>
              <a:off x="1377872" y="5010804"/>
              <a:ext cx="1779437" cy="1328023"/>
            </a:xfrm>
            <a:prstGeom prst="roundRect">
              <a:avLst>
                <a:gd name="adj" fmla="val 16667"/>
              </a:avLst>
            </a:prstGeom>
            <a:noFill/>
            <a:ln w="19050">
              <a:noFill/>
              <a:prstDash val="sysDash"/>
            </a:ln>
          </p:spPr>
          <p:txBody>
            <a:bodyPr wrap="square" rtlCol="0">
              <a:spAutoFit/>
            </a:bodyPr>
            <a:lstStyle/>
            <a:p>
              <a:pPr algn="ctr"/>
              <a:r>
                <a:rPr lang="en-US" altLang="ja-JP" sz="2400">
                  <a:solidFill>
                    <a:schemeClr val="accent6">
                      <a:lumMod val="50000"/>
                    </a:schemeClr>
                  </a:solidFill>
                </a:rPr>
                <a:t>Issues in Search-based PCG</a:t>
              </a:r>
            </a:p>
          </p:txBody>
        </p:sp>
        <p:sp>
          <p:nvSpPr>
            <p:cNvPr id="39" name="Rounded Rectangle 38">
              <a:extLst>
                <a:ext uri="{FF2B5EF4-FFF2-40B4-BE49-F238E27FC236}">
                  <a16:creationId xmlns:a16="http://schemas.microsoft.com/office/drawing/2014/main" id="{611B42DD-2A0A-081E-059B-BCBAB1BBE8D6}"/>
                </a:ext>
              </a:extLst>
            </p:cNvPr>
            <p:cNvSpPr/>
            <p:nvPr/>
          </p:nvSpPr>
          <p:spPr>
            <a:xfrm>
              <a:off x="444732" y="5022985"/>
              <a:ext cx="2769858" cy="1328023"/>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grpSp>
    </p:spTree>
    <p:extLst>
      <p:ext uri="{BB962C8B-B14F-4D97-AF65-F5344CB8AC3E}">
        <p14:creationId xmlns:p14="http://schemas.microsoft.com/office/powerpoint/2010/main" val="627539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9AD264-7E85-E1FE-6116-E3125DD8A8D0}"/>
              </a:ext>
            </a:extLst>
          </p:cNvPr>
          <p:cNvSpPr txBox="1">
            <a:spLocks/>
          </p:cNvSpPr>
          <p:nvPr/>
        </p:nvSpPr>
        <p:spPr>
          <a:xfrm>
            <a:off x="230660" y="273300"/>
            <a:ext cx="12547729"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2. PCG via machine learning</a:t>
            </a:r>
            <a:r>
              <a:rPr kumimoji="1" lang="th-TH"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 </a:t>
            </a:r>
            <a:r>
              <a:rPr kumimoji="1" lang="en-US"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(PCGML)</a:t>
            </a:r>
            <a:endParaRPr kumimoji="1" lang="ja-JP" altLang="en-US"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grpSp>
        <p:nvGrpSpPr>
          <p:cNvPr id="8" name="Group 7">
            <a:extLst>
              <a:ext uri="{FF2B5EF4-FFF2-40B4-BE49-F238E27FC236}">
                <a16:creationId xmlns:a16="http://schemas.microsoft.com/office/drawing/2014/main" id="{ECE84296-C9BE-AEFD-63E1-C5C62C49CFD3}"/>
              </a:ext>
            </a:extLst>
          </p:cNvPr>
          <p:cNvGrpSpPr/>
          <p:nvPr/>
        </p:nvGrpSpPr>
        <p:grpSpPr>
          <a:xfrm>
            <a:off x="1899281" y="1672147"/>
            <a:ext cx="3995358" cy="1914269"/>
            <a:chOff x="1067376" y="2659122"/>
            <a:chExt cx="4257100" cy="2039675"/>
          </a:xfrm>
        </p:grpSpPr>
        <p:pic>
          <p:nvPicPr>
            <p:cNvPr id="5" name="Picture 4">
              <a:extLst>
                <a:ext uri="{FF2B5EF4-FFF2-40B4-BE49-F238E27FC236}">
                  <a16:creationId xmlns:a16="http://schemas.microsoft.com/office/drawing/2014/main" id="{CEF0A13B-4AF5-7D25-0813-8E4A5746D1DF}"/>
                </a:ext>
              </a:extLst>
            </p:cNvPr>
            <p:cNvPicPr>
              <a:picLocks noChangeAspect="1"/>
            </p:cNvPicPr>
            <p:nvPr/>
          </p:nvPicPr>
          <p:blipFill>
            <a:blip r:embed="rId2"/>
            <a:stretch>
              <a:fillRect/>
            </a:stretch>
          </p:blipFill>
          <p:spPr>
            <a:xfrm>
              <a:off x="1067376" y="2659122"/>
              <a:ext cx="4257100" cy="1730854"/>
            </a:xfrm>
            <a:prstGeom prst="rect">
              <a:avLst/>
            </a:prstGeom>
          </p:spPr>
        </p:pic>
        <p:sp>
          <p:nvSpPr>
            <p:cNvPr id="6" name="TextBox 5">
              <a:extLst>
                <a:ext uri="{FF2B5EF4-FFF2-40B4-BE49-F238E27FC236}">
                  <a16:creationId xmlns:a16="http://schemas.microsoft.com/office/drawing/2014/main" id="{85121189-E834-FEAC-F8F5-316AB00FB1DA}"/>
                </a:ext>
              </a:extLst>
            </p:cNvPr>
            <p:cNvSpPr txBox="1"/>
            <p:nvPr/>
          </p:nvSpPr>
          <p:spPr>
            <a:xfrm>
              <a:off x="1774450" y="4329465"/>
              <a:ext cx="2935291" cy="369332"/>
            </a:xfrm>
            <a:prstGeom prst="rect">
              <a:avLst/>
            </a:prstGeom>
            <a:noFill/>
          </p:spPr>
          <p:txBody>
            <a:bodyPr wrap="square" rtlCol="0">
              <a:spAutoFit/>
            </a:bodyPr>
            <a:lstStyle/>
            <a:p>
              <a:pPr algn="ctr"/>
              <a:r>
                <a:rPr lang="en-US"/>
                <a:t>Selected training data</a:t>
              </a:r>
            </a:p>
          </p:txBody>
        </p:sp>
      </p:grpSp>
      <p:pic>
        <p:nvPicPr>
          <p:cNvPr id="7" name="Picture 6">
            <a:extLst>
              <a:ext uri="{FF2B5EF4-FFF2-40B4-BE49-F238E27FC236}">
                <a16:creationId xmlns:a16="http://schemas.microsoft.com/office/drawing/2014/main" id="{66FD2E62-724E-4AC0-8891-523EF6235E15}"/>
              </a:ext>
            </a:extLst>
          </p:cNvPr>
          <p:cNvPicPr>
            <a:picLocks noChangeAspect="1"/>
          </p:cNvPicPr>
          <p:nvPr/>
        </p:nvPicPr>
        <p:blipFill>
          <a:blip r:embed="rId3"/>
          <a:stretch>
            <a:fillRect/>
          </a:stretch>
        </p:blipFill>
        <p:spPr>
          <a:xfrm>
            <a:off x="6918532" y="1417293"/>
            <a:ext cx="3885865" cy="2360934"/>
          </a:xfrm>
          <a:prstGeom prst="rect">
            <a:avLst/>
          </a:prstGeom>
        </p:spPr>
      </p:pic>
      <p:grpSp>
        <p:nvGrpSpPr>
          <p:cNvPr id="13" name="Group 12">
            <a:extLst>
              <a:ext uri="{FF2B5EF4-FFF2-40B4-BE49-F238E27FC236}">
                <a16:creationId xmlns:a16="http://schemas.microsoft.com/office/drawing/2014/main" id="{908D92C6-0980-267C-391C-C7C0CFB6414D}"/>
              </a:ext>
            </a:extLst>
          </p:cNvPr>
          <p:cNvGrpSpPr/>
          <p:nvPr/>
        </p:nvGrpSpPr>
        <p:grpSpPr>
          <a:xfrm>
            <a:off x="409979" y="4057501"/>
            <a:ext cx="10541001" cy="2220118"/>
            <a:chOff x="4622800" y="915331"/>
            <a:chExt cx="7569200" cy="2220118"/>
          </a:xfrm>
        </p:grpSpPr>
        <p:sp>
          <p:nvSpPr>
            <p:cNvPr id="10" name="TextBox 9">
              <a:extLst>
                <a:ext uri="{FF2B5EF4-FFF2-40B4-BE49-F238E27FC236}">
                  <a16:creationId xmlns:a16="http://schemas.microsoft.com/office/drawing/2014/main" id="{8617B513-371E-FD63-D332-40FFD2BAF305}"/>
                </a:ext>
              </a:extLst>
            </p:cNvPr>
            <p:cNvSpPr txBox="1"/>
            <p:nvPr/>
          </p:nvSpPr>
          <p:spPr>
            <a:xfrm>
              <a:off x="4622800" y="915331"/>
              <a:ext cx="3837422" cy="578882"/>
            </a:xfrm>
            <a:prstGeom prst="roundRect">
              <a:avLst/>
            </a:prstGeom>
            <a:solidFill>
              <a:schemeClr val="bg1">
                <a:lumMod val="95000"/>
              </a:schemeClr>
            </a:solidFill>
          </p:spPr>
          <p:txBody>
            <a:bodyPr wrap="square" rtlCol="0">
              <a:spAutoFit/>
            </a:bodyPr>
            <a:lstStyle/>
            <a:p>
              <a:pPr latinLnBrk="1"/>
              <a:r>
                <a:rPr lang="en-US" altLang="ja-JP" sz="2800">
                  <a:solidFill>
                    <a:schemeClr val="accent6">
                      <a:lumMod val="50000"/>
                    </a:schemeClr>
                  </a:solidFill>
                </a:rPr>
                <a:t>Example of PCGML &amp; how it works</a:t>
              </a:r>
            </a:p>
          </p:txBody>
        </p:sp>
        <p:grpSp>
          <p:nvGrpSpPr>
            <p:cNvPr id="12" name="Group 11">
              <a:extLst>
                <a:ext uri="{FF2B5EF4-FFF2-40B4-BE49-F238E27FC236}">
                  <a16:creationId xmlns:a16="http://schemas.microsoft.com/office/drawing/2014/main" id="{9C701A18-5A38-6653-E1D1-73594503D43E}"/>
                </a:ext>
              </a:extLst>
            </p:cNvPr>
            <p:cNvGrpSpPr/>
            <p:nvPr/>
          </p:nvGrpSpPr>
          <p:grpSpPr>
            <a:xfrm>
              <a:off x="4622800" y="1396583"/>
              <a:ext cx="7569200" cy="1738866"/>
              <a:chOff x="4622800" y="1396583"/>
              <a:chExt cx="7569200" cy="1738866"/>
            </a:xfrm>
          </p:grpSpPr>
          <p:sp>
            <p:nvSpPr>
              <p:cNvPr id="9" name="TextBox 8">
                <a:extLst>
                  <a:ext uri="{FF2B5EF4-FFF2-40B4-BE49-F238E27FC236}">
                    <a16:creationId xmlns:a16="http://schemas.microsoft.com/office/drawing/2014/main" id="{EDCDBC5B-7F5A-2FE8-28FC-1701D67498CD}"/>
                  </a:ext>
                </a:extLst>
              </p:cNvPr>
              <p:cNvSpPr txBox="1"/>
              <p:nvPr/>
            </p:nvSpPr>
            <p:spPr>
              <a:xfrm>
                <a:off x="4697846" y="1627344"/>
                <a:ext cx="7494154" cy="1508105"/>
              </a:xfrm>
              <a:prstGeom prst="rect">
                <a:avLst/>
              </a:prstGeom>
              <a:noFill/>
            </p:spPr>
            <p:txBody>
              <a:bodyPr wrap="square">
                <a:spAutoFit/>
              </a:bodyPr>
              <a:lstStyle/>
              <a:p>
                <a:pPr marL="342900" indent="-342900" fontAlgn="base" latinLnBrk="0">
                  <a:spcBef>
                    <a:spcPct val="0"/>
                  </a:spcBef>
                  <a:spcAft>
                    <a:spcPct val="0"/>
                  </a:spcAft>
                  <a:buFont typeface="Arial" panose="020B0604020202020204" pitchFamily="34" charset="0"/>
                  <a:buChar char="•"/>
                </a:pPr>
                <a:r>
                  <a:rPr lang="en-US" sz="2400">
                    <a:solidFill>
                      <a:srgbClr val="C00000"/>
                    </a:solidFill>
                  </a:rPr>
                  <a:t>Only gathers good content </a:t>
                </a:r>
                <a:r>
                  <a:rPr lang="en-US" sz="2400"/>
                  <a:t>as training data (left).</a:t>
                </a:r>
              </a:p>
              <a:p>
                <a:pPr marL="171450" indent="-171450" fontAlgn="base" latinLnBrk="0">
                  <a:spcBef>
                    <a:spcPct val="0"/>
                  </a:spcBef>
                  <a:spcAft>
                    <a:spcPct val="0"/>
                  </a:spcAft>
                  <a:buFont typeface="Arial" panose="020B0604020202020204" pitchFamily="34" charset="0"/>
                  <a:buChar char="•"/>
                </a:pPr>
                <a:endParaRPr lang="en-US" sz="1000"/>
              </a:p>
              <a:p>
                <a:pPr marL="342900" indent="-342900" fontAlgn="base" latinLnBrk="0">
                  <a:spcBef>
                    <a:spcPct val="0"/>
                  </a:spcBef>
                  <a:spcAft>
                    <a:spcPct val="0"/>
                  </a:spcAft>
                  <a:buFont typeface="Arial" panose="020B0604020202020204" pitchFamily="34" charset="0"/>
                  <a:buChar char="•"/>
                </a:pPr>
                <a:r>
                  <a:rPr lang="en-US" sz="2400"/>
                  <a:t>A pair of “generating content” &amp; “next one” is used as input/output (right).</a:t>
                </a:r>
              </a:p>
              <a:p>
                <a:pPr marL="171450" indent="-171450" fontAlgn="base" latinLnBrk="0">
                  <a:spcBef>
                    <a:spcPct val="0"/>
                  </a:spcBef>
                  <a:spcAft>
                    <a:spcPct val="0"/>
                  </a:spcAft>
                  <a:buFont typeface="Arial" panose="020B0604020202020204" pitchFamily="34" charset="0"/>
                  <a:buChar char="•"/>
                </a:pPr>
                <a:endParaRPr lang="en-US" sz="1000"/>
              </a:p>
              <a:p>
                <a:pPr marL="342900" indent="-342900" fontAlgn="base" latinLnBrk="0">
                  <a:spcBef>
                    <a:spcPct val="0"/>
                  </a:spcBef>
                  <a:spcAft>
                    <a:spcPct val="0"/>
                  </a:spcAft>
                  <a:buFont typeface="Arial" panose="020B0604020202020204" pitchFamily="34" charset="0"/>
                  <a:buChar char="•"/>
                </a:pPr>
                <a:r>
                  <a:rPr lang="en-US" sz="2400"/>
                  <a:t>When </a:t>
                </a:r>
                <a:r>
                  <a:rPr lang="en-US" sz="2400">
                    <a:solidFill>
                      <a:srgbClr val="C00000"/>
                    </a:solidFill>
                  </a:rPr>
                  <a:t>generating content </a:t>
                </a:r>
                <a:r>
                  <a:rPr lang="en-US" sz="2400"/>
                  <a:t>is </a:t>
                </a:r>
                <a:r>
                  <a:rPr lang="en-US" sz="2400">
                    <a:solidFill>
                      <a:srgbClr val="C00000"/>
                    </a:solidFill>
                  </a:rPr>
                  <a:t>input to the network, the next event </a:t>
                </a:r>
                <a:r>
                  <a:rPr lang="en-US" sz="2400"/>
                  <a:t>will be output.</a:t>
                </a:r>
              </a:p>
            </p:txBody>
          </p:sp>
          <p:sp>
            <p:nvSpPr>
              <p:cNvPr id="11" name="Rectangle 10">
                <a:extLst>
                  <a:ext uri="{FF2B5EF4-FFF2-40B4-BE49-F238E27FC236}">
                    <a16:creationId xmlns:a16="http://schemas.microsoft.com/office/drawing/2014/main" id="{48CA4FCB-6824-7C49-A344-A1BDCA9677A9}"/>
                  </a:ext>
                </a:extLst>
              </p:cNvPr>
              <p:cNvSpPr/>
              <p:nvPr/>
            </p:nvSpPr>
            <p:spPr>
              <a:xfrm>
                <a:off x="4622800" y="1396583"/>
                <a:ext cx="7569200" cy="162182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3" name="Slide Number Placeholder 2">
            <a:extLst>
              <a:ext uri="{FF2B5EF4-FFF2-40B4-BE49-F238E27FC236}">
                <a16:creationId xmlns:a16="http://schemas.microsoft.com/office/drawing/2014/main" id="{7D630E51-D5B9-2B91-7A44-959B73B28CCE}"/>
              </a:ext>
            </a:extLst>
          </p:cNvPr>
          <p:cNvSpPr>
            <a:spLocks noGrp="1"/>
          </p:cNvSpPr>
          <p:nvPr>
            <p:ph type="sldNum" sz="quarter" idx="12"/>
          </p:nvPr>
        </p:nvSpPr>
        <p:spPr/>
        <p:txBody>
          <a:bodyPr/>
          <a:lstStyle/>
          <a:p>
            <a:fld id="{15DF47DF-F2F7-574C-9B75-58C88A041A29}" type="slidenum">
              <a:rPr lang="en-TH" smtClean="0"/>
              <a:t>12</a:t>
            </a:fld>
            <a:endParaRPr lang="en-TH"/>
          </a:p>
        </p:txBody>
      </p:sp>
    </p:spTree>
    <p:extLst>
      <p:ext uri="{BB962C8B-B14F-4D97-AF65-F5344CB8AC3E}">
        <p14:creationId xmlns:p14="http://schemas.microsoft.com/office/powerpoint/2010/main" val="823626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879BF3-4B23-001D-81E8-C0C59196C490}"/>
              </a:ext>
            </a:extLst>
          </p:cNvPr>
          <p:cNvSpPr txBox="1"/>
          <p:nvPr/>
        </p:nvSpPr>
        <p:spPr>
          <a:xfrm>
            <a:off x="442670" y="4806100"/>
            <a:ext cx="9740505" cy="1508105"/>
          </a:xfrm>
          <a:prstGeom prst="rect">
            <a:avLst/>
          </a:prstGeom>
          <a:noFill/>
        </p:spPr>
        <p:txBody>
          <a:bodyPr wrap="square" rtlCol="0">
            <a:spAutoFit/>
          </a:bodyPr>
          <a:lstStyle/>
          <a:p>
            <a:pPr marL="285750" indent="-285750">
              <a:buFont typeface="Arial" panose="020B0604020202020204" pitchFamily="34" charset="0"/>
              <a:buChar char="•"/>
            </a:pPr>
            <a:r>
              <a:rPr kumimoji="1" lang="en-US" sz="2400">
                <a:latin typeface="Calibri" panose="020F0502020204030204" pitchFamily="34" charset="0"/>
                <a:ea typeface="UD デジタル 教科書体 N-B" panose="02020700000000000000" pitchFamily="17" charset="-128"/>
                <a:cs typeface="Calibri" panose="020F0502020204030204" pitchFamily="34" charset="0"/>
              </a:rPr>
              <a:t>New content is </a:t>
            </a:r>
            <a:r>
              <a:rPr kumimoji="1" lang="en-US" sz="24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directly generated from the trained models.</a:t>
            </a:r>
          </a:p>
          <a:p>
            <a:pPr marL="457200" indent="-457200" fontAlgn="base">
              <a:spcBef>
                <a:spcPct val="0"/>
              </a:spcBef>
              <a:spcAft>
                <a:spcPct val="0"/>
              </a:spcAft>
              <a:buFont typeface="Arial" panose="020B0604020202020204" pitchFamily="34" charset="0"/>
              <a:buChar char="•"/>
            </a:pPr>
            <a:endParaRPr lang="en-US" sz="1000"/>
          </a:p>
          <a:p>
            <a:pPr marL="285750" indent="-285750">
              <a:buFont typeface="Arial" panose="020B0604020202020204" pitchFamily="34" charset="0"/>
              <a:buChar char="•"/>
            </a:pPr>
            <a:r>
              <a:rPr kumimoji="1" lang="en-US" sz="2400">
                <a:latin typeface="Calibri" panose="020F0502020204030204" pitchFamily="34" charset="0"/>
                <a:ea typeface="UD デジタル 教科書体 N-B" panose="02020700000000000000" pitchFamily="17" charset="-128"/>
                <a:cs typeface="Calibri" panose="020F0502020204030204" pitchFamily="34" charset="0"/>
              </a:rPr>
              <a:t>Models learn how to generate content </a:t>
            </a:r>
            <a:r>
              <a:rPr kumimoji="1" lang="en-US" sz="24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using existing content.</a:t>
            </a:r>
          </a:p>
          <a:p>
            <a:endParaRPr kumimoji="1" lang="en-US" sz="10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endParaRPr>
          </a:p>
          <a:p>
            <a:pPr marL="285750" indent="-285750">
              <a:buFont typeface="Arial" panose="020B0604020202020204" pitchFamily="34" charset="0"/>
              <a:buChar char="•"/>
            </a:pPr>
            <a:r>
              <a:rPr kumimoji="1" lang="en-US" sz="2400">
                <a:latin typeface="Calibri" panose="020F0502020204030204" pitchFamily="34" charset="0"/>
                <a:ea typeface="UD デジタル 教科書体 N-B" panose="02020700000000000000" pitchFamily="17" charset="-128"/>
                <a:cs typeface="Calibri" panose="020F0502020204030204" pitchFamily="34" charset="0"/>
              </a:rPr>
              <a:t>The results are more likely to exhibit human-made naturalness.</a:t>
            </a:r>
          </a:p>
        </p:txBody>
      </p:sp>
      <p:sp>
        <p:nvSpPr>
          <p:cNvPr id="3" name="Slide Number Placeholder 2">
            <a:extLst>
              <a:ext uri="{FF2B5EF4-FFF2-40B4-BE49-F238E27FC236}">
                <a16:creationId xmlns:a16="http://schemas.microsoft.com/office/drawing/2014/main" id="{7D630E51-D5B9-2B91-7A44-959B73B28CCE}"/>
              </a:ext>
            </a:extLst>
          </p:cNvPr>
          <p:cNvSpPr>
            <a:spLocks noGrp="1"/>
          </p:cNvSpPr>
          <p:nvPr>
            <p:ph type="sldNum" sz="quarter" idx="12"/>
          </p:nvPr>
        </p:nvSpPr>
        <p:spPr/>
        <p:txBody>
          <a:bodyPr/>
          <a:lstStyle/>
          <a:p>
            <a:fld id="{15DF47DF-F2F7-574C-9B75-58C88A041A29}" type="slidenum">
              <a:rPr lang="en-TH" smtClean="0"/>
              <a:t>13</a:t>
            </a:fld>
            <a:endParaRPr lang="en-TH"/>
          </a:p>
        </p:txBody>
      </p:sp>
      <p:sp>
        <p:nvSpPr>
          <p:cNvPr id="22" name="TextBox 21">
            <a:extLst>
              <a:ext uri="{FF2B5EF4-FFF2-40B4-BE49-F238E27FC236}">
                <a16:creationId xmlns:a16="http://schemas.microsoft.com/office/drawing/2014/main" id="{6381DE11-D761-7157-135A-65D4D4C55CED}"/>
              </a:ext>
            </a:extLst>
          </p:cNvPr>
          <p:cNvSpPr txBox="1"/>
          <p:nvPr/>
        </p:nvSpPr>
        <p:spPr>
          <a:xfrm>
            <a:off x="442670" y="4136371"/>
            <a:ext cx="3995358" cy="578882"/>
          </a:xfrm>
          <a:prstGeom prst="roundRect">
            <a:avLst/>
          </a:prstGeom>
          <a:solidFill>
            <a:schemeClr val="bg1">
              <a:lumMod val="95000"/>
            </a:schemeClr>
          </a:solidFill>
        </p:spPr>
        <p:txBody>
          <a:bodyPr wrap="square">
            <a:spAutoFit/>
          </a:bodyPr>
          <a:lstStyle/>
          <a:p>
            <a:pPr latinLnBrk="1"/>
            <a:r>
              <a:rPr lang="en-US" altLang="ja-JP" sz="2800">
                <a:solidFill>
                  <a:schemeClr val="accent6">
                    <a:lumMod val="50000"/>
                  </a:schemeClr>
                </a:solidFill>
              </a:rPr>
              <a:t>Characteristics of PCGML</a:t>
            </a:r>
          </a:p>
        </p:txBody>
      </p:sp>
      <p:sp>
        <p:nvSpPr>
          <p:cNvPr id="24" name="タイトル 1">
            <a:extLst>
              <a:ext uri="{FF2B5EF4-FFF2-40B4-BE49-F238E27FC236}">
                <a16:creationId xmlns:a16="http://schemas.microsoft.com/office/drawing/2014/main" id="{38D41001-CFA1-C9B3-610A-E175CBBE76CC}"/>
              </a:ext>
            </a:extLst>
          </p:cNvPr>
          <p:cNvSpPr txBox="1">
            <a:spLocks/>
          </p:cNvSpPr>
          <p:nvPr/>
        </p:nvSpPr>
        <p:spPr>
          <a:xfrm>
            <a:off x="230660" y="273300"/>
            <a:ext cx="12547729"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2. PCG via machine learning</a:t>
            </a:r>
            <a:r>
              <a:rPr kumimoji="1" lang="th-TH"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 </a:t>
            </a:r>
            <a:r>
              <a:rPr kumimoji="1" lang="en-US"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(PCGML)</a:t>
            </a:r>
            <a:endParaRPr kumimoji="1" lang="ja-JP" altLang="en-US"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grpSp>
        <p:nvGrpSpPr>
          <p:cNvPr id="25" name="Group 24">
            <a:extLst>
              <a:ext uri="{FF2B5EF4-FFF2-40B4-BE49-F238E27FC236}">
                <a16:creationId xmlns:a16="http://schemas.microsoft.com/office/drawing/2014/main" id="{E131B8A0-D787-4EBA-8037-CACCB62DBD44}"/>
              </a:ext>
            </a:extLst>
          </p:cNvPr>
          <p:cNvGrpSpPr/>
          <p:nvPr/>
        </p:nvGrpSpPr>
        <p:grpSpPr>
          <a:xfrm>
            <a:off x="1899281" y="1672147"/>
            <a:ext cx="3995358" cy="1914269"/>
            <a:chOff x="1067376" y="2659122"/>
            <a:chExt cx="4257100" cy="2039675"/>
          </a:xfrm>
        </p:grpSpPr>
        <p:pic>
          <p:nvPicPr>
            <p:cNvPr id="26" name="Picture 25">
              <a:extLst>
                <a:ext uri="{FF2B5EF4-FFF2-40B4-BE49-F238E27FC236}">
                  <a16:creationId xmlns:a16="http://schemas.microsoft.com/office/drawing/2014/main" id="{9D1565F6-70DE-3BC0-F97B-BAAFCAA7D66D}"/>
                </a:ext>
              </a:extLst>
            </p:cNvPr>
            <p:cNvPicPr>
              <a:picLocks noChangeAspect="1"/>
            </p:cNvPicPr>
            <p:nvPr/>
          </p:nvPicPr>
          <p:blipFill>
            <a:blip r:embed="rId2"/>
            <a:stretch>
              <a:fillRect/>
            </a:stretch>
          </p:blipFill>
          <p:spPr>
            <a:xfrm>
              <a:off x="1067376" y="2659122"/>
              <a:ext cx="4257100" cy="1730854"/>
            </a:xfrm>
            <a:prstGeom prst="rect">
              <a:avLst/>
            </a:prstGeom>
          </p:spPr>
        </p:pic>
        <p:sp>
          <p:nvSpPr>
            <p:cNvPr id="27" name="TextBox 26">
              <a:extLst>
                <a:ext uri="{FF2B5EF4-FFF2-40B4-BE49-F238E27FC236}">
                  <a16:creationId xmlns:a16="http://schemas.microsoft.com/office/drawing/2014/main" id="{51E8BF95-584A-E0C5-45C3-DB7EAF7A1636}"/>
                </a:ext>
              </a:extLst>
            </p:cNvPr>
            <p:cNvSpPr txBox="1"/>
            <p:nvPr/>
          </p:nvSpPr>
          <p:spPr>
            <a:xfrm>
              <a:off x="1774450" y="4329465"/>
              <a:ext cx="2935291" cy="369332"/>
            </a:xfrm>
            <a:prstGeom prst="rect">
              <a:avLst/>
            </a:prstGeom>
            <a:noFill/>
          </p:spPr>
          <p:txBody>
            <a:bodyPr wrap="square" rtlCol="0">
              <a:spAutoFit/>
            </a:bodyPr>
            <a:lstStyle/>
            <a:p>
              <a:pPr algn="ctr"/>
              <a:r>
                <a:rPr lang="en-US"/>
                <a:t>Selected training data</a:t>
              </a:r>
            </a:p>
          </p:txBody>
        </p:sp>
      </p:grpSp>
      <p:pic>
        <p:nvPicPr>
          <p:cNvPr id="28" name="Picture 27">
            <a:extLst>
              <a:ext uri="{FF2B5EF4-FFF2-40B4-BE49-F238E27FC236}">
                <a16:creationId xmlns:a16="http://schemas.microsoft.com/office/drawing/2014/main" id="{64A1F926-67FF-EC04-7BA1-9D8634F5EA8F}"/>
              </a:ext>
            </a:extLst>
          </p:cNvPr>
          <p:cNvPicPr>
            <a:picLocks noChangeAspect="1"/>
          </p:cNvPicPr>
          <p:nvPr/>
        </p:nvPicPr>
        <p:blipFill>
          <a:blip r:embed="rId3"/>
          <a:stretch>
            <a:fillRect/>
          </a:stretch>
        </p:blipFill>
        <p:spPr>
          <a:xfrm>
            <a:off x="6918532" y="1417293"/>
            <a:ext cx="3885865" cy="2360934"/>
          </a:xfrm>
          <a:prstGeom prst="rect">
            <a:avLst/>
          </a:prstGeom>
        </p:spPr>
      </p:pic>
    </p:spTree>
    <p:extLst>
      <p:ext uri="{BB962C8B-B14F-4D97-AF65-F5344CB8AC3E}">
        <p14:creationId xmlns:p14="http://schemas.microsoft.com/office/powerpoint/2010/main" val="3060402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A98129DF-1404-156A-F73B-3DE3062D9315}"/>
              </a:ext>
            </a:extLst>
          </p:cNvPr>
          <p:cNvSpPr txBox="1">
            <a:spLocks/>
          </p:cNvSpPr>
          <p:nvPr/>
        </p:nvSpPr>
        <p:spPr>
          <a:xfrm>
            <a:off x="247135" y="171789"/>
            <a:ext cx="8677472"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48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Target game: Super Mario</a:t>
            </a:r>
            <a:endParaRPr kumimoji="1" lang="ja-JP" altLang="en-US" sz="48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pic>
        <p:nvPicPr>
          <p:cNvPr id="9" name="Picture 8" descr="Chart, treemap chart&#10;&#10;Description automatically generated">
            <a:extLst>
              <a:ext uri="{FF2B5EF4-FFF2-40B4-BE49-F238E27FC236}">
                <a16:creationId xmlns:a16="http://schemas.microsoft.com/office/drawing/2014/main" id="{C649EECB-10E2-A92D-94AE-0E408B87E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4613" y="136521"/>
            <a:ext cx="4627387" cy="3429000"/>
          </a:xfrm>
          <a:prstGeom prst="rect">
            <a:avLst/>
          </a:prstGeom>
        </p:spPr>
      </p:pic>
      <p:grpSp>
        <p:nvGrpSpPr>
          <p:cNvPr id="10" name="Group 9">
            <a:extLst>
              <a:ext uri="{FF2B5EF4-FFF2-40B4-BE49-F238E27FC236}">
                <a16:creationId xmlns:a16="http://schemas.microsoft.com/office/drawing/2014/main" id="{7D54C662-7B42-BC4D-8E0E-D71F8EB03140}"/>
              </a:ext>
            </a:extLst>
          </p:cNvPr>
          <p:cNvGrpSpPr/>
          <p:nvPr/>
        </p:nvGrpSpPr>
        <p:grpSpPr>
          <a:xfrm>
            <a:off x="8512485" y="3738763"/>
            <a:ext cx="3157122" cy="2967832"/>
            <a:chOff x="869765" y="4362010"/>
            <a:chExt cx="2570872" cy="2416731"/>
          </a:xfrm>
        </p:grpSpPr>
        <p:pic>
          <p:nvPicPr>
            <p:cNvPr id="11" name="Picture 10" descr="A screenshot of a video game&#10;&#10;Description automatically generated">
              <a:extLst>
                <a:ext uri="{FF2B5EF4-FFF2-40B4-BE49-F238E27FC236}">
                  <a16:creationId xmlns:a16="http://schemas.microsoft.com/office/drawing/2014/main" id="{366FA527-1EFF-1523-4AEB-CA65D20607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724" y="4362010"/>
              <a:ext cx="2211880" cy="2090918"/>
            </a:xfrm>
            <a:prstGeom prst="rect">
              <a:avLst/>
            </a:prstGeom>
          </p:spPr>
        </p:pic>
        <p:sp>
          <p:nvSpPr>
            <p:cNvPr id="12" name="TextBox 11">
              <a:extLst>
                <a:ext uri="{FF2B5EF4-FFF2-40B4-BE49-F238E27FC236}">
                  <a16:creationId xmlns:a16="http://schemas.microsoft.com/office/drawing/2014/main" id="{DBDB4C1D-7277-6DE5-C781-66B578937AE2}"/>
                </a:ext>
              </a:extLst>
            </p:cNvPr>
            <p:cNvSpPr txBox="1"/>
            <p:nvPr/>
          </p:nvSpPr>
          <p:spPr>
            <a:xfrm>
              <a:off x="869765" y="6452928"/>
              <a:ext cx="2570872" cy="325813"/>
            </a:xfrm>
            <a:prstGeom prst="rect">
              <a:avLst/>
            </a:prstGeom>
            <a:noFill/>
          </p:spPr>
          <p:txBody>
            <a:bodyPr wrap="square" rtlCol="0">
              <a:spAutoFit/>
            </a:bodyPr>
            <a:lstStyle/>
            <a:p>
              <a:pPr algn="ctr"/>
              <a:r>
                <a:rPr kumimoji="1" lang="en-US" sz="2000">
                  <a:solidFill>
                    <a:schemeClr val="tx1">
                      <a:lumMod val="85000"/>
                      <a:lumOff val="15000"/>
                    </a:schemeClr>
                  </a:solidFill>
                  <a:ea typeface="UD デジタル 教科書体 N-B" panose="02020700000000000000" pitchFamily="17" charset="-128"/>
                  <a:cs typeface="+mj-cs"/>
                </a:rPr>
                <a:t>Super Mario gameplay</a:t>
              </a:r>
            </a:p>
          </p:txBody>
        </p:sp>
      </p:grpSp>
      <p:sp>
        <p:nvSpPr>
          <p:cNvPr id="13" name="TextBox 12">
            <a:extLst>
              <a:ext uri="{FF2B5EF4-FFF2-40B4-BE49-F238E27FC236}">
                <a16:creationId xmlns:a16="http://schemas.microsoft.com/office/drawing/2014/main" id="{EB85668A-77DE-2C6B-C47B-C63FCA8D45B2}"/>
              </a:ext>
            </a:extLst>
          </p:cNvPr>
          <p:cNvSpPr txBox="1"/>
          <p:nvPr/>
        </p:nvSpPr>
        <p:spPr>
          <a:xfrm>
            <a:off x="377779" y="990116"/>
            <a:ext cx="7056190" cy="2123658"/>
          </a:xfrm>
          <a:prstGeom prst="rect">
            <a:avLst/>
          </a:prstGeom>
          <a:noFill/>
        </p:spPr>
        <p:txBody>
          <a:bodyPr wrap="square">
            <a:spAutoFit/>
          </a:bodyPr>
          <a:lstStyle/>
          <a:p>
            <a:pPr marL="457200" indent="-457200" fontAlgn="base" latinLnBrk="0">
              <a:spcBef>
                <a:spcPct val="0"/>
              </a:spcBef>
              <a:spcAft>
                <a:spcPct val="0"/>
              </a:spcAft>
              <a:buFont typeface="Arial" panose="020B0604020202020204" pitchFamily="34" charset="0"/>
              <a:buChar char="•"/>
            </a:pPr>
            <a:r>
              <a:rPr kumimoji="1" lang="en-US" sz="2200">
                <a:solidFill>
                  <a:schemeClr val="tx1">
                    <a:lumMod val="85000"/>
                    <a:lumOff val="15000"/>
                  </a:schemeClr>
                </a:solidFill>
                <a:ea typeface="UD デジタル 教科書体 N-B" panose="02020700000000000000" pitchFamily="17" charset="-128"/>
                <a:cs typeface="+mj-cs"/>
              </a:rPr>
              <a:t>Players control Mario to </a:t>
            </a:r>
            <a:r>
              <a:rPr kumimoji="1" lang="en-US" sz="2200">
                <a:solidFill>
                  <a:srgbClr val="C00000"/>
                </a:solidFill>
                <a:ea typeface="UD デジタル 教科書体 N-B" panose="02020700000000000000" pitchFamily="17" charset="-128"/>
                <a:cs typeface="+mj-cs"/>
              </a:rPr>
              <a:t>pass various obstacles</a:t>
            </a:r>
            <a:r>
              <a:rPr kumimoji="1" lang="en-US" sz="2200">
                <a:ea typeface="UD デジタル 教科書体 N-B" panose="02020700000000000000" pitchFamily="17" charset="-128"/>
                <a:cs typeface="+mj-cs"/>
              </a:rPr>
              <a:t>.</a:t>
            </a:r>
            <a:r>
              <a:rPr kumimoji="1" lang="en-US" sz="2200">
                <a:solidFill>
                  <a:srgbClr val="C00000"/>
                </a:solidFill>
                <a:highlight>
                  <a:srgbClr val="FFFF00"/>
                </a:highlight>
                <a:ea typeface="UD デジタル 教科書体 N-B" panose="02020700000000000000" pitchFamily="17" charset="-128"/>
                <a:cs typeface="+mj-cs"/>
              </a:rPr>
              <a:t> </a:t>
            </a:r>
          </a:p>
          <a:p>
            <a:pPr fontAlgn="base" latinLnBrk="0">
              <a:spcBef>
                <a:spcPct val="0"/>
              </a:spcBef>
              <a:spcAft>
                <a:spcPct val="0"/>
              </a:spcAft>
            </a:pPr>
            <a:endParaRPr kumimoji="1" lang="en-US" sz="900">
              <a:solidFill>
                <a:schemeClr val="tx1">
                  <a:lumMod val="85000"/>
                  <a:lumOff val="15000"/>
                </a:schemeClr>
              </a:solidFill>
              <a:ea typeface="UD デジタル 教科書体 N-B" panose="02020700000000000000" pitchFamily="17" charset="-128"/>
              <a:cs typeface="+mj-cs"/>
            </a:endParaRPr>
          </a:p>
          <a:p>
            <a:pPr marL="457200" indent="-457200" fontAlgn="base" latinLnBrk="0">
              <a:spcBef>
                <a:spcPct val="0"/>
              </a:spcBef>
              <a:spcAft>
                <a:spcPct val="0"/>
              </a:spcAft>
              <a:buFont typeface="Arial" panose="020B0604020202020204" pitchFamily="34" charset="0"/>
              <a:buChar char="•"/>
            </a:pPr>
            <a:r>
              <a:rPr kumimoji="1" lang="en-US" sz="2200">
                <a:solidFill>
                  <a:srgbClr val="C00000"/>
                </a:solidFill>
                <a:ea typeface="UD デジタル 教科書体 N-B" panose="02020700000000000000" pitchFamily="17" charset="-128"/>
                <a:cs typeface="+mj-cs"/>
              </a:rPr>
              <a:t>Objective is to reach the goal </a:t>
            </a:r>
            <a:r>
              <a:rPr kumimoji="1" lang="en-US" sz="2200">
                <a:solidFill>
                  <a:schemeClr val="tx1">
                    <a:lumMod val="85000"/>
                    <a:lumOff val="15000"/>
                  </a:schemeClr>
                </a:solidFill>
                <a:ea typeface="UD デジタル 教科書体 N-B" panose="02020700000000000000" pitchFamily="17" charset="-128"/>
                <a:cs typeface="+mj-cs"/>
              </a:rPr>
              <a:t>placed at the right-most side </a:t>
            </a:r>
            <a:r>
              <a:rPr kumimoji="1" lang="en-US" sz="2200">
                <a:solidFill>
                  <a:srgbClr val="C00000"/>
                </a:solidFill>
                <a:ea typeface="UD デジタル 教科書体 N-B" panose="02020700000000000000" pitchFamily="17" charset="-128"/>
                <a:cs typeface="+mj-cs"/>
              </a:rPr>
              <a:t>within the time limit</a:t>
            </a:r>
            <a:r>
              <a:rPr kumimoji="1" lang="en-US" sz="2200">
                <a:solidFill>
                  <a:schemeClr val="tx1">
                    <a:lumMod val="85000"/>
                    <a:lumOff val="15000"/>
                  </a:schemeClr>
                </a:solidFill>
                <a:ea typeface="UD デジタル 教科書体 N-B" panose="02020700000000000000" pitchFamily="17" charset="-128"/>
                <a:cs typeface="+mj-cs"/>
              </a:rPr>
              <a:t>.</a:t>
            </a:r>
          </a:p>
          <a:p>
            <a:pPr marL="457200" indent="-457200" fontAlgn="base" latinLnBrk="0">
              <a:spcBef>
                <a:spcPct val="0"/>
              </a:spcBef>
              <a:spcAft>
                <a:spcPct val="0"/>
              </a:spcAft>
              <a:buFont typeface="Arial" panose="020B0604020202020204" pitchFamily="34" charset="0"/>
              <a:buChar char="•"/>
            </a:pPr>
            <a:endParaRPr kumimoji="1" lang="en-US" sz="900">
              <a:solidFill>
                <a:schemeClr val="tx1">
                  <a:lumMod val="85000"/>
                  <a:lumOff val="15000"/>
                </a:schemeClr>
              </a:solidFill>
              <a:ea typeface="UD デジタル 教科書体 N-B" panose="02020700000000000000" pitchFamily="17" charset="-128"/>
              <a:cs typeface="+mj-cs"/>
            </a:endParaRPr>
          </a:p>
          <a:p>
            <a:pPr marL="457200" indent="-457200" fontAlgn="base" latinLnBrk="0">
              <a:spcBef>
                <a:spcPct val="0"/>
              </a:spcBef>
              <a:spcAft>
                <a:spcPct val="0"/>
              </a:spcAft>
              <a:buFont typeface="Arial" panose="020B0604020202020204" pitchFamily="34" charset="0"/>
              <a:buChar char="•"/>
            </a:pPr>
            <a:r>
              <a:rPr kumimoji="1" lang="en-US" sz="2200">
                <a:solidFill>
                  <a:schemeClr val="tx1">
                    <a:lumMod val="85000"/>
                    <a:lumOff val="15000"/>
                  </a:schemeClr>
                </a:solidFill>
                <a:ea typeface="UD デジタル 教科書体 N-B" panose="02020700000000000000" pitchFamily="17" charset="-128"/>
                <a:cs typeface="+mj-cs"/>
              </a:rPr>
              <a:t>The player loses the game once Mario </a:t>
            </a:r>
            <a:r>
              <a:rPr kumimoji="1" lang="en-US" sz="2200">
                <a:solidFill>
                  <a:srgbClr val="C00000"/>
                </a:solidFill>
                <a:ea typeface="UD デジタル 教科書体 N-B" panose="02020700000000000000" pitchFamily="17" charset="-128"/>
                <a:cs typeface="+mj-cs"/>
              </a:rPr>
              <a:t>gets damaged </a:t>
            </a:r>
            <a:r>
              <a:rPr kumimoji="1" lang="en-US" sz="2200">
                <a:solidFill>
                  <a:schemeClr val="tx1">
                    <a:lumMod val="85000"/>
                    <a:lumOff val="15000"/>
                  </a:schemeClr>
                </a:solidFill>
                <a:ea typeface="UD デジタル 教科書体 N-B" panose="02020700000000000000" pitchFamily="17" charset="-128"/>
                <a:cs typeface="+mj-cs"/>
              </a:rPr>
              <a:t>or </a:t>
            </a:r>
            <a:r>
              <a:rPr kumimoji="1" lang="en-US" sz="2200">
                <a:solidFill>
                  <a:srgbClr val="C00000"/>
                </a:solidFill>
                <a:ea typeface="UD デジタル 教科書体 N-B" panose="02020700000000000000" pitchFamily="17" charset="-128"/>
                <a:cs typeface="+mj-cs"/>
              </a:rPr>
              <a:t>falls into the holes</a:t>
            </a:r>
            <a:r>
              <a:rPr kumimoji="1" lang="en-US" sz="2200">
                <a:solidFill>
                  <a:schemeClr val="tx1">
                    <a:lumMod val="85000"/>
                    <a:lumOff val="15000"/>
                  </a:schemeClr>
                </a:solidFill>
                <a:ea typeface="UD デジタル 教科書体 N-B" panose="02020700000000000000" pitchFamily="17" charset="-128"/>
                <a:cs typeface="+mj-cs"/>
              </a:rPr>
              <a:t>.</a:t>
            </a:r>
          </a:p>
        </p:txBody>
      </p:sp>
      <p:sp>
        <p:nvSpPr>
          <p:cNvPr id="14" name="四角形: 角を丸くする 9">
            <a:extLst>
              <a:ext uri="{FF2B5EF4-FFF2-40B4-BE49-F238E27FC236}">
                <a16:creationId xmlns:a16="http://schemas.microsoft.com/office/drawing/2014/main" id="{CC3594EC-F58C-99F1-AF14-B5A04B34D1B6}"/>
              </a:ext>
            </a:extLst>
          </p:cNvPr>
          <p:cNvSpPr/>
          <p:nvPr/>
        </p:nvSpPr>
        <p:spPr>
          <a:xfrm>
            <a:off x="388531" y="3191830"/>
            <a:ext cx="3127707" cy="511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accent6">
                    <a:lumMod val="50000"/>
                  </a:schemeClr>
                </a:solidFill>
              </a:rPr>
              <a:t>Game Characteristics</a:t>
            </a:r>
            <a:endParaRPr kumimoji="1" lang="ja-JP" altLang="en-US" sz="2400">
              <a:solidFill>
                <a:schemeClr val="accent6">
                  <a:lumMod val="50000"/>
                </a:schemeClr>
              </a:solidFill>
            </a:endParaRPr>
          </a:p>
        </p:txBody>
      </p:sp>
      <p:grpSp>
        <p:nvGrpSpPr>
          <p:cNvPr id="15" name="Group 10">
            <a:extLst>
              <a:ext uri="{FF2B5EF4-FFF2-40B4-BE49-F238E27FC236}">
                <a16:creationId xmlns:a16="http://schemas.microsoft.com/office/drawing/2014/main" id="{BA157CE7-ABE6-6E07-BA40-5A64D65EAC18}"/>
              </a:ext>
            </a:extLst>
          </p:cNvPr>
          <p:cNvGrpSpPr/>
          <p:nvPr/>
        </p:nvGrpSpPr>
        <p:grpSpPr>
          <a:xfrm>
            <a:off x="388531" y="4856910"/>
            <a:ext cx="8453113" cy="738664"/>
            <a:chOff x="478286" y="4775006"/>
            <a:chExt cx="8123779" cy="738664"/>
          </a:xfrm>
        </p:grpSpPr>
        <p:sp>
          <p:nvSpPr>
            <p:cNvPr id="16" name="TextBox 33">
              <a:extLst>
                <a:ext uri="{FF2B5EF4-FFF2-40B4-BE49-F238E27FC236}">
                  <a16:creationId xmlns:a16="http://schemas.microsoft.com/office/drawing/2014/main" id="{13038C48-C49A-7BB4-C488-BD87A4D4F973}"/>
                </a:ext>
              </a:extLst>
            </p:cNvPr>
            <p:cNvSpPr txBox="1"/>
            <p:nvPr/>
          </p:nvSpPr>
          <p:spPr>
            <a:xfrm>
              <a:off x="1255659" y="4775006"/>
              <a:ext cx="7346406" cy="738664"/>
            </a:xfrm>
            <a:prstGeom prst="rect">
              <a:avLst/>
            </a:prstGeom>
            <a:noFill/>
          </p:spPr>
          <p:txBody>
            <a:bodyPr wrap="square">
              <a:spAutoFit/>
            </a:bodyPr>
            <a:lstStyle/>
            <a:p>
              <a:r>
                <a:rPr lang="en-US" altLang="ja-JP" sz="2400">
                  <a:solidFill>
                    <a:schemeClr val="accent5">
                      <a:lumMod val="50000"/>
                    </a:schemeClr>
                  </a:solidFill>
                </a:rPr>
                <a:t>Diverse tiles</a:t>
              </a:r>
            </a:p>
            <a:p>
              <a:r>
                <a:rPr lang="en-US" altLang="ja-JP">
                  <a:solidFill>
                    <a:srgbClr val="C00000"/>
                  </a:solidFill>
                </a:rPr>
                <a:t>Wall tiles </a:t>
              </a:r>
              <a:r>
                <a:rPr lang="en-US" altLang="ja-JP"/>
                <a:t>block Mario’s movements. </a:t>
              </a:r>
              <a:r>
                <a:rPr lang="en-US" altLang="ja-JP">
                  <a:solidFill>
                    <a:srgbClr val="C00000"/>
                  </a:solidFill>
                </a:rPr>
                <a:t>Enemy and hole tiles affect difficulties.</a:t>
              </a:r>
            </a:p>
          </p:txBody>
        </p:sp>
        <p:pic>
          <p:nvPicPr>
            <p:cNvPr id="17" name="Picture 34">
              <a:extLst>
                <a:ext uri="{FF2B5EF4-FFF2-40B4-BE49-F238E27FC236}">
                  <a16:creationId xmlns:a16="http://schemas.microsoft.com/office/drawing/2014/main" id="{936E2878-0758-94E4-92DA-54F08789E22A}"/>
                </a:ext>
              </a:extLst>
            </p:cNvPr>
            <p:cNvPicPr>
              <a:picLocks noChangeAspect="1"/>
            </p:cNvPicPr>
            <p:nvPr/>
          </p:nvPicPr>
          <p:blipFill>
            <a:blip r:embed="rId5"/>
            <a:stretch>
              <a:fillRect/>
            </a:stretch>
          </p:blipFill>
          <p:spPr>
            <a:xfrm>
              <a:off x="478286" y="4828379"/>
              <a:ext cx="612000" cy="612000"/>
            </a:xfrm>
            <a:prstGeom prst="rect">
              <a:avLst/>
            </a:prstGeom>
          </p:spPr>
        </p:pic>
      </p:grpSp>
      <p:grpSp>
        <p:nvGrpSpPr>
          <p:cNvPr id="18" name="Group 17">
            <a:extLst>
              <a:ext uri="{FF2B5EF4-FFF2-40B4-BE49-F238E27FC236}">
                <a16:creationId xmlns:a16="http://schemas.microsoft.com/office/drawing/2014/main" id="{5F506DAF-3F45-BD20-D63F-BFF6168385DA}"/>
              </a:ext>
            </a:extLst>
          </p:cNvPr>
          <p:cNvGrpSpPr/>
          <p:nvPr/>
        </p:nvGrpSpPr>
        <p:grpSpPr>
          <a:xfrm>
            <a:off x="388531" y="3910829"/>
            <a:ext cx="4927071" cy="738664"/>
            <a:chOff x="496551" y="5726717"/>
            <a:chExt cx="4927071" cy="738664"/>
          </a:xfrm>
        </p:grpSpPr>
        <p:sp>
          <p:nvSpPr>
            <p:cNvPr id="19" name="TextBox 18">
              <a:extLst>
                <a:ext uri="{FF2B5EF4-FFF2-40B4-BE49-F238E27FC236}">
                  <a16:creationId xmlns:a16="http://schemas.microsoft.com/office/drawing/2014/main" id="{5D11CD7F-7F82-0E2B-0483-7C2DA3299564}"/>
                </a:ext>
              </a:extLst>
            </p:cNvPr>
            <p:cNvSpPr txBox="1"/>
            <p:nvPr/>
          </p:nvSpPr>
          <p:spPr>
            <a:xfrm>
              <a:off x="1295673" y="5726717"/>
              <a:ext cx="4127949" cy="738664"/>
            </a:xfrm>
            <a:prstGeom prst="rect">
              <a:avLst/>
            </a:prstGeom>
            <a:noFill/>
          </p:spPr>
          <p:txBody>
            <a:bodyPr wrap="square">
              <a:spAutoFit/>
            </a:bodyPr>
            <a:lstStyle/>
            <a:p>
              <a:r>
                <a:rPr kumimoji="1" lang="en-US" altLang="ja-JP" sz="2400">
                  <a:solidFill>
                    <a:schemeClr val="accent5">
                      <a:lumMod val="50000"/>
                    </a:schemeClr>
                  </a:solidFill>
                </a:rPr>
                <a:t>Real time action game</a:t>
              </a:r>
            </a:p>
            <a:p>
              <a:r>
                <a:rPr lang="en-US" altLang="ja-JP"/>
                <a:t>Action decisions are made in every frame.</a:t>
              </a:r>
            </a:p>
          </p:txBody>
        </p:sp>
        <p:pic>
          <p:nvPicPr>
            <p:cNvPr id="20" name="Picture 19">
              <a:extLst>
                <a:ext uri="{FF2B5EF4-FFF2-40B4-BE49-F238E27FC236}">
                  <a16:creationId xmlns:a16="http://schemas.microsoft.com/office/drawing/2014/main" id="{96B25030-40B4-CFF2-4BB8-564E1320E383}"/>
                </a:ext>
              </a:extLst>
            </p:cNvPr>
            <p:cNvPicPr>
              <a:picLocks noChangeAspect="1"/>
            </p:cNvPicPr>
            <p:nvPr/>
          </p:nvPicPr>
          <p:blipFill>
            <a:blip r:embed="rId6"/>
            <a:stretch>
              <a:fillRect/>
            </a:stretch>
          </p:blipFill>
          <p:spPr>
            <a:xfrm>
              <a:off x="496551" y="5794975"/>
              <a:ext cx="612000" cy="612000"/>
            </a:xfrm>
            <a:prstGeom prst="rect">
              <a:avLst/>
            </a:prstGeom>
          </p:spPr>
        </p:pic>
      </p:grpSp>
      <p:grpSp>
        <p:nvGrpSpPr>
          <p:cNvPr id="21" name="Group 20">
            <a:extLst>
              <a:ext uri="{FF2B5EF4-FFF2-40B4-BE49-F238E27FC236}">
                <a16:creationId xmlns:a16="http://schemas.microsoft.com/office/drawing/2014/main" id="{192A9D27-41AC-D589-9D73-FECAACFBE71B}"/>
              </a:ext>
            </a:extLst>
          </p:cNvPr>
          <p:cNvGrpSpPr/>
          <p:nvPr/>
        </p:nvGrpSpPr>
        <p:grpSpPr>
          <a:xfrm>
            <a:off x="410991" y="5802991"/>
            <a:ext cx="8128591" cy="738664"/>
            <a:chOff x="473473" y="5933819"/>
            <a:chExt cx="8128591" cy="738664"/>
          </a:xfrm>
        </p:grpSpPr>
        <p:sp>
          <p:nvSpPr>
            <p:cNvPr id="22" name="TextBox 21">
              <a:extLst>
                <a:ext uri="{FF2B5EF4-FFF2-40B4-BE49-F238E27FC236}">
                  <a16:creationId xmlns:a16="http://schemas.microsoft.com/office/drawing/2014/main" id="{07F70C9C-1604-020A-99A3-315B554A2473}"/>
                </a:ext>
              </a:extLst>
            </p:cNvPr>
            <p:cNvSpPr txBox="1"/>
            <p:nvPr/>
          </p:nvSpPr>
          <p:spPr>
            <a:xfrm>
              <a:off x="1295673" y="5933819"/>
              <a:ext cx="7306391" cy="738664"/>
            </a:xfrm>
            <a:prstGeom prst="rect">
              <a:avLst/>
            </a:prstGeom>
            <a:noFill/>
          </p:spPr>
          <p:txBody>
            <a:bodyPr wrap="square">
              <a:spAutoFit/>
            </a:bodyPr>
            <a:lstStyle/>
            <a:p>
              <a:r>
                <a:rPr kumimoji="1" lang="en-US" altLang="ja-JP" sz="2400">
                  <a:solidFill>
                    <a:schemeClr val="accent5">
                      <a:lumMod val="50000"/>
                    </a:schemeClr>
                  </a:solidFill>
                </a:rPr>
                <a:t>Two dimension</a:t>
              </a:r>
            </a:p>
            <a:p>
              <a:r>
                <a:rPr lang="en-US" altLang="ja-JP"/>
                <a:t>Available movements are up, down, left, and right.</a:t>
              </a:r>
            </a:p>
          </p:txBody>
        </p:sp>
        <p:pic>
          <p:nvPicPr>
            <p:cNvPr id="23" name="Picture 22">
              <a:extLst>
                <a:ext uri="{FF2B5EF4-FFF2-40B4-BE49-F238E27FC236}">
                  <a16:creationId xmlns:a16="http://schemas.microsoft.com/office/drawing/2014/main" id="{AB083609-D0CA-78EC-DB9D-F568C7A75182}"/>
                </a:ext>
              </a:extLst>
            </p:cNvPr>
            <p:cNvPicPr>
              <a:picLocks noChangeAspect="1"/>
            </p:cNvPicPr>
            <p:nvPr/>
          </p:nvPicPr>
          <p:blipFill>
            <a:blip r:embed="rId7"/>
            <a:stretch>
              <a:fillRect/>
            </a:stretch>
          </p:blipFill>
          <p:spPr>
            <a:xfrm>
              <a:off x="473473" y="5998036"/>
              <a:ext cx="612000" cy="612000"/>
            </a:xfrm>
            <a:prstGeom prst="rect">
              <a:avLst/>
            </a:prstGeom>
          </p:spPr>
        </p:pic>
      </p:grpSp>
      <p:sp>
        <p:nvSpPr>
          <p:cNvPr id="2" name="Slide Number Placeholder 1">
            <a:extLst>
              <a:ext uri="{FF2B5EF4-FFF2-40B4-BE49-F238E27FC236}">
                <a16:creationId xmlns:a16="http://schemas.microsoft.com/office/drawing/2014/main" id="{6BACE0F9-73E7-3B4D-C50C-9B87AE7EBE88}"/>
              </a:ext>
            </a:extLst>
          </p:cNvPr>
          <p:cNvSpPr>
            <a:spLocks noGrp="1"/>
          </p:cNvSpPr>
          <p:nvPr>
            <p:ph type="sldNum" sz="quarter" idx="12"/>
          </p:nvPr>
        </p:nvSpPr>
        <p:spPr/>
        <p:txBody>
          <a:bodyPr/>
          <a:lstStyle/>
          <a:p>
            <a:fld id="{15DF47DF-F2F7-574C-9B75-58C88A041A29}" type="slidenum">
              <a:rPr lang="en-TH" smtClean="0"/>
              <a:t>14</a:t>
            </a:fld>
            <a:endParaRPr lang="en-TH"/>
          </a:p>
        </p:txBody>
      </p:sp>
      <p:sp>
        <p:nvSpPr>
          <p:cNvPr id="4" name="TextBox 3">
            <a:extLst>
              <a:ext uri="{FF2B5EF4-FFF2-40B4-BE49-F238E27FC236}">
                <a16:creationId xmlns:a16="http://schemas.microsoft.com/office/drawing/2014/main" id="{0FA5DB8F-2266-DE3B-A307-C126A054928C}"/>
              </a:ext>
            </a:extLst>
          </p:cNvPr>
          <p:cNvSpPr txBox="1"/>
          <p:nvPr/>
        </p:nvSpPr>
        <p:spPr>
          <a:xfrm>
            <a:off x="5476461" y="433346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75375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36A464-CA69-D5E9-2AC8-AFF7BACF5C6E}"/>
              </a:ext>
            </a:extLst>
          </p:cNvPr>
          <p:cNvSpPr txBox="1">
            <a:spLocks/>
          </p:cNvSpPr>
          <p:nvPr/>
        </p:nvSpPr>
        <p:spPr>
          <a:xfrm>
            <a:off x="251521" y="138070"/>
            <a:ext cx="8677472"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48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Generation target: Level</a:t>
            </a:r>
            <a:endParaRPr kumimoji="1" lang="ja-JP" altLang="en-US" sz="48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pic>
        <p:nvPicPr>
          <p:cNvPr id="45" name="Picture 44">
            <a:extLst>
              <a:ext uri="{FF2B5EF4-FFF2-40B4-BE49-F238E27FC236}">
                <a16:creationId xmlns:a16="http://schemas.microsoft.com/office/drawing/2014/main" id="{DC8152AC-7707-26C8-FF74-1D657B90CFA7}"/>
              </a:ext>
            </a:extLst>
          </p:cNvPr>
          <p:cNvPicPr>
            <a:picLocks noChangeAspect="1"/>
          </p:cNvPicPr>
          <p:nvPr/>
        </p:nvPicPr>
        <p:blipFill>
          <a:blip r:embed="rId2"/>
          <a:stretch>
            <a:fillRect/>
          </a:stretch>
        </p:blipFill>
        <p:spPr>
          <a:xfrm>
            <a:off x="869597" y="1473921"/>
            <a:ext cx="10452806" cy="1641902"/>
          </a:xfrm>
          <a:prstGeom prst="rect">
            <a:avLst/>
          </a:prstGeom>
        </p:spPr>
      </p:pic>
      <p:sp>
        <p:nvSpPr>
          <p:cNvPr id="46" name="TextBox 45">
            <a:extLst>
              <a:ext uri="{FF2B5EF4-FFF2-40B4-BE49-F238E27FC236}">
                <a16:creationId xmlns:a16="http://schemas.microsoft.com/office/drawing/2014/main" id="{465390CA-5BFB-DF6B-09F2-B3090E2675D0}"/>
              </a:ext>
            </a:extLst>
          </p:cNvPr>
          <p:cNvSpPr txBox="1"/>
          <p:nvPr/>
        </p:nvSpPr>
        <p:spPr>
          <a:xfrm>
            <a:off x="215006" y="950701"/>
            <a:ext cx="12491060" cy="523220"/>
          </a:xfrm>
          <a:prstGeom prst="rect">
            <a:avLst/>
          </a:prstGeom>
          <a:noFill/>
        </p:spPr>
        <p:txBody>
          <a:bodyPr wrap="square" rtlCol="0">
            <a:spAutoFit/>
          </a:bodyPr>
          <a:lstStyle/>
          <a:p>
            <a:pPr marL="342900" indent="-342900" algn="l">
              <a:buFont typeface="Arial" panose="020B0604020202020204" pitchFamily="34" charset="0"/>
              <a:buChar char="•"/>
            </a:pPr>
            <a:r>
              <a:rPr kumimoji="1" lang="en-US" altLang="ja-JP" sz="2800">
                <a:solidFill>
                  <a:schemeClr val="tx1">
                    <a:lumMod val="85000"/>
                    <a:lumOff val="15000"/>
                  </a:schemeClr>
                </a:solidFill>
                <a:ea typeface="UD デジタル 教科書体 N-B" panose="02020700000000000000" pitchFamily="17" charset="-128"/>
                <a:cs typeface="+mj-cs"/>
              </a:rPr>
              <a:t>For research purposes, we used a simplified version of Super Mario.</a:t>
            </a:r>
          </a:p>
        </p:txBody>
      </p:sp>
      <p:pic>
        <p:nvPicPr>
          <p:cNvPr id="47" name="Picture 46">
            <a:extLst>
              <a:ext uri="{FF2B5EF4-FFF2-40B4-BE49-F238E27FC236}">
                <a16:creationId xmlns:a16="http://schemas.microsoft.com/office/drawing/2014/main" id="{6C9AB3E0-6961-4B60-D0BA-7C08F7197368}"/>
              </a:ext>
            </a:extLst>
          </p:cNvPr>
          <p:cNvPicPr>
            <a:picLocks noChangeAspect="1"/>
          </p:cNvPicPr>
          <p:nvPr/>
        </p:nvPicPr>
        <p:blipFill>
          <a:blip r:embed="rId3"/>
          <a:stretch>
            <a:fillRect/>
          </a:stretch>
        </p:blipFill>
        <p:spPr>
          <a:xfrm>
            <a:off x="251521" y="3397507"/>
            <a:ext cx="11645518" cy="3322423"/>
          </a:xfrm>
          <a:prstGeom prst="rect">
            <a:avLst/>
          </a:prstGeom>
        </p:spPr>
      </p:pic>
      <p:sp>
        <p:nvSpPr>
          <p:cNvPr id="3" name="Slide Number Placeholder 2">
            <a:extLst>
              <a:ext uri="{FF2B5EF4-FFF2-40B4-BE49-F238E27FC236}">
                <a16:creationId xmlns:a16="http://schemas.microsoft.com/office/drawing/2014/main" id="{6175EC87-12C5-8255-3B1A-88FB9B1B50ED}"/>
              </a:ext>
            </a:extLst>
          </p:cNvPr>
          <p:cNvSpPr>
            <a:spLocks noGrp="1"/>
          </p:cNvSpPr>
          <p:nvPr>
            <p:ph type="sldNum" sz="quarter" idx="12"/>
          </p:nvPr>
        </p:nvSpPr>
        <p:spPr/>
        <p:txBody>
          <a:bodyPr/>
          <a:lstStyle/>
          <a:p>
            <a:fld id="{15DF47DF-F2F7-574C-9B75-58C88A041A29}" type="slidenum">
              <a:rPr lang="en-TH" smtClean="0"/>
              <a:t>15</a:t>
            </a:fld>
            <a:endParaRPr lang="en-TH"/>
          </a:p>
        </p:txBody>
      </p:sp>
      <p:sp>
        <p:nvSpPr>
          <p:cNvPr id="4" name="TextBox 3">
            <a:extLst>
              <a:ext uri="{FF2B5EF4-FFF2-40B4-BE49-F238E27FC236}">
                <a16:creationId xmlns:a16="http://schemas.microsoft.com/office/drawing/2014/main" id="{0ACB622B-8B2B-9F2B-018D-6499FF22E6E6}"/>
              </a:ext>
            </a:extLst>
          </p:cNvPr>
          <p:cNvSpPr txBox="1"/>
          <p:nvPr/>
        </p:nvSpPr>
        <p:spPr>
          <a:xfrm>
            <a:off x="661482" y="3395958"/>
            <a:ext cx="3243786" cy="954107"/>
          </a:xfrm>
          <a:prstGeom prst="rect">
            <a:avLst/>
          </a:prstGeom>
          <a:noFill/>
        </p:spPr>
        <p:txBody>
          <a:bodyPr wrap="square" rtlCol="0">
            <a:spAutoFit/>
          </a:bodyPr>
          <a:lstStyle/>
          <a:p>
            <a:pPr algn="ctr"/>
            <a:r>
              <a:rPr lang="en-US" sz="2800" b="1">
                <a:solidFill>
                  <a:schemeClr val="accent1"/>
                </a:solidFill>
              </a:rPr>
              <a:t>General structure of Super Mario levels</a:t>
            </a:r>
            <a:endParaRPr lang="en-TH" sz="2800" b="1">
              <a:solidFill>
                <a:schemeClr val="accent1"/>
              </a:solidFill>
            </a:endParaRPr>
          </a:p>
        </p:txBody>
      </p:sp>
    </p:spTree>
    <p:extLst>
      <p:ext uri="{BB962C8B-B14F-4D97-AF65-F5344CB8AC3E}">
        <p14:creationId xmlns:p14="http://schemas.microsoft.com/office/powerpoint/2010/main" val="2169152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C8E175-19A8-55AC-E913-D8CFF1056622}"/>
              </a:ext>
            </a:extLst>
          </p:cNvPr>
          <p:cNvSpPr txBox="1">
            <a:spLocks/>
          </p:cNvSpPr>
          <p:nvPr/>
        </p:nvSpPr>
        <p:spPr>
          <a:xfrm>
            <a:off x="269888" y="116431"/>
            <a:ext cx="10416309"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4800" b="1">
                <a:solidFill>
                  <a:schemeClr val="accent2"/>
                </a:solidFill>
                <a:latin typeface="+mn-lt"/>
                <a:ea typeface="UD デジタル 教科書体 N-B" panose="02020700000000000000" pitchFamily="17" charset="-128"/>
              </a:rPr>
              <a:t>Desirable characteristics of a level</a:t>
            </a:r>
            <a:endParaRPr kumimoji="1" lang="ja-JP" altLang="en-US" sz="4800" b="1">
              <a:solidFill>
                <a:schemeClr val="accent2"/>
              </a:solidFill>
              <a:latin typeface="+mn-lt"/>
              <a:ea typeface="UD デジタル 教科書体 N-B" panose="02020700000000000000" pitchFamily="17" charset="-128"/>
            </a:endParaRPr>
          </a:p>
        </p:txBody>
      </p:sp>
      <p:pic>
        <p:nvPicPr>
          <p:cNvPr id="4" name="Picture 3">
            <a:extLst>
              <a:ext uri="{FF2B5EF4-FFF2-40B4-BE49-F238E27FC236}">
                <a16:creationId xmlns:a16="http://schemas.microsoft.com/office/drawing/2014/main" id="{2C9B09CD-38F8-F41A-2A9A-61EBBC244E10}"/>
              </a:ext>
            </a:extLst>
          </p:cNvPr>
          <p:cNvPicPr>
            <a:picLocks noChangeAspect="1"/>
          </p:cNvPicPr>
          <p:nvPr/>
        </p:nvPicPr>
        <p:blipFill rotWithShape="1">
          <a:blip r:embed="rId2"/>
          <a:srcRect l="80240" r="5654" b="50000"/>
          <a:stretch/>
        </p:blipFill>
        <p:spPr>
          <a:xfrm>
            <a:off x="8066998" y="4980818"/>
            <a:ext cx="3038475" cy="1554480"/>
          </a:xfrm>
          <a:prstGeom prst="rect">
            <a:avLst/>
          </a:prstGeom>
        </p:spPr>
      </p:pic>
      <p:pic>
        <p:nvPicPr>
          <p:cNvPr id="5" name="Picture 4">
            <a:extLst>
              <a:ext uri="{FF2B5EF4-FFF2-40B4-BE49-F238E27FC236}">
                <a16:creationId xmlns:a16="http://schemas.microsoft.com/office/drawing/2014/main" id="{CFC2A372-5764-1AEB-CF51-C8F4F3818E5E}"/>
              </a:ext>
            </a:extLst>
          </p:cNvPr>
          <p:cNvPicPr>
            <a:picLocks noChangeAspect="1"/>
          </p:cNvPicPr>
          <p:nvPr/>
        </p:nvPicPr>
        <p:blipFill rotWithShape="1">
          <a:blip r:embed="rId2"/>
          <a:srcRect l="58020" t="1119" r="20521" b="49738"/>
          <a:stretch/>
        </p:blipFill>
        <p:spPr>
          <a:xfrm>
            <a:off x="2342487" y="4980818"/>
            <a:ext cx="4703061" cy="1554480"/>
          </a:xfrm>
          <a:prstGeom prst="rect">
            <a:avLst/>
          </a:prstGeom>
        </p:spPr>
      </p:pic>
      <p:grpSp>
        <p:nvGrpSpPr>
          <p:cNvPr id="20" name="Group 19">
            <a:extLst>
              <a:ext uri="{FF2B5EF4-FFF2-40B4-BE49-F238E27FC236}">
                <a16:creationId xmlns:a16="http://schemas.microsoft.com/office/drawing/2014/main" id="{A4E3B990-9647-70F7-27A4-D3EA872C1794}"/>
              </a:ext>
            </a:extLst>
          </p:cNvPr>
          <p:cNvGrpSpPr/>
          <p:nvPr/>
        </p:nvGrpSpPr>
        <p:grpSpPr>
          <a:xfrm>
            <a:off x="5529009" y="1068245"/>
            <a:ext cx="3590638" cy="3557811"/>
            <a:chOff x="5529009" y="1013653"/>
            <a:chExt cx="3590638" cy="3557811"/>
          </a:xfrm>
        </p:grpSpPr>
        <p:grpSp>
          <p:nvGrpSpPr>
            <p:cNvPr id="16" name="Group 15">
              <a:extLst>
                <a:ext uri="{FF2B5EF4-FFF2-40B4-BE49-F238E27FC236}">
                  <a16:creationId xmlns:a16="http://schemas.microsoft.com/office/drawing/2014/main" id="{2D8F3B9C-59FB-E174-45C0-B3CBBDC57491}"/>
                </a:ext>
              </a:extLst>
            </p:cNvPr>
            <p:cNvGrpSpPr/>
            <p:nvPr/>
          </p:nvGrpSpPr>
          <p:grpSpPr>
            <a:xfrm>
              <a:off x="5529009" y="2637272"/>
              <a:ext cx="3590638" cy="1934192"/>
              <a:chOff x="6515569" y="2683520"/>
              <a:chExt cx="3590638" cy="1934192"/>
            </a:xfrm>
          </p:grpSpPr>
          <p:pic>
            <p:nvPicPr>
              <p:cNvPr id="9" name="Picture 8">
                <a:extLst>
                  <a:ext uri="{FF2B5EF4-FFF2-40B4-BE49-F238E27FC236}">
                    <a16:creationId xmlns:a16="http://schemas.microsoft.com/office/drawing/2014/main" id="{4196BFF3-A9BD-4A57-737F-6CE02816E275}"/>
                  </a:ext>
                </a:extLst>
              </p:cNvPr>
              <p:cNvPicPr>
                <a:picLocks noChangeAspect="1"/>
              </p:cNvPicPr>
              <p:nvPr/>
            </p:nvPicPr>
            <p:blipFill rotWithShape="1">
              <a:blip r:embed="rId3"/>
              <a:srcRect l="2214" r="73256" b="50000"/>
              <a:stretch/>
            </p:blipFill>
            <p:spPr>
              <a:xfrm>
                <a:off x="6773803" y="2683520"/>
                <a:ext cx="3074170" cy="1554480"/>
              </a:xfrm>
              <a:prstGeom prst="rect">
                <a:avLst/>
              </a:prstGeom>
            </p:spPr>
          </p:pic>
          <p:sp>
            <p:nvSpPr>
              <p:cNvPr id="15" name="TextBox 14">
                <a:extLst>
                  <a:ext uri="{FF2B5EF4-FFF2-40B4-BE49-F238E27FC236}">
                    <a16:creationId xmlns:a16="http://schemas.microsoft.com/office/drawing/2014/main" id="{9A50B9EE-CB81-185E-F4EA-293C2F4C6D64}"/>
                  </a:ext>
                </a:extLst>
              </p:cNvPr>
              <p:cNvSpPr txBox="1"/>
              <p:nvPr/>
            </p:nvSpPr>
            <p:spPr>
              <a:xfrm>
                <a:off x="6515569" y="4217602"/>
                <a:ext cx="3590638" cy="400110"/>
              </a:xfrm>
              <a:prstGeom prst="rect">
                <a:avLst/>
              </a:prstGeom>
              <a:noFill/>
            </p:spPr>
            <p:txBody>
              <a:bodyPr wrap="square" rtlCol="0">
                <a:spAutoFit/>
              </a:bodyPr>
              <a:lstStyle/>
              <a:p>
                <a:pPr algn="ctr"/>
                <a:r>
                  <a:rPr lang="en-US" sz="2000"/>
                  <a:t>Unnatural</a:t>
                </a:r>
              </a:p>
            </p:txBody>
          </p:sp>
        </p:grpSp>
        <p:pic>
          <p:nvPicPr>
            <p:cNvPr id="7" name="Picture 6">
              <a:extLst>
                <a:ext uri="{FF2B5EF4-FFF2-40B4-BE49-F238E27FC236}">
                  <a16:creationId xmlns:a16="http://schemas.microsoft.com/office/drawing/2014/main" id="{17E01AB9-FE87-D47D-93D1-3B0049CFDC2C}"/>
                </a:ext>
              </a:extLst>
            </p:cNvPr>
            <p:cNvPicPr>
              <a:picLocks noChangeAspect="1"/>
            </p:cNvPicPr>
            <p:nvPr/>
          </p:nvPicPr>
          <p:blipFill rotWithShape="1">
            <a:blip r:embed="rId4"/>
            <a:srcRect l="39845" r="40860"/>
            <a:stretch/>
          </p:blipFill>
          <p:spPr>
            <a:xfrm>
              <a:off x="6094467" y="1013653"/>
              <a:ext cx="2459722" cy="1554480"/>
            </a:xfrm>
            <a:prstGeom prst="rect">
              <a:avLst/>
            </a:prstGeom>
          </p:spPr>
        </p:pic>
      </p:grpSp>
      <p:grpSp>
        <p:nvGrpSpPr>
          <p:cNvPr id="22" name="Group 21">
            <a:extLst>
              <a:ext uri="{FF2B5EF4-FFF2-40B4-BE49-F238E27FC236}">
                <a16:creationId xmlns:a16="http://schemas.microsoft.com/office/drawing/2014/main" id="{CD26D7B7-DB0A-2436-B5C0-97137AF3FBFA}"/>
              </a:ext>
            </a:extLst>
          </p:cNvPr>
          <p:cNvGrpSpPr/>
          <p:nvPr/>
        </p:nvGrpSpPr>
        <p:grpSpPr>
          <a:xfrm>
            <a:off x="2634251" y="1017343"/>
            <a:ext cx="2636524" cy="3623908"/>
            <a:chOff x="2300549" y="711547"/>
            <a:chExt cx="2636524" cy="3623908"/>
          </a:xfrm>
        </p:grpSpPr>
        <p:pic>
          <p:nvPicPr>
            <p:cNvPr id="10" name="Picture 9" descr="A picture containing text, sign&#10;&#10;Description automatically generated">
              <a:extLst>
                <a:ext uri="{FF2B5EF4-FFF2-40B4-BE49-F238E27FC236}">
                  <a16:creationId xmlns:a16="http://schemas.microsoft.com/office/drawing/2014/main" id="{2F4D065C-E29D-4D5B-E0FE-A26F519CB1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02" r="36278"/>
            <a:stretch/>
          </p:blipFill>
          <p:spPr>
            <a:xfrm>
              <a:off x="2366591" y="711547"/>
              <a:ext cx="2504440" cy="1554480"/>
            </a:xfrm>
            <a:prstGeom prst="rect">
              <a:avLst/>
            </a:prstGeom>
          </p:spPr>
        </p:pic>
        <p:pic>
          <p:nvPicPr>
            <p:cNvPr id="19" name="Picture 18">
              <a:extLst>
                <a:ext uri="{FF2B5EF4-FFF2-40B4-BE49-F238E27FC236}">
                  <a16:creationId xmlns:a16="http://schemas.microsoft.com/office/drawing/2014/main" id="{F3F421F3-71B9-F4AF-AFA9-2639A4102D2C}"/>
                </a:ext>
              </a:extLst>
            </p:cNvPr>
            <p:cNvPicPr>
              <a:picLocks noChangeAspect="1"/>
            </p:cNvPicPr>
            <p:nvPr/>
          </p:nvPicPr>
          <p:blipFill rotWithShape="1">
            <a:blip r:embed="rId6"/>
            <a:srcRect l="67418" r="12064"/>
            <a:stretch/>
          </p:blipFill>
          <p:spPr>
            <a:xfrm>
              <a:off x="2300549" y="2354795"/>
              <a:ext cx="2636524" cy="1554480"/>
            </a:xfrm>
            <a:prstGeom prst="rect">
              <a:avLst/>
            </a:prstGeom>
          </p:spPr>
        </p:pic>
        <p:sp>
          <p:nvSpPr>
            <p:cNvPr id="21" name="TextBox 20">
              <a:extLst>
                <a:ext uri="{FF2B5EF4-FFF2-40B4-BE49-F238E27FC236}">
                  <a16:creationId xmlns:a16="http://schemas.microsoft.com/office/drawing/2014/main" id="{19A41714-1217-3AE2-AE37-D108EB03DF9D}"/>
                </a:ext>
              </a:extLst>
            </p:cNvPr>
            <p:cNvSpPr txBox="1"/>
            <p:nvPr/>
          </p:nvSpPr>
          <p:spPr>
            <a:xfrm>
              <a:off x="2300549" y="3935345"/>
              <a:ext cx="2636524" cy="400110"/>
            </a:xfrm>
            <a:prstGeom prst="rect">
              <a:avLst/>
            </a:prstGeom>
            <a:noFill/>
          </p:spPr>
          <p:txBody>
            <a:bodyPr wrap="square" rtlCol="0">
              <a:spAutoFit/>
            </a:bodyPr>
            <a:lstStyle/>
            <a:p>
              <a:pPr algn="ctr"/>
              <a:r>
                <a:rPr lang="en-US" sz="2000"/>
                <a:t>Unplayable</a:t>
              </a:r>
            </a:p>
          </p:txBody>
        </p:sp>
      </p:grpSp>
      <p:sp>
        <p:nvSpPr>
          <p:cNvPr id="3" name="Slide Number Placeholder 2">
            <a:extLst>
              <a:ext uri="{FF2B5EF4-FFF2-40B4-BE49-F238E27FC236}">
                <a16:creationId xmlns:a16="http://schemas.microsoft.com/office/drawing/2014/main" id="{6DEBCBD3-8D10-DE70-EA54-9A88DDD35355}"/>
              </a:ext>
            </a:extLst>
          </p:cNvPr>
          <p:cNvSpPr>
            <a:spLocks noGrp="1"/>
          </p:cNvSpPr>
          <p:nvPr>
            <p:ph type="sldNum" sz="quarter" idx="12"/>
          </p:nvPr>
        </p:nvSpPr>
        <p:spPr>
          <a:xfrm>
            <a:off x="9034818" y="6375633"/>
            <a:ext cx="2743200" cy="365125"/>
          </a:xfrm>
        </p:spPr>
        <p:txBody>
          <a:bodyPr/>
          <a:lstStyle/>
          <a:p>
            <a:fld id="{15DF47DF-F2F7-574C-9B75-58C88A041A29}" type="slidenum">
              <a:rPr lang="en-TH" smtClean="0"/>
              <a:t>16</a:t>
            </a:fld>
            <a:endParaRPr lang="en-TH"/>
          </a:p>
        </p:txBody>
      </p:sp>
      <p:grpSp>
        <p:nvGrpSpPr>
          <p:cNvPr id="14" name="Group 13">
            <a:extLst>
              <a:ext uri="{FF2B5EF4-FFF2-40B4-BE49-F238E27FC236}">
                <a16:creationId xmlns:a16="http://schemas.microsoft.com/office/drawing/2014/main" id="{4428FBFD-11A4-8032-BCDE-6E8D0BF2E733}"/>
              </a:ext>
            </a:extLst>
          </p:cNvPr>
          <p:cNvGrpSpPr/>
          <p:nvPr/>
        </p:nvGrpSpPr>
        <p:grpSpPr>
          <a:xfrm>
            <a:off x="800233" y="1260358"/>
            <a:ext cx="1000595" cy="1601691"/>
            <a:chOff x="664264" y="1310185"/>
            <a:chExt cx="1000595" cy="1601691"/>
          </a:xfrm>
        </p:grpSpPr>
        <p:pic>
          <p:nvPicPr>
            <p:cNvPr id="11" name="Picture 10">
              <a:extLst>
                <a:ext uri="{FF2B5EF4-FFF2-40B4-BE49-F238E27FC236}">
                  <a16:creationId xmlns:a16="http://schemas.microsoft.com/office/drawing/2014/main" id="{9A54B59B-FA07-0E9A-C8E0-75963D05A695}"/>
                </a:ext>
              </a:extLst>
            </p:cNvPr>
            <p:cNvPicPr>
              <a:picLocks noChangeAspect="1"/>
            </p:cNvPicPr>
            <p:nvPr/>
          </p:nvPicPr>
          <p:blipFill>
            <a:blip r:embed="rId7"/>
            <a:stretch>
              <a:fillRect/>
            </a:stretch>
          </p:blipFill>
          <p:spPr>
            <a:xfrm>
              <a:off x="734393" y="2011876"/>
              <a:ext cx="900000" cy="900000"/>
            </a:xfrm>
            <a:prstGeom prst="rect">
              <a:avLst/>
            </a:prstGeom>
          </p:spPr>
        </p:pic>
        <p:sp>
          <p:nvSpPr>
            <p:cNvPr id="6" name="TextBox 5">
              <a:extLst>
                <a:ext uri="{FF2B5EF4-FFF2-40B4-BE49-F238E27FC236}">
                  <a16:creationId xmlns:a16="http://schemas.microsoft.com/office/drawing/2014/main" id="{5B28ADDC-F6A8-1F18-8EDA-6B93A5433C3D}"/>
                </a:ext>
              </a:extLst>
            </p:cNvPr>
            <p:cNvSpPr txBox="1"/>
            <p:nvPr/>
          </p:nvSpPr>
          <p:spPr>
            <a:xfrm>
              <a:off x="664264" y="1310185"/>
              <a:ext cx="1000595" cy="707886"/>
            </a:xfrm>
            <a:prstGeom prst="rect">
              <a:avLst/>
            </a:prstGeom>
            <a:noFill/>
          </p:spPr>
          <p:txBody>
            <a:bodyPr wrap="none" rtlCol="0">
              <a:spAutoFit/>
            </a:bodyPr>
            <a:lstStyle/>
            <a:p>
              <a:r>
                <a:rPr lang="en-TH" sz="4000" b="1">
                  <a:solidFill>
                    <a:srgbClr val="C00000"/>
                  </a:solidFill>
                </a:rPr>
                <a:t>Bad</a:t>
              </a:r>
            </a:p>
          </p:txBody>
        </p:sp>
      </p:grpSp>
      <p:grpSp>
        <p:nvGrpSpPr>
          <p:cNvPr id="13" name="Group 12">
            <a:extLst>
              <a:ext uri="{FF2B5EF4-FFF2-40B4-BE49-F238E27FC236}">
                <a16:creationId xmlns:a16="http://schemas.microsoft.com/office/drawing/2014/main" id="{BB744AA8-877E-4138-B34E-A3A578F2E877}"/>
              </a:ext>
            </a:extLst>
          </p:cNvPr>
          <p:cNvGrpSpPr/>
          <p:nvPr/>
        </p:nvGrpSpPr>
        <p:grpSpPr>
          <a:xfrm>
            <a:off x="631116" y="4782862"/>
            <a:ext cx="1338828" cy="1694879"/>
            <a:chOff x="481541" y="4630404"/>
            <a:chExt cx="1338828" cy="1694879"/>
          </a:xfrm>
        </p:grpSpPr>
        <p:pic>
          <p:nvPicPr>
            <p:cNvPr id="12" name="Picture 11">
              <a:extLst>
                <a:ext uri="{FF2B5EF4-FFF2-40B4-BE49-F238E27FC236}">
                  <a16:creationId xmlns:a16="http://schemas.microsoft.com/office/drawing/2014/main" id="{2BCE3603-DE96-553A-61BE-3A0BF7A6AD02}"/>
                </a:ext>
              </a:extLst>
            </p:cNvPr>
            <p:cNvPicPr>
              <a:picLocks noChangeAspect="1"/>
            </p:cNvPicPr>
            <p:nvPr/>
          </p:nvPicPr>
          <p:blipFill>
            <a:blip r:embed="rId8"/>
            <a:stretch>
              <a:fillRect/>
            </a:stretch>
          </p:blipFill>
          <p:spPr>
            <a:xfrm>
              <a:off x="576439" y="5425283"/>
              <a:ext cx="900000" cy="900000"/>
            </a:xfrm>
            <a:prstGeom prst="rect">
              <a:avLst/>
            </a:prstGeom>
          </p:spPr>
        </p:pic>
        <p:sp>
          <p:nvSpPr>
            <p:cNvPr id="8" name="TextBox 7">
              <a:extLst>
                <a:ext uri="{FF2B5EF4-FFF2-40B4-BE49-F238E27FC236}">
                  <a16:creationId xmlns:a16="http://schemas.microsoft.com/office/drawing/2014/main" id="{336A5A5A-6F81-D7C8-F123-5DA3807334E0}"/>
                </a:ext>
              </a:extLst>
            </p:cNvPr>
            <p:cNvSpPr txBox="1"/>
            <p:nvPr/>
          </p:nvSpPr>
          <p:spPr>
            <a:xfrm>
              <a:off x="481541" y="4630404"/>
              <a:ext cx="1338828" cy="707886"/>
            </a:xfrm>
            <a:prstGeom prst="rect">
              <a:avLst/>
            </a:prstGeom>
            <a:noFill/>
          </p:spPr>
          <p:txBody>
            <a:bodyPr wrap="none" rtlCol="0">
              <a:spAutoFit/>
            </a:bodyPr>
            <a:lstStyle/>
            <a:p>
              <a:r>
                <a:rPr lang="en-TH" sz="4000" b="1">
                  <a:solidFill>
                    <a:schemeClr val="accent6"/>
                  </a:solidFill>
                </a:rPr>
                <a:t>Good</a:t>
              </a:r>
            </a:p>
          </p:txBody>
        </p:sp>
      </p:grpSp>
      <p:cxnSp>
        <p:nvCxnSpPr>
          <p:cNvPr id="18" name="Straight Connector 17">
            <a:extLst>
              <a:ext uri="{FF2B5EF4-FFF2-40B4-BE49-F238E27FC236}">
                <a16:creationId xmlns:a16="http://schemas.microsoft.com/office/drawing/2014/main" id="{51FCF812-74D8-7B9D-A115-88D66F3675DF}"/>
              </a:ext>
            </a:extLst>
          </p:cNvPr>
          <p:cNvCxnSpPr>
            <a:cxnSpLocks/>
          </p:cNvCxnSpPr>
          <p:nvPr/>
        </p:nvCxnSpPr>
        <p:spPr>
          <a:xfrm>
            <a:off x="514788" y="4643208"/>
            <a:ext cx="1126323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275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8F9501DE-01AC-5C65-26BB-9CDCCD65DE5E}"/>
              </a:ext>
            </a:extLst>
          </p:cNvPr>
          <p:cNvSpPr txBox="1">
            <a:spLocks/>
          </p:cNvSpPr>
          <p:nvPr/>
        </p:nvSpPr>
        <p:spPr>
          <a:xfrm>
            <a:off x="269889" y="116431"/>
            <a:ext cx="8677472"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mn-lt"/>
                <a:ea typeface="UD デジタル 教科書体 N-B" panose="02020700000000000000" pitchFamily="17" charset="-128"/>
              </a:rPr>
              <a:t>Naturalness</a:t>
            </a:r>
            <a:endParaRPr kumimoji="1" lang="ja-JP" altLang="en-US" sz="5400" b="1">
              <a:solidFill>
                <a:schemeClr val="accent2"/>
              </a:solidFill>
              <a:latin typeface="+mn-lt"/>
              <a:ea typeface="UD デジタル 教科書体 N-B" panose="02020700000000000000" pitchFamily="17" charset="-128"/>
            </a:endParaRPr>
          </a:p>
        </p:txBody>
      </p:sp>
      <p:sp>
        <p:nvSpPr>
          <p:cNvPr id="13" name="TextBox 12">
            <a:extLst>
              <a:ext uri="{FF2B5EF4-FFF2-40B4-BE49-F238E27FC236}">
                <a16:creationId xmlns:a16="http://schemas.microsoft.com/office/drawing/2014/main" id="{29375D7B-7A29-5CCB-AE76-3656F026C594}"/>
              </a:ext>
            </a:extLst>
          </p:cNvPr>
          <p:cNvSpPr txBox="1"/>
          <p:nvPr/>
        </p:nvSpPr>
        <p:spPr>
          <a:xfrm>
            <a:off x="269889" y="977162"/>
            <a:ext cx="12072409" cy="630942"/>
          </a:xfrm>
          <a:prstGeom prst="rect">
            <a:avLst/>
          </a:prstGeom>
          <a:noFill/>
        </p:spPr>
        <p:txBody>
          <a:bodyPr wrap="square">
            <a:spAutoFit/>
          </a:bodyPr>
          <a:lstStyle/>
          <a:p>
            <a:pPr fontAlgn="base" latinLnBrk="0">
              <a:spcBef>
                <a:spcPct val="0"/>
              </a:spcBef>
              <a:spcAft>
                <a:spcPct val="0"/>
              </a:spcAft>
            </a:pPr>
            <a:r>
              <a:rPr lang="en-US" sz="2800">
                <a:solidFill>
                  <a:schemeClr val="tx1">
                    <a:lumMod val="85000"/>
                    <a:lumOff val="15000"/>
                  </a:schemeClr>
                </a:solidFill>
              </a:rPr>
              <a:t>The following patterns </a:t>
            </a:r>
            <a:r>
              <a:rPr lang="en-US" sz="2800">
                <a:solidFill>
                  <a:srgbClr val="C00000"/>
                </a:solidFill>
              </a:rPr>
              <a:t>have a similar feature/appearance </a:t>
            </a:r>
            <a:r>
              <a:rPr lang="en-US" sz="2800">
                <a:solidFill>
                  <a:schemeClr val="tx1">
                    <a:lumMod val="85000"/>
                    <a:lumOff val="15000"/>
                  </a:schemeClr>
                </a:solidFill>
              </a:rPr>
              <a:t>to the previous ones. </a:t>
            </a:r>
          </a:p>
          <a:p>
            <a:pPr fontAlgn="base" latinLnBrk="0">
              <a:spcBef>
                <a:spcPct val="0"/>
              </a:spcBef>
              <a:spcAft>
                <a:spcPct val="0"/>
              </a:spcAft>
            </a:pPr>
            <a:endParaRPr lang="en-US" altLang="ja-JP" sz="700">
              <a:solidFill>
                <a:schemeClr val="tx1">
                  <a:lumMod val="85000"/>
                  <a:lumOff val="15000"/>
                </a:schemeClr>
              </a:solidFill>
            </a:endParaRPr>
          </a:p>
        </p:txBody>
      </p:sp>
      <p:grpSp>
        <p:nvGrpSpPr>
          <p:cNvPr id="14" name="Group 13">
            <a:extLst>
              <a:ext uri="{FF2B5EF4-FFF2-40B4-BE49-F238E27FC236}">
                <a16:creationId xmlns:a16="http://schemas.microsoft.com/office/drawing/2014/main" id="{90C745FC-8DF9-90AC-376C-7176AC03CFB9}"/>
              </a:ext>
            </a:extLst>
          </p:cNvPr>
          <p:cNvGrpSpPr/>
          <p:nvPr/>
        </p:nvGrpSpPr>
        <p:grpSpPr>
          <a:xfrm>
            <a:off x="476317" y="1830155"/>
            <a:ext cx="1812035" cy="2289118"/>
            <a:chOff x="2313676" y="4888970"/>
            <a:chExt cx="1199420" cy="1515210"/>
          </a:xfrm>
        </p:grpSpPr>
        <p:pic>
          <p:nvPicPr>
            <p:cNvPr id="15" name="Picture 14">
              <a:extLst>
                <a:ext uri="{FF2B5EF4-FFF2-40B4-BE49-F238E27FC236}">
                  <a16:creationId xmlns:a16="http://schemas.microsoft.com/office/drawing/2014/main" id="{C2B8743E-6592-5118-BCBE-3422EC0B4029}"/>
                </a:ext>
              </a:extLst>
            </p:cNvPr>
            <p:cNvPicPr>
              <a:picLocks noChangeAspect="1"/>
            </p:cNvPicPr>
            <p:nvPr/>
          </p:nvPicPr>
          <p:blipFill>
            <a:blip r:embed="rId2"/>
            <a:stretch>
              <a:fillRect/>
            </a:stretch>
          </p:blipFill>
          <p:spPr>
            <a:xfrm>
              <a:off x="2313676" y="4888970"/>
              <a:ext cx="1199420" cy="1515210"/>
            </a:xfrm>
            <a:prstGeom prst="rect">
              <a:avLst/>
            </a:prstGeom>
          </p:spPr>
        </p:pic>
        <p:sp>
          <p:nvSpPr>
            <p:cNvPr id="16" name="Rectangle 15">
              <a:extLst>
                <a:ext uri="{FF2B5EF4-FFF2-40B4-BE49-F238E27FC236}">
                  <a16:creationId xmlns:a16="http://schemas.microsoft.com/office/drawing/2014/main" id="{722B72EF-AA1A-A5A1-B111-A7DCF499ABD3}"/>
                </a:ext>
              </a:extLst>
            </p:cNvPr>
            <p:cNvSpPr/>
            <p:nvPr/>
          </p:nvSpPr>
          <p:spPr>
            <a:xfrm>
              <a:off x="3103580" y="4888972"/>
              <a:ext cx="409516" cy="151520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34" name="TextBox 33">
            <a:extLst>
              <a:ext uri="{FF2B5EF4-FFF2-40B4-BE49-F238E27FC236}">
                <a16:creationId xmlns:a16="http://schemas.microsoft.com/office/drawing/2014/main" id="{53B79DBE-92F1-8190-0A51-24B57E240730}"/>
              </a:ext>
            </a:extLst>
          </p:cNvPr>
          <p:cNvSpPr txBox="1"/>
          <p:nvPr/>
        </p:nvSpPr>
        <p:spPr>
          <a:xfrm>
            <a:off x="279750" y="5753686"/>
            <a:ext cx="11080318" cy="923330"/>
          </a:xfrm>
          <a:prstGeom prst="rect">
            <a:avLst/>
          </a:prstGeom>
          <a:noFill/>
        </p:spPr>
        <p:txBody>
          <a:bodyPr wrap="square">
            <a:spAutoFit/>
          </a:bodyPr>
          <a:lstStyle/>
          <a:p>
            <a:pPr algn="ctr" fontAlgn="base" latinLnBrk="0">
              <a:spcBef>
                <a:spcPct val="0"/>
              </a:spcBef>
              <a:spcAft>
                <a:spcPct val="0"/>
              </a:spcAft>
            </a:pPr>
            <a:r>
              <a:rPr kumimoji="1" lang="en-US" altLang="ja-JP" sz="2400">
                <a:ea typeface="UD デジタル 教科書体 N-B" panose="02020700000000000000" pitchFamily="17" charset="-128"/>
                <a:cs typeface="+mj-cs"/>
              </a:rPr>
              <a:t>The Conditional Generative Adversarial Network (CGAN) is suitable </a:t>
            </a:r>
            <a:r>
              <a:rPr lang="en-US" sz="2400" b="0" i="0">
                <a:effectLst/>
                <a:latin typeface="Söhne"/>
              </a:rPr>
              <a:t>because it can </a:t>
            </a:r>
            <a:r>
              <a:rPr kumimoji="1" lang="en-US" altLang="ja-JP" sz="2400">
                <a:solidFill>
                  <a:srgbClr val="C00000"/>
                </a:solidFill>
                <a:ea typeface="UD デジタル 教科書体 N-B" panose="02020700000000000000" pitchFamily="17" charset="-128"/>
                <a:cs typeface="+mj-cs"/>
              </a:rPr>
              <a:t>generate content (next pattern) based on the given condition</a:t>
            </a:r>
            <a:r>
              <a:rPr kumimoji="1" lang="en-US" altLang="ja-JP" sz="2400">
                <a:ea typeface="UD デジタル 教科書体 N-B" panose="02020700000000000000" pitchFamily="17" charset="-128"/>
                <a:cs typeface="+mj-cs"/>
              </a:rPr>
              <a:t> (the previous pattern).</a:t>
            </a:r>
          </a:p>
          <a:p>
            <a:pPr marL="285750" indent="-285750" algn="ctr" fontAlgn="base" latinLnBrk="0">
              <a:spcBef>
                <a:spcPct val="0"/>
              </a:spcBef>
              <a:spcAft>
                <a:spcPct val="0"/>
              </a:spcAft>
              <a:buFont typeface="Arial" panose="020B0604020202020204" pitchFamily="34" charset="0"/>
              <a:buChar char="•"/>
            </a:pPr>
            <a:endParaRPr kumimoji="1" lang="en-US" altLang="ja-JP" sz="600">
              <a:ea typeface="UD デジタル 教科書体 N-B" panose="02020700000000000000" pitchFamily="17" charset="-128"/>
              <a:cs typeface="+mj-cs"/>
            </a:endParaRPr>
          </a:p>
        </p:txBody>
      </p:sp>
      <p:grpSp>
        <p:nvGrpSpPr>
          <p:cNvPr id="4" name="Group 3">
            <a:extLst>
              <a:ext uri="{FF2B5EF4-FFF2-40B4-BE49-F238E27FC236}">
                <a16:creationId xmlns:a16="http://schemas.microsoft.com/office/drawing/2014/main" id="{24029EBE-7C63-CA3B-B6EF-AD795342EF1F}"/>
              </a:ext>
            </a:extLst>
          </p:cNvPr>
          <p:cNvGrpSpPr/>
          <p:nvPr/>
        </p:nvGrpSpPr>
        <p:grpSpPr>
          <a:xfrm>
            <a:off x="5561802" y="1713122"/>
            <a:ext cx="5897468" cy="1831302"/>
            <a:chOff x="5558948" y="1914747"/>
            <a:chExt cx="5897468" cy="1831302"/>
          </a:xfrm>
        </p:grpSpPr>
        <p:sp>
          <p:nvSpPr>
            <p:cNvPr id="17" name="TextBox 16">
              <a:extLst>
                <a:ext uri="{FF2B5EF4-FFF2-40B4-BE49-F238E27FC236}">
                  <a16:creationId xmlns:a16="http://schemas.microsoft.com/office/drawing/2014/main" id="{C328B789-6BBB-72E6-079C-8EFC3FD38EB8}"/>
                </a:ext>
              </a:extLst>
            </p:cNvPr>
            <p:cNvSpPr txBox="1"/>
            <p:nvPr/>
          </p:nvSpPr>
          <p:spPr>
            <a:xfrm>
              <a:off x="6325858" y="2363554"/>
              <a:ext cx="1052133" cy="461665"/>
            </a:xfrm>
            <a:prstGeom prst="rect">
              <a:avLst/>
            </a:prstGeom>
            <a:noFill/>
          </p:spPr>
          <p:txBody>
            <a:bodyPr wrap="square" rtlCol="0">
              <a:spAutoFit/>
            </a:bodyPr>
            <a:lstStyle/>
            <a:p>
              <a:pPr algn="ctr"/>
              <a:r>
                <a:rPr lang="en-US" sz="2400"/>
                <a:t>good</a:t>
              </a:r>
            </a:p>
          </p:txBody>
        </p:sp>
        <p:pic>
          <p:nvPicPr>
            <p:cNvPr id="20" name="Picture 19">
              <a:extLst>
                <a:ext uri="{FF2B5EF4-FFF2-40B4-BE49-F238E27FC236}">
                  <a16:creationId xmlns:a16="http://schemas.microsoft.com/office/drawing/2014/main" id="{9E882350-76C1-4CD5-FBCC-778F07F91BE0}"/>
                </a:ext>
              </a:extLst>
            </p:cNvPr>
            <p:cNvPicPr>
              <a:picLocks noChangeAspect="1"/>
            </p:cNvPicPr>
            <p:nvPr/>
          </p:nvPicPr>
          <p:blipFill>
            <a:blip r:embed="rId3"/>
            <a:stretch>
              <a:fillRect/>
            </a:stretch>
          </p:blipFill>
          <p:spPr>
            <a:xfrm>
              <a:off x="5558948" y="1917249"/>
              <a:ext cx="494270" cy="1828800"/>
            </a:xfrm>
            <a:prstGeom prst="rect">
              <a:avLst/>
            </a:prstGeom>
          </p:spPr>
        </p:pic>
        <p:grpSp>
          <p:nvGrpSpPr>
            <p:cNvPr id="35" name="Group 34">
              <a:extLst>
                <a:ext uri="{FF2B5EF4-FFF2-40B4-BE49-F238E27FC236}">
                  <a16:creationId xmlns:a16="http://schemas.microsoft.com/office/drawing/2014/main" id="{B118B9D2-DF31-F005-3C80-E15DB4348A24}"/>
                </a:ext>
              </a:extLst>
            </p:cNvPr>
            <p:cNvGrpSpPr/>
            <p:nvPr/>
          </p:nvGrpSpPr>
          <p:grpSpPr>
            <a:xfrm>
              <a:off x="7650632" y="1914747"/>
              <a:ext cx="3805784" cy="1828801"/>
              <a:chOff x="8017052" y="1867243"/>
              <a:chExt cx="3805784" cy="1828801"/>
            </a:xfrm>
          </p:grpSpPr>
          <p:sp>
            <p:nvSpPr>
              <p:cNvPr id="19" name="TextBox 18">
                <a:extLst>
                  <a:ext uri="{FF2B5EF4-FFF2-40B4-BE49-F238E27FC236}">
                    <a16:creationId xmlns:a16="http://schemas.microsoft.com/office/drawing/2014/main" id="{159167B9-DA0C-EB6F-5A06-5572DA4E8A36}"/>
                  </a:ext>
                </a:extLst>
              </p:cNvPr>
              <p:cNvSpPr txBox="1"/>
              <p:nvPr/>
            </p:nvSpPr>
            <p:spPr>
              <a:xfrm>
                <a:off x="9422344" y="2633869"/>
                <a:ext cx="2400492" cy="400110"/>
              </a:xfrm>
              <a:prstGeom prst="rect">
                <a:avLst/>
              </a:prstGeom>
              <a:noFill/>
            </p:spPr>
            <p:txBody>
              <a:bodyPr wrap="square" rtlCol="0">
                <a:spAutoFit/>
              </a:bodyPr>
              <a:lstStyle/>
              <a:p>
                <a:pPr algn="ctr"/>
                <a:r>
                  <a:rPr lang="en-US" sz="2000"/>
                  <a:t>natural connection</a:t>
                </a:r>
              </a:p>
            </p:txBody>
          </p:sp>
          <p:grpSp>
            <p:nvGrpSpPr>
              <p:cNvPr id="30" name="Group 29">
                <a:extLst>
                  <a:ext uri="{FF2B5EF4-FFF2-40B4-BE49-F238E27FC236}">
                    <a16:creationId xmlns:a16="http://schemas.microsoft.com/office/drawing/2014/main" id="{82469466-084C-2C9C-9344-FA0DB74250BF}"/>
                  </a:ext>
                </a:extLst>
              </p:cNvPr>
              <p:cNvGrpSpPr/>
              <p:nvPr/>
            </p:nvGrpSpPr>
            <p:grpSpPr>
              <a:xfrm>
                <a:off x="8017052" y="1867243"/>
                <a:ext cx="1447654" cy="1828801"/>
                <a:chOff x="3343956" y="4759760"/>
                <a:chExt cx="1447654" cy="1828801"/>
              </a:xfrm>
            </p:grpSpPr>
            <p:pic>
              <p:nvPicPr>
                <p:cNvPr id="26" name="Picture 25">
                  <a:extLst>
                    <a:ext uri="{FF2B5EF4-FFF2-40B4-BE49-F238E27FC236}">
                      <a16:creationId xmlns:a16="http://schemas.microsoft.com/office/drawing/2014/main" id="{C984753D-AF79-961B-6B10-DB4B9696C41C}"/>
                    </a:ext>
                  </a:extLst>
                </p:cNvPr>
                <p:cNvPicPr>
                  <a:picLocks noChangeAspect="1"/>
                </p:cNvPicPr>
                <p:nvPr/>
              </p:nvPicPr>
              <p:blipFill>
                <a:blip r:embed="rId2"/>
                <a:stretch>
                  <a:fillRect/>
                </a:stretch>
              </p:blipFill>
              <p:spPr>
                <a:xfrm>
                  <a:off x="3343956" y="4759760"/>
                  <a:ext cx="1447654" cy="1828801"/>
                </a:xfrm>
                <a:prstGeom prst="rect">
                  <a:avLst/>
                </a:prstGeom>
              </p:spPr>
            </p:pic>
            <p:pic>
              <p:nvPicPr>
                <p:cNvPr id="29" name="Picture 28">
                  <a:extLst>
                    <a:ext uri="{FF2B5EF4-FFF2-40B4-BE49-F238E27FC236}">
                      <a16:creationId xmlns:a16="http://schemas.microsoft.com/office/drawing/2014/main" id="{53BE0447-6E4E-124B-89E7-A9CEE6102ADE}"/>
                    </a:ext>
                  </a:extLst>
                </p:cNvPr>
                <p:cNvPicPr>
                  <a:picLocks noChangeAspect="1"/>
                </p:cNvPicPr>
                <p:nvPr/>
              </p:nvPicPr>
              <p:blipFill>
                <a:blip r:embed="rId3"/>
                <a:stretch>
                  <a:fillRect/>
                </a:stretch>
              </p:blipFill>
              <p:spPr>
                <a:xfrm>
                  <a:off x="4297340" y="4776538"/>
                  <a:ext cx="489736" cy="1812023"/>
                </a:xfrm>
                <a:prstGeom prst="rect">
                  <a:avLst/>
                </a:prstGeom>
              </p:spPr>
            </p:pic>
          </p:grpSp>
        </p:grpSp>
        <p:cxnSp>
          <p:nvCxnSpPr>
            <p:cNvPr id="37" name="Straight Arrow Connector 36">
              <a:extLst>
                <a:ext uri="{FF2B5EF4-FFF2-40B4-BE49-F238E27FC236}">
                  <a16:creationId xmlns:a16="http://schemas.microsoft.com/office/drawing/2014/main" id="{9356D7F1-6A98-A92F-2175-D6C3063690F5}"/>
                </a:ext>
              </a:extLst>
            </p:cNvPr>
            <p:cNvCxnSpPr>
              <a:cxnSpLocks/>
            </p:cNvCxnSpPr>
            <p:nvPr/>
          </p:nvCxnSpPr>
          <p:spPr>
            <a:xfrm>
              <a:off x="6245340" y="2838048"/>
              <a:ext cx="1213170" cy="0"/>
            </a:xfrm>
            <a:prstGeom prst="straightConnector1">
              <a:avLst/>
            </a:prstGeom>
            <a:ln w="3175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4B92B64-991F-DC06-2895-B7368472E82B}"/>
              </a:ext>
            </a:extLst>
          </p:cNvPr>
          <p:cNvGrpSpPr/>
          <p:nvPr/>
        </p:nvGrpSpPr>
        <p:grpSpPr>
          <a:xfrm>
            <a:off x="5561802" y="3761376"/>
            <a:ext cx="5936262" cy="1833564"/>
            <a:chOff x="5561802" y="4045122"/>
            <a:chExt cx="5936262" cy="1833564"/>
          </a:xfrm>
        </p:grpSpPr>
        <p:grpSp>
          <p:nvGrpSpPr>
            <p:cNvPr id="36" name="Group 35">
              <a:extLst>
                <a:ext uri="{FF2B5EF4-FFF2-40B4-BE49-F238E27FC236}">
                  <a16:creationId xmlns:a16="http://schemas.microsoft.com/office/drawing/2014/main" id="{0A3627F0-82A5-2FF2-1104-3DE3C4496291}"/>
                </a:ext>
              </a:extLst>
            </p:cNvPr>
            <p:cNvGrpSpPr/>
            <p:nvPr/>
          </p:nvGrpSpPr>
          <p:grpSpPr>
            <a:xfrm>
              <a:off x="7650632" y="4045122"/>
              <a:ext cx="3847432" cy="1833564"/>
              <a:chOff x="8003486" y="3977742"/>
              <a:chExt cx="3847432" cy="1833564"/>
            </a:xfrm>
          </p:grpSpPr>
          <p:sp>
            <p:nvSpPr>
              <p:cNvPr id="18" name="TextBox 17">
                <a:extLst>
                  <a:ext uri="{FF2B5EF4-FFF2-40B4-BE49-F238E27FC236}">
                    <a16:creationId xmlns:a16="http://schemas.microsoft.com/office/drawing/2014/main" id="{3560174A-3236-E9DE-AA30-BFA774256790}"/>
                  </a:ext>
                </a:extLst>
              </p:cNvPr>
              <p:cNvSpPr txBox="1"/>
              <p:nvPr/>
            </p:nvSpPr>
            <p:spPr>
              <a:xfrm>
                <a:off x="9206039" y="4808528"/>
                <a:ext cx="2644879" cy="400110"/>
              </a:xfrm>
              <a:prstGeom prst="rect">
                <a:avLst/>
              </a:prstGeom>
              <a:noFill/>
            </p:spPr>
            <p:txBody>
              <a:bodyPr wrap="square" rtlCol="0">
                <a:spAutoFit/>
              </a:bodyPr>
              <a:lstStyle/>
              <a:p>
                <a:pPr algn="ctr"/>
                <a:r>
                  <a:rPr lang="en-US" sz="2000"/>
                  <a:t>bad connection</a:t>
                </a:r>
              </a:p>
            </p:txBody>
          </p:sp>
          <p:grpSp>
            <p:nvGrpSpPr>
              <p:cNvPr id="32" name="Group 31">
                <a:extLst>
                  <a:ext uri="{FF2B5EF4-FFF2-40B4-BE49-F238E27FC236}">
                    <a16:creationId xmlns:a16="http://schemas.microsoft.com/office/drawing/2014/main" id="{407B5D8A-0016-727E-90C8-113A7923A876}"/>
                  </a:ext>
                </a:extLst>
              </p:cNvPr>
              <p:cNvGrpSpPr/>
              <p:nvPr/>
            </p:nvGrpSpPr>
            <p:grpSpPr>
              <a:xfrm>
                <a:off x="8003486" y="3977742"/>
                <a:ext cx="1456686" cy="1833564"/>
                <a:chOff x="7332947" y="4723349"/>
                <a:chExt cx="1456686" cy="1833564"/>
              </a:xfrm>
            </p:grpSpPr>
            <p:pic>
              <p:nvPicPr>
                <p:cNvPr id="31" name="Picture 30">
                  <a:extLst>
                    <a:ext uri="{FF2B5EF4-FFF2-40B4-BE49-F238E27FC236}">
                      <a16:creationId xmlns:a16="http://schemas.microsoft.com/office/drawing/2014/main" id="{2E697C40-3F49-4BDF-92E0-B6D057CF5F7B}"/>
                    </a:ext>
                  </a:extLst>
                </p:cNvPr>
                <p:cNvPicPr>
                  <a:picLocks noChangeAspect="1"/>
                </p:cNvPicPr>
                <p:nvPr/>
              </p:nvPicPr>
              <p:blipFill>
                <a:blip r:embed="rId2"/>
                <a:stretch>
                  <a:fillRect/>
                </a:stretch>
              </p:blipFill>
              <p:spPr>
                <a:xfrm>
                  <a:off x="7332947" y="4723349"/>
                  <a:ext cx="1447654" cy="1828801"/>
                </a:xfrm>
                <a:prstGeom prst="rect">
                  <a:avLst/>
                </a:prstGeom>
              </p:spPr>
            </p:pic>
            <p:pic>
              <p:nvPicPr>
                <p:cNvPr id="21" name="Picture 20">
                  <a:extLst>
                    <a:ext uri="{FF2B5EF4-FFF2-40B4-BE49-F238E27FC236}">
                      <a16:creationId xmlns:a16="http://schemas.microsoft.com/office/drawing/2014/main" id="{A01462CD-8B32-6B26-3089-408557E43F5B}"/>
                    </a:ext>
                  </a:extLst>
                </p:cNvPr>
                <p:cNvPicPr>
                  <a:picLocks noChangeAspect="1"/>
                </p:cNvPicPr>
                <p:nvPr/>
              </p:nvPicPr>
              <p:blipFill>
                <a:blip r:embed="rId4"/>
                <a:stretch>
                  <a:fillRect/>
                </a:stretch>
              </p:blipFill>
              <p:spPr>
                <a:xfrm>
                  <a:off x="8298217" y="4740812"/>
                  <a:ext cx="491416" cy="1816101"/>
                </a:xfrm>
                <a:prstGeom prst="rect">
                  <a:avLst/>
                </a:prstGeom>
              </p:spPr>
            </p:pic>
          </p:grpSp>
        </p:grpSp>
        <p:sp>
          <p:nvSpPr>
            <p:cNvPr id="22" name="TextBox 21">
              <a:extLst>
                <a:ext uri="{FF2B5EF4-FFF2-40B4-BE49-F238E27FC236}">
                  <a16:creationId xmlns:a16="http://schemas.microsoft.com/office/drawing/2014/main" id="{D6DEB705-60A3-3B5F-619D-2A7434680ACE}"/>
                </a:ext>
              </a:extLst>
            </p:cNvPr>
            <p:cNvSpPr txBox="1"/>
            <p:nvPr/>
          </p:nvSpPr>
          <p:spPr>
            <a:xfrm>
              <a:off x="6422834" y="4691760"/>
              <a:ext cx="788835" cy="461665"/>
            </a:xfrm>
            <a:prstGeom prst="rect">
              <a:avLst/>
            </a:prstGeom>
            <a:noFill/>
          </p:spPr>
          <p:txBody>
            <a:bodyPr wrap="square" rtlCol="0">
              <a:spAutoFit/>
            </a:bodyPr>
            <a:lstStyle/>
            <a:p>
              <a:pPr algn="ctr"/>
              <a:r>
                <a:rPr lang="en-US" sz="2400"/>
                <a:t>bad</a:t>
              </a:r>
            </a:p>
          </p:txBody>
        </p:sp>
        <p:pic>
          <p:nvPicPr>
            <p:cNvPr id="33" name="Picture 32">
              <a:extLst>
                <a:ext uri="{FF2B5EF4-FFF2-40B4-BE49-F238E27FC236}">
                  <a16:creationId xmlns:a16="http://schemas.microsoft.com/office/drawing/2014/main" id="{9545CBAC-87E6-6FFE-37EC-E041EB4F92C2}"/>
                </a:ext>
              </a:extLst>
            </p:cNvPr>
            <p:cNvPicPr>
              <a:picLocks noChangeAspect="1"/>
            </p:cNvPicPr>
            <p:nvPr/>
          </p:nvPicPr>
          <p:blipFill>
            <a:blip r:embed="rId4"/>
            <a:stretch>
              <a:fillRect/>
            </a:stretch>
          </p:blipFill>
          <p:spPr>
            <a:xfrm>
              <a:off x="5561802" y="4054496"/>
              <a:ext cx="491416" cy="1816101"/>
            </a:xfrm>
            <a:prstGeom prst="rect">
              <a:avLst/>
            </a:prstGeom>
          </p:spPr>
        </p:pic>
        <p:cxnSp>
          <p:nvCxnSpPr>
            <p:cNvPr id="39" name="Straight Arrow Connector 38">
              <a:extLst>
                <a:ext uri="{FF2B5EF4-FFF2-40B4-BE49-F238E27FC236}">
                  <a16:creationId xmlns:a16="http://schemas.microsoft.com/office/drawing/2014/main" id="{9CA111FA-81EC-C43F-BB0D-A4E25B5C3179}"/>
                </a:ext>
              </a:extLst>
            </p:cNvPr>
            <p:cNvCxnSpPr>
              <a:cxnSpLocks/>
            </p:cNvCxnSpPr>
            <p:nvPr/>
          </p:nvCxnSpPr>
          <p:spPr>
            <a:xfrm>
              <a:off x="6245340" y="5153425"/>
              <a:ext cx="1213170" cy="0"/>
            </a:xfrm>
            <a:prstGeom prst="straightConnector1">
              <a:avLst/>
            </a:prstGeom>
            <a:ln w="317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37CAD618-9FBC-CF05-1780-72A254248401}"/>
              </a:ext>
            </a:extLst>
          </p:cNvPr>
          <p:cNvGrpSpPr/>
          <p:nvPr/>
        </p:nvGrpSpPr>
        <p:grpSpPr>
          <a:xfrm>
            <a:off x="2452067" y="2711065"/>
            <a:ext cx="2927471" cy="879583"/>
            <a:chOff x="2452067" y="2711065"/>
            <a:chExt cx="2927471" cy="879583"/>
          </a:xfrm>
        </p:grpSpPr>
        <p:cxnSp>
          <p:nvCxnSpPr>
            <p:cNvPr id="23" name="Straight Arrow Connector 22">
              <a:extLst>
                <a:ext uri="{FF2B5EF4-FFF2-40B4-BE49-F238E27FC236}">
                  <a16:creationId xmlns:a16="http://schemas.microsoft.com/office/drawing/2014/main" id="{C5E1DA6B-35F8-515B-5416-B95C5ADC910B}"/>
                </a:ext>
              </a:extLst>
            </p:cNvPr>
            <p:cNvCxnSpPr>
              <a:cxnSpLocks/>
            </p:cNvCxnSpPr>
            <p:nvPr/>
          </p:nvCxnSpPr>
          <p:spPr>
            <a:xfrm>
              <a:off x="2452067" y="3130816"/>
              <a:ext cx="314884" cy="0"/>
            </a:xfrm>
            <a:prstGeom prst="straightConnector1">
              <a:avLst/>
            </a:prstGeom>
            <a:ln w="317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35437F82-BAC2-934C-C8C5-985CF2BB34DB}"/>
                </a:ext>
              </a:extLst>
            </p:cNvPr>
            <p:cNvSpPr/>
            <p:nvPr/>
          </p:nvSpPr>
          <p:spPr>
            <a:xfrm>
              <a:off x="2872904" y="2711065"/>
              <a:ext cx="2025723" cy="87958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a:solidFill>
                    <a:schemeClr val="tx1"/>
                  </a:solidFill>
                </a:rPr>
                <a:t>Function</a:t>
              </a:r>
            </a:p>
            <a:p>
              <a:pPr algn="ctr"/>
              <a:r>
                <a:rPr kumimoji="1" lang="en-US" altLang="ja-JP" b="1">
                  <a:solidFill>
                    <a:schemeClr val="tx1"/>
                  </a:solidFill>
                </a:rPr>
                <a:t>Approximator</a:t>
              </a:r>
            </a:p>
          </p:txBody>
        </p:sp>
        <p:cxnSp>
          <p:nvCxnSpPr>
            <p:cNvPr id="43" name="Straight Arrow Connector 42">
              <a:extLst>
                <a:ext uri="{FF2B5EF4-FFF2-40B4-BE49-F238E27FC236}">
                  <a16:creationId xmlns:a16="http://schemas.microsoft.com/office/drawing/2014/main" id="{406C2C45-434A-BD57-4171-B04EDA0AB022}"/>
                </a:ext>
              </a:extLst>
            </p:cNvPr>
            <p:cNvCxnSpPr>
              <a:cxnSpLocks/>
            </p:cNvCxnSpPr>
            <p:nvPr/>
          </p:nvCxnSpPr>
          <p:spPr>
            <a:xfrm>
              <a:off x="5035138" y="3138422"/>
              <a:ext cx="344400" cy="0"/>
            </a:xfrm>
            <a:prstGeom prst="straightConnector1">
              <a:avLst/>
            </a:prstGeom>
            <a:ln w="317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5" name="Left Brace 44">
            <a:extLst>
              <a:ext uri="{FF2B5EF4-FFF2-40B4-BE49-F238E27FC236}">
                <a16:creationId xmlns:a16="http://schemas.microsoft.com/office/drawing/2014/main" id="{33EB1325-6F24-860F-730C-944021F3B482}"/>
              </a:ext>
            </a:extLst>
          </p:cNvPr>
          <p:cNvSpPr/>
          <p:nvPr/>
        </p:nvSpPr>
        <p:spPr>
          <a:xfrm rot="16200000">
            <a:off x="985538" y="3723879"/>
            <a:ext cx="174914" cy="1193355"/>
          </a:xfrm>
          <a:prstGeom prst="leftBrace">
            <a:avLst>
              <a:gd name="adj1" fmla="val 0"/>
              <a:gd name="adj2" fmla="val 48018"/>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46" name="TextBox 45">
            <a:extLst>
              <a:ext uri="{FF2B5EF4-FFF2-40B4-BE49-F238E27FC236}">
                <a16:creationId xmlns:a16="http://schemas.microsoft.com/office/drawing/2014/main" id="{4D4DB1D3-8F3F-FC83-1AE4-6CF3F5AD6648}"/>
              </a:ext>
            </a:extLst>
          </p:cNvPr>
          <p:cNvSpPr txBox="1"/>
          <p:nvPr/>
        </p:nvSpPr>
        <p:spPr>
          <a:xfrm>
            <a:off x="30442" y="4433376"/>
            <a:ext cx="1992878" cy="369332"/>
          </a:xfrm>
          <a:prstGeom prst="rect">
            <a:avLst/>
          </a:prstGeom>
          <a:noFill/>
        </p:spPr>
        <p:txBody>
          <a:bodyPr wrap="square" rtlCol="0">
            <a:spAutoFit/>
          </a:bodyPr>
          <a:lstStyle/>
          <a:p>
            <a:pPr algn="ctr"/>
            <a:r>
              <a:rPr lang="en-US" b="1"/>
              <a:t>previous patterns</a:t>
            </a:r>
          </a:p>
        </p:txBody>
      </p:sp>
      <p:sp>
        <p:nvSpPr>
          <p:cNvPr id="2" name="Slide Number Placeholder 1">
            <a:extLst>
              <a:ext uri="{FF2B5EF4-FFF2-40B4-BE49-F238E27FC236}">
                <a16:creationId xmlns:a16="http://schemas.microsoft.com/office/drawing/2014/main" id="{097E3E17-4843-6F8B-4D13-6AEAEBAA7D69}"/>
              </a:ext>
            </a:extLst>
          </p:cNvPr>
          <p:cNvSpPr>
            <a:spLocks noGrp="1"/>
          </p:cNvSpPr>
          <p:nvPr>
            <p:ph type="sldNum" sz="quarter" idx="12"/>
          </p:nvPr>
        </p:nvSpPr>
        <p:spPr/>
        <p:txBody>
          <a:bodyPr/>
          <a:lstStyle/>
          <a:p>
            <a:fld id="{15DF47DF-F2F7-574C-9B75-58C88A041A29}" type="slidenum">
              <a:rPr lang="en-TH" smtClean="0"/>
              <a:t>17</a:t>
            </a:fld>
            <a:endParaRPr lang="en-TH"/>
          </a:p>
        </p:txBody>
      </p:sp>
    </p:spTree>
    <p:extLst>
      <p:ext uri="{BB962C8B-B14F-4D97-AF65-F5344CB8AC3E}">
        <p14:creationId xmlns:p14="http://schemas.microsoft.com/office/powerpoint/2010/main" val="3209301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88B09D-CDEA-684E-B8C2-D366D78D42E1}"/>
              </a:ext>
            </a:extLst>
          </p:cNvPr>
          <p:cNvSpPr txBox="1">
            <a:spLocks/>
          </p:cNvSpPr>
          <p:nvPr/>
        </p:nvSpPr>
        <p:spPr>
          <a:xfrm>
            <a:off x="323528" y="188640"/>
            <a:ext cx="10233636"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mn-lt"/>
                <a:ea typeface="UD デジタル 教科書体 N-B" panose="02020700000000000000" pitchFamily="17" charset="-128"/>
              </a:rPr>
              <a:t>Function approximator: CGAN</a:t>
            </a:r>
            <a:endParaRPr kumimoji="1" lang="ja-JP" altLang="en-US" sz="5400" b="1">
              <a:solidFill>
                <a:schemeClr val="accent2"/>
              </a:solidFill>
              <a:latin typeface="+mn-lt"/>
              <a:ea typeface="UD デジタル 教科書体 N-B" panose="02020700000000000000" pitchFamily="17" charset="-128"/>
            </a:endParaRPr>
          </a:p>
        </p:txBody>
      </p:sp>
      <p:sp>
        <p:nvSpPr>
          <p:cNvPr id="3" name="TextBox 2">
            <a:extLst>
              <a:ext uri="{FF2B5EF4-FFF2-40B4-BE49-F238E27FC236}">
                <a16:creationId xmlns:a16="http://schemas.microsoft.com/office/drawing/2014/main" id="{94CFF1B6-71F2-E49C-5FF7-5122C9D9ADE8}"/>
              </a:ext>
            </a:extLst>
          </p:cNvPr>
          <p:cNvSpPr txBox="1"/>
          <p:nvPr/>
        </p:nvSpPr>
        <p:spPr>
          <a:xfrm>
            <a:off x="386767" y="999295"/>
            <a:ext cx="11144833" cy="1938992"/>
          </a:xfrm>
          <a:prstGeom prst="rect">
            <a:avLst/>
          </a:prstGeom>
          <a:noFill/>
        </p:spPr>
        <p:txBody>
          <a:bodyPr wrap="square">
            <a:spAutoFit/>
          </a:bodyPr>
          <a:lstStyle/>
          <a:p>
            <a:pPr marL="285750" indent="-285750" fontAlgn="base" latinLnBrk="0">
              <a:spcBef>
                <a:spcPct val="0"/>
              </a:spcBef>
              <a:spcAft>
                <a:spcPct val="0"/>
              </a:spcAft>
              <a:buFont typeface="Arial" panose="020B0604020202020204" pitchFamily="34" charset="0"/>
              <a:buChar char="•"/>
            </a:pPr>
            <a:r>
              <a:rPr kumimoji="1" lang="en-US" altLang="ja-JP" sz="2400">
                <a:solidFill>
                  <a:schemeClr val="tx1">
                    <a:lumMod val="85000"/>
                    <a:lumOff val="15000"/>
                  </a:schemeClr>
                </a:solidFill>
                <a:ea typeface="UD デジタル 教科書体 N-B" panose="02020700000000000000" pitchFamily="17" charset="-128"/>
                <a:cs typeface="+mj-cs"/>
              </a:rPr>
              <a:t> </a:t>
            </a:r>
            <a:r>
              <a:rPr kumimoji="1" lang="en-US" altLang="ja-JP" sz="2400">
                <a:solidFill>
                  <a:srgbClr val="C00000"/>
                </a:solidFill>
                <a:ea typeface="UD デジタル 教科書体 N-B" panose="02020700000000000000" pitchFamily="17" charset="-128"/>
                <a:cs typeface="+mj-cs"/>
              </a:rPr>
              <a:t>A set of four patterns</a:t>
            </a:r>
            <a:r>
              <a:rPr kumimoji="1" lang="en-US" altLang="ja-JP" sz="2400">
                <a:solidFill>
                  <a:schemeClr val="tx1">
                    <a:lumMod val="85000"/>
                    <a:lumOff val="15000"/>
                  </a:schemeClr>
                </a:solidFill>
                <a:ea typeface="UD デジタル 教科書体 N-B" panose="02020700000000000000" pitchFamily="17" charset="-128"/>
                <a:cs typeface="+mj-cs"/>
              </a:rPr>
              <a:t> are given as training data. </a:t>
            </a:r>
            <a:r>
              <a:rPr kumimoji="1" lang="en-US" altLang="ja-JP" sz="2400">
                <a:solidFill>
                  <a:srgbClr val="C00000"/>
                </a:solidFill>
                <a:ea typeface="UD デジタル 教科書体 N-B" panose="02020700000000000000" pitchFamily="17" charset="-128"/>
                <a:cs typeface="+mj-cs"/>
              </a:rPr>
              <a:t>The last pattern is cut</a:t>
            </a:r>
            <a:r>
              <a:rPr kumimoji="1" lang="en-US" altLang="ja-JP" sz="2400">
                <a:ea typeface="UD デジタル 教科書体 N-B" panose="02020700000000000000" pitchFamily="17" charset="-128"/>
                <a:cs typeface="+mj-cs"/>
              </a:rPr>
              <a:t>.</a:t>
            </a:r>
          </a:p>
          <a:p>
            <a:pPr marL="285750" indent="-285750" fontAlgn="base" latinLnBrk="0">
              <a:spcBef>
                <a:spcPct val="0"/>
              </a:spcBef>
              <a:spcAft>
                <a:spcPct val="0"/>
              </a:spcAft>
              <a:buFont typeface="Arial" panose="020B0604020202020204" pitchFamily="34" charset="0"/>
              <a:buChar char="•"/>
            </a:pPr>
            <a:endParaRPr kumimoji="1" lang="en-US" altLang="ja-JP" sz="800">
              <a:solidFill>
                <a:schemeClr val="tx1">
                  <a:lumMod val="85000"/>
                  <a:lumOff val="15000"/>
                </a:schemeClr>
              </a:solidFill>
              <a:ea typeface="UD デジタル 教科書体 N-B" panose="02020700000000000000" pitchFamily="17" charset="-128"/>
              <a:cs typeface="+mj-cs"/>
            </a:endParaRPr>
          </a:p>
          <a:p>
            <a:pPr marL="285750" indent="-285750" fontAlgn="base" latinLnBrk="0">
              <a:spcBef>
                <a:spcPct val="0"/>
              </a:spcBef>
              <a:spcAft>
                <a:spcPct val="0"/>
              </a:spcAft>
              <a:buFont typeface="Arial" panose="020B0604020202020204" pitchFamily="34" charset="0"/>
              <a:buChar char="•"/>
            </a:pPr>
            <a:r>
              <a:rPr kumimoji="1" lang="en-US" altLang="ja-JP" sz="2400">
                <a:solidFill>
                  <a:schemeClr val="tx1">
                    <a:lumMod val="85000"/>
                    <a:lumOff val="15000"/>
                  </a:schemeClr>
                </a:solidFill>
                <a:ea typeface="UD デジタル 教科書体 N-B" panose="02020700000000000000" pitchFamily="17" charset="-128"/>
                <a:cs typeface="+mj-cs"/>
              </a:rPr>
              <a:t> </a:t>
            </a:r>
            <a:r>
              <a:rPr kumimoji="1" lang="en-US" altLang="ja-JP" sz="2400">
                <a:solidFill>
                  <a:srgbClr val="C00000"/>
                </a:solidFill>
                <a:ea typeface="UD デジタル 教科書体 N-B" panose="02020700000000000000" pitchFamily="17" charset="-128"/>
                <a:cs typeface="+mj-cs"/>
              </a:rPr>
              <a:t>The remaining three patterns </a:t>
            </a:r>
            <a:r>
              <a:rPr kumimoji="1" lang="en-US" altLang="ja-JP" sz="2400">
                <a:solidFill>
                  <a:schemeClr val="tx1">
                    <a:lumMod val="85000"/>
                    <a:lumOff val="15000"/>
                  </a:schemeClr>
                </a:solidFill>
                <a:ea typeface="UD デジタル 教科書体 N-B" panose="02020700000000000000" pitchFamily="17" charset="-128"/>
                <a:cs typeface="+mj-cs"/>
              </a:rPr>
              <a:t>are given to </a:t>
            </a:r>
            <a:r>
              <a:rPr kumimoji="1" lang="en-US" altLang="ja-JP" sz="2400">
                <a:solidFill>
                  <a:srgbClr val="C00000"/>
                </a:solidFill>
                <a:ea typeface="UD デジタル 教科書体 N-B" panose="02020700000000000000" pitchFamily="17" charset="-128"/>
                <a:cs typeface="+mj-cs"/>
              </a:rPr>
              <a:t>the generator </a:t>
            </a:r>
            <a:r>
              <a:rPr kumimoji="1" lang="en-US" altLang="ja-JP" sz="2400">
                <a:solidFill>
                  <a:schemeClr val="tx1">
                    <a:lumMod val="85000"/>
                    <a:lumOff val="15000"/>
                  </a:schemeClr>
                </a:solidFill>
                <a:ea typeface="UD デジタル 教科書体 N-B" panose="02020700000000000000" pitchFamily="17" charset="-128"/>
                <a:cs typeface="+mj-cs"/>
              </a:rPr>
              <a:t>with </a:t>
            </a:r>
            <a:r>
              <a:rPr kumimoji="1" lang="en-US" altLang="ja-JP" sz="2400">
                <a:solidFill>
                  <a:srgbClr val="ED7D31"/>
                </a:solidFill>
                <a:ea typeface="UD デジタル 教科書体 N-B" panose="02020700000000000000" pitchFamily="17" charset="-128"/>
                <a:cs typeface="+mj-cs"/>
              </a:rPr>
              <a:t>noise</a:t>
            </a:r>
            <a:r>
              <a:rPr kumimoji="1" lang="en-US" altLang="ja-JP" sz="2400">
                <a:solidFill>
                  <a:schemeClr val="tx1">
                    <a:lumMod val="85000"/>
                    <a:lumOff val="15000"/>
                  </a:schemeClr>
                </a:solidFill>
                <a:ea typeface="UD デジタル 教科書体 N-B" panose="02020700000000000000" pitchFamily="17" charset="-128"/>
                <a:cs typeface="+mj-cs"/>
              </a:rPr>
              <a:t>.</a:t>
            </a:r>
          </a:p>
          <a:p>
            <a:pPr marL="285750" indent="-285750" fontAlgn="base" latinLnBrk="0">
              <a:spcBef>
                <a:spcPct val="0"/>
              </a:spcBef>
              <a:spcAft>
                <a:spcPct val="0"/>
              </a:spcAft>
              <a:buFont typeface="Arial" panose="020B0604020202020204" pitchFamily="34" charset="0"/>
              <a:buChar char="•"/>
            </a:pPr>
            <a:endParaRPr kumimoji="1" lang="en-US" altLang="ja-JP" sz="800">
              <a:solidFill>
                <a:schemeClr val="tx1">
                  <a:lumMod val="85000"/>
                  <a:lumOff val="15000"/>
                </a:schemeClr>
              </a:solidFill>
              <a:ea typeface="UD デジタル 教科書体 N-B" panose="02020700000000000000" pitchFamily="17" charset="-128"/>
              <a:cs typeface="+mj-cs"/>
            </a:endParaRPr>
          </a:p>
          <a:p>
            <a:pPr marL="285750" indent="-285750" fontAlgn="base" latinLnBrk="0">
              <a:spcBef>
                <a:spcPct val="0"/>
              </a:spcBef>
              <a:spcAft>
                <a:spcPct val="0"/>
              </a:spcAft>
              <a:buFont typeface="Arial" panose="020B0604020202020204" pitchFamily="34" charset="0"/>
              <a:buChar char="•"/>
            </a:pPr>
            <a:r>
              <a:rPr kumimoji="1" lang="en-US" altLang="ja-JP" sz="2400">
                <a:solidFill>
                  <a:schemeClr val="tx1">
                    <a:lumMod val="85000"/>
                    <a:lumOff val="15000"/>
                  </a:schemeClr>
                </a:solidFill>
                <a:ea typeface="UD デジタル 教科書体 N-B" panose="02020700000000000000" pitchFamily="17" charset="-128"/>
                <a:cs typeface="+mj-cs"/>
              </a:rPr>
              <a:t> The generator outputs the last </a:t>
            </a:r>
            <a:r>
              <a:rPr kumimoji="1" lang="en-US" altLang="ja-JP" sz="2400">
                <a:solidFill>
                  <a:srgbClr val="C00000"/>
                </a:solidFill>
                <a:ea typeface="UD デジタル 教科書体 N-B" panose="02020700000000000000" pitchFamily="17" charset="-128"/>
                <a:cs typeface="+mj-cs"/>
              </a:rPr>
              <a:t>pattern</a:t>
            </a:r>
            <a:r>
              <a:rPr kumimoji="1" lang="en-US" altLang="ja-JP" sz="2400">
                <a:solidFill>
                  <a:schemeClr val="tx1">
                    <a:lumMod val="85000"/>
                    <a:lumOff val="15000"/>
                  </a:schemeClr>
                </a:solidFill>
                <a:ea typeface="UD デジタル 教科書体 N-B" panose="02020700000000000000" pitchFamily="17" charset="-128"/>
                <a:cs typeface="+mj-cs"/>
              </a:rPr>
              <a:t>.</a:t>
            </a:r>
          </a:p>
          <a:p>
            <a:pPr marL="285750" indent="-285750" fontAlgn="base" latinLnBrk="0">
              <a:spcBef>
                <a:spcPct val="0"/>
              </a:spcBef>
              <a:spcAft>
                <a:spcPct val="0"/>
              </a:spcAft>
              <a:buFont typeface="Arial" panose="020B0604020202020204" pitchFamily="34" charset="0"/>
              <a:buChar char="•"/>
            </a:pPr>
            <a:endParaRPr kumimoji="1" lang="en-US" altLang="ja-JP" sz="800">
              <a:solidFill>
                <a:schemeClr val="tx1">
                  <a:lumMod val="85000"/>
                  <a:lumOff val="15000"/>
                </a:schemeClr>
              </a:solidFill>
              <a:ea typeface="UD デジタル 教科書体 N-B" panose="02020700000000000000" pitchFamily="17" charset="-128"/>
              <a:cs typeface="+mj-cs"/>
            </a:endParaRPr>
          </a:p>
          <a:p>
            <a:pPr marL="285750" indent="-285750" fontAlgn="base" latinLnBrk="0">
              <a:spcBef>
                <a:spcPct val="0"/>
              </a:spcBef>
              <a:spcAft>
                <a:spcPct val="0"/>
              </a:spcAft>
              <a:buFont typeface="Arial" panose="020B0604020202020204" pitchFamily="34" charset="0"/>
              <a:buChar char="•"/>
            </a:pPr>
            <a:r>
              <a:rPr kumimoji="1" lang="en-US" altLang="ja-JP" sz="2400">
                <a:solidFill>
                  <a:schemeClr val="tx1">
                    <a:lumMod val="85000"/>
                    <a:lumOff val="15000"/>
                  </a:schemeClr>
                </a:solidFill>
                <a:ea typeface="UD デジタル 教科書体 N-B" panose="02020700000000000000" pitchFamily="17" charset="-128"/>
                <a:cs typeface="+mj-cs"/>
              </a:rPr>
              <a:t> Discriminator distinguishes whether connection &amp; pattern are real.</a:t>
            </a:r>
          </a:p>
        </p:txBody>
      </p:sp>
      <p:pic>
        <p:nvPicPr>
          <p:cNvPr id="4" name="Picture 3" descr="A screenshot of a computer&#10;&#10;Description automatically generated with medium confidence">
            <a:extLst>
              <a:ext uri="{FF2B5EF4-FFF2-40B4-BE49-F238E27FC236}">
                <a16:creationId xmlns:a16="http://schemas.microsoft.com/office/drawing/2014/main" id="{71CC28E2-D161-7171-6BEF-5389870BB0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0531" y="2985787"/>
            <a:ext cx="7950937" cy="2864675"/>
          </a:xfrm>
          <a:prstGeom prst="rect">
            <a:avLst/>
          </a:prstGeom>
        </p:spPr>
      </p:pic>
      <p:sp>
        <p:nvSpPr>
          <p:cNvPr id="7" name="TextBox 6">
            <a:extLst>
              <a:ext uri="{FF2B5EF4-FFF2-40B4-BE49-F238E27FC236}">
                <a16:creationId xmlns:a16="http://schemas.microsoft.com/office/drawing/2014/main" id="{44789D25-EF5F-50AB-E6CE-ADF3384C14E2}"/>
              </a:ext>
            </a:extLst>
          </p:cNvPr>
          <p:cNvSpPr txBox="1"/>
          <p:nvPr/>
        </p:nvSpPr>
        <p:spPr>
          <a:xfrm>
            <a:off x="1670709" y="5940855"/>
            <a:ext cx="8576947" cy="830997"/>
          </a:xfrm>
          <a:prstGeom prst="rect">
            <a:avLst/>
          </a:prstGeom>
          <a:noFill/>
        </p:spPr>
        <p:txBody>
          <a:bodyPr wrap="square">
            <a:spAutoFit/>
          </a:bodyPr>
          <a:lstStyle/>
          <a:p>
            <a:pPr algn="ctr">
              <a:lnSpc>
                <a:spcPct val="100000"/>
              </a:lnSpc>
            </a:pPr>
            <a:r>
              <a:rPr kumimoji="1" lang="en-US" altLang="ja-JP" sz="2400">
                <a:solidFill>
                  <a:schemeClr val="tx1">
                    <a:lumMod val="85000"/>
                    <a:lumOff val="15000"/>
                  </a:schemeClr>
                </a:solidFill>
                <a:ea typeface="UD デジタル 教科書体 N-B" panose="02020700000000000000" pitchFamily="17" charset="-128"/>
                <a:cs typeface="+mj-cs"/>
              </a:rPr>
              <a:t>The generator provides the following pattern that is naturally connected to the given three patterns</a:t>
            </a:r>
          </a:p>
        </p:txBody>
      </p:sp>
      <p:sp>
        <p:nvSpPr>
          <p:cNvPr id="9" name="Slide Number Placeholder 8">
            <a:extLst>
              <a:ext uri="{FF2B5EF4-FFF2-40B4-BE49-F238E27FC236}">
                <a16:creationId xmlns:a16="http://schemas.microsoft.com/office/drawing/2014/main" id="{66D5F0BE-48F6-06BB-509D-57DF9A0E34C2}"/>
              </a:ext>
            </a:extLst>
          </p:cNvPr>
          <p:cNvSpPr>
            <a:spLocks noGrp="1"/>
          </p:cNvSpPr>
          <p:nvPr>
            <p:ph type="sldNum" sz="quarter" idx="12"/>
          </p:nvPr>
        </p:nvSpPr>
        <p:spPr/>
        <p:txBody>
          <a:bodyPr/>
          <a:lstStyle/>
          <a:p>
            <a:fld id="{15DF47DF-F2F7-574C-9B75-58C88A041A29}" type="slidenum">
              <a:rPr lang="en-TH" smtClean="0"/>
              <a:t>18</a:t>
            </a:fld>
            <a:endParaRPr lang="en-TH"/>
          </a:p>
        </p:txBody>
      </p:sp>
    </p:spTree>
    <p:extLst>
      <p:ext uri="{BB962C8B-B14F-4D97-AF65-F5344CB8AC3E}">
        <p14:creationId xmlns:p14="http://schemas.microsoft.com/office/powerpoint/2010/main" val="3036681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1589ED-8873-101D-7B00-7E18D689DB68}"/>
              </a:ext>
            </a:extLst>
          </p:cNvPr>
          <p:cNvSpPr txBox="1">
            <a:spLocks/>
          </p:cNvSpPr>
          <p:nvPr/>
        </p:nvSpPr>
        <p:spPr>
          <a:xfrm>
            <a:off x="222455" y="136521"/>
            <a:ext cx="8802735"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4800" b="1">
                <a:solidFill>
                  <a:schemeClr val="accent2"/>
                </a:solidFill>
                <a:latin typeface="+mn-lt"/>
                <a:ea typeface="UD デジタル 教科書体 N-B" panose="02020700000000000000" pitchFamily="17" charset="-128"/>
              </a:rPr>
              <a:t>The Matching mechanism</a:t>
            </a:r>
            <a:endParaRPr kumimoji="1" lang="ja-JP" altLang="en-US" sz="4800" b="1">
              <a:solidFill>
                <a:schemeClr val="accent2"/>
              </a:solidFill>
              <a:latin typeface="+mn-lt"/>
              <a:ea typeface="UD デジタル 教科書体 N-B" panose="02020700000000000000" pitchFamily="17" charset="-128"/>
            </a:endParaRPr>
          </a:p>
        </p:txBody>
      </p:sp>
      <p:sp>
        <p:nvSpPr>
          <p:cNvPr id="3" name="TextBox 2">
            <a:extLst>
              <a:ext uri="{FF2B5EF4-FFF2-40B4-BE49-F238E27FC236}">
                <a16:creationId xmlns:a16="http://schemas.microsoft.com/office/drawing/2014/main" id="{88CD90A5-2F75-EEB0-8C23-36340B6BC99C}"/>
              </a:ext>
            </a:extLst>
          </p:cNvPr>
          <p:cNvSpPr txBox="1"/>
          <p:nvPr/>
        </p:nvSpPr>
        <p:spPr>
          <a:xfrm>
            <a:off x="222455" y="966787"/>
            <a:ext cx="12052892" cy="2462213"/>
          </a:xfrm>
          <a:prstGeom prst="rect">
            <a:avLst/>
          </a:prstGeom>
          <a:noFill/>
        </p:spPr>
        <p:txBody>
          <a:bodyPr wrap="square">
            <a:spAutoFit/>
          </a:bodyPr>
          <a:lstStyle/>
          <a:p>
            <a:pPr fontAlgn="base" latinLnBrk="0">
              <a:spcBef>
                <a:spcPct val="0"/>
              </a:spcBef>
              <a:spcAft>
                <a:spcPct val="0"/>
              </a:spcAft>
            </a:pPr>
            <a:r>
              <a:rPr kumimoji="1" lang="en-US" altLang="ja-JP" sz="2800">
                <a:ea typeface="UD デジタル 教科書体 N-B" panose="02020700000000000000" pitchFamily="17" charset="-128"/>
                <a:cs typeface="+mj-cs"/>
              </a:rPr>
              <a:t>Outputs from CGAN may be defective and may not seem real.</a:t>
            </a:r>
          </a:p>
          <a:p>
            <a:pPr marL="342900" indent="-342900" fontAlgn="base" latinLnBrk="0">
              <a:spcBef>
                <a:spcPct val="0"/>
              </a:spcBef>
              <a:spcAft>
                <a:spcPct val="0"/>
              </a:spcAft>
              <a:buFont typeface="Arial" panose="020B0604020202020204" pitchFamily="34" charset="0"/>
              <a:buChar char="•"/>
            </a:pPr>
            <a:endParaRPr kumimoji="1" lang="en-US" altLang="ja-JP" sz="700">
              <a:ea typeface="UD デジタル 教科書体 N-B" panose="02020700000000000000" pitchFamily="17" charset="-128"/>
              <a:cs typeface="+mj-cs"/>
            </a:endParaRPr>
          </a:p>
          <a:p>
            <a:pPr marL="285750" indent="-285750" fontAlgn="base" latinLnBrk="0">
              <a:spcBef>
                <a:spcPct val="0"/>
              </a:spcBef>
              <a:spcAft>
                <a:spcPct val="0"/>
              </a:spcAft>
              <a:buFont typeface="Arial" panose="020B0604020202020204" pitchFamily="34" charset="0"/>
              <a:buChar char="•"/>
            </a:pPr>
            <a:endParaRPr kumimoji="1" lang="en-US" altLang="ja-JP" sz="800">
              <a:solidFill>
                <a:schemeClr val="tx1">
                  <a:lumMod val="85000"/>
                  <a:lumOff val="15000"/>
                </a:schemeClr>
              </a:solidFill>
              <a:ea typeface="UD デジタル 教科書体 N-B" panose="02020700000000000000" pitchFamily="17" charset="-128"/>
            </a:endParaRPr>
          </a:p>
          <a:p>
            <a:pPr marL="696912" lvl="1" indent="-342900" fontAlgn="base" latinLnBrk="0">
              <a:spcBef>
                <a:spcPct val="0"/>
              </a:spcBef>
              <a:spcAft>
                <a:spcPct val="0"/>
              </a:spcAft>
              <a:buFont typeface="Wingdings" pitchFamily="2" charset="2"/>
              <a:buChar char="Ø"/>
            </a:pPr>
            <a:r>
              <a:rPr kumimoji="1" lang="en-US" altLang="ja-JP" sz="2400">
                <a:solidFill>
                  <a:schemeClr val="tx1">
                    <a:lumMod val="85000"/>
                    <a:lumOff val="15000"/>
                  </a:schemeClr>
                </a:solidFill>
                <a:ea typeface="UD デジタル 教科書体 N-B" panose="02020700000000000000" pitchFamily="17" charset="-128"/>
              </a:rPr>
              <a:t>Shu et al.</a:t>
            </a:r>
            <a:r>
              <a:rPr kumimoji="1" lang="en-US" altLang="ja-JP" sz="2400" baseline="30000">
                <a:solidFill>
                  <a:schemeClr val="tx1">
                    <a:lumMod val="85000"/>
                    <a:lumOff val="15000"/>
                  </a:schemeClr>
                </a:solidFill>
                <a:ea typeface="UD デジタル 教科書体 N-B" panose="02020700000000000000" pitchFamily="17" charset="-128"/>
              </a:rPr>
              <a:t>9</a:t>
            </a:r>
            <a:r>
              <a:rPr kumimoji="1" lang="en-US" altLang="ja-JP" sz="2400">
                <a:solidFill>
                  <a:schemeClr val="tx1">
                    <a:lumMod val="85000"/>
                    <a:lumOff val="15000"/>
                  </a:schemeClr>
                </a:solidFill>
                <a:ea typeface="UD デジタル 教科書体 N-B" panose="02020700000000000000" pitchFamily="17" charset="-128"/>
              </a:rPr>
              <a:t> proposed a </a:t>
            </a:r>
            <a:r>
              <a:rPr kumimoji="1" lang="en-US" altLang="ja-JP" sz="2400" err="1">
                <a:solidFill>
                  <a:schemeClr val="tx1">
                    <a:lumMod val="85000"/>
                    <a:lumOff val="15000"/>
                  </a:schemeClr>
                </a:solidFill>
                <a:ea typeface="UD デジタル 教科書体 N-B" panose="02020700000000000000" pitchFamily="17" charset="-128"/>
              </a:rPr>
              <a:t>CNet</a:t>
            </a:r>
            <a:r>
              <a:rPr kumimoji="1" lang="en-US" altLang="ja-JP" sz="2400">
                <a:solidFill>
                  <a:schemeClr val="tx1">
                    <a:lumMod val="85000"/>
                    <a:lumOff val="15000"/>
                  </a:schemeClr>
                </a:solidFill>
                <a:ea typeface="UD デジタル 教科書体 N-B" panose="02020700000000000000" pitchFamily="17" charset="-128"/>
              </a:rPr>
              <a:t>-assisted Evolutionary Repairer. </a:t>
            </a:r>
            <a:r>
              <a:rPr kumimoji="1" lang="en-US" sz="2400">
                <a:solidFill>
                  <a:schemeClr val="tx1">
                    <a:lumMod val="85000"/>
                    <a:lumOff val="15000"/>
                  </a:schemeClr>
                </a:solidFill>
                <a:ea typeface="UD デジタル 教科書体 N-B" panose="02020700000000000000" pitchFamily="17" charset="-128"/>
              </a:rPr>
              <a:t>However, their method </a:t>
            </a:r>
            <a:r>
              <a:rPr kumimoji="1" lang="en-US" sz="2400">
                <a:solidFill>
                  <a:srgbClr val="C00000"/>
                </a:solidFill>
                <a:ea typeface="UD デジタル 教科書体 N-B" panose="02020700000000000000" pitchFamily="17" charset="-128"/>
                <a:cs typeface="+mj-cs"/>
              </a:rPr>
              <a:t>involves GA</a:t>
            </a:r>
            <a:r>
              <a:rPr kumimoji="1" lang="en-US" sz="2400">
                <a:solidFill>
                  <a:schemeClr val="tx1">
                    <a:lumMod val="85000"/>
                    <a:lumOff val="15000"/>
                  </a:schemeClr>
                </a:solidFill>
                <a:ea typeface="UD デジタル 教科書体 N-B" panose="02020700000000000000" pitchFamily="17" charset="-128"/>
              </a:rPr>
              <a:t>, which is not timely for online generation.</a:t>
            </a:r>
            <a:endParaRPr kumimoji="1" lang="en-US" altLang="ja-JP" sz="2400">
              <a:solidFill>
                <a:schemeClr val="tx1">
                  <a:lumMod val="85000"/>
                  <a:lumOff val="15000"/>
                </a:schemeClr>
              </a:solidFill>
              <a:ea typeface="UD デジタル 教科書体 N-B" panose="02020700000000000000" pitchFamily="17" charset="-128"/>
            </a:endParaRPr>
          </a:p>
          <a:p>
            <a:pPr marL="285750" indent="-285750" fontAlgn="base" latinLnBrk="0">
              <a:spcBef>
                <a:spcPct val="0"/>
              </a:spcBef>
              <a:spcAft>
                <a:spcPct val="0"/>
              </a:spcAft>
              <a:buFont typeface="Arial" panose="020B0604020202020204" pitchFamily="34" charset="0"/>
              <a:buChar char="•"/>
            </a:pPr>
            <a:endParaRPr kumimoji="1" lang="en-US" altLang="ja-JP" sz="1500">
              <a:solidFill>
                <a:schemeClr val="tx1">
                  <a:lumMod val="85000"/>
                  <a:lumOff val="15000"/>
                </a:schemeClr>
              </a:solidFill>
              <a:ea typeface="UD デジタル 教科書体 N-B" panose="02020700000000000000" pitchFamily="17" charset="-128"/>
            </a:endParaRPr>
          </a:p>
          <a:p>
            <a:pPr marL="696912" lvl="1" indent="-342900" fontAlgn="base" latinLnBrk="0">
              <a:spcBef>
                <a:spcPct val="0"/>
              </a:spcBef>
              <a:spcAft>
                <a:spcPct val="0"/>
              </a:spcAft>
              <a:buFont typeface="Wingdings" pitchFamily="2" charset="2"/>
              <a:buChar char="Ø"/>
            </a:pPr>
            <a:r>
              <a:rPr kumimoji="1" lang="ja-JP" altLang="en-US" sz="2400">
                <a:solidFill>
                  <a:schemeClr val="tx1">
                    <a:lumMod val="85000"/>
                    <a:lumOff val="15000"/>
                  </a:schemeClr>
                </a:solidFill>
                <a:ea typeface="UD デジタル 教科書体 N-B" panose="02020700000000000000" pitchFamily="17" charset="-128"/>
              </a:rPr>
              <a:t> </a:t>
            </a:r>
            <a:r>
              <a:rPr kumimoji="1" lang="en-US" altLang="ja-JP" sz="2400">
                <a:solidFill>
                  <a:schemeClr val="tx1">
                    <a:lumMod val="85000"/>
                    <a:lumOff val="15000"/>
                  </a:schemeClr>
                </a:solidFill>
                <a:ea typeface="UD デジタル 教科書体 N-B" panose="02020700000000000000" pitchFamily="17" charset="-128"/>
              </a:rPr>
              <a:t>We proposed a </a:t>
            </a:r>
            <a:r>
              <a:rPr kumimoji="1" lang="en-US" altLang="ja-JP" sz="2400" u="sng">
                <a:solidFill>
                  <a:srgbClr val="C00000"/>
                </a:solidFill>
                <a:ea typeface="UD デジタル 教科書体 N-B" panose="02020700000000000000" pitchFamily="17" charset="-128"/>
              </a:rPr>
              <a:t>Matching</a:t>
            </a:r>
            <a:r>
              <a:rPr kumimoji="1" lang="en-US" altLang="ja-JP" sz="2400">
                <a:solidFill>
                  <a:schemeClr val="tx1">
                    <a:lumMod val="85000"/>
                    <a:lumOff val="15000"/>
                  </a:schemeClr>
                </a:solidFill>
                <a:ea typeface="UD デジタル 教科書体 N-B" panose="02020700000000000000" pitchFamily="17" charset="-128"/>
              </a:rPr>
              <a:t> mechanism to find </a:t>
            </a:r>
            <a:r>
              <a:rPr kumimoji="1" lang="en-US" altLang="ja-JP" sz="2400">
                <a:solidFill>
                  <a:srgbClr val="C00000"/>
                </a:solidFill>
                <a:ea typeface="UD デジタル 教科書体 N-B" panose="02020700000000000000" pitchFamily="17" charset="-128"/>
                <a:cs typeface="+mj-cs"/>
              </a:rPr>
              <a:t>the closest actual pattern </a:t>
            </a:r>
            <a:r>
              <a:rPr kumimoji="1" lang="en-US" sz="2400">
                <a:solidFill>
                  <a:schemeClr val="tx1">
                    <a:lumMod val="85000"/>
                    <a:lumOff val="15000"/>
                  </a:schemeClr>
                </a:solidFill>
                <a:ea typeface="UD デジタル 教科書体 N-B" panose="02020700000000000000" pitchFamily="17" charset="-128"/>
              </a:rPr>
              <a:t>to the generated pattern. The </a:t>
            </a:r>
            <a:r>
              <a:rPr kumimoji="1" lang="en-US" altLang="ja-JP" sz="2400">
                <a:solidFill>
                  <a:srgbClr val="C00000"/>
                </a:solidFill>
                <a:ea typeface="UD デジタル 教科書体 N-B" panose="02020700000000000000" pitchFamily="17" charset="-128"/>
                <a:cs typeface="+mj-cs"/>
              </a:rPr>
              <a:t>Euclidean distance </a:t>
            </a:r>
            <a:r>
              <a:rPr kumimoji="1" lang="en-US" altLang="ja-JP" sz="2400">
                <a:solidFill>
                  <a:schemeClr val="tx1">
                    <a:lumMod val="85000"/>
                    <a:lumOff val="15000"/>
                  </a:schemeClr>
                </a:solidFill>
                <a:ea typeface="UD デジタル 教科書体 N-B" panose="02020700000000000000" pitchFamily="17" charset="-128"/>
              </a:rPr>
              <a:t>is employed as a distance criterion.</a:t>
            </a:r>
          </a:p>
        </p:txBody>
      </p:sp>
      <p:grpSp>
        <p:nvGrpSpPr>
          <p:cNvPr id="4" name="Group 3">
            <a:extLst>
              <a:ext uri="{FF2B5EF4-FFF2-40B4-BE49-F238E27FC236}">
                <a16:creationId xmlns:a16="http://schemas.microsoft.com/office/drawing/2014/main" id="{E9872C4A-5FBE-9E04-81B1-61B907008561}"/>
              </a:ext>
            </a:extLst>
          </p:cNvPr>
          <p:cNvGrpSpPr/>
          <p:nvPr/>
        </p:nvGrpSpPr>
        <p:grpSpPr>
          <a:xfrm>
            <a:off x="822195" y="3802711"/>
            <a:ext cx="3253771" cy="2019283"/>
            <a:chOff x="571903" y="3782643"/>
            <a:chExt cx="2320343" cy="1440000"/>
          </a:xfrm>
        </p:grpSpPr>
        <p:pic>
          <p:nvPicPr>
            <p:cNvPr id="5" name="図 8">
              <a:extLst>
                <a:ext uri="{FF2B5EF4-FFF2-40B4-BE49-F238E27FC236}">
                  <a16:creationId xmlns:a16="http://schemas.microsoft.com/office/drawing/2014/main" id="{55EAAD4A-7672-0F81-D427-52579E2B6F6C}"/>
                </a:ext>
              </a:extLst>
            </p:cNvPr>
            <p:cNvPicPr>
              <a:picLocks noChangeAspect="1"/>
            </p:cNvPicPr>
            <p:nvPr/>
          </p:nvPicPr>
          <p:blipFill>
            <a:blip r:embed="rId2"/>
            <a:stretch>
              <a:fillRect/>
            </a:stretch>
          </p:blipFill>
          <p:spPr>
            <a:xfrm>
              <a:off x="571903" y="3782643"/>
              <a:ext cx="951272" cy="1440000"/>
            </a:xfrm>
            <a:prstGeom prst="rect">
              <a:avLst/>
            </a:prstGeom>
          </p:spPr>
        </p:pic>
        <p:pic>
          <p:nvPicPr>
            <p:cNvPr id="6" name="図 10">
              <a:extLst>
                <a:ext uri="{FF2B5EF4-FFF2-40B4-BE49-F238E27FC236}">
                  <a16:creationId xmlns:a16="http://schemas.microsoft.com/office/drawing/2014/main" id="{5DED9C60-F7E4-0F0A-5B42-973CC5929357}"/>
                </a:ext>
              </a:extLst>
            </p:cNvPr>
            <p:cNvPicPr>
              <a:picLocks noChangeAspect="1"/>
            </p:cNvPicPr>
            <p:nvPr/>
          </p:nvPicPr>
          <p:blipFill>
            <a:blip r:embed="rId3"/>
            <a:stretch>
              <a:fillRect/>
            </a:stretch>
          </p:blipFill>
          <p:spPr>
            <a:xfrm>
              <a:off x="1935118" y="3782643"/>
              <a:ext cx="957128" cy="1440000"/>
            </a:xfrm>
            <a:prstGeom prst="rect">
              <a:avLst/>
            </a:prstGeom>
          </p:spPr>
        </p:pic>
        <p:cxnSp>
          <p:nvCxnSpPr>
            <p:cNvPr id="7" name="Straight Arrow Connector 6">
              <a:extLst>
                <a:ext uri="{FF2B5EF4-FFF2-40B4-BE49-F238E27FC236}">
                  <a16:creationId xmlns:a16="http://schemas.microsoft.com/office/drawing/2014/main" id="{9DF63032-EE83-5967-9DDE-3F67735A2CB0}"/>
                </a:ext>
              </a:extLst>
            </p:cNvPr>
            <p:cNvCxnSpPr>
              <a:stCxn id="5" idx="3"/>
              <a:endCxn id="6" idx="1"/>
            </p:cNvCxnSpPr>
            <p:nvPr/>
          </p:nvCxnSpPr>
          <p:spPr>
            <a:xfrm>
              <a:off x="1523175" y="4502643"/>
              <a:ext cx="411943"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11D60BBB-8EC0-5469-3EB7-994917000ECE}"/>
              </a:ext>
            </a:extLst>
          </p:cNvPr>
          <p:cNvGrpSpPr/>
          <p:nvPr/>
        </p:nvGrpSpPr>
        <p:grpSpPr>
          <a:xfrm>
            <a:off x="4653625" y="3821720"/>
            <a:ext cx="3155126" cy="2019283"/>
            <a:chOff x="3452164" y="3782643"/>
            <a:chExt cx="2249997" cy="1440000"/>
          </a:xfrm>
        </p:grpSpPr>
        <p:pic>
          <p:nvPicPr>
            <p:cNvPr id="9" name="Picture 8">
              <a:extLst>
                <a:ext uri="{FF2B5EF4-FFF2-40B4-BE49-F238E27FC236}">
                  <a16:creationId xmlns:a16="http://schemas.microsoft.com/office/drawing/2014/main" id="{1AA6775E-ABDB-0488-0991-FC5AEF39E659}"/>
                </a:ext>
              </a:extLst>
            </p:cNvPr>
            <p:cNvPicPr>
              <a:picLocks noChangeAspect="1"/>
            </p:cNvPicPr>
            <p:nvPr/>
          </p:nvPicPr>
          <p:blipFill>
            <a:blip r:embed="rId4"/>
            <a:stretch>
              <a:fillRect/>
            </a:stretch>
          </p:blipFill>
          <p:spPr>
            <a:xfrm>
              <a:off x="3452164" y="3782643"/>
              <a:ext cx="985264" cy="1440000"/>
            </a:xfrm>
            <a:prstGeom prst="rect">
              <a:avLst/>
            </a:prstGeom>
          </p:spPr>
        </p:pic>
        <p:pic>
          <p:nvPicPr>
            <p:cNvPr id="10" name="Picture 9">
              <a:extLst>
                <a:ext uri="{FF2B5EF4-FFF2-40B4-BE49-F238E27FC236}">
                  <a16:creationId xmlns:a16="http://schemas.microsoft.com/office/drawing/2014/main" id="{A20E9A90-1B58-972E-37DA-0DB575EF386D}"/>
                </a:ext>
              </a:extLst>
            </p:cNvPr>
            <p:cNvPicPr>
              <a:picLocks noChangeAspect="1"/>
            </p:cNvPicPr>
            <p:nvPr/>
          </p:nvPicPr>
          <p:blipFill>
            <a:blip r:embed="rId5"/>
            <a:stretch>
              <a:fillRect/>
            </a:stretch>
          </p:blipFill>
          <p:spPr>
            <a:xfrm>
              <a:off x="4742161" y="3782643"/>
              <a:ext cx="960000" cy="1440000"/>
            </a:xfrm>
            <a:prstGeom prst="rect">
              <a:avLst/>
            </a:prstGeom>
          </p:spPr>
        </p:pic>
        <p:cxnSp>
          <p:nvCxnSpPr>
            <p:cNvPr id="11" name="Straight Arrow Connector 10">
              <a:extLst>
                <a:ext uri="{FF2B5EF4-FFF2-40B4-BE49-F238E27FC236}">
                  <a16:creationId xmlns:a16="http://schemas.microsoft.com/office/drawing/2014/main" id="{913929B6-DA6A-0780-049D-D0EE3DBF3EEF}"/>
                </a:ext>
              </a:extLst>
            </p:cNvPr>
            <p:cNvCxnSpPr>
              <a:cxnSpLocks/>
              <a:stCxn id="9" idx="3"/>
              <a:endCxn id="10" idx="1"/>
            </p:cNvCxnSpPr>
            <p:nvPr/>
          </p:nvCxnSpPr>
          <p:spPr>
            <a:xfrm>
              <a:off x="4437428" y="4502643"/>
              <a:ext cx="304733"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55E0AF1-8B3B-EE11-A2C1-712899A7B6B0}"/>
              </a:ext>
            </a:extLst>
          </p:cNvPr>
          <p:cNvGrpSpPr/>
          <p:nvPr/>
        </p:nvGrpSpPr>
        <p:grpSpPr>
          <a:xfrm>
            <a:off x="8338175" y="3821720"/>
            <a:ext cx="3031630" cy="2019283"/>
            <a:chOff x="6175870" y="3782643"/>
            <a:chExt cx="2161929" cy="1440000"/>
          </a:xfrm>
        </p:grpSpPr>
        <p:pic>
          <p:nvPicPr>
            <p:cNvPr id="13" name="Picture 12">
              <a:extLst>
                <a:ext uri="{FF2B5EF4-FFF2-40B4-BE49-F238E27FC236}">
                  <a16:creationId xmlns:a16="http://schemas.microsoft.com/office/drawing/2014/main" id="{72A65DF6-781B-5C33-D261-1471386BE371}"/>
                </a:ext>
              </a:extLst>
            </p:cNvPr>
            <p:cNvPicPr>
              <a:picLocks noChangeAspect="1"/>
            </p:cNvPicPr>
            <p:nvPr/>
          </p:nvPicPr>
          <p:blipFill>
            <a:blip r:embed="rId6"/>
            <a:stretch>
              <a:fillRect/>
            </a:stretch>
          </p:blipFill>
          <p:spPr>
            <a:xfrm>
              <a:off x="6175870" y="3782643"/>
              <a:ext cx="928325" cy="1440000"/>
            </a:xfrm>
            <a:prstGeom prst="rect">
              <a:avLst/>
            </a:prstGeom>
          </p:spPr>
        </p:pic>
        <p:pic>
          <p:nvPicPr>
            <p:cNvPr id="14" name="Picture 13">
              <a:extLst>
                <a:ext uri="{FF2B5EF4-FFF2-40B4-BE49-F238E27FC236}">
                  <a16:creationId xmlns:a16="http://schemas.microsoft.com/office/drawing/2014/main" id="{16AD9C6C-D09F-9AF7-E551-5DF225341653}"/>
                </a:ext>
              </a:extLst>
            </p:cNvPr>
            <p:cNvPicPr>
              <a:picLocks noChangeAspect="1"/>
            </p:cNvPicPr>
            <p:nvPr/>
          </p:nvPicPr>
          <p:blipFill>
            <a:blip r:embed="rId7"/>
            <a:stretch>
              <a:fillRect/>
            </a:stretch>
          </p:blipFill>
          <p:spPr>
            <a:xfrm>
              <a:off x="7380312" y="3782643"/>
              <a:ext cx="957487" cy="1440000"/>
            </a:xfrm>
            <a:prstGeom prst="rect">
              <a:avLst/>
            </a:prstGeom>
          </p:spPr>
        </p:pic>
        <p:cxnSp>
          <p:nvCxnSpPr>
            <p:cNvPr id="15" name="Straight Arrow Connector 14">
              <a:extLst>
                <a:ext uri="{FF2B5EF4-FFF2-40B4-BE49-F238E27FC236}">
                  <a16:creationId xmlns:a16="http://schemas.microsoft.com/office/drawing/2014/main" id="{AFB7E4FF-5C5A-E795-C035-6D68CA4C5D44}"/>
                </a:ext>
              </a:extLst>
            </p:cNvPr>
            <p:cNvCxnSpPr>
              <a:cxnSpLocks/>
              <a:stCxn id="13" idx="3"/>
              <a:endCxn id="14" idx="1"/>
            </p:cNvCxnSpPr>
            <p:nvPr/>
          </p:nvCxnSpPr>
          <p:spPr>
            <a:xfrm>
              <a:off x="7104195" y="4502643"/>
              <a:ext cx="276117"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387CFA63-FE1E-E8CF-8F96-730B8C636CB1}"/>
              </a:ext>
            </a:extLst>
          </p:cNvPr>
          <p:cNvSpPr txBox="1"/>
          <p:nvPr/>
        </p:nvSpPr>
        <p:spPr>
          <a:xfrm>
            <a:off x="820152" y="5983402"/>
            <a:ext cx="10702830" cy="707886"/>
          </a:xfrm>
          <a:prstGeom prst="rect">
            <a:avLst/>
          </a:prstGeom>
          <a:noFill/>
        </p:spPr>
        <p:txBody>
          <a:bodyPr wrap="square">
            <a:spAutoFit/>
          </a:bodyPr>
          <a:lstStyle/>
          <a:p>
            <a:pPr algn="ctr"/>
            <a:r>
              <a:rPr lang="af-ZA" sz="2000" b="0" i="0" u="none" strike="noStrike" baseline="0"/>
              <a:t>If the level size is 100:</a:t>
            </a:r>
          </a:p>
          <a:p>
            <a:pPr algn="ctr"/>
            <a:r>
              <a:rPr lang="en-US" sz="2000" b="0" i="0" u="none" strike="noStrike" baseline="0"/>
              <a:t>6232</a:t>
            </a:r>
            <a:r>
              <a:rPr lang="en-US" sz="2000" b="0" i="0" u="none" strike="noStrike" baseline="30000"/>
              <a:t>25</a:t>
            </a:r>
            <a:r>
              <a:rPr lang="en-US" sz="2000" b="0" i="0" u="none" strike="noStrike" baseline="0"/>
              <a:t> ≃ 10</a:t>
            </a:r>
            <a:r>
              <a:rPr lang="en-US" sz="2000" baseline="30000"/>
              <a:t>95</a:t>
            </a:r>
            <a:r>
              <a:rPr lang="en-US" sz="2000" b="0" i="0" u="none" strike="noStrike" baseline="0"/>
              <a:t> variation of levels can be obtained.</a:t>
            </a:r>
            <a:endParaRPr lang="th-TH" sz="2000"/>
          </a:p>
        </p:txBody>
      </p:sp>
      <p:sp>
        <p:nvSpPr>
          <p:cNvPr id="16" name="Slide Number Placeholder 15">
            <a:extLst>
              <a:ext uri="{FF2B5EF4-FFF2-40B4-BE49-F238E27FC236}">
                <a16:creationId xmlns:a16="http://schemas.microsoft.com/office/drawing/2014/main" id="{809F5B23-9E72-6E9F-0A03-8016682C09D4}"/>
              </a:ext>
            </a:extLst>
          </p:cNvPr>
          <p:cNvSpPr>
            <a:spLocks noGrp="1"/>
          </p:cNvSpPr>
          <p:nvPr>
            <p:ph type="sldNum" sz="quarter" idx="12"/>
          </p:nvPr>
        </p:nvSpPr>
        <p:spPr/>
        <p:txBody>
          <a:bodyPr/>
          <a:lstStyle/>
          <a:p>
            <a:fld id="{15DF47DF-F2F7-574C-9B75-58C88A041A29}" type="slidenum">
              <a:rPr lang="en-TH" smtClean="0"/>
              <a:t>19</a:t>
            </a:fld>
            <a:endParaRPr lang="en-TH"/>
          </a:p>
        </p:txBody>
      </p:sp>
    </p:spTree>
    <p:extLst>
      <p:ext uri="{BB962C8B-B14F-4D97-AF65-F5344CB8AC3E}">
        <p14:creationId xmlns:p14="http://schemas.microsoft.com/office/powerpoint/2010/main" val="1511910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06B09A-E4DC-14AD-05FE-C821715EAD53}"/>
              </a:ext>
            </a:extLst>
          </p:cNvPr>
          <p:cNvSpPr txBox="1">
            <a:spLocks/>
          </p:cNvSpPr>
          <p:nvPr/>
        </p:nvSpPr>
        <p:spPr>
          <a:xfrm>
            <a:off x="251515" y="231269"/>
            <a:ext cx="11496783"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60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Introduction</a:t>
            </a:r>
            <a:endParaRPr kumimoji="1" lang="ja-JP" altLang="en-US" sz="6000" b="1" strike="sngStrike">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3" name="TextBox 2">
            <a:extLst>
              <a:ext uri="{FF2B5EF4-FFF2-40B4-BE49-F238E27FC236}">
                <a16:creationId xmlns:a16="http://schemas.microsoft.com/office/drawing/2014/main" id="{AE112C9D-0133-5BF6-7029-355345193DF0}"/>
              </a:ext>
            </a:extLst>
          </p:cNvPr>
          <p:cNvSpPr txBox="1"/>
          <p:nvPr/>
        </p:nvSpPr>
        <p:spPr>
          <a:xfrm>
            <a:off x="1687331" y="4994258"/>
            <a:ext cx="9933169" cy="954107"/>
          </a:xfrm>
          <a:prstGeom prst="rect">
            <a:avLst/>
          </a:prstGeom>
          <a:noFill/>
        </p:spPr>
        <p:txBody>
          <a:bodyPr wrap="square">
            <a:spAutoFit/>
          </a:bodyPr>
          <a:lstStyle/>
          <a:p>
            <a:pPr fontAlgn="base" latinLnBrk="0">
              <a:spcBef>
                <a:spcPct val="0"/>
              </a:spcBef>
              <a:spcAft>
                <a:spcPct val="0"/>
              </a:spcAft>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In AI research, games are often used as benchmarks for </a:t>
            </a:r>
            <a:r>
              <a:rPr kumimoji="1" lang="en-US" altLang="ja-JP" sz="28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developing methods</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to be </a:t>
            </a:r>
            <a:r>
              <a:rPr kumimoji="1" lang="en-US" altLang="ja-JP" sz="28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applied to real-world problems</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a:t>
            </a:r>
            <a:endParaRPr kumimoji="1" lang="en-US" altLang="ja-JP" sz="2800">
              <a:solidFill>
                <a:srgbClr val="FF0000"/>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5" name="TextBox 4">
            <a:extLst>
              <a:ext uri="{FF2B5EF4-FFF2-40B4-BE49-F238E27FC236}">
                <a16:creationId xmlns:a16="http://schemas.microsoft.com/office/drawing/2014/main" id="{7838D56D-B0D2-F447-017E-E4F334136F6F}"/>
              </a:ext>
            </a:extLst>
          </p:cNvPr>
          <p:cNvSpPr txBox="1"/>
          <p:nvPr/>
        </p:nvSpPr>
        <p:spPr>
          <a:xfrm>
            <a:off x="1687331" y="1386688"/>
            <a:ext cx="10162567" cy="1384995"/>
          </a:xfrm>
          <a:prstGeom prst="rect">
            <a:avLst/>
          </a:prstGeom>
          <a:noFill/>
        </p:spPr>
        <p:txBody>
          <a:bodyPr wrap="square">
            <a:spAutoFit/>
          </a:bodyPr>
          <a:lstStyle/>
          <a:p>
            <a:pPr fontAlgn="base" latinLnBrk="0">
              <a:spcBef>
                <a:spcPct val="0"/>
              </a:spcBef>
              <a:spcAft>
                <a:spcPct val="0"/>
              </a:spcAft>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Artificial Intelligent (AI) has been used to </a:t>
            </a:r>
            <a:r>
              <a:rPr kumimoji="1" lang="en-US" altLang="ja-JP" sz="28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substitute a variety of human tasks, </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such as computer graphics, natural language processing, education, and games.</a:t>
            </a:r>
          </a:p>
        </p:txBody>
      </p:sp>
      <p:pic>
        <p:nvPicPr>
          <p:cNvPr id="7" name="Picture 6">
            <a:extLst>
              <a:ext uri="{FF2B5EF4-FFF2-40B4-BE49-F238E27FC236}">
                <a16:creationId xmlns:a16="http://schemas.microsoft.com/office/drawing/2014/main" id="{9C58D83D-F277-911D-B9B1-C199DAF24F5B}"/>
              </a:ext>
            </a:extLst>
          </p:cNvPr>
          <p:cNvPicPr>
            <a:picLocks noChangeAspect="1"/>
          </p:cNvPicPr>
          <p:nvPr/>
        </p:nvPicPr>
        <p:blipFill>
          <a:blip r:embed="rId2"/>
          <a:stretch>
            <a:fillRect/>
          </a:stretch>
        </p:blipFill>
        <p:spPr>
          <a:xfrm>
            <a:off x="443700" y="3380559"/>
            <a:ext cx="898246" cy="900000"/>
          </a:xfrm>
          <a:prstGeom prst="rect">
            <a:avLst/>
          </a:prstGeom>
        </p:spPr>
      </p:pic>
      <p:sp>
        <p:nvSpPr>
          <p:cNvPr id="9" name="Slide Number Placeholder 8">
            <a:extLst>
              <a:ext uri="{FF2B5EF4-FFF2-40B4-BE49-F238E27FC236}">
                <a16:creationId xmlns:a16="http://schemas.microsoft.com/office/drawing/2014/main" id="{E0BB1B41-E00B-809F-881E-52B649D11BE0}"/>
              </a:ext>
            </a:extLst>
          </p:cNvPr>
          <p:cNvSpPr>
            <a:spLocks noGrp="1"/>
          </p:cNvSpPr>
          <p:nvPr>
            <p:ph type="sldNum" sz="quarter" idx="12"/>
          </p:nvPr>
        </p:nvSpPr>
        <p:spPr/>
        <p:txBody>
          <a:bodyPr/>
          <a:lstStyle/>
          <a:p>
            <a:fld id="{15DF47DF-F2F7-574C-9B75-58C88A041A29}" type="slidenum">
              <a:rPr lang="en-TH" smtClean="0"/>
              <a:t>2</a:t>
            </a:fld>
            <a:endParaRPr lang="en-TH"/>
          </a:p>
        </p:txBody>
      </p:sp>
      <p:sp>
        <p:nvSpPr>
          <p:cNvPr id="10" name="TextBox 9">
            <a:extLst>
              <a:ext uri="{FF2B5EF4-FFF2-40B4-BE49-F238E27FC236}">
                <a16:creationId xmlns:a16="http://schemas.microsoft.com/office/drawing/2014/main" id="{BAC52DD1-B70C-8C51-7495-56782C4A2255}"/>
              </a:ext>
            </a:extLst>
          </p:cNvPr>
          <p:cNvSpPr txBox="1"/>
          <p:nvPr/>
        </p:nvSpPr>
        <p:spPr>
          <a:xfrm>
            <a:off x="1687331" y="3380559"/>
            <a:ext cx="10162569" cy="954107"/>
          </a:xfrm>
          <a:prstGeom prst="rect">
            <a:avLst/>
          </a:prstGeom>
          <a:noFill/>
        </p:spPr>
        <p:txBody>
          <a:bodyPr wrap="square">
            <a:spAutoFit/>
          </a:bodyPr>
          <a:lstStyle/>
          <a:p>
            <a:pPr fontAlgn="base" latinLnBrk="0">
              <a:spcBef>
                <a:spcPct val="0"/>
              </a:spcBef>
              <a:spcAft>
                <a:spcPct val="0"/>
              </a:spcAft>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Game AI contributes to increased human entertainment and the quality of game content in many aspects.</a:t>
            </a:r>
          </a:p>
        </p:txBody>
      </p:sp>
      <p:pic>
        <p:nvPicPr>
          <p:cNvPr id="11" name="Picture 10">
            <a:extLst>
              <a:ext uri="{FF2B5EF4-FFF2-40B4-BE49-F238E27FC236}">
                <a16:creationId xmlns:a16="http://schemas.microsoft.com/office/drawing/2014/main" id="{2CE89837-E823-E622-65FE-B3248586D8D1}"/>
              </a:ext>
            </a:extLst>
          </p:cNvPr>
          <p:cNvPicPr>
            <a:picLocks noChangeAspect="1"/>
          </p:cNvPicPr>
          <p:nvPr/>
        </p:nvPicPr>
        <p:blipFill>
          <a:blip r:embed="rId3"/>
          <a:stretch>
            <a:fillRect/>
          </a:stretch>
        </p:blipFill>
        <p:spPr>
          <a:xfrm>
            <a:off x="398828" y="1500870"/>
            <a:ext cx="1057136" cy="1057136"/>
          </a:xfrm>
          <a:prstGeom prst="rect">
            <a:avLst/>
          </a:prstGeom>
        </p:spPr>
      </p:pic>
      <p:pic>
        <p:nvPicPr>
          <p:cNvPr id="15" name="Picture 14">
            <a:extLst>
              <a:ext uri="{FF2B5EF4-FFF2-40B4-BE49-F238E27FC236}">
                <a16:creationId xmlns:a16="http://schemas.microsoft.com/office/drawing/2014/main" id="{B1068906-398F-C379-2BC0-67C5AECE822E}"/>
              </a:ext>
            </a:extLst>
          </p:cNvPr>
          <p:cNvPicPr>
            <a:picLocks noChangeAspect="1"/>
          </p:cNvPicPr>
          <p:nvPr/>
        </p:nvPicPr>
        <p:blipFill>
          <a:blip r:embed="rId4"/>
          <a:stretch>
            <a:fillRect/>
          </a:stretch>
        </p:blipFill>
        <p:spPr>
          <a:xfrm>
            <a:off x="479340" y="5103112"/>
            <a:ext cx="896112" cy="896112"/>
          </a:xfrm>
          <a:prstGeom prst="rect">
            <a:avLst/>
          </a:prstGeom>
        </p:spPr>
      </p:pic>
    </p:spTree>
    <p:extLst>
      <p:ext uri="{BB962C8B-B14F-4D97-AF65-F5344CB8AC3E}">
        <p14:creationId xmlns:p14="http://schemas.microsoft.com/office/powerpoint/2010/main" val="1749975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1589ED-8873-101D-7B00-7E18D689DB68}"/>
              </a:ext>
            </a:extLst>
          </p:cNvPr>
          <p:cNvSpPr txBox="1">
            <a:spLocks/>
          </p:cNvSpPr>
          <p:nvPr/>
        </p:nvSpPr>
        <p:spPr>
          <a:xfrm>
            <a:off x="323527" y="116632"/>
            <a:ext cx="8802735"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6000" b="1">
                <a:solidFill>
                  <a:schemeClr val="accent2"/>
                </a:solidFill>
                <a:latin typeface="+mn-lt"/>
                <a:ea typeface="UD デジタル 教科書体 N-B" panose="02020700000000000000" pitchFamily="17" charset="-128"/>
              </a:rPr>
              <a:t>Playability</a:t>
            </a:r>
            <a:endParaRPr kumimoji="1" lang="ja-JP" altLang="en-US" sz="6000" b="1">
              <a:solidFill>
                <a:schemeClr val="accent2"/>
              </a:solidFill>
              <a:latin typeface="+mn-lt"/>
              <a:ea typeface="UD デジタル 教科書体 N-B" panose="02020700000000000000" pitchFamily="17" charset="-128"/>
            </a:endParaRPr>
          </a:p>
        </p:txBody>
      </p:sp>
      <p:sp>
        <p:nvSpPr>
          <p:cNvPr id="19" name="TextBox 18">
            <a:extLst>
              <a:ext uri="{FF2B5EF4-FFF2-40B4-BE49-F238E27FC236}">
                <a16:creationId xmlns:a16="http://schemas.microsoft.com/office/drawing/2014/main" id="{369C0D71-DC16-03B1-35D5-A771F2937ABD}"/>
              </a:ext>
            </a:extLst>
          </p:cNvPr>
          <p:cNvSpPr txBox="1"/>
          <p:nvPr/>
        </p:nvSpPr>
        <p:spPr>
          <a:xfrm>
            <a:off x="393713" y="1139916"/>
            <a:ext cx="8574007" cy="523220"/>
          </a:xfrm>
          <a:prstGeom prst="rect">
            <a:avLst/>
          </a:prstGeom>
          <a:noFill/>
        </p:spPr>
        <p:txBody>
          <a:bodyPr wrap="square">
            <a:spAutoFit/>
          </a:bodyPr>
          <a:lstStyle/>
          <a:p>
            <a:pPr marL="285750" indent="-285750">
              <a:buFont typeface="Arial" panose="020B0604020202020204" pitchFamily="34" charset="0"/>
              <a:buChar char="•"/>
            </a:pPr>
            <a:r>
              <a:rPr kumimoji="1" lang="en-US" altLang="ja-JP" sz="2800">
                <a:solidFill>
                  <a:schemeClr val="tx1">
                    <a:lumMod val="85000"/>
                    <a:lumOff val="15000"/>
                  </a:schemeClr>
                </a:solidFill>
                <a:ea typeface="UD デジタル 教科書体 N-B" panose="02020700000000000000" pitchFamily="17" charset="-128"/>
                <a:cs typeface="+mj-cs"/>
              </a:rPr>
              <a:t>Unplayable levels should be discarded.</a:t>
            </a:r>
          </a:p>
        </p:txBody>
      </p:sp>
      <p:sp>
        <p:nvSpPr>
          <p:cNvPr id="3" name="Slide Number Placeholder 2">
            <a:extLst>
              <a:ext uri="{FF2B5EF4-FFF2-40B4-BE49-F238E27FC236}">
                <a16:creationId xmlns:a16="http://schemas.microsoft.com/office/drawing/2014/main" id="{0875759B-A64A-2C85-B8CA-AD8C7551C898}"/>
              </a:ext>
            </a:extLst>
          </p:cNvPr>
          <p:cNvSpPr>
            <a:spLocks noGrp="1"/>
          </p:cNvSpPr>
          <p:nvPr>
            <p:ph type="sldNum" sz="quarter" idx="12"/>
          </p:nvPr>
        </p:nvSpPr>
        <p:spPr/>
        <p:txBody>
          <a:bodyPr/>
          <a:lstStyle/>
          <a:p>
            <a:fld id="{15DF47DF-F2F7-574C-9B75-58C88A041A29}" type="slidenum">
              <a:rPr lang="en-TH" smtClean="0"/>
              <a:t>20</a:t>
            </a:fld>
            <a:endParaRPr lang="en-TH"/>
          </a:p>
        </p:txBody>
      </p:sp>
      <p:grpSp>
        <p:nvGrpSpPr>
          <p:cNvPr id="4" name="Group 3">
            <a:extLst>
              <a:ext uri="{FF2B5EF4-FFF2-40B4-BE49-F238E27FC236}">
                <a16:creationId xmlns:a16="http://schemas.microsoft.com/office/drawing/2014/main" id="{22FC97CD-D0DE-22FE-8F9C-4759E28E8FBE}"/>
              </a:ext>
            </a:extLst>
          </p:cNvPr>
          <p:cNvGrpSpPr/>
          <p:nvPr/>
        </p:nvGrpSpPr>
        <p:grpSpPr>
          <a:xfrm>
            <a:off x="4517439" y="3753647"/>
            <a:ext cx="3157122" cy="2967832"/>
            <a:chOff x="869765" y="4362010"/>
            <a:chExt cx="2570872" cy="2416731"/>
          </a:xfrm>
        </p:grpSpPr>
        <p:pic>
          <p:nvPicPr>
            <p:cNvPr id="5" name="Picture 4" descr="A screenshot of a video game&#10;&#10;Description automatically generated">
              <a:extLst>
                <a:ext uri="{FF2B5EF4-FFF2-40B4-BE49-F238E27FC236}">
                  <a16:creationId xmlns:a16="http://schemas.microsoft.com/office/drawing/2014/main" id="{FF93FBD5-5414-CE04-6208-24D04F1042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24" y="4362010"/>
              <a:ext cx="2211880" cy="2090918"/>
            </a:xfrm>
            <a:prstGeom prst="rect">
              <a:avLst/>
            </a:prstGeom>
          </p:spPr>
        </p:pic>
        <p:sp>
          <p:nvSpPr>
            <p:cNvPr id="6" name="TextBox 5">
              <a:extLst>
                <a:ext uri="{FF2B5EF4-FFF2-40B4-BE49-F238E27FC236}">
                  <a16:creationId xmlns:a16="http://schemas.microsoft.com/office/drawing/2014/main" id="{B84F5B99-5E5B-D1C0-B05D-A4D9C1A4C396}"/>
                </a:ext>
              </a:extLst>
            </p:cNvPr>
            <p:cNvSpPr txBox="1"/>
            <p:nvPr/>
          </p:nvSpPr>
          <p:spPr>
            <a:xfrm>
              <a:off x="869765" y="6452928"/>
              <a:ext cx="2570872" cy="325813"/>
            </a:xfrm>
            <a:prstGeom prst="rect">
              <a:avLst/>
            </a:prstGeom>
            <a:noFill/>
          </p:spPr>
          <p:txBody>
            <a:bodyPr wrap="square" rtlCol="0">
              <a:spAutoFit/>
            </a:bodyPr>
            <a:lstStyle/>
            <a:p>
              <a:pPr algn="ctr"/>
              <a:r>
                <a:rPr kumimoji="1" lang="en-US" sz="2000">
                  <a:solidFill>
                    <a:schemeClr val="tx1">
                      <a:lumMod val="85000"/>
                      <a:lumOff val="15000"/>
                    </a:schemeClr>
                  </a:solidFill>
                  <a:ea typeface="UD デジタル 教科書体 N-B" panose="02020700000000000000" pitchFamily="17" charset="-128"/>
                  <a:cs typeface="+mj-cs"/>
                </a:rPr>
                <a:t>Super Mario gameplay</a:t>
              </a:r>
            </a:p>
          </p:txBody>
        </p:sp>
      </p:grpSp>
      <p:sp>
        <p:nvSpPr>
          <p:cNvPr id="7" name="TextBox 6">
            <a:extLst>
              <a:ext uri="{FF2B5EF4-FFF2-40B4-BE49-F238E27FC236}">
                <a16:creationId xmlns:a16="http://schemas.microsoft.com/office/drawing/2014/main" id="{6B57D02F-D796-1C48-BF6B-D6F29E00CBF2}"/>
              </a:ext>
            </a:extLst>
          </p:cNvPr>
          <p:cNvSpPr txBox="1"/>
          <p:nvPr/>
        </p:nvSpPr>
        <p:spPr>
          <a:xfrm>
            <a:off x="393713" y="1821701"/>
            <a:ext cx="11647866" cy="2046714"/>
          </a:xfrm>
          <a:prstGeom prst="rect">
            <a:avLst/>
          </a:prstGeom>
          <a:noFill/>
        </p:spPr>
        <p:txBody>
          <a:bodyPr wrap="square" rtlCol="0">
            <a:spAutoFit/>
          </a:bodyPr>
          <a:lstStyle/>
          <a:p>
            <a:pPr marL="285750" indent="-285750">
              <a:buFont typeface="Arial" panose="020B0604020202020204" pitchFamily="34" charset="0"/>
              <a:buChar char="•"/>
            </a:pPr>
            <a:r>
              <a:rPr kumimoji="1" lang="en-US" sz="2800">
                <a:solidFill>
                  <a:srgbClr val="262626"/>
                </a:solidFill>
                <a:ea typeface="UD デジタル 教科書体 N-B" panose="02020700000000000000" pitchFamily="17" charset="-128"/>
                <a:cs typeface="+mj-cs"/>
              </a:rPr>
              <a:t>Playability is </a:t>
            </a:r>
            <a:r>
              <a:rPr kumimoji="1" lang="en-US" sz="2800">
                <a:solidFill>
                  <a:srgbClr val="262626"/>
                </a:solidFill>
                <a:ea typeface="UD デジタル 教科書体 N-B" panose="02020700000000000000" pitchFamily="17" charset="-128"/>
              </a:rPr>
              <a:t>evaluated by simulation with a strong A* AI agent implemented </a:t>
            </a:r>
            <a:r>
              <a:rPr kumimoji="1" lang="en-US" sz="2800">
                <a:solidFill>
                  <a:srgbClr val="262626"/>
                </a:solidFill>
                <a:ea typeface="UD デジタル 教科書体 N-B" panose="02020700000000000000" pitchFamily="17" charset="-128"/>
                <a:cs typeface="+mj-cs"/>
              </a:rPr>
              <a:t>by R. Baumgarten</a:t>
            </a:r>
            <a:r>
              <a:rPr kumimoji="1" lang="en-US" sz="2800" baseline="30000">
                <a:solidFill>
                  <a:srgbClr val="262626"/>
                </a:solidFill>
                <a:ea typeface="UD デジタル 教科書体 N-B" panose="02020700000000000000" pitchFamily="17" charset="-128"/>
                <a:cs typeface="+mj-cs"/>
              </a:rPr>
              <a:t>10</a:t>
            </a:r>
            <a:r>
              <a:rPr kumimoji="1" lang="en-US" sz="2800">
                <a:solidFill>
                  <a:srgbClr val="262626"/>
                </a:solidFill>
                <a:ea typeface="UD デジタル 教科書体 N-B" panose="02020700000000000000" pitchFamily="17" charset="-128"/>
                <a:cs typeface="+mj-cs"/>
              </a:rPr>
              <a:t>.</a:t>
            </a:r>
          </a:p>
          <a:p>
            <a:pPr marL="285750" indent="-285750">
              <a:buFont typeface="Arial" panose="020B0604020202020204" pitchFamily="34" charset="0"/>
              <a:buChar char="•"/>
            </a:pPr>
            <a:endParaRPr kumimoji="1" lang="en-US" sz="1500">
              <a:solidFill>
                <a:srgbClr val="262626"/>
              </a:solidFill>
              <a:ea typeface="UD デジタル 教科書体 N-B" panose="02020700000000000000" pitchFamily="17" charset="-128"/>
              <a:cs typeface="+mj-cs"/>
            </a:endParaRPr>
          </a:p>
          <a:p>
            <a:pPr marL="285750" indent="-285750">
              <a:buFont typeface="Arial" panose="020B0604020202020204" pitchFamily="34" charset="0"/>
              <a:buChar char="•"/>
            </a:pPr>
            <a:r>
              <a:rPr kumimoji="1" lang="en-US" sz="2800">
                <a:solidFill>
                  <a:srgbClr val="262626"/>
                </a:solidFill>
                <a:ea typeface="UD デジタル 教科書体 N-B" panose="02020700000000000000" pitchFamily="17" charset="-128"/>
                <a:cs typeface="+mj-cs"/>
              </a:rPr>
              <a:t>If the A* AI agent cannot complete a level, the level is considered not playable.</a:t>
            </a:r>
            <a:endParaRPr kumimoji="1" lang="en-US" sz="600">
              <a:solidFill>
                <a:srgbClr val="262626"/>
              </a:solidFill>
              <a:ea typeface="UD デジタル 教科書体 N-B" panose="02020700000000000000" pitchFamily="17" charset="-128"/>
              <a:cs typeface="+mj-cs"/>
            </a:endParaRPr>
          </a:p>
        </p:txBody>
      </p:sp>
    </p:spTree>
    <p:extLst>
      <p:ext uri="{BB962C8B-B14F-4D97-AF65-F5344CB8AC3E}">
        <p14:creationId xmlns:p14="http://schemas.microsoft.com/office/powerpoint/2010/main" val="129708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84618C-159B-C9AB-D8B6-6DA4BC6C8D9F}"/>
              </a:ext>
            </a:extLst>
          </p:cNvPr>
          <p:cNvSpPr>
            <a:spLocks noGrp="1"/>
          </p:cNvSpPr>
          <p:nvPr>
            <p:ph type="sldNum" sz="quarter" idx="12"/>
          </p:nvPr>
        </p:nvSpPr>
        <p:spPr>
          <a:xfrm>
            <a:off x="9448800" y="0"/>
            <a:ext cx="2743200" cy="365125"/>
          </a:xfrm>
        </p:spPr>
        <p:txBody>
          <a:bodyPr/>
          <a:lstStyle/>
          <a:p>
            <a:fld id="{15DF47DF-F2F7-574C-9B75-58C88A041A29}" type="slidenum">
              <a:rPr lang="en-TH" smtClean="0"/>
              <a:t>21</a:t>
            </a:fld>
            <a:endParaRPr lang="en-TH"/>
          </a:p>
        </p:txBody>
      </p:sp>
      <p:pic>
        <p:nvPicPr>
          <p:cNvPr id="4" name="Picture 3" descr="A screenshot of a video game&#10;&#10;Description automatically generated">
            <a:extLst>
              <a:ext uri="{FF2B5EF4-FFF2-40B4-BE49-F238E27FC236}">
                <a16:creationId xmlns:a16="http://schemas.microsoft.com/office/drawing/2014/main" id="{208A551B-6CDD-EFA1-10A1-645EBBAE8525}"/>
              </a:ext>
            </a:extLst>
          </p:cNvPr>
          <p:cNvPicPr>
            <a:picLocks noChangeAspect="1"/>
          </p:cNvPicPr>
          <p:nvPr/>
        </p:nvPicPr>
        <p:blipFill>
          <a:blip r:embed="rId2"/>
          <a:stretch>
            <a:fillRect/>
          </a:stretch>
        </p:blipFill>
        <p:spPr>
          <a:xfrm>
            <a:off x="6478021" y="2195855"/>
            <a:ext cx="5575300" cy="1505120"/>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74892404-B06E-1472-BCAC-C732DEC4D625}"/>
              </a:ext>
            </a:extLst>
          </p:cNvPr>
          <p:cNvPicPr>
            <a:picLocks noChangeAspect="1"/>
          </p:cNvPicPr>
          <p:nvPr/>
        </p:nvPicPr>
        <p:blipFill>
          <a:blip r:embed="rId3"/>
          <a:stretch>
            <a:fillRect/>
          </a:stretch>
        </p:blipFill>
        <p:spPr>
          <a:xfrm>
            <a:off x="6478021" y="3754055"/>
            <a:ext cx="5575300" cy="1494520"/>
          </a:xfrm>
          <a:prstGeom prst="rect">
            <a:avLst/>
          </a:prstGeom>
        </p:spPr>
      </p:pic>
      <p:pic>
        <p:nvPicPr>
          <p:cNvPr id="10" name="Picture 9" descr="A picture containing screenshot, text&#10;&#10;Description automatically generated">
            <a:extLst>
              <a:ext uri="{FF2B5EF4-FFF2-40B4-BE49-F238E27FC236}">
                <a16:creationId xmlns:a16="http://schemas.microsoft.com/office/drawing/2014/main" id="{2B98C6E2-0262-0147-22E6-8079AEA57CBE}"/>
              </a:ext>
            </a:extLst>
          </p:cNvPr>
          <p:cNvPicPr>
            <a:picLocks noChangeAspect="1"/>
          </p:cNvPicPr>
          <p:nvPr/>
        </p:nvPicPr>
        <p:blipFill>
          <a:blip r:embed="rId4"/>
          <a:stretch>
            <a:fillRect/>
          </a:stretch>
        </p:blipFill>
        <p:spPr>
          <a:xfrm>
            <a:off x="6478021" y="5301654"/>
            <a:ext cx="5575300" cy="1505120"/>
          </a:xfrm>
          <a:prstGeom prst="rect">
            <a:avLst/>
          </a:prstGeom>
        </p:spPr>
      </p:pic>
      <p:sp>
        <p:nvSpPr>
          <p:cNvPr id="14" name="タイトル 1">
            <a:extLst>
              <a:ext uri="{FF2B5EF4-FFF2-40B4-BE49-F238E27FC236}">
                <a16:creationId xmlns:a16="http://schemas.microsoft.com/office/drawing/2014/main" id="{51EA1403-0072-08B6-8DC5-BB65AEA39AF0}"/>
              </a:ext>
            </a:extLst>
          </p:cNvPr>
          <p:cNvSpPr txBox="1">
            <a:spLocks/>
          </p:cNvSpPr>
          <p:nvPr/>
        </p:nvSpPr>
        <p:spPr>
          <a:xfrm>
            <a:off x="323527" y="116632"/>
            <a:ext cx="8802735" cy="1213404"/>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mn-lt"/>
                <a:ea typeface="UD デジタル 教科書体 N-B" panose="02020700000000000000" pitchFamily="17" charset="-128"/>
              </a:rPr>
              <a:t>Experiment: CGAN + Matching</a:t>
            </a:r>
            <a:endParaRPr kumimoji="1" lang="ja-JP" altLang="en-US" sz="5400" b="1">
              <a:solidFill>
                <a:schemeClr val="accent2"/>
              </a:solidFill>
              <a:latin typeface="+mn-lt"/>
              <a:ea typeface="UD デジタル 教科書体 N-B" panose="02020700000000000000" pitchFamily="17" charset="-128"/>
            </a:endParaRPr>
          </a:p>
        </p:txBody>
      </p:sp>
      <p:sp>
        <p:nvSpPr>
          <p:cNvPr id="16" name="TextBox 15">
            <a:extLst>
              <a:ext uri="{FF2B5EF4-FFF2-40B4-BE49-F238E27FC236}">
                <a16:creationId xmlns:a16="http://schemas.microsoft.com/office/drawing/2014/main" id="{44E49051-C0AC-56AB-9B9A-9B54675622C3}"/>
              </a:ext>
            </a:extLst>
          </p:cNvPr>
          <p:cNvSpPr txBox="1"/>
          <p:nvPr/>
        </p:nvSpPr>
        <p:spPr>
          <a:xfrm>
            <a:off x="361949" y="996439"/>
            <a:ext cx="11506524" cy="769441"/>
          </a:xfrm>
          <a:prstGeom prst="rect">
            <a:avLst/>
          </a:prstGeom>
          <a:noFill/>
        </p:spPr>
        <p:txBody>
          <a:bodyPr wrap="square">
            <a:spAutoFit/>
          </a:bodyPr>
          <a:lstStyle/>
          <a:p>
            <a:pPr marL="342900" indent="-342900">
              <a:buFont typeface="Arial" panose="020B0604020202020204" pitchFamily="34" charset="0"/>
              <a:buChar char="•"/>
            </a:pPr>
            <a:r>
              <a:rPr kumimoji="1" lang="en-US" sz="2200" u="sng">
                <a:solidFill>
                  <a:srgbClr val="C00000"/>
                </a:solidFill>
                <a:ea typeface="UD デジタル 教科書体 N-B" panose="02020700000000000000" pitchFamily="17" charset="-128"/>
                <a:cs typeface="+mj-cs"/>
              </a:rPr>
              <a:t>Desirable result </a:t>
            </a:r>
            <a:r>
              <a:rPr kumimoji="1" lang="en-US" sz="2200">
                <a:ea typeface="UD デジタル 教科書体 N-B" panose="02020700000000000000" pitchFamily="17" charset="-128"/>
                <a:cs typeface="+mj-cs"/>
                <a:sym typeface="Wingdings" panose="05000000000000000000" pitchFamily="2" charset="2"/>
              </a:rPr>
              <a:t></a:t>
            </a:r>
            <a:r>
              <a:rPr kumimoji="1" lang="en-US" sz="2200">
                <a:solidFill>
                  <a:srgbClr val="C00000"/>
                </a:solidFill>
                <a:ea typeface="UD デジタル 教科書体 N-B" panose="02020700000000000000" pitchFamily="17" charset="-128"/>
                <a:cs typeface="+mj-cs"/>
              </a:rPr>
              <a:t> </a:t>
            </a:r>
            <a:r>
              <a:rPr kumimoji="1" lang="en-US" sz="2200">
                <a:solidFill>
                  <a:schemeClr val="tx1">
                    <a:lumMod val="85000"/>
                    <a:lumOff val="15000"/>
                  </a:schemeClr>
                </a:solidFill>
                <a:ea typeface="UD デジタル 教科書体 N-B" panose="02020700000000000000" pitchFamily="17" charset="-128"/>
                <a:cs typeface="+mj-cs"/>
              </a:rPr>
              <a:t>The closer vector values are input to CGAN, the more similar patterns CGAN generates and vice versa.</a:t>
            </a:r>
          </a:p>
        </p:txBody>
      </p:sp>
      <p:sp>
        <p:nvSpPr>
          <p:cNvPr id="17" name="TextBox 16">
            <a:extLst>
              <a:ext uri="{FF2B5EF4-FFF2-40B4-BE49-F238E27FC236}">
                <a16:creationId xmlns:a16="http://schemas.microsoft.com/office/drawing/2014/main" id="{A75F8588-2263-37F5-9F00-9174D503811B}"/>
              </a:ext>
            </a:extLst>
          </p:cNvPr>
          <p:cNvSpPr txBox="1"/>
          <p:nvPr/>
        </p:nvSpPr>
        <p:spPr>
          <a:xfrm>
            <a:off x="155026" y="2094204"/>
            <a:ext cx="6096000" cy="769441"/>
          </a:xfrm>
          <a:prstGeom prst="rect">
            <a:avLst/>
          </a:prstGeom>
          <a:noFill/>
        </p:spPr>
        <p:txBody>
          <a:bodyPr wrap="square">
            <a:spAutoFit/>
          </a:bodyPr>
          <a:lstStyle/>
          <a:p>
            <a:pPr marL="342900" indent="-342900">
              <a:buFont typeface="Arial" panose="020B0604020202020204" pitchFamily="34" charset="0"/>
              <a:buChar char="•"/>
            </a:pPr>
            <a:r>
              <a:rPr kumimoji="1" lang="en-US" sz="2200">
                <a:solidFill>
                  <a:schemeClr val="tx1">
                    <a:lumMod val="85000"/>
                    <a:lumOff val="15000"/>
                  </a:schemeClr>
                </a:solidFill>
                <a:ea typeface="UD デジタル 教科書体 N-B" panose="02020700000000000000" pitchFamily="17" charset="-128"/>
                <a:cs typeface="+mj-cs"/>
              </a:rPr>
              <a:t>Our proposed method allows designers to freely control the generated patterns via vector values. </a:t>
            </a:r>
            <a:endParaRPr kumimoji="1" lang="th-TH" sz="2200">
              <a:solidFill>
                <a:schemeClr val="tx1">
                  <a:lumMod val="85000"/>
                  <a:lumOff val="15000"/>
                </a:schemeClr>
              </a:solidFill>
              <a:ea typeface="UD デジタル 教科書体 N-B" panose="02020700000000000000" pitchFamily="17" charset="-128"/>
              <a:cs typeface="+mj-cs"/>
            </a:endParaRPr>
          </a:p>
        </p:txBody>
      </p:sp>
      <p:grpSp>
        <p:nvGrpSpPr>
          <p:cNvPr id="18" name="Group 17">
            <a:extLst>
              <a:ext uri="{FF2B5EF4-FFF2-40B4-BE49-F238E27FC236}">
                <a16:creationId xmlns:a16="http://schemas.microsoft.com/office/drawing/2014/main" id="{33BA15C3-F616-4A29-A80D-9126CB26BB77}"/>
              </a:ext>
            </a:extLst>
          </p:cNvPr>
          <p:cNvGrpSpPr/>
          <p:nvPr/>
        </p:nvGrpSpPr>
        <p:grpSpPr>
          <a:xfrm>
            <a:off x="323527" y="3019085"/>
            <a:ext cx="4344820" cy="2842476"/>
            <a:chOff x="3625338" y="3617700"/>
            <a:chExt cx="3672408" cy="2246094"/>
          </a:xfrm>
        </p:grpSpPr>
        <p:sp>
          <p:nvSpPr>
            <p:cNvPr id="19" name="Rectangle 18">
              <a:extLst>
                <a:ext uri="{FF2B5EF4-FFF2-40B4-BE49-F238E27FC236}">
                  <a16:creationId xmlns:a16="http://schemas.microsoft.com/office/drawing/2014/main" id="{FCFABE78-30ED-9E4A-65B9-8B093A702CF5}"/>
                </a:ext>
              </a:extLst>
            </p:cNvPr>
            <p:cNvSpPr/>
            <p:nvPr/>
          </p:nvSpPr>
          <p:spPr>
            <a:xfrm>
              <a:off x="3625338" y="3617700"/>
              <a:ext cx="3672408" cy="2246094"/>
            </a:xfrm>
            <a:prstGeom prst="rect">
              <a:avLst/>
            </a:prstGeom>
            <a:solidFill>
              <a:srgbClr val="E6B9B8"/>
            </a:solidFill>
            <a:ln w="28575">
              <a:solidFill>
                <a:srgbClr val="CA54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F4E89D55-E0F8-452E-2DE3-7F0411B8240D}"/>
                    </a:ext>
                  </a:extLst>
                </p:cNvPr>
                <p:cNvSpPr txBox="1"/>
                <p:nvPr/>
              </p:nvSpPr>
              <p:spPr>
                <a:xfrm>
                  <a:off x="3682604" y="3688541"/>
                  <a:ext cx="3615142" cy="2018574"/>
                </a:xfrm>
                <a:prstGeom prst="rect">
                  <a:avLst/>
                </a:prstGeom>
                <a:noFill/>
              </p:spPr>
              <p:txBody>
                <a:bodyPr wrap="square">
                  <a:spAutoFit/>
                </a:bodyPr>
                <a:lstStyle/>
                <a:p>
                  <a:pPr algn="l" fontAlgn="base">
                    <a:spcAft>
                      <a:spcPct val="0"/>
                    </a:spcAft>
                  </a:pPr>
                  <a:r>
                    <a:rPr kumimoji="1" lang="en-US" altLang="ja-JP" sz="2000">
                      <a:solidFill>
                        <a:srgbClr val="A85F2B"/>
                      </a:solidFill>
                      <a:latin typeface="Century Gothic" panose="020B0502020202020204" pitchFamily="34" charset="0"/>
                      <a:ea typeface="UD デジタル 教科書体 N-B" panose="02020700000000000000" pitchFamily="17" charset="-128"/>
                    </a:rPr>
                    <a:t>Process</a:t>
                  </a:r>
                </a:p>
                <a:p>
                  <a:pPr fontAlgn="base">
                    <a:spcAft>
                      <a:spcPct val="0"/>
                    </a:spcAft>
                  </a:pPr>
                  <a:r>
                    <a:rPr kumimoji="1" lang="en-US" altLang="ja-JP" sz="1600" b="1">
                      <a:solidFill>
                        <a:schemeClr val="tx1">
                          <a:lumMod val="85000"/>
                          <a:lumOff val="15000"/>
                        </a:schemeClr>
                      </a:solidFill>
                      <a:ea typeface="UD デジタル 教科書体 N-B" panose="02020700000000000000" pitchFamily="17" charset="-128"/>
                      <a:cs typeface="+mj-cs"/>
                    </a:rPr>
                    <a:t>1. Prepare three vectors. </a:t>
                  </a:r>
                  <a:r>
                    <a:rPr kumimoji="1" lang="en-US" altLang="ja-JP" sz="1600">
                      <a:solidFill>
                        <a:schemeClr val="tx1">
                          <a:lumMod val="85000"/>
                          <a:lumOff val="15000"/>
                        </a:schemeClr>
                      </a:solidFill>
                      <a:latin typeface="Cambria Math" panose="02040503050406030204" pitchFamily="18" charset="0"/>
                      <a:ea typeface="Cambria Math" panose="02040503050406030204" pitchFamily="18" charset="0"/>
                    </a:rPr>
                    <a:t>(</a:t>
                  </a:r>
                  <a14:m>
                    <m:oMath xmlns:m="http://schemas.openxmlformats.org/officeDocument/2006/math">
                      <m:r>
                        <a:rPr kumimoji="1" lang="en-US" altLang="ja-JP" sz="1600" i="1" smtClean="0">
                          <a:solidFill>
                            <a:schemeClr val="tx1">
                              <a:lumMod val="85000"/>
                              <a:lumOff val="15000"/>
                            </a:schemeClr>
                          </a:solidFill>
                          <a:latin typeface="Cambria Math" panose="02040503050406030204" pitchFamily="18" charset="0"/>
                          <a:ea typeface="Cambria Math" panose="02040503050406030204" pitchFamily="18" charset="0"/>
                        </a:rPr>
                        <m:t>𝑣</m:t>
                      </m:r>
                      <m:r>
                        <a:rPr kumimoji="1" lang="en-US" altLang="ja-JP" sz="1600" baseline="-25000">
                          <a:solidFill>
                            <a:schemeClr val="tx1">
                              <a:lumMod val="85000"/>
                              <a:lumOff val="15000"/>
                            </a:schemeClr>
                          </a:solidFill>
                          <a:latin typeface="Cambria Math" panose="02040503050406030204" pitchFamily="18" charset="0"/>
                          <a:ea typeface="Cambria Math" panose="02040503050406030204" pitchFamily="18" charset="0"/>
                        </a:rPr>
                        <m:t>1</m:t>
                      </m:r>
                      <m:r>
                        <a:rPr kumimoji="1" lang="en-US" altLang="ja-JP" sz="1600" b="1" i="1" smtClean="0">
                          <a:solidFill>
                            <a:srgbClr val="3F3051"/>
                          </a:solidFill>
                          <a:latin typeface="Cambria Math" panose="02040503050406030204" pitchFamily="18" charset="0"/>
                          <a:ea typeface="Cambria Math" panose="02040503050406030204" pitchFamily="18" charset="0"/>
                          <a:cs typeface="+mj-cs"/>
                        </a:rPr>
                        <m:t>≡</m:t>
                      </m:r>
                      <m:r>
                        <a:rPr kumimoji="1" lang="en-US" altLang="ja-JP" sz="1600" i="1">
                          <a:solidFill>
                            <a:schemeClr val="tx1">
                              <a:lumMod val="85000"/>
                              <a:lumOff val="15000"/>
                            </a:schemeClr>
                          </a:solidFill>
                          <a:latin typeface="Cambria Math" panose="02040503050406030204" pitchFamily="18" charset="0"/>
                          <a:ea typeface="Cambria Math" panose="02040503050406030204" pitchFamily="18" charset="0"/>
                        </a:rPr>
                        <m:t>𝑣</m:t>
                      </m:r>
                      <m:r>
                        <a:rPr kumimoji="1" lang="en-US" altLang="ja-JP" sz="1600" b="0" i="0" baseline="-25000" smtClean="0">
                          <a:solidFill>
                            <a:schemeClr val="tx1">
                              <a:lumMod val="85000"/>
                              <a:lumOff val="15000"/>
                            </a:schemeClr>
                          </a:solidFill>
                          <a:latin typeface="Cambria Math" panose="02040503050406030204" pitchFamily="18" charset="0"/>
                          <a:ea typeface="Cambria Math" panose="02040503050406030204" pitchFamily="18" charset="0"/>
                        </a:rPr>
                        <m:t>2</m:t>
                      </m:r>
                      <m:r>
                        <a:rPr kumimoji="1" lang="en-US" altLang="ja-JP" sz="1600" b="1" i="1" smtClean="0">
                          <a:solidFill>
                            <a:srgbClr val="3F3051"/>
                          </a:solidFill>
                          <a:latin typeface="Cambria Math" panose="02040503050406030204" pitchFamily="18" charset="0"/>
                          <a:ea typeface="Cambria Math" panose="02040503050406030204" pitchFamily="18" charset="0"/>
                          <a:cs typeface="+mj-cs"/>
                        </a:rPr>
                        <m:t>≠</m:t>
                      </m:r>
                      <m:r>
                        <a:rPr kumimoji="1" lang="en-US" altLang="ja-JP" sz="1600" i="1">
                          <a:solidFill>
                            <a:schemeClr val="tx1">
                              <a:lumMod val="85000"/>
                              <a:lumOff val="15000"/>
                            </a:schemeClr>
                          </a:solidFill>
                          <a:latin typeface="Cambria Math" panose="02040503050406030204" pitchFamily="18" charset="0"/>
                          <a:ea typeface="Cambria Math" panose="02040503050406030204" pitchFamily="18" charset="0"/>
                        </a:rPr>
                        <m:t>𝑣</m:t>
                      </m:r>
                      <m:r>
                        <a:rPr kumimoji="1" lang="en-US" altLang="ja-JP" sz="1600" b="0" i="0" baseline="-25000" smtClean="0">
                          <a:solidFill>
                            <a:schemeClr val="tx1">
                              <a:lumMod val="85000"/>
                              <a:lumOff val="15000"/>
                            </a:schemeClr>
                          </a:solidFill>
                          <a:latin typeface="Cambria Math" panose="02040503050406030204" pitchFamily="18" charset="0"/>
                          <a:ea typeface="Cambria Math" panose="02040503050406030204" pitchFamily="18" charset="0"/>
                        </a:rPr>
                        <m:t>3</m:t>
                      </m:r>
                    </m:oMath>
                  </a14:m>
                  <a:r>
                    <a:rPr kumimoji="1" lang="en-US" altLang="ja-JP" sz="1600">
                      <a:solidFill>
                        <a:schemeClr val="tx1">
                          <a:lumMod val="85000"/>
                          <a:lumOff val="15000"/>
                        </a:schemeClr>
                      </a:solidFill>
                      <a:latin typeface="Cambria Math" panose="02040503050406030204" pitchFamily="18" charset="0"/>
                      <a:ea typeface="Cambria Math" panose="02040503050406030204" pitchFamily="18" charset="0"/>
                    </a:rPr>
                    <a:t>)</a:t>
                  </a:r>
                </a:p>
                <a:p>
                  <a:pPr fontAlgn="base">
                    <a:spcAft>
                      <a:spcPct val="0"/>
                    </a:spcAft>
                  </a:pPr>
                  <a14:m>
                    <m:oMath xmlns:m="http://schemas.openxmlformats.org/officeDocument/2006/math">
                      <m:r>
                        <a:rPr kumimoji="1" lang="en-US" altLang="ja-JP" i="1">
                          <a:solidFill>
                            <a:schemeClr val="tx1">
                              <a:lumMod val="85000"/>
                              <a:lumOff val="15000"/>
                            </a:schemeClr>
                          </a:solidFill>
                          <a:latin typeface="Cambria Math" panose="02040503050406030204" pitchFamily="18" charset="0"/>
                          <a:ea typeface="Cambria Math" panose="02040503050406030204" pitchFamily="18" charset="0"/>
                        </a:rPr>
                        <m:t>𝑣</m:t>
                      </m:r>
                      <m:r>
                        <a:rPr kumimoji="1" lang="en-US" altLang="ja-JP" b="0" i="0" baseline="-25000" smtClean="0">
                          <a:solidFill>
                            <a:schemeClr val="tx1">
                              <a:lumMod val="85000"/>
                              <a:lumOff val="15000"/>
                            </a:schemeClr>
                          </a:solidFill>
                          <a:latin typeface="Cambria Math" panose="02040503050406030204" pitchFamily="18" charset="0"/>
                          <a:ea typeface="Cambria Math" panose="02040503050406030204" pitchFamily="18" charset="0"/>
                          <a:cs typeface="+mj-cs"/>
                        </a:rPr>
                        <m:t>1</m:t>
                      </m:r>
                    </m:oMath>
                  </a14:m>
                  <a:r>
                    <a:rPr kumimoji="1" lang="en-US" altLang="ja-JP">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 </a:t>
                  </a:r>
                  <a:r>
                    <a:rPr kumimoji="1" lang="en-US" altLang="ja-JP" sz="1600">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is a random 3d-vector</a:t>
                  </a:r>
                  <a:r>
                    <a:rPr kumimoji="1" lang="en-US" altLang="ja-JP">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 </a:t>
                  </a:r>
                  <a:r>
                    <a:rPr kumimoji="1" lang="en-US" altLang="ja-JP" sz="1400">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[0~1]</a:t>
                  </a:r>
                </a:p>
                <a:p>
                  <a:pPr fontAlgn="base">
                    <a:spcAft>
                      <a:spcPct val="0"/>
                    </a:spcAft>
                  </a:pPr>
                  <a14:m>
                    <m:oMath xmlns:m="http://schemas.openxmlformats.org/officeDocument/2006/math">
                      <m:r>
                        <a:rPr kumimoji="1" lang="en-US" altLang="ja-JP" i="1">
                          <a:solidFill>
                            <a:schemeClr val="tx1">
                              <a:lumMod val="85000"/>
                              <a:lumOff val="15000"/>
                            </a:schemeClr>
                          </a:solidFill>
                          <a:latin typeface="Cambria Math" panose="02040503050406030204" pitchFamily="18" charset="0"/>
                          <a:ea typeface="Cambria Math" panose="02040503050406030204" pitchFamily="18" charset="0"/>
                        </a:rPr>
                        <m:t>𝑣</m:t>
                      </m:r>
                      <m:r>
                        <a:rPr kumimoji="1" lang="en-US" altLang="ja-JP" b="0" i="0" baseline="-25000" smtClean="0">
                          <a:solidFill>
                            <a:schemeClr val="tx1">
                              <a:lumMod val="85000"/>
                              <a:lumOff val="15000"/>
                            </a:schemeClr>
                          </a:solidFill>
                          <a:latin typeface="Cambria Math" panose="02040503050406030204" pitchFamily="18" charset="0"/>
                          <a:ea typeface="Cambria Math" panose="02040503050406030204" pitchFamily="18" charset="0"/>
                        </a:rPr>
                        <m:t>2</m:t>
                      </m:r>
                    </m:oMath>
                  </a14:m>
                  <a:r>
                    <a:rPr kumimoji="1" lang="en-US" altLang="ja-JP">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 = </a:t>
                  </a:r>
                  <a14:m>
                    <m:oMath xmlns:m="http://schemas.openxmlformats.org/officeDocument/2006/math">
                      <m:r>
                        <a:rPr kumimoji="1" lang="en-US" altLang="ja-JP" i="1">
                          <a:solidFill>
                            <a:schemeClr val="tx1">
                              <a:lumMod val="85000"/>
                              <a:lumOff val="15000"/>
                            </a:schemeClr>
                          </a:solidFill>
                          <a:latin typeface="Cambria Math" panose="02040503050406030204" pitchFamily="18" charset="0"/>
                          <a:ea typeface="Cambria Math" panose="02040503050406030204" pitchFamily="18" charset="0"/>
                        </a:rPr>
                        <m:t>𝑣</m:t>
                      </m:r>
                      <m:r>
                        <a:rPr kumimoji="1" lang="en-US" altLang="ja-JP" baseline="-25000">
                          <a:solidFill>
                            <a:schemeClr val="tx1">
                              <a:lumMod val="85000"/>
                              <a:lumOff val="15000"/>
                            </a:schemeClr>
                          </a:solidFill>
                          <a:latin typeface="Cambria Math" panose="02040503050406030204" pitchFamily="18" charset="0"/>
                          <a:ea typeface="Cambria Math" panose="02040503050406030204" pitchFamily="18" charset="0"/>
                        </a:rPr>
                        <m:t>1</m:t>
                      </m:r>
                    </m:oMath>
                  </a14:m>
                  <a:r>
                    <a:rPr kumimoji="1" lang="en-US" altLang="ja-JP">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 + </a:t>
                  </a:r>
                  <a:r>
                    <a:rPr kumimoji="1" lang="en-US" altLang="ja-JP" sz="1400">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[-0.05~0.05] </a:t>
                  </a:r>
                </a:p>
                <a:p>
                  <a:pPr fontAlgn="base">
                    <a:spcAft>
                      <a:spcPct val="0"/>
                    </a:spcAft>
                  </a:pPr>
                  <a14:m>
                    <m:oMath xmlns:m="http://schemas.openxmlformats.org/officeDocument/2006/math">
                      <m:r>
                        <a:rPr kumimoji="1" lang="en-US" altLang="ja-JP" i="1">
                          <a:solidFill>
                            <a:schemeClr val="tx1">
                              <a:lumMod val="85000"/>
                              <a:lumOff val="15000"/>
                            </a:schemeClr>
                          </a:solidFill>
                          <a:latin typeface="Cambria Math" panose="02040503050406030204" pitchFamily="18" charset="0"/>
                          <a:ea typeface="Cambria Math" panose="02040503050406030204" pitchFamily="18" charset="0"/>
                        </a:rPr>
                        <m:t>𝑣</m:t>
                      </m:r>
                      <m:r>
                        <a:rPr kumimoji="1" lang="en-US" altLang="ja-JP" b="0" i="0" baseline="-25000" smtClean="0">
                          <a:solidFill>
                            <a:schemeClr val="tx1">
                              <a:lumMod val="85000"/>
                              <a:lumOff val="15000"/>
                            </a:schemeClr>
                          </a:solidFill>
                          <a:latin typeface="Cambria Math" panose="02040503050406030204" pitchFamily="18" charset="0"/>
                          <a:ea typeface="Cambria Math" panose="02040503050406030204" pitchFamily="18" charset="0"/>
                        </a:rPr>
                        <m:t>3</m:t>
                      </m:r>
                    </m:oMath>
                  </a14:m>
                  <a:r>
                    <a:rPr kumimoji="1" lang="en-US" altLang="ja-JP">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 = </a:t>
                  </a:r>
                  <a14:m>
                    <m:oMath xmlns:m="http://schemas.openxmlformats.org/officeDocument/2006/math">
                      <m:r>
                        <a:rPr kumimoji="1" lang="en-US" altLang="ja-JP" i="1">
                          <a:solidFill>
                            <a:schemeClr val="tx1">
                              <a:lumMod val="85000"/>
                              <a:lumOff val="15000"/>
                            </a:schemeClr>
                          </a:solidFill>
                          <a:latin typeface="Cambria Math" panose="02040503050406030204" pitchFamily="18" charset="0"/>
                          <a:ea typeface="Cambria Math" panose="02040503050406030204" pitchFamily="18" charset="0"/>
                        </a:rPr>
                        <m:t>𝑣</m:t>
                      </m:r>
                      <m:r>
                        <a:rPr kumimoji="1" lang="en-US" altLang="ja-JP" baseline="-25000">
                          <a:solidFill>
                            <a:schemeClr val="tx1">
                              <a:lumMod val="85000"/>
                              <a:lumOff val="15000"/>
                            </a:schemeClr>
                          </a:solidFill>
                          <a:latin typeface="Cambria Math" panose="02040503050406030204" pitchFamily="18" charset="0"/>
                          <a:ea typeface="Cambria Math" panose="02040503050406030204" pitchFamily="18" charset="0"/>
                        </a:rPr>
                        <m:t>1</m:t>
                      </m:r>
                    </m:oMath>
                  </a14:m>
                  <a:r>
                    <a:rPr kumimoji="1" lang="en-US" altLang="ja-JP">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 </a:t>
                  </a:r>
                  <a14:m>
                    <m:oMath xmlns:m="http://schemas.openxmlformats.org/officeDocument/2006/math">
                      <m:r>
                        <a:rPr kumimoji="1" lang="en-US" altLang="ja-JP" i="1" dirty="0" smtClean="0">
                          <a:solidFill>
                            <a:schemeClr val="tx1">
                              <a:lumMod val="85000"/>
                              <a:lumOff val="15000"/>
                            </a:schemeClr>
                          </a:solidFill>
                          <a:latin typeface="Cambria Math" panose="02040503050406030204" pitchFamily="18" charset="0"/>
                          <a:ea typeface="Cambria Math" panose="02040503050406030204" pitchFamily="18" charset="0"/>
                          <a:cs typeface="+mj-cs"/>
                        </a:rPr>
                        <m:t>±</m:t>
                      </m:r>
                    </m:oMath>
                  </a14:m>
                  <a:r>
                    <a:rPr kumimoji="1" lang="en-US" altLang="ja-JP">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 </a:t>
                  </a:r>
                  <a:r>
                    <a:rPr kumimoji="1" lang="en-US" altLang="ja-JP" sz="1400">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[0.5~0.2]</a:t>
                  </a:r>
                  <a:endParaRPr kumimoji="1" lang="en-US" altLang="ja-JP" sz="800">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endParaRPr>
                </a:p>
                <a:p>
                  <a:pPr algn="l" fontAlgn="base">
                    <a:spcAft>
                      <a:spcPct val="0"/>
                    </a:spcAft>
                  </a:pPr>
                  <a:endParaRPr kumimoji="1" lang="en-US" altLang="ja-JP" sz="800">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endParaRPr>
                </a:p>
                <a:p>
                  <a:pPr fontAlgn="base">
                    <a:spcAft>
                      <a:spcPct val="0"/>
                    </a:spcAft>
                  </a:pPr>
                  <a:r>
                    <a:rPr kumimoji="1" lang="en-US" altLang="ja-JP" sz="1600" b="1">
                      <a:solidFill>
                        <a:schemeClr val="tx1">
                          <a:lumMod val="85000"/>
                          <a:lumOff val="15000"/>
                        </a:schemeClr>
                      </a:solidFill>
                      <a:ea typeface="UD デジタル 教科書体 N-B" panose="02020700000000000000" pitchFamily="17" charset="-128"/>
                      <a:cs typeface="+mj-cs"/>
                    </a:rPr>
                    <a:t>2. Generate pattern</a:t>
                  </a:r>
                </a:p>
                <a:p>
                  <a:pPr fontAlgn="base">
                    <a:spcAft>
                      <a:spcPct val="0"/>
                    </a:spcAft>
                  </a:pPr>
                  <a:endParaRPr kumimoji="1" lang="en-US" altLang="ja-JP" sz="700">
                    <a:solidFill>
                      <a:schemeClr val="tx1">
                        <a:lumMod val="95000"/>
                        <a:lumOff val="5000"/>
                      </a:schemeClr>
                    </a:solidFill>
                    <a:latin typeface="Century Gothic" panose="020B0502020202020204" pitchFamily="34" charset="0"/>
                    <a:ea typeface="Cambria Math" panose="02040503050406030204" pitchFamily="18" charset="0"/>
                    <a:cs typeface="+mj-cs"/>
                  </a:endParaRPr>
                </a:p>
                <a:p>
                  <a:pPr fontAlgn="base">
                    <a:spcAft>
                      <a:spcPct val="0"/>
                    </a:spcAft>
                  </a:pPr>
                  <a:r>
                    <a:rPr kumimoji="1" lang="en-US" altLang="ja-JP" sz="1600">
                      <a:solidFill>
                        <a:schemeClr val="accent2">
                          <a:lumMod val="50000"/>
                        </a:schemeClr>
                      </a:solidFill>
                      <a:latin typeface="Century Gothic" panose="020B0502020202020204" pitchFamily="34" charset="0"/>
                      <a:ea typeface="UD デジタル 教科書体 N-B" panose="02020700000000000000" pitchFamily="17" charset="-128"/>
                      <a:cs typeface="+mj-cs"/>
                    </a:rPr>
                    <a:t>Patterns </a:t>
                  </a:r>
                  <a:r>
                    <a:rPr kumimoji="1" lang="en-US" altLang="ja-JP" sz="1600">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a:t>
                  </a:r>
                  <a14:m>
                    <m:oMath xmlns:m="http://schemas.openxmlformats.org/officeDocument/2006/math">
                      <m:sSub>
                        <m:sSubPr>
                          <m:ctrlPr>
                            <a:rPr kumimoji="1" lang="en-US" altLang="ja-JP" sz="1600" i="1">
                              <a:solidFill>
                                <a:schemeClr val="tx1">
                                  <a:lumMod val="85000"/>
                                  <a:lumOff val="15000"/>
                                </a:schemeClr>
                              </a:solidFill>
                              <a:latin typeface="Cambria Math" panose="02040503050406030204" pitchFamily="18" charset="0"/>
                              <a:ea typeface="Cambria Math" panose="02040503050406030204" pitchFamily="18" charset="0"/>
                            </a:rPr>
                          </m:ctrlPr>
                        </m:sSubPr>
                        <m:e>
                          <m:r>
                            <a:rPr kumimoji="1" lang="en-US" altLang="ja-JP" sz="1600" i="1">
                              <a:solidFill>
                                <a:schemeClr val="tx1">
                                  <a:lumMod val="85000"/>
                                  <a:lumOff val="15000"/>
                                </a:schemeClr>
                              </a:solidFill>
                              <a:latin typeface="Cambria Math" panose="02040503050406030204" pitchFamily="18" charset="0"/>
                              <a:ea typeface="Cambria Math" panose="02040503050406030204" pitchFamily="18" charset="0"/>
                            </a:rPr>
                            <m:t>𝑃</m:t>
                          </m:r>
                        </m:e>
                        <m:sub>
                          <m:r>
                            <a:rPr kumimoji="1" lang="en-US" altLang="ja-JP" sz="1600" i="1">
                              <a:solidFill>
                                <a:schemeClr val="tx1">
                                  <a:lumMod val="85000"/>
                                  <a:lumOff val="15000"/>
                                </a:schemeClr>
                              </a:solidFill>
                              <a:latin typeface="Cambria Math" panose="02040503050406030204" pitchFamily="18" charset="0"/>
                              <a:ea typeface="Cambria Math" panose="02040503050406030204" pitchFamily="18" charset="0"/>
                            </a:rPr>
                            <m:t>𝑛</m:t>
                          </m:r>
                        </m:sub>
                      </m:sSub>
                    </m:oMath>
                  </a14:m>
                  <a:r>
                    <a:rPr kumimoji="1" lang="en-US" altLang="ja-JP" sz="1600">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 = GAN(</a:t>
                  </a:r>
                  <a:r>
                    <a:rPr kumimoji="1" lang="en-US" altLang="ja-JP" sz="1600" i="1" err="1">
                      <a:solidFill>
                        <a:schemeClr val="tx1">
                          <a:lumMod val="85000"/>
                          <a:lumOff val="15000"/>
                        </a:schemeClr>
                      </a:solidFill>
                      <a:latin typeface="Cambria Math" panose="02040503050406030204" pitchFamily="18" charset="0"/>
                      <a:ea typeface="Cambria Math" panose="02040503050406030204" pitchFamily="18" charset="0"/>
                    </a:rPr>
                    <a:t>P</a:t>
                  </a:r>
                  <a:r>
                    <a:rPr kumimoji="1" lang="en-US" altLang="ja-JP" sz="1600" baseline="-25000" err="1">
                      <a:solidFill>
                        <a:schemeClr val="tx1">
                          <a:lumMod val="85000"/>
                          <a:lumOff val="15000"/>
                        </a:schemeClr>
                      </a:solidFill>
                      <a:latin typeface="Century Gothic" panose="020B0502020202020204" pitchFamily="34" charset="0"/>
                      <a:ea typeface="UD デジタル 教科書体 N-B" panose="02020700000000000000" pitchFamily="17" charset="-128"/>
                    </a:rPr>
                    <a:t>init</a:t>
                  </a:r>
                  <a:r>
                    <a:rPr kumimoji="1" lang="en-US" altLang="ja-JP" sz="1600">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 </a:t>
                  </a:r>
                  <a14:m>
                    <m:oMath xmlns:m="http://schemas.openxmlformats.org/officeDocument/2006/math">
                      <m:sSub>
                        <m:sSubPr>
                          <m:ctrlPr>
                            <a:rPr kumimoji="1" lang="en-US" altLang="ja-JP" sz="1600" b="0" i="1" smtClean="0">
                              <a:solidFill>
                                <a:schemeClr val="tx1">
                                  <a:lumMod val="85000"/>
                                  <a:lumOff val="15000"/>
                                </a:schemeClr>
                              </a:solidFill>
                              <a:latin typeface="Cambria Math" panose="02040503050406030204" pitchFamily="18" charset="0"/>
                              <a:ea typeface="Cambria Math" panose="02040503050406030204" pitchFamily="18" charset="0"/>
                            </a:rPr>
                          </m:ctrlPr>
                        </m:sSubPr>
                        <m:e>
                          <m:r>
                            <a:rPr kumimoji="1" lang="en-US" altLang="ja-JP" sz="1600" i="1">
                              <a:solidFill>
                                <a:schemeClr val="tx1">
                                  <a:lumMod val="85000"/>
                                  <a:lumOff val="15000"/>
                                </a:schemeClr>
                              </a:solidFill>
                              <a:latin typeface="Cambria Math" panose="02040503050406030204" pitchFamily="18" charset="0"/>
                              <a:ea typeface="Cambria Math" panose="02040503050406030204" pitchFamily="18" charset="0"/>
                            </a:rPr>
                            <m:t>𝑣</m:t>
                          </m:r>
                        </m:e>
                        <m:sub>
                          <m:r>
                            <a:rPr kumimoji="1" lang="en-US" altLang="ja-JP" sz="1600" b="0" i="1" smtClean="0">
                              <a:solidFill>
                                <a:schemeClr val="tx1">
                                  <a:lumMod val="85000"/>
                                  <a:lumOff val="15000"/>
                                </a:schemeClr>
                              </a:solidFill>
                              <a:latin typeface="Cambria Math" panose="02040503050406030204" pitchFamily="18" charset="0"/>
                              <a:ea typeface="Cambria Math" panose="02040503050406030204" pitchFamily="18" charset="0"/>
                            </a:rPr>
                            <m:t>𝑛</m:t>
                          </m:r>
                        </m:sub>
                      </m:sSub>
                    </m:oMath>
                  </a14:m>
                  <a:r>
                    <a:rPr kumimoji="1" lang="en-US" altLang="ja-JP" sz="1600">
                      <a:solidFill>
                        <a:schemeClr val="tx1">
                          <a:lumMod val="85000"/>
                          <a:lumOff val="15000"/>
                        </a:schemeClr>
                      </a:solidFill>
                      <a:latin typeface="Century Gothic" panose="020B0502020202020204" pitchFamily="34" charset="0"/>
                      <a:ea typeface="UD デジタル 教科書体 N-B" panose="02020700000000000000" pitchFamily="17" charset="-128"/>
                      <a:cs typeface="+mj-cs"/>
                    </a:rPr>
                    <a:t>) </a:t>
                  </a:r>
                </a:p>
                <a:p>
                  <a:pPr fontAlgn="base">
                    <a:spcAft>
                      <a:spcPct val="0"/>
                    </a:spcAft>
                  </a:pPr>
                  <a:endParaRPr kumimoji="1" lang="en-US" altLang="ja-JP" sz="700">
                    <a:solidFill>
                      <a:schemeClr val="tx1">
                        <a:lumMod val="95000"/>
                        <a:lumOff val="5000"/>
                      </a:schemeClr>
                    </a:solidFill>
                    <a:latin typeface="Century Gothic" panose="020B0502020202020204" pitchFamily="34" charset="0"/>
                    <a:ea typeface="Cambria Math" panose="02040503050406030204" pitchFamily="18" charset="0"/>
                    <a:cs typeface="+mj-cs"/>
                  </a:endParaRPr>
                </a:p>
                <a:p>
                  <a:pPr fontAlgn="base">
                    <a:spcAft>
                      <a:spcPct val="0"/>
                    </a:spcAft>
                  </a:pPr>
                  <a:r>
                    <a:rPr kumimoji="1" lang="en-US" altLang="ja-JP" sz="1600" b="1">
                      <a:solidFill>
                        <a:schemeClr val="tx1">
                          <a:lumMod val="85000"/>
                          <a:lumOff val="15000"/>
                        </a:schemeClr>
                      </a:solidFill>
                      <a:ea typeface="UD デジタル 教科書体 N-B" panose="02020700000000000000" pitchFamily="17" charset="-128"/>
                      <a:cs typeface="+mj-cs"/>
                    </a:rPr>
                    <a:t>3. Apply Matching</a:t>
                  </a:r>
                </a:p>
              </p:txBody>
            </p:sp>
          </mc:Choice>
          <mc:Fallback>
            <p:sp>
              <p:nvSpPr>
                <p:cNvPr id="20" name="TextBox 19">
                  <a:extLst>
                    <a:ext uri="{FF2B5EF4-FFF2-40B4-BE49-F238E27FC236}">
                      <a16:creationId xmlns:a16="http://schemas.microsoft.com/office/drawing/2014/main" id="{F4E89D55-E0F8-452E-2DE3-7F0411B8240D}"/>
                    </a:ext>
                  </a:extLst>
                </p:cNvPr>
                <p:cNvSpPr txBox="1">
                  <a:spLocks noRot="1" noChangeAspect="1" noMove="1" noResize="1" noEditPoints="1" noAdjustHandles="1" noChangeArrowheads="1" noChangeShapeType="1" noTextEdit="1"/>
                </p:cNvSpPr>
                <p:nvPr/>
              </p:nvSpPr>
              <p:spPr>
                <a:xfrm>
                  <a:off x="3682604" y="3688541"/>
                  <a:ext cx="3615142" cy="2018574"/>
                </a:xfrm>
                <a:prstGeom prst="rect">
                  <a:avLst/>
                </a:prstGeom>
                <a:blipFill>
                  <a:blip r:embed="rId5"/>
                  <a:stretch>
                    <a:fillRect l="-1425" t="-1432" b="-2148"/>
                  </a:stretch>
                </a:blipFill>
              </p:spPr>
              <p:txBody>
                <a:bodyPr/>
                <a:lstStyle/>
                <a:p>
                  <a:r>
                    <a:rPr lang="th-TH">
                      <a:noFill/>
                    </a:rPr>
                    <a:t> </a:t>
                  </a:r>
                </a:p>
              </p:txBody>
            </p:sp>
          </mc:Fallback>
        </mc:AlternateContent>
      </p:grpSp>
      <p:sp>
        <p:nvSpPr>
          <p:cNvPr id="24" name="TextBox 23">
            <a:extLst>
              <a:ext uri="{FF2B5EF4-FFF2-40B4-BE49-F238E27FC236}">
                <a16:creationId xmlns:a16="http://schemas.microsoft.com/office/drawing/2014/main" id="{B65C5B88-B2E6-7ABC-9B67-92C98327C077}"/>
              </a:ext>
            </a:extLst>
          </p:cNvPr>
          <p:cNvSpPr txBox="1"/>
          <p:nvPr/>
        </p:nvSpPr>
        <p:spPr>
          <a:xfrm>
            <a:off x="7614199" y="1826523"/>
            <a:ext cx="508000" cy="369332"/>
          </a:xfrm>
          <a:prstGeom prst="rect">
            <a:avLst/>
          </a:prstGeom>
          <a:noFill/>
        </p:spPr>
        <p:txBody>
          <a:bodyPr wrap="square" rtlCol="0">
            <a:spAutoFit/>
          </a:bodyPr>
          <a:lstStyle/>
          <a:p>
            <a:pPr algn="ctr"/>
            <a:r>
              <a:rPr kumimoji="1" lang="en-US" i="1">
                <a:solidFill>
                  <a:schemeClr val="tx1">
                    <a:lumMod val="85000"/>
                    <a:lumOff val="15000"/>
                  </a:schemeClr>
                </a:solidFill>
                <a:latin typeface="Cambria Math" panose="02040503050406030204" pitchFamily="18" charset="0"/>
                <a:ea typeface="Cambria Math" panose="02040503050406030204" pitchFamily="18" charset="0"/>
              </a:rPr>
              <a:t>P</a:t>
            </a:r>
            <a:r>
              <a:rPr kumimoji="1" lang="en-US" i="1" baseline="-25000">
                <a:solidFill>
                  <a:schemeClr val="tx1">
                    <a:lumMod val="85000"/>
                    <a:lumOff val="15000"/>
                  </a:schemeClr>
                </a:solidFill>
                <a:latin typeface="Cambria Math" panose="02040503050406030204" pitchFamily="18" charset="0"/>
                <a:ea typeface="Cambria Math" panose="02040503050406030204" pitchFamily="18" charset="0"/>
              </a:rPr>
              <a:t>1</a:t>
            </a:r>
            <a:endParaRPr kumimoji="1" lang="th-TH" i="1" baseline="-25000">
              <a:solidFill>
                <a:schemeClr val="tx1">
                  <a:lumMod val="85000"/>
                  <a:lumOff val="15000"/>
                </a:schemeClr>
              </a:solidFill>
              <a:latin typeface="Cambria Math" panose="02040503050406030204" pitchFamily="18" charset="0"/>
              <a:ea typeface="Cambria Math" panose="02040503050406030204" pitchFamily="18" charset="0"/>
            </a:endParaRPr>
          </a:p>
        </p:txBody>
      </p:sp>
      <p:sp>
        <p:nvSpPr>
          <p:cNvPr id="26" name="TextBox 25">
            <a:extLst>
              <a:ext uri="{FF2B5EF4-FFF2-40B4-BE49-F238E27FC236}">
                <a16:creationId xmlns:a16="http://schemas.microsoft.com/office/drawing/2014/main" id="{43DB120A-FFAE-4BAD-9D06-6F5B8A4A0F21}"/>
              </a:ext>
            </a:extLst>
          </p:cNvPr>
          <p:cNvSpPr txBox="1"/>
          <p:nvPr/>
        </p:nvSpPr>
        <p:spPr>
          <a:xfrm>
            <a:off x="9571586" y="1826523"/>
            <a:ext cx="508000" cy="369332"/>
          </a:xfrm>
          <a:prstGeom prst="rect">
            <a:avLst/>
          </a:prstGeom>
          <a:noFill/>
        </p:spPr>
        <p:txBody>
          <a:bodyPr wrap="square" rtlCol="0">
            <a:spAutoFit/>
          </a:bodyPr>
          <a:lstStyle/>
          <a:p>
            <a:pPr algn="ctr"/>
            <a:r>
              <a:rPr kumimoji="1" lang="en-US" i="1">
                <a:solidFill>
                  <a:schemeClr val="tx1">
                    <a:lumMod val="85000"/>
                    <a:lumOff val="15000"/>
                  </a:schemeClr>
                </a:solidFill>
                <a:latin typeface="Cambria Math" panose="02040503050406030204" pitchFamily="18" charset="0"/>
                <a:ea typeface="Cambria Math" panose="02040503050406030204" pitchFamily="18" charset="0"/>
              </a:rPr>
              <a:t>P</a:t>
            </a:r>
            <a:r>
              <a:rPr kumimoji="1" lang="en-US" i="1" baseline="-25000">
                <a:solidFill>
                  <a:schemeClr val="tx1">
                    <a:lumMod val="85000"/>
                    <a:lumOff val="15000"/>
                  </a:schemeClr>
                </a:solidFill>
                <a:latin typeface="Cambria Math" panose="02040503050406030204" pitchFamily="18" charset="0"/>
                <a:ea typeface="Cambria Math" panose="02040503050406030204" pitchFamily="18" charset="0"/>
              </a:rPr>
              <a:t>2</a:t>
            </a:r>
            <a:endParaRPr kumimoji="1" lang="th-TH" i="1" baseline="-25000">
              <a:solidFill>
                <a:schemeClr val="tx1">
                  <a:lumMod val="85000"/>
                  <a:lumOff val="15000"/>
                </a:schemeClr>
              </a:solidFill>
              <a:latin typeface="Cambria Math" panose="02040503050406030204" pitchFamily="18" charset="0"/>
              <a:ea typeface="Cambria Math" panose="02040503050406030204" pitchFamily="18" charset="0"/>
            </a:endParaRPr>
          </a:p>
        </p:txBody>
      </p:sp>
      <p:sp>
        <p:nvSpPr>
          <p:cNvPr id="27" name="TextBox 26">
            <a:extLst>
              <a:ext uri="{FF2B5EF4-FFF2-40B4-BE49-F238E27FC236}">
                <a16:creationId xmlns:a16="http://schemas.microsoft.com/office/drawing/2014/main" id="{809FDA27-EC82-2B5B-1438-A28F2ED381A8}"/>
              </a:ext>
            </a:extLst>
          </p:cNvPr>
          <p:cNvSpPr txBox="1"/>
          <p:nvPr/>
        </p:nvSpPr>
        <p:spPr>
          <a:xfrm>
            <a:off x="11528974" y="1826523"/>
            <a:ext cx="508000" cy="369332"/>
          </a:xfrm>
          <a:prstGeom prst="rect">
            <a:avLst/>
          </a:prstGeom>
          <a:noFill/>
        </p:spPr>
        <p:txBody>
          <a:bodyPr wrap="square" rtlCol="0">
            <a:spAutoFit/>
          </a:bodyPr>
          <a:lstStyle/>
          <a:p>
            <a:pPr algn="ctr"/>
            <a:r>
              <a:rPr kumimoji="1" lang="en-US" i="1">
                <a:solidFill>
                  <a:schemeClr val="tx1">
                    <a:lumMod val="85000"/>
                    <a:lumOff val="15000"/>
                  </a:schemeClr>
                </a:solidFill>
                <a:latin typeface="Cambria Math" panose="02040503050406030204" pitchFamily="18" charset="0"/>
                <a:ea typeface="Cambria Math" panose="02040503050406030204" pitchFamily="18" charset="0"/>
              </a:rPr>
              <a:t>P</a:t>
            </a:r>
            <a:r>
              <a:rPr kumimoji="1" lang="en-US" i="1" baseline="-25000">
                <a:solidFill>
                  <a:schemeClr val="tx1">
                    <a:lumMod val="85000"/>
                    <a:lumOff val="15000"/>
                  </a:schemeClr>
                </a:solidFill>
                <a:latin typeface="Cambria Math" panose="02040503050406030204" pitchFamily="18" charset="0"/>
                <a:ea typeface="Cambria Math" panose="02040503050406030204" pitchFamily="18" charset="0"/>
              </a:rPr>
              <a:t>3</a:t>
            </a:r>
            <a:endParaRPr kumimoji="1" lang="th-TH" i="1" baseline="-25000">
              <a:solidFill>
                <a:schemeClr val="tx1">
                  <a:lumMod val="85000"/>
                  <a:lumOff val="15000"/>
                </a:schemeClr>
              </a:solidFill>
              <a:latin typeface="Cambria Math" panose="02040503050406030204" pitchFamily="18" charset="0"/>
              <a:ea typeface="Cambria Math" panose="02040503050406030204" pitchFamily="18" charset="0"/>
            </a:endParaRPr>
          </a:p>
        </p:txBody>
      </p:sp>
      <p:grpSp>
        <p:nvGrpSpPr>
          <p:cNvPr id="9" name="Group 8">
            <a:extLst>
              <a:ext uri="{FF2B5EF4-FFF2-40B4-BE49-F238E27FC236}">
                <a16:creationId xmlns:a16="http://schemas.microsoft.com/office/drawing/2014/main" id="{0AF98F83-79A0-62F7-099C-1B670498ACE8}"/>
              </a:ext>
            </a:extLst>
          </p:cNvPr>
          <p:cNvGrpSpPr/>
          <p:nvPr/>
        </p:nvGrpSpPr>
        <p:grpSpPr>
          <a:xfrm>
            <a:off x="4818896" y="3657968"/>
            <a:ext cx="1621854" cy="843347"/>
            <a:chOff x="4885684" y="3840054"/>
            <a:chExt cx="1621854" cy="843347"/>
          </a:xfrm>
        </p:grpSpPr>
        <p:cxnSp>
          <p:nvCxnSpPr>
            <p:cNvPr id="23" name="Straight Arrow Connector 22">
              <a:extLst>
                <a:ext uri="{FF2B5EF4-FFF2-40B4-BE49-F238E27FC236}">
                  <a16:creationId xmlns:a16="http://schemas.microsoft.com/office/drawing/2014/main" id="{1728ACCC-ACF7-2F16-C8A3-028077F4FE7C}"/>
                </a:ext>
              </a:extLst>
            </p:cNvPr>
            <p:cNvCxnSpPr>
              <a:cxnSpLocks/>
            </p:cNvCxnSpPr>
            <p:nvPr/>
          </p:nvCxnSpPr>
          <p:spPr>
            <a:xfrm>
              <a:off x="5297223" y="4683401"/>
              <a:ext cx="798777" cy="0"/>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B19798-3F39-9775-123D-D4E9BA6AEE4B}"/>
                </a:ext>
              </a:extLst>
            </p:cNvPr>
            <p:cNvSpPr txBox="1"/>
            <p:nvPr/>
          </p:nvSpPr>
          <p:spPr>
            <a:xfrm>
              <a:off x="4885684" y="3840054"/>
              <a:ext cx="1621854" cy="707886"/>
            </a:xfrm>
            <a:prstGeom prst="rect">
              <a:avLst/>
            </a:prstGeom>
            <a:noFill/>
          </p:spPr>
          <p:txBody>
            <a:bodyPr wrap="none" rtlCol="0">
              <a:spAutoFit/>
            </a:bodyPr>
            <a:lstStyle/>
            <a:p>
              <a:pPr algn="ctr"/>
              <a:r>
                <a:rPr lang="en-TH" sz="2000"/>
                <a:t>Experimental </a:t>
              </a:r>
            </a:p>
            <a:p>
              <a:pPr algn="ctr"/>
              <a:r>
                <a:rPr lang="en-TH" sz="2000"/>
                <a:t>Result</a:t>
              </a:r>
              <a:r>
                <a:rPr lang="en-US" sz="2000"/>
                <a:t>s</a:t>
              </a:r>
              <a:endParaRPr lang="en-TH" sz="2000"/>
            </a:p>
          </p:txBody>
        </p:sp>
      </p:grpSp>
      <p:sp>
        <p:nvSpPr>
          <p:cNvPr id="7" name="TextBox 6">
            <a:extLst>
              <a:ext uri="{FF2B5EF4-FFF2-40B4-BE49-F238E27FC236}">
                <a16:creationId xmlns:a16="http://schemas.microsoft.com/office/drawing/2014/main" id="{BB3E8A84-50B7-154A-1BC6-20AA087DE4CB}"/>
              </a:ext>
            </a:extLst>
          </p:cNvPr>
          <p:cNvSpPr txBox="1"/>
          <p:nvPr/>
        </p:nvSpPr>
        <p:spPr>
          <a:xfrm>
            <a:off x="391279" y="6020611"/>
            <a:ext cx="6086742" cy="738664"/>
          </a:xfrm>
          <a:prstGeom prst="rect">
            <a:avLst/>
          </a:prstGeom>
          <a:noFill/>
        </p:spPr>
        <p:txBody>
          <a:bodyPr wrap="square" rtlCol="0">
            <a:spAutoFit/>
          </a:bodyPr>
          <a:lstStyle/>
          <a:p>
            <a:pPr algn="r"/>
            <a:r>
              <a:rPr lang="en-TH" sz="2100"/>
              <a:t>The generated patterns from</a:t>
            </a:r>
            <a:r>
              <a:rPr lang="en-US" sz="2100"/>
              <a:t> our</a:t>
            </a:r>
            <a:r>
              <a:rPr lang="en-TH" sz="2100"/>
              <a:t> CGAN+Matching</a:t>
            </a:r>
            <a:r>
              <a:rPr lang="en-US" sz="2100"/>
              <a:t> </a:t>
            </a:r>
            <a:r>
              <a:rPr lang="en-TH" sz="2100"/>
              <a:t>exhibit desirable characteristics.</a:t>
            </a:r>
          </a:p>
        </p:txBody>
      </p:sp>
    </p:spTree>
    <p:extLst>
      <p:ext uri="{BB962C8B-B14F-4D97-AF65-F5344CB8AC3E}">
        <p14:creationId xmlns:p14="http://schemas.microsoft.com/office/powerpoint/2010/main" val="2049936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84618C-159B-C9AB-D8B6-6DA4BC6C8D9F}"/>
              </a:ext>
            </a:extLst>
          </p:cNvPr>
          <p:cNvSpPr>
            <a:spLocks noGrp="1"/>
          </p:cNvSpPr>
          <p:nvPr>
            <p:ph type="sldNum" sz="quarter" idx="12"/>
          </p:nvPr>
        </p:nvSpPr>
        <p:spPr>
          <a:xfrm>
            <a:off x="9448800" y="0"/>
            <a:ext cx="2743200" cy="365125"/>
          </a:xfrm>
        </p:spPr>
        <p:txBody>
          <a:bodyPr/>
          <a:lstStyle/>
          <a:p>
            <a:fld id="{15DF47DF-F2F7-574C-9B75-58C88A041A29}" type="slidenum">
              <a:rPr lang="en-TH" smtClean="0"/>
              <a:t>22</a:t>
            </a:fld>
            <a:endParaRPr lang="en-TH"/>
          </a:p>
        </p:txBody>
      </p:sp>
      <p:sp>
        <p:nvSpPr>
          <p:cNvPr id="14" name="タイトル 1">
            <a:extLst>
              <a:ext uri="{FF2B5EF4-FFF2-40B4-BE49-F238E27FC236}">
                <a16:creationId xmlns:a16="http://schemas.microsoft.com/office/drawing/2014/main" id="{51EA1403-0072-08B6-8DC5-BB65AEA39AF0}"/>
              </a:ext>
            </a:extLst>
          </p:cNvPr>
          <p:cNvSpPr txBox="1">
            <a:spLocks/>
          </p:cNvSpPr>
          <p:nvPr/>
        </p:nvSpPr>
        <p:spPr>
          <a:xfrm>
            <a:off x="323527" y="116632"/>
            <a:ext cx="8802735"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mn-lt"/>
                <a:ea typeface="UD デジタル 教科書体 N-B" panose="02020700000000000000" pitchFamily="17" charset="-128"/>
              </a:rPr>
              <a:t>Results</a:t>
            </a:r>
            <a:endParaRPr kumimoji="1" lang="ja-JP" altLang="en-US" sz="5400" b="1">
              <a:solidFill>
                <a:schemeClr val="accent2"/>
              </a:solidFill>
              <a:latin typeface="+mn-lt"/>
              <a:ea typeface="UD デジタル 教科書体 N-B" panose="02020700000000000000" pitchFamily="17" charset="-128"/>
            </a:endParaRPr>
          </a:p>
        </p:txBody>
      </p:sp>
      <p:pic>
        <p:nvPicPr>
          <p:cNvPr id="5" name="Picture 4" descr="A screenshot of a computer&#10;&#10;Description automatically generated with low confidence">
            <a:extLst>
              <a:ext uri="{FF2B5EF4-FFF2-40B4-BE49-F238E27FC236}">
                <a16:creationId xmlns:a16="http://schemas.microsoft.com/office/drawing/2014/main" id="{4580B2FC-CA4E-5F5D-E4C3-86AB4BEFF0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054" y="2916872"/>
            <a:ext cx="5326377" cy="665797"/>
          </a:xfrm>
          <a:prstGeom prst="rect">
            <a:avLst/>
          </a:prstGeom>
        </p:spPr>
      </p:pic>
      <p:pic>
        <p:nvPicPr>
          <p:cNvPr id="7" name="Picture 6">
            <a:extLst>
              <a:ext uri="{FF2B5EF4-FFF2-40B4-BE49-F238E27FC236}">
                <a16:creationId xmlns:a16="http://schemas.microsoft.com/office/drawing/2014/main" id="{0258A6AE-1583-82CB-9478-2EEED14A2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3230" y="2920313"/>
            <a:ext cx="5563654" cy="798957"/>
          </a:xfrm>
          <a:prstGeom prst="rect">
            <a:avLst/>
          </a:prstGeom>
        </p:spPr>
      </p:pic>
      <p:pic>
        <p:nvPicPr>
          <p:cNvPr id="8" name="Picture 7">
            <a:extLst>
              <a:ext uri="{FF2B5EF4-FFF2-40B4-BE49-F238E27FC236}">
                <a16:creationId xmlns:a16="http://schemas.microsoft.com/office/drawing/2014/main" id="{A9B00960-BFF4-9CC6-C97B-033DF493D1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054" y="3778157"/>
            <a:ext cx="5326377" cy="798957"/>
          </a:xfrm>
          <a:prstGeom prst="rect">
            <a:avLst/>
          </a:prstGeom>
        </p:spPr>
      </p:pic>
      <p:pic>
        <p:nvPicPr>
          <p:cNvPr id="29" name="Picture 28">
            <a:extLst>
              <a:ext uri="{FF2B5EF4-FFF2-40B4-BE49-F238E27FC236}">
                <a16:creationId xmlns:a16="http://schemas.microsoft.com/office/drawing/2014/main" id="{4826E916-337B-E69B-9727-65BEF71BE68D}"/>
              </a:ext>
            </a:extLst>
          </p:cNvPr>
          <p:cNvPicPr>
            <a:picLocks noChangeAspect="1"/>
          </p:cNvPicPr>
          <p:nvPr/>
        </p:nvPicPr>
        <p:blipFill rotWithShape="1">
          <a:blip r:embed="rId5"/>
          <a:srcRect t="-1" b="49274"/>
          <a:stretch/>
        </p:blipFill>
        <p:spPr>
          <a:xfrm>
            <a:off x="444406" y="1325042"/>
            <a:ext cx="5342025" cy="832041"/>
          </a:xfrm>
          <a:prstGeom prst="rect">
            <a:avLst/>
          </a:prstGeom>
        </p:spPr>
      </p:pic>
      <p:cxnSp>
        <p:nvCxnSpPr>
          <p:cNvPr id="39" name="Straight Connector 38">
            <a:extLst>
              <a:ext uri="{FF2B5EF4-FFF2-40B4-BE49-F238E27FC236}">
                <a16:creationId xmlns:a16="http://schemas.microsoft.com/office/drawing/2014/main" id="{F9C34B38-54F2-694B-1084-39A59C0AF68B}"/>
              </a:ext>
            </a:extLst>
          </p:cNvPr>
          <p:cNvCxnSpPr>
            <a:cxnSpLocks/>
          </p:cNvCxnSpPr>
          <p:nvPr/>
        </p:nvCxnSpPr>
        <p:spPr>
          <a:xfrm>
            <a:off x="359152" y="2373972"/>
            <a:ext cx="11516172"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BB57A19-BEC3-43DD-0021-E8964161388A}"/>
              </a:ext>
            </a:extLst>
          </p:cNvPr>
          <p:cNvSpPr txBox="1"/>
          <p:nvPr/>
        </p:nvSpPr>
        <p:spPr>
          <a:xfrm>
            <a:off x="460054" y="6380977"/>
            <a:ext cx="11650882" cy="400110"/>
          </a:xfrm>
          <a:prstGeom prst="rect">
            <a:avLst/>
          </a:prstGeom>
          <a:noFill/>
        </p:spPr>
        <p:txBody>
          <a:bodyPr wrap="square">
            <a:spAutoFit/>
          </a:bodyPr>
          <a:lstStyle/>
          <a:p>
            <a:pPr fontAlgn="base" latinLnBrk="0">
              <a:spcBef>
                <a:spcPct val="0"/>
              </a:spcBef>
              <a:spcAft>
                <a:spcPct val="0"/>
              </a:spcAft>
            </a:pPr>
            <a:r>
              <a:rPr lang="en-US" altLang="ja-JP" sz="2000" u="sng"/>
              <a:t>Note</a:t>
            </a:r>
            <a:r>
              <a:rPr lang="en-US" altLang="ja-JP" sz="2000"/>
              <a:t>: If the initial patterns are underground, the algorithm will generate underground patterns.</a:t>
            </a:r>
          </a:p>
        </p:txBody>
      </p:sp>
      <p:pic>
        <p:nvPicPr>
          <p:cNvPr id="59" name="Picture 58">
            <a:extLst>
              <a:ext uri="{FF2B5EF4-FFF2-40B4-BE49-F238E27FC236}">
                <a16:creationId xmlns:a16="http://schemas.microsoft.com/office/drawing/2014/main" id="{64E6A413-A475-C8DC-E24C-99954BF25DFE}"/>
              </a:ext>
            </a:extLst>
          </p:cNvPr>
          <p:cNvPicPr>
            <a:picLocks noChangeAspect="1"/>
          </p:cNvPicPr>
          <p:nvPr/>
        </p:nvPicPr>
        <p:blipFill rotWithShape="1">
          <a:blip r:embed="rId5"/>
          <a:srcRect t="51290"/>
          <a:stretch/>
        </p:blipFill>
        <p:spPr>
          <a:xfrm>
            <a:off x="6043230" y="1328025"/>
            <a:ext cx="5563654" cy="832104"/>
          </a:xfrm>
          <a:prstGeom prst="rect">
            <a:avLst/>
          </a:prstGeom>
        </p:spPr>
      </p:pic>
      <p:pic>
        <p:nvPicPr>
          <p:cNvPr id="61" name="Picture 60" descr="A picture containing screenshot, pixel&#10;&#10;Description automatically generated">
            <a:extLst>
              <a:ext uri="{FF2B5EF4-FFF2-40B4-BE49-F238E27FC236}">
                <a16:creationId xmlns:a16="http://schemas.microsoft.com/office/drawing/2014/main" id="{85993AB1-4F62-2852-E88F-F2F64EFFA7E7}"/>
              </a:ext>
            </a:extLst>
          </p:cNvPr>
          <p:cNvPicPr>
            <a:picLocks noChangeAspect="1"/>
          </p:cNvPicPr>
          <p:nvPr/>
        </p:nvPicPr>
        <p:blipFill>
          <a:blip r:embed="rId6"/>
          <a:stretch>
            <a:fillRect/>
          </a:stretch>
        </p:blipFill>
        <p:spPr>
          <a:xfrm>
            <a:off x="6043229" y="3778157"/>
            <a:ext cx="5539779" cy="795528"/>
          </a:xfrm>
          <a:prstGeom prst="rect">
            <a:avLst/>
          </a:prstGeom>
        </p:spPr>
      </p:pic>
      <p:sp>
        <p:nvSpPr>
          <p:cNvPr id="66" name="TextBox 65">
            <a:extLst>
              <a:ext uri="{FF2B5EF4-FFF2-40B4-BE49-F238E27FC236}">
                <a16:creationId xmlns:a16="http://schemas.microsoft.com/office/drawing/2014/main" id="{A04F3FFD-8EF1-50F9-203E-2C859CF72540}"/>
              </a:ext>
            </a:extLst>
          </p:cNvPr>
          <p:cNvSpPr txBox="1"/>
          <p:nvPr/>
        </p:nvSpPr>
        <p:spPr>
          <a:xfrm>
            <a:off x="444406" y="2460756"/>
            <a:ext cx="9792124" cy="400110"/>
          </a:xfrm>
          <a:prstGeom prst="rect">
            <a:avLst/>
          </a:prstGeom>
          <a:noFill/>
          <a:ln w="19050">
            <a:noFill/>
          </a:ln>
        </p:spPr>
        <p:txBody>
          <a:bodyPr wrap="square">
            <a:spAutoFit/>
          </a:bodyPr>
          <a:lstStyle/>
          <a:p>
            <a:pPr marL="285750" indent="-285750" fontAlgn="base" latinLnBrk="0">
              <a:spcBef>
                <a:spcPct val="0"/>
              </a:spcBef>
              <a:spcAft>
                <a:spcPct val="0"/>
              </a:spcAft>
              <a:buFont typeface="Arial" panose="020B0604020202020204" pitchFamily="34" charset="0"/>
              <a:buChar char="•"/>
            </a:pPr>
            <a:r>
              <a:rPr lang="en-US" sz="2000">
                <a:latin typeface="Arial" panose="020B0604020202020204" pitchFamily="34" charset="0"/>
              </a:rPr>
              <a:t>L</a:t>
            </a:r>
            <a:r>
              <a:rPr lang="en-US" sz="2000" b="0" i="0">
                <a:effectLst/>
                <a:latin typeface="Arial" panose="020B0604020202020204" pitchFamily="34" charset="0"/>
              </a:rPr>
              <a:t>evels generated from CGAN and Matching are naturally connected and playable.</a:t>
            </a:r>
            <a:endParaRPr lang="en-US" altLang="ja-JP" sz="2000" b="1">
              <a:latin typeface="+mj-lt"/>
            </a:endParaRPr>
          </a:p>
        </p:txBody>
      </p:sp>
      <p:sp>
        <p:nvSpPr>
          <p:cNvPr id="67" name="TextBox 66">
            <a:extLst>
              <a:ext uri="{FF2B5EF4-FFF2-40B4-BE49-F238E27FC236}">
                <a16:creationId xmlns:a16="http://schemas.microsoft.com/office/drawing/2014/main" id="{82D81D29-F196-C3A0-473F-2EAF8D3CB428}"/>
              </a:ext>
            </a:extLst>
          </p:cNvPr>
          <p:cNvSpPr txBox="1"/>
          <p:nvPr/>
        </p:nvSpPr>
        <p:spPr>
          <a:xfrm>
            <a:off x="444405" y="886126"/>
            <a:ext cx="10326513" cy="400110"/>
          </a:xfrm>
          <a:prstGeom prst="rect">
            <a:avLst/>
          </a:prstGeom>
          <a:noFill/>
          <a:ln w="19050">
            <a:noFill/>
          </a:ln>
        </p:spPr>
        <p:txBody>
          <a:bodyPr wrap="square">
            <a:spAutoFit/>
          </a:bodyPr>
          <a:lstStyle/>
          <a:p>
            <a:pPr marL="285750" indent="-285750" fontAlgn="base" latinLnBrk="0">
              <a:spcBef>
                <a:spcPct val="0"/>
              </a:spcBef>
              <a:spcAft>
                <a:spcPct val="0"/>
              </a:spcAft>
              <a:buFont typeface="Arial" panose="020B0604020202020204" pitchFamily="34" charset="0"/>
              <a:buChar char="•"/>
            </a:pPr>
            <a:r>
              <a:rPr lang="en-US" sz="2000" b="0" i="0">
                <a:effectLst/>
                <a:latin typeface="Arial" panose="020B0604020202020204" pitchFamily="34" charset="0"/>
              </a:rPr>
              <a:t>Levels generated from randomly connecting patterns </a:t>
            </a:r>
            <a:r>
              <a:rPr lang="en-US" sz="2000">
                <a:latin typeface="Arial" panose="020B0604020202020204" pitchFamily="34" charset="0"/>
                <a:sym typeface="Wingdings" pitchFamily="2" charset="2"/>
              </a:rPr>
              <a:t>show unnatural connections.</a:t>
            </a:r>
            <a:endParaRPr lang="en-US" altLang="ja-JP" sz="2000" b="1">
              <a:latin typeface="+mj-lt"/>
            </a:endParaRPr>
          </a:p>
        </p:txBody>
      </p:sp>
      <p:grpSp>
        <p:nvGrpSpPr>
          <p:cNvPr id="4" name="Group 3">
            <a:extLst>
              <a:ext uri="{FF2B5EF4-FFF2-40B4-BE49-F238E27FC236}">
                <a16:creationId xmlns:a16="http://schemas.microsoft.com/office/drawing/2014/main" id="{411635BF-0216-5CFB-18DF-703615A59B11}"/>
              </a:ext>
            </a:extLst>
          </p:cNvPr>
          <p:cNvGrpSpPr/>
          <p:nvPr/>
        </p:nvGrpSpPr>
        <p:grpSpPr>
          <a:xfrm>
            <a:off x="353179" y="4710853"/>
            <a:ext cx="9776476" cy="1661993"/>
            <a:chOff x="353179" y="4698978"/>
            <a:chExt cx="9776476" cy="1661993"/>
          </a:xfrm>
        </p:grpSpPr>
        <p:sp>
          <p:nvSpPr>
            <p:cNvPr id="3" name="Rounded Rectangle 2">
              <a:extLst>
                <a:ext uri="{FF2B5EF4-FFF2-40B4-BE49-F238E27FC236}">
                  <a16:creationId xmlns:a16="http://schemas.microsoft.com/office/drawing/2014/main" id="{4C04A7E8-FD9F-6151-AF54-6118F23EDB30}"/>
                </a:ext>
              </a:extLst>
            </p:cNvPr>
            <p:cNvSpPr/>
            <p:nvPr/>
          </p:nvSpPr>
          <p:spPr>
            <a:xfrm>
              <a:off x="353179" y="4698978"/>
              <a:ext cx="9776476" cy="1661993"/>
            </a:xfrm>
            <a:prstGeom prst="roundRect">
              <a:avLst/>
            </a:prstGeom>
            <a:solidFill>
              <a:srgbClr val="E7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mc:AlternateContent xmlns:mc="http://schemas.openxmlformats.org/markup-compatibility/2006">
          <mc:Choice xmlns:a14="http://schemas.microsoft.com/office/drawing/2010/main" Requires="a14">
            <p:sp>
              <p:nvSpPr>
                <p:cNvPr id="68" name="テキスト ボックス 10">
                  <a:extLst>
                    <a:ext uri="{FF2B5EF4-FFF2-40B4-BE49-F238E27FC236}">
                      <a16:creationId xmlns:a16="http://schemas.microsoft.com/office/drawing/2014/main" id="{4CA26E21-5E2C-5CEC-FFF5-58BAAAB0AE6E}"/>
                    </a:ext>
                  </a:extLst>
                </p:cNvPr>
                <p:cNvSpPr txBox="1"/>
                <p:nvPr/>
              </p:nvSpPr>
              <p:spPr>
                <a:xfrm>
                  <a:off x="460053" y="4698978"/>
                  <a:ext cx="9538969" cy="1661993"/>
                </a:xfrm>
                <a:prstGeom prst="rect">
                  <a:avLst/>
                </a:prstGeom>
                <a:noFill/>
              </p:spPr>
              <p:txBody>
                <a:bodyPr wrap="square" rtlCol="0">
                  <a:spAutoFit/>
                </a:bodyPr>
                <a:lstStyle/>
                <a:p>
                  <a:r>
                    <a:rPr kumimoji="1" lang="en-US" altLang="ja-JP" sz="2000" b="1">
                      <a:solidFill>
                        <a:schemeClr val="tx2"/>
                      </a:solidFill>
                      <a:latin typeface="Calibri (Body)"/>
                      <a:ea typeface="UD デジタル 教科書体 N-B" panose="02020700000000000000" pitchFamily="17" charset="-128"/>
                    </a:rPr>
                    <a:t>Level generation processes</a:t>
                  </a:r>
                </a:p>
                <a:p>
                  <a:endParaRPr kumimoji="1" lang="en-US" altLang="ja-JP" sz="300">
                    <a:solidFill>
                      <a:schemeClr val="tx1">
                        <a:lumMod val="85000"/>
                        <a:lumOff val="15000"/>
                      </a:schemeClr>
                    </a:solidFill>
                    <a:latin typeface="Calibri (Body)"/>
                    <a:ea typeface="UD デジタル 教科書体 N-B" panose="02020700000000000000" pitchFamily="17" charset="-128"/>
                  </a:endParaRPr>
                </a:p>
                <a:p>
                  <a:r>
                    <a:rPr kumimoji="1" lang="en-US" altLang="ja-JP" sz="2000">
                      <a:solidFill>
                        <a:schemeClr val="tx1">
                          <a:lumMod val="85000"/>
                          <a:lumOff val="15000"/>
                        </a:schemeClr>
                      </a:solidFill>
                      <a:latin typeface="Calibri (Body)"/>
                      <a:ea typeface="UD デジタル 教科書体 N-B" panose="02020700000000000000" pitchFamily="17" charset="-128"/>
                      <a:cs typeface="+mj-cs"/>
                    </a:rPr>
                    <a:t>1. Take three arbitrary patterns from level data.</a:t>
                  </a:r>
                  <a:r>
                    <a:rPr kumimoji="1" lang="en-US" altLang="ja-JP" sz="2000">
                      <a:solidFill>
                        <a:schemeClr val="tx1">
                          <a:lumMod val="85000"/>
                          <a:lumOff val="15000"/>
                        </a:schemeClr>
                      </a:solidFill>
                      <a:latin typeface="Calibri (Body)"/>
                      <a:ea typeface="UD デジタル 教科書体 N-B" panose="02020700000000000000" pitchFamily="17" charset="-128"/>
                    </a:rPr>
                    <a:t> (</a:t>
                  </a:r>
                  <a:r>
                    <a:rPr kumimoji="1" lang="en-US" altLang="ja-JP" sz="2000" i="1" err="1">
                      <a:solidFill>
                        <a:schemeClr val="tx1">
                          <a:lumMod val="85000"/>
                          <a:lumOff val="15000"/>
                        </a:schemeClr>
                      </a:solidFill>
                      <a:latin typeface="Calibri (Body)"/>
                      <a:ea typeface="UD デジタル 教科書体 N-B" panose="02020700000000000000" pitchFamily="17" charset="-128"/>
                    </a:rPr>
                    <a:t>P</a:t>
                  </a:r>
                  <a:r>
                    <a:rPr kumimoji="1" lang="en-US" altLang="ja-JP" sz="2000" i="1" baseline="-25000" err="1">
                      <a:solidFill>
                        <a:schemeClr val="tx1">
                          <a:lumMod val="85000"/>
                          <a:lumOff val="15000"/>
                        </a:schemeClr>
                      </a:solidFill>
                      <a:latin typeface="Calibri (Body)"/>
                      <a:ea typeface="UD デジタル 教科書体 N-B" panose="02020700000000000000" pitchFamily="17" charset="-128"/>
                    </a:rPr>
                    <a:t>init</a:t>
                  </a:r>
                  <a:r>
                    <a:rPr kumimoji="1" lang="en-US" altLang="ja-JP" sz="2000">
                      <a:solidFill>
                        <a:schemeClr val="tx1">
                          <a:lumMod val="85000"/>
                          <a:lumOff val="15000"/>
                        </a:schemeClr>
                      </a:solidFill>
                      <a:latin typeface="Calibri (Body)"/>
                      <a:ea typeface="UD デジタル 教科書体 N-B" panose="02020700000000000000" pitchFamily="17" charset="-128"/>
                    </a:rPr>
                    <a:t>)</a:t>
                  </a:r>
                </a:p>
                <a:p>
                  <a:pPr marL="342900" indent="-342900">
                    <a:buAutoNum type="arabicPeriod"/>
                  </a:pPr>
                  <a:endParaRPr kumimoji="1" lang="en-US" altLang="ja-JP" sz="700">
                    <a:solidFill>
                      <a:schemeClr val="tx1">
                        <a:lumMod val="85000"/>
                        <a:lumOff val="15000"/>
                      </a:schemeClr>
                    </a:solidFill>
                    <a:latin typeface="Calibri (Body)"/>
                    <a:ea typeface="UD デジタル 教科書体 N-B" panose="02020700000000000000" pitchFamily="17" charset="-128"/>
                  </a:endParaRPr>
                </a:p>
                <a:p>
                  <a:r>
                    <a:rPr kumimoji="1" lang="en-US" altLang="ja-JP" sz="2000">
                      <a:solidFill>
                        <a:schemeClr val="tx1">
                          <a:lumMod val="85000"/>
                          <a:lumOff val="15000"/>
                        </a:schemeClr>
                      </a:solidFill>
                      <a:latin typeface="Calibri (Body)"/>
                      <a:ea typeface="UD デジタル 教科書体 N-B" panose="02020700000000000000" pitchFamily="17" charset="-128"/>
                    </a:rPr>
                    <a:t>2. Generate a </a:t>
                  </a:r>
                  <a:r>
                    <a:rPr kumimoji="1" lang="en-US" altLang="ja-JP" sz="2000">
                      <a:solidFill>
                        <a:srgbClr val="C00000"/>
                      </a:solidFill>
                      <a:latin typeface="Calibri (Body)"/>
                      <a:ea typeface="UD デジタル 教科書体 N-B" panose="02020700000000000000" pitchFamily="17" charset="-128"/>
                    </a:rPr>
                    <a:t>pattern </a:t>
                  </a:r>
                  <a:r>
                    <a:rPr kumimoji="1" lang="en-US" altLang="ja-JP" sz="2000" i="1">
                      <a:solidFill>
                        <a:srgbClr val="C00000"/>
                      </a:solidFill>
                      <a:latin typeface="Calibri (Body)"/>
                      <a:ea typeface="UD デジタル 教科書体 N-B" panose="02020700000000000000" pitchFamily="17" charset="-128"/>
                    </a:rPr>
                    <a:t>P</a:t>
                  </a:r>
                  <a:r>
                    <a:rPr kumimoji="1" lang="en-US" altLang="ja-JP" sz="2000">
                      <a:solidFill>
                        <a:schemeClr val="tx1">
                          <a:lumMod val="85000"/>
                          <a:lumOff val="15000"/>
                        </a:schemeClr>
                      </a:solidFill>
                      <a:latin typeface="Calibri (Body)"/>
                      <a:ea typeface="UD デジタル 教科書体 N-B" panose="02020700000000000000" pitchFamily="17" charset="-128"/>
                    </a:rPr>
                    <a:t> with a random vector from CGAN. </a:t>
                  </a:r>
                  <a:r>
                    <a:rPr kumimoji="1" lang="en-US" altLang="ja-JP" sz="2000" i="1">
                      <a:solidFill>
                        <a:schemeClr val="tx1">
                          <a:lumMod val="85000"/>
                          <a:lumOff val="15000"/>
                        </a:schemeClr>
                      </a:solidFill>
                      <a:latin typeface="Calibri (Body)"/>
                      <a:ea typeface="UD デジタル 教科書体 N-B" panose="02020700000000000000" pitchFamily="17" charset="-128"/>
                    </a:rPr>
                    <a:t>P</a:t>
                  </a:r>
                  <a:r>
                    <a:rPr kumimoji="1" lang="en-US" altLang="ja-JP" sz="2000">
                      <a:solidFill>
                        <a:schemeClr val="tx1">
                          <a:lumMod val="85000"/>
                          <a:lumOff val="15000"/>
                        </a:schemeClr>
                      </a:solidFill>
                      <a:latin typeface="Calibri (Body)"/>
                      <a:ea typeface="UD デジタル 教科書体 N-B" panose="02020700000000000000" pitchFamily="17" charset="-128"/>
                    </a:rPr>
                    <a:t> = </a:t>
                  </a:r>
                  <a:r>
                    <a:rPr kumimoji="1" lang="en-US" altLang="ja-JP" i="1">
                      <a:solidFill>
                        <a:srgbClr val="0070C0"/>
                      </a:solidFill>
                      <a:latin typeface="Calibri (Body)"/>
                      <a:ea typeface="UD デジタル 教科書体 N-B" panose="02020700000000000000" pitchFamily="17" charset="-128"/>
                      <a:cs typeface="+mj-cs"/>
                    </a:rPr>
                    <a:t>CGAN</a:t>
                  </a:r>
                  <a:r>
                    <a:rPr kumimoji="1" lang="en-US" altLang="ja-JP">
                      <a:solidFill>
                        <a:srgbClr val="0070C0"/>
                      </a:solidFill>
                      <a:latin typeface="Calibri (Body)"/>
                      <a:ea typeface="UD デジタル 教科書体 N-B" panose="02020700000000000000" pitchFamily="17" charset="-128"/>
                      <a:cs typeface="+mj-cs"/>
                    </a:rPr>
                    <a:t>(</a:t>
                  </a:r>
                  <a:r>
                    <a:rPr kumimoji="1" lang="en-US" altLang="ja-JP" i="1" err="1">
                      <a:solidFill>
                        <a:srgbClr val="0070C0"/>
                      </a:solidFill>
                      <a:latin typeface="Calibri (Body)"/>
                      <a:ea typeface="UD デジタル 教科書体 N-B" panose="02020700000000000000" pitchFamily="17" charset="-128"/>
                    </a:rPr>
                    <a:t>P</a:t>
                  </a:r>
                  <a:r>
                    <a:rPr kumimoji="1" lang="en-US" altLang="ja-JP" i="1" baseline="-25000" err="1">
                      <a:solidFill>
                        <a:srgbClr val="0070C0"/>
                      </a:solidFill>
                      <a:latin typeface="Calibri (Body)"/>
                      <a:ea typeface="UD デジタル 教科書体 N-B" panose="02020700000000000000" pitchFamily="17" charset="-128"/>
                    </a:rPr>
                    <a:t>init</a:t>
                  </a:r>
                  <a:r>
                    <a:rPr kumimoji="1" lang="en-US" altLang="ja-JP">
                      <a:solidFill>
                        <a:srgbClr val="0070C0"/>
                      </a:solidFill>
                      <a:latin typeface="Calibri (Body)"/>
                      <a:ea typeface="UD デジタル 教科書体 N-B" panose="02020700000000000000" pitchFamily="17" charset="-128"/>
                      <a:cs typeface="+mj-cs"/>
                    </a:rPr>
                    <a:t>, </a:t>
                  </a:r>
                  <a14:m>
                    <m:oMath xmlns:m="http://schemas.openxmlformats.org/officeDocument/2006/math">
                      <m:sSub>
                        <m:sSubPr>
                          <m:ctrlPr>
                            <a:rPr kumimoji="1" lang="en-US" altLang="ja-JP" i="1" smtClean="0">
                              <a:solidFill>
                                <a:srgbClr val="0070C0"/>
                              </a:solidFill>
                              <a:latin typeface="Cambria Math" panose="02040503050406030204" pitchFamily="18" charset="0"/>
                              <a:ea typeface="Cambria Math" panose="02040503050406030204" pitchFamily="18" charset="0"/>
                            </a:rPr>
                          </m:ctrlPr>
                        </m:sSubPr>
                        <m:e>
                          <m:r>
                            <a:rPr kumimoji="1" lang="en-US" altLang="ja-JP" b="0" i="1" smtClean="0">
                              <a:solidFill>
                                <a:srgbClr val="0070C0"/>
                              </a:solidFill>
                              <a:latin typeface="Cambria Math" panose="02040503050406030204" pitchFamily="18" charset="0"/>
                              <a:ea typeface="Cambria Math" panose="02040503050406030204" pitchFamily="18" charset="0"/>
                            </a:rPr>
                            <m:t>𝑣</m:t>
                          </m:r>
                        </m:e>
                        <m:sub>
                          <m:r>
                            <a:rPr kumimoji="1" lang="en-US" altLang="ja-JP" b="0" i="1" smtClean="0">
                              <a:solidFill>
                                <a:srgbClr val="0070C0"/>
                              </a:solidFill>
                              <a:latin typeface="Cambria Math" panose="02040503050406030204" pitchFamily="18" charset="0"/>
                              <a:ea typeface="Cambria Math" panose="02040503050406030204" pitchFamily="18" charset="0"/>
                            </a:rPr>
                            <m:t>𝑟𝑎𝑛𝑑𝑜𝑚</m:t>
                          </m:r>
                        </m:sub>
                      </m:sSub>
                    </m:oMath>
                  </a14:m>
                  <a:r>
                    <a:rPr kumimoji="1" lang="en-US" altLang="ja-JP">
                      <a:solidFill>
                        <a:srgbClr val="0070C0"/>
                      </a:solidFill>
                      <a:latin typeface="Calibri (Body)"/>
                      <a:ea typeface="UD デジタル 教科書体 N-B" panose="02020700000000000000" pitchFamily="17" charset="-128"/>
                      <a:cs typeface="+mj-cs"/>
                    </a:rPr>
                    <a:t>)</a:t>
                  </a:r>
                </a:p>
                <a:p>
                  <a:r>
                    <a:rPr kumimoji="1" lang="en-US" altLang="ja-JP" sz="700">
                      <a:solidFill>
                        <a:srgbClr val="0070C0"/>
                      </a:solidFill>
                      <a:latin typeface="Calibri (Body)"/>
                      <a:ea typeface="UD デジタル 教科書体 N-B" panose="02020700000000000000" pitchFamily="17" charset="-128"/>
                      <a:cs typeface="+mj-cs"/>
                    </a:rPr>
                    <a:t> </a:t>
                  </a:r>
                  <a:endParaRPr kumimoji="1" lang="en-US" altLang="ja-JP" sz="700">
                    <a:solidFill>
                      <a:schemeClr val="tx1">
                        <a:lumMod val="85000"/>
                        <a:lumOff val="15000"/>
                      </a:schemeClr>
                    </a:solidFill>
                    <a:latin typeface="Calibri (Body)"/>
                    <a:ea typeface="UD デジタル 教科書体 N-B" panose="02020700000000000000" pitchFamily="17" charset="-128"/>
                  </a:endParaRPr>
                </a:p>
                <a:p>
                  <a:r>
                    <a:rPr kumimoji="1" lang="en-US" altLang="ja-JP" sz="2000">
                      <a:solidFill>
                        <a:schemeClr val="tx1">
                          <a:lumMod val="85000"/>
                          <a:lumOff val="15000"/>
                        </a:schemeClr>
                      </a:solidFill>
                      <a:latin typeface="Calibri (Body)"/>
                      <a:ea typeface="UD デジタル 教科書体 N-B" panose="02020700000000000000" pitchFamily="17" charset="-128"/>
                    </a:rPr>
                    <a:t>3. Find </a:t>
                  </a:r>
                  <a:r>
                    <a:rPr kumimoji="1" lang="en-US" altLang="ja-JP" sz="2000">
                      <a:solidFill>
                        <a:srgbClr val="C00000"/>
                      </a:solidFill>
                      <a:latin typeface="Calibri (Body)"/>
                      <a:ea typeface="UD デジタル 教科書体 N-B" panose="02020700000000000000" pitchFamily="17" charset="-128"/>
                    </a:rPr>
                    <a:t>matching pattern </a:t>
                  </a:r>
                  <a:r>
                    <a:rPr kumimoji="1" lang="en-US" altLang="ja-JP" sz="2000" i="1">
                      <a:solidFill>
                        <a:srgbClr val="C00000"/>
                      </a:solidFill>
                      <a:latin typeface="Calibri (Body)"/>
                      <a:ea typeface="UD デジタル 教科書体 N-B" panose="02020700000000000000" pitchFamily="17" charset="-128"/>
                    </a:rPr>
                    <a:t>P’</a:t>
                  </a:r>
                  <a:r>
                    <a:rPr kumimoji="1" lang="en-US" altLang="ja-JP" sz="2000">
                      <a:solidFill>
                        <a:srgbClr val="C00000"/>
                      </a:solidFill>
                      <a:latin typeface="Calibri (Body)"/>
                      <a:ea typeface="UD デジタル 教科書体 N-B" panose="02020700000000000000" pitchFamily="17" charset="-128"/>
                    </a:rPr>
                    <a:t> </a:t>
                  </a:r>
                  <a:r>
                    <a:rPr kumimoji="1" lang="en-US" altLang="ja-JP" sz="2000">
                      <a:solidFill>
                        <a:schemeClr val="tx1">
                          <a:lumMod val="85000"/>
                          <a:lumOff val="15000"/>
                        </a:schemeClr>
                      </a:solidFill>
                      <a:latin typeface="Calibri (Body)"/>
                      <a:ea typeface="UD デジタル 教科書体 N-B" panose="02020700000000000000" pitchFamily="17" charset="-128"/>
                    </a:rPr>
                    <a:t>and generate</a:t>
                  </a:r>
                  <a:r>
                    <a:rPr kumimoji="1" lang="en-US" altLang="ja-JP" sz="2000">
                      <a:solidFill>
                        <a:schemeClr val="accent3">
                          <a:lumMod val="50000"/>
                        </a:schemeClr>
                      </a:solidFill>
                      <a:latin typeface="Calibri (Body)"/>
                      <a:ea typeface="UD デジタル 教科書体 N-B" panose="02020700000000000000" pitchFamily="17" charset="-128"/>
                    </a:rPr>
                    <a:t>. </a:t>
                  </a:r>
                  <a:r>
                    <a:rPr kumimoji="1" lang="en-US" altLang="ja-JP" sz="2000">
                      <a:solidFill>
                        <a:schemeClr val="tx1">
                          <a:lumMod val="85000"/>
                          <a:lumOff val="15000"/>
                        </a:schemeClr>
                      </a:solidFill>
                      <a:latin typeface="Calibri (Body)"/>
                      <a:ea typeface="UD デジタル 教科書体 N-B" panose="02020700000000000000" pitchFamily="17" charset="-128"/>
                    </a:rPr>
                    <a:t>(repeat steps 2-3 until the level is complete)</a:t>
                  </a:r>
                  <a:endParaRPr kumimoji="1" lang="en-US" altLang="ja-JP" sz="2000">
                    <a:solidFill>
                      <a:schemeClr val="accent3">
                        <a:lumMod val="50000"/>
                      </a:schemeClr>
                    </a:solidFill>
                    <a:latin typeface="Calibri (Body)"/>
                    <a:ea typeface="UD デジタル 教科書体 N-B" panose="02020700000000000000" pitchFamily="17" charset="-128"/>
                  </a:endParaRPr>
                </a:p>
                <a:p>
                  <a:endParaRPr kumimoji="1" lang="en-US" altLang="ja-JP" sz="500">
                    <a:solidFill>
                      <a:schemeClr val="accent3">
                        <a:lumMod val="50000"/>
                      </a:schemeClr>
                    </a:solidFill>
                    <a:latin typeface="Calibri (Body)"/>
                    <a:ea typeface="UD デジタル 教科書体 N-B" panose="02020700000000000000" pitchFamily="17" charset="-128"/>
                  </a:endParaRPr>
                </a:p>
              </p:txBody>
            </p:sp>
          </mc:Choice>
          <mc:Fallback>
            <p:sp>
              <p:nvSpPr>
                <p:cNvPr id="68" name="テキスト ボックス 10">
                  <a:extLst>
                    <a:ext uri="{FF2B5EF4-FFF2-40B4-BE49-F238E27FC236}">
                      <a16:creationId xmlns:a16="http://schemas.microsoft.com/office/drawing/2014/main" id="{4CA26E21-5E2C-5CEC-FFF5-58BAAAB0AE6E}"/>
                    </a:ext>
                  </a:extLst>
                </p:cNvPr>
                <p:cNvSpPr txBox="1">
                  <a:spLocks noRot="1" noChangeAspect="1" noMove="1" noResize="1" noEditPoints="1" noAdjustHandles="1" noChangeArrowheads="1" noChangeShapeType="1" noTextEdit="1"/>
                </p:cNvSpPr>
                <p:nvPr/>
              </p:nvSpPr>
              <p:spPr>
                <a:xfrm>
                  <a:off x="460053" y="4698978"/>
                  <a:ext cx="9538969" cy="1661993"/>
                </a:xfrm>
                <a:prstGeom prst="rect">
                  <a:avLst/>
                </a:prstGeom>
                <a:blipFill>
                  <a:blip r:embed="rId7"/>
                  <a:stretch>
                    <a:fillRect l="-639" t="-2206" b="-1471"/>
                  </a:stretch>
                </a:blipFill>
              </p:spPr>
              <p:txBody>
                <a:bodyPr/>
                <a:lstStyle/>
                <a:p>
                  <a:r>
                    <a:rPr lang="th-TH">
                      <a:noFill/>
                    </a:rPr>
                    <a:t> </a:t>
                  </a:r>
                </a:p>
              </p:txBody>
            </p:sp>
          </mc:Fallback>
        </mc:AlternateContent>
      </p:grpSp>
    </p:spTree>
    <p:extLst>
      <p:ext uri="{BB962C8B-B14F-4D97-AF65-F5344CB8AC3E}">
        <p14:creationId xmlns:p14="http://schemas.microsoft.com/office/powerpoint/2010/main" val="4232969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06B09A-E4DC-14AD-05FE-C821715EAD53}"/>
              </a:ext>
            </a:extLst>
          </p:cNvPr>
          <p:cNvSpPr txBox="1">
            <a:spLocks/>
          </p:cNvSpPr>
          <p:nvPr/>
        </p:nvSpPr>
        <p:spPr>
          <a:xfrm>
            <a:off x="347608" y="364773"/>
            <a:ext cx="11496783"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66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Conclusion</a:t>
            </a:r>
            <a:endParaRPr kumimoji="1" lang="ja-JP" altLang="en-US" sz="6600" b="1" strike="sngStrike">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5" name="TextBox 4">
            <a:extLst>
              <a:ext uri="{FF2B5EF4-FFF2-40B4-BE49-F238E27FC236}">
                <a16:creationId xmlns:a16="http://schemas.microsoft.com/office/drawing/2014/main" id="{7838D56D-B0D2-F447-017E-E4F334136F6F}"/>
              </a:ext>
            </a:extLst>
          </p:cNvPr>
          <p:cNvSpPr txBox="1"/>
          <p:nvPr/>
        </p:nvSpPr>
        <p:spPr>
          <a:xfrm>
            <a:off x="316276" y="1679068"/>
            <a:ext cx="11496783" cy="972574"/>
          </a:xfrm>
          <a:prstGeom prst="rect">
            <a:avLst/>
          </a:prstGeom>
          <a:noFill/>
        </p:spPr>
        <p:txBody>
          <a:bodyPr wrap="square">
            <a:spAutoFit/>
          </a:bodyPr>
          <a:lstStyle/>
          <a:p>
            <a:pPr marL="571500" indent="-571500" fontAlgn="base" latinLnBrk="0">
              <a:lnSpc>
                <a:spcPts val="3500"/>
              </a:lnSpc>
              <a:spcBef>
                <a:spcPct val="0"/>
              </a:spcBef>
              <a:spcAft>
                <a:spcPct val="0"/>
              </a:spcAft>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In this research, a novel PCGML method that </a:t>
            </a:r>
            <a:r>
              <a:rPr kumimoji="1" lang="en-US" altLang="ja-JP" sz="28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generates on-demand &amp; naturally connected levels in the Super Mario game </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is developed.</a:t>
            </a:r>
          </a:p>
        </p:txBody>
      </p:sp>
      <p:sp>
        <p:nvSpPr>
          <p:cNvPr id="9" name="Slide Number Placeholder 8">
            <a:extLst>
              <a:ext uri="{FF2B5EF4-FFF2-40B4-BE49-F238E27FC236}">
                <a16:creationId xmlns:a16="http://schemas.microsoft.com/office/drawing/2014/main" id="{E0BB1B41-E00B-809F-881E-52B649D11BE0}"/>
              </a:ext>
            </a:extLst>
          </p:cNvPr>
          <p:cNvSpPr>
            <a:spLocks noGrp="1"/>
          </p:cNvSpPr>
          <p:nvPr>
            <p:ph type="sldNum" sz="quarter" idx="12"/>
          </p:nvPr>
        </p:nvSpPr>
        <p:spPr/>
        <p:txBody>
          <a:bodyPr/>
          <a:lstStyle/>
          <a:p>
            <a:fld id="{15DF47DF-F2F7-574C-9B75-58C88A041A29}" type="slidenum">
              <a:rPr lang="en-TH" smtClean="0"/>
              <a:t>23</a:t>
            </a:fld>
            <a:endParaRPr lang="en-TH"/>
          </a:p>
        </p:txBody>
      </p:sp>
      <p:sp>
        <p:nvSpPr>
          <p:cNvPr id="3" name="TextBox 2">
            <a:extLst>
              <a:ext uri="{FF2B5EF4-FFF2-40B4-BE49-F238E27FC236}">
                <a16:creationId xmlns:a16="http://schemas.microsoft.com/office/drawing/2014/main" id="{EEC90230-80CB-885B-3404-AD855BFBEBC4}"/>
              </a:ext>
            </a:extLst>
          </p:cNvPr>
          <p:cNvSpPr txBox="1"/>
          <p:nvPr/>
        </p:nvSpPr>
        <p:spPr>
          <a:xfrm>
            <a:off x="316277" y="3082751"/>
            <a:ext cx="11496783" cy="972574"/>
          </a:xfrm>
          <a:prstGeom prst="rect">
            <a:avLst/>
          </a:prstGeom>
          <a:noFill/>
        </p:spPr>
        <p:txBody>
          <a:bodyPr wrap="square">
            <a:spAutoFit/>
          </a:bodyPr>
          <a:lstStyle/>
          <a:p>
            <a:pPr marL="571500" indent="-571500" fontAlgn="base" latinLnBrk="0">
              <a:lnSpc>
                <a:spcPts val="3500"/>
              </a:lnSpc>
              <a:spcBef>
                <a:spcPct val="0"/>
              </a:spcBef>
              <a:spcAft>
                <a:spcPct val="0"/>
              </a:spcAft>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Experiment results highlight that the proposed technique </a:t>
            </a:r>
            <a:r>
              <a:rPr kumimoji="1" lang="en-US" altLang="ja-JP" sz="28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can generate naturally connected levels </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compared to search-based PCG. </a:t>
            </a:r>
          </a:p>
        </p:txBody>
      </p:sp>
      <p:sp>
        <p:nvSpPr>
          <p:cNvPr id="4" name="TextBox 3">
            <a:extLst>
              <a:ext uri="{FF2B5EF4-FFF2-40B4-BE49-F238E27FC236}">
                <a16:creationId xmlns:a16="http://schemas.microsoft.com/office/drawing/2014/main" id="{C81DA374-E923-0CFB-A0BE-9887FE5BFC40}"/>
              </a:ext>
            </a:extLst>
          </p:cNvPr>
          <p:cNvSpPr txBox="1"/>
          <p:nvPr/>
        </p:nvSpPr>
        <p:spPr>
          <a:xfrm>
            <a:off x="316275" y="4504901"/>
            <a:ext cx="11875725" cy="1768241"/>
          </a:xfrm>
          <a:prstGeom prst="rect">
            <a:avLst/>
          </a:prstGeom>
          <a:noFill/>
        </p:spPr>
        <p:txBody>
          <a:bodyPr wrap="square">
            <a:spAutoFit/>
          </a:bodyPr>
          <a:lstStyle/>
          <a:p>
            <a:pPr marL="571500" indent="-571500" fontAlgn="base" latinLnBrk="0">
              <a:spcBef>
                <a:spcPct val="0"/>
              </a:spcBef>
              <a:spcAft>
                <a:spcPct val="0"/>
              </a:spcAft>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Future work can include the following aspects:</a:t>
            </a:r>
          </a:p>
          <a:p>
            <a:pPr marL="1028700" lvl="1" indent="-571500" fontAlgn="base">
              <a:lnSpc>
                <a:spcPts val="3300"/>
              </a:lnSpc>
              <a:spcBef>
                <a:spcPct val="0"/>
              </a:spcBef>
              <a:spcAft>
                <a:spcPct val="0"/>
              </a:spcAft>
              <a:buFont typeface="Courier New" panose="02070309020205020404" pitchFamily="49" charset="0"/>
              <a:buChar char="o"/>
            </a:pPr>
            <a:r>
              <a:rPr kumimoji="1" lang="en-US" altLang="ja-JP" sz="2400">
                <a:latin typeface="Calibri" panose="020F0502020204030204" pitchFamily="34" charset="0"/>
                <a:ea typeface="UD デジタル 教科書体 N-B" panose="02020700000000000000" pitchFamily="17" charset="-128"/>
                <a:cs typeface="Calibri" panose="020F0502020204030204" pitchFamily="34" charset="0"/>
              </a:rPr>
              <a:t>Considering other factors such as difficulty, entertainment level, etc.</a:t>
            </a:r>
          </a:p>
          <a:p>
            <a:pPr marL="1028700" lvl="1" indent="-571500" fontAlgn="base">
              <a:lnSpc>
                <a:spcPts val="3300"/>
              </a:lnSpc>
              <a:spcBef>
                <a:spcPct val="0"/>
              </a:spcBef>
              <a:spcAft>
                <a:spcPct val="0"/>
              </a:spcAft>
              <a:buFont typeface="Courier New" panose="02070309020205020404" pitchFamily="49" charset="0"/>
              <a:buChar char="o"/>
            </a:pPr>
            <a:r>
              <a:rPr kumimoji="1" lang="en-US" altLang="ja-JP" sz="2400">
                <a:latin typeface="Calibri" panose="020F0502020204030204" pitchFamily="34" charset="0"/>
                <a:ea typeface="UD デジタル 教科書体 N-B" panose="02020700000000000000" pitchFamily="17" charset="-128"/>
                <a:cs typeface="Calibri" panose="020F0502020204030204" pitchFamily="34" charset="0"/>
              </a:rPr>
              <a:t>Employing human-like AI to assess playability based on human capability. </a:t>
            </a:r>
          </a:p>
          <a:p>
            <a:pPr marL="1028700" lvl="1" indent="-571500" fontAlgn="base">
              <a:lnSpc>
                <a:spcPts val="3300"/>
              </a:lnSpc>
              <a:spcBef>
                <a:spcPct val="0"/>
              </a:spcBef>
              <a:spcAft>
                <a:spcPct val="0"/>
              </a:spcAft>
              <a:buFont typeface="Courier New" panose="02070309020205020404" pitchFamily="49" charset="0"/>
              <a:buChar char="o"/>
            </a:pPr>
            <a:r>
              <a:rPr kumimoji="1" lang="en-US" altLang="ja-JP" sz="2400">
                <a:latin typeface="Calibri" panose="020F0502020204030204" pitchFamily="34" charset="0"/>
                <a:ea typeface="UD デジタル 教科書体 N-B" panose="02020700000000000000" pitchFamily="17" charset="-128"/>
                <a:cs typeface="Calibri" panose="020F0502020204030204" pitchFamily="34" charset="0"/>
              </a:rPr>
              <a:t>Applying/modifying the proposed technique to suit other game genres.</a:t>
            </a:r>
          </a:p>
        </p:txBody>
      </p:sp>
    </p:spTree>
    <p:extLst>
      <p:ext uri="{BB962C8B-B14F-4D97-AF65-F5344CB8AC3E}">
        <p14:creationId xmlns:p14="http://schemas.microsoft.com/office/powerpoint/2010/main" val="3567203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06B09A-E4DC-14AD-05FE-C821715EAD53}"/>
              </a:ext>
            </a:extLst>
          </p:cNvPr>
          <p:cNvSpPr txBox="1">
            <a:spLocks/>
          </p:cNvSpPr>
          <p:nvPr/>
        </p:nvSpPr>
        <p:spPr>
          <a:xfrm>
            <a:off x="347608" y="364773"/>
            <a:ext cx="11496783"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66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References</a:t>
            </a:r>
            <a:endParaRPr kumimoji="1" lang="ja-JP" altLang="en-US" sz="6600" b="1" strike="sngStrike">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9" name="Slide Number Placeholder 8">
            <a:extLst>
              <a:ext uri="{FF2B5EF4-FFF2-40B4-BE49-F238E27FC236}">
                <a16:creationId xmlns:a16="http://schemas.microsoft.com/office/drawing/2014/main" id="{E0BB1B41-E00B-809F-881E-52B649D11BE0}"/>
              </a:ext>
            </a:extLst>
          </p:cNvPr>
          <p:cNvSpPr>
            <a:spLocks noGrp="1"/>
          </p:cNvSpPr>
          <p:nvPr>
            <p:ph type="sldNum" sz="quarter" idx="12"/>
          </p:nvPr>
        </p:nvSpPr>
        <p:spPr/>
        <p:txBody>
          <a:bodyPr/>
          <a:lstStyle/>
          <a:p>
            <a:fld id="{15DF47DF-F2F7-574C-9B75-58C88A041A29}" type="slidenum">
              <a:rPr lang="en-TH" smtClean="0"/>
              <a:t>24</a:t>
            </a:fld>
            <a:endParaRPr lang="en-TH"/>
          </a:p>
        </p:txBody>
      </p:sp>
      <p:sp>
        <p:nvSpPr>
          <p:cNvPr id="4" name="TextBox 3">
            <a:extLst>
              <a:ext uri="{FF2B5EF4-FFF2-40B4-BE49-F238E27FC236}">
                <a16:creationId xmlns:a16="http://schemas.microsoft.com/office/drawing/2014/main" id="{C81DA374-E923-0CFB-A0BE-9887FE5BFC40}"/>
              </a:ext>
            </a:extLst>
          </p:cNvPr>
          <p:cNvSpPr txBox="1"/>
          <p:nvPr/>
        </p:nvSpPr>
        <p:spPr>
          <a:xfrm>
            <a:off x="347608" y="1421233"/>
            <a:ext cx="11496783" cy="4801314"/>
          </a:xfrm>
          <a:prstGeom prst="rect">
            <a:avLst/>
          </a:prstGeom>
          <a:noFill/>
        </p:spPr>
        <p:txBody>
          <a:bodyPr wrap="square">
            <a:spAutoFit/>
          </a:bodyPr>
          <a:lstStyle/>
          <a:p>
            <a:pPr marL="571500" indent="-571500" fontAlgn="base" latinLnBrk="0">
              <a:spcBef>
                <a:spcPct val="0"/>
              </a:spcBef>
              <a:spcAft>
                <a:spcPct val="0"/>
              </a:spcAft>
              <a:buFont typeface="+mj-lt"/>
              <a:buAutoNum type="arabicPeriod"/>
            </a:pP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Murray Campbell, et al. "Deep blue." Artificial Intelligence 134.1-2 pp. 57-83 (2002).</a:t>
            </a:r>
          </a:p>
          <a:p>
            <a:pPr marL="571500" indent="-571500" fontAlgn="base" latinLnBrk="0">
              <a:spcBef>
                <a:spcPct val="0"/>
              </a:spcBef>
              <a:spcAft>
                <a:spcPct val="0"/>
              </a:spcAft>
              <a:buFont typeface="+mj-lt"/>
              <a:buAutoNum type="arabicPeriod"/>
            </a:pP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Kunihito</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 </a:t>
            </a: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Hoki</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 "Bonanza-the computer Shogi program." [Online] Available: http://www. </a:t>
            </a: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geocities</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 </a:t>
            </a: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jp</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/bonanza shogi (2018/02/05).</a:t>
            </a:r>
          </a:p>
          <a:p>
            <a:pPr marL="571500" indent="-571500" fontAlgn="base" latinLnBrk="0">
              <a:spcBef>
                <a:spcPct val="0"/>
              </a:spcBef>
              <a:spcAft>
                <a:spcPct val="0"/>
              </a:spcAft>
              <a:buFont typeface="+mj-lt"/>
              <a:buAutoNum type="arabicPeriod"/>
            </a:pP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David Silver, et al. "Mastering the game of Go with deep neural networks and tree search." Nature 529.7587 pp.484-489 (2016).</a:t>
            </a:r>
          </a:p>
          <a:p>
            <a:pPr marL="571500" indent="-571500" fontAlgn="base" latinLnBrk="0">
              <a:spcBef>
                <a:spcPct val="0"/>
              </a:spcBef>
              <a:spcAft>
                <a:spcPct val="0"/>
              </a:spcAft>
              <a:buFont typeface="+mj-lt"/>
              <a:buAutoNum type="arabicPeriod"/>
            </a:pP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A. P. </a:t>
            </a: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Badia</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 et al. “Agent57: Outperforming the Atari human benchmark,” in Proceedings of the 37th International Conference on Machine Learning, 119. 2020, pp. 507–517. </a:t>
            </a:r>
          </a:p>
          <a:p>
            <a:pPr marL="571500" indent="-571500" fontAlgn="base" latinLnBrk="0">
              <a:spcBef>
                <a:spcPct val="0"/>
              </a:spcBef>
              <a:spcAft>
                <a:spcPct val="0"/>
              </a:spcAft>
              <a:buFont typeface="+mj-lt"/>
              <a:buAutoNum type="arabicPeriod"/>
            </a:pP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Vinyals</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 O., </a:t>
            </a: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Babuschkin</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 I., Czarnecki, W.M. et al. Grandmaster level in StarCraft II using multi-agent reinforcement .</a:t>
            </a:r>
          </a:p>
          <a:p>
            <a:pPr marL="571500" indent="-571500" fontAlgn="base" latinLnBrk="0">
              <a:spcBef>
                <a:spcPct val="0"/>
              </a:spcBef>
              <a:spcAft>
                <a:spcPct val="0"/>
              </a:spcAft>
              <a:buFont typeface="+mj-lt"/>
              <a:buAutoNum type="arabicPeriod"/>
            </a:pP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Kokolo</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 Ikeda, et al. "Detection and labeling of bad moves for coaching go." Computational Intelligence and Games pp.1-8 (2016).</a:t>
            </a:r>
          </a:p>
          <a:p>
            <a:pPr marL="571500" indent="-571500" fontAlgn="base" latinLnBrk="0">
              <a:spcBef>
                <a:spcPct val="0"/>
              </a:spcBef>
              <a:spcAft>
                <a:spcPct val="0"/>
              </a:spcAft>
              <a:buFont typeface="+mj-lt"/>
              <a:buAutoNum type="arabicPeriod"/>
            </a:pP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Sato, </a:t>
            </a: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Naoyuki</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 et al. Estimation of Player’s Preference for Cooperative RPGs Using Multi-Strategy Monte-Carlo Method, IEEE CIG 2015, pp.51-59, 2015-08.</a:t>
            </a:r>
          </a:p>
          <a:p>
            <a:pPr marL="571500" indent="-571500" fontAlgn="base" latinLnBrk="0">
              <a:spcBef>
                <a:spcPct val="0"/>
              </a:spcBef>
              <a:spcAft>
                <a:spcPct val="0"/>
              </a:spcAft>
              <a:buFont typeface="+mj-lt"/>
              <a:buAutoNum type="arabicPeriod"/>
            </a:pP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Fujii</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 </a:t>
            </a: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naito</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 et al. Autonomously Acquiring Video-Game Agent's Human-like behaviors with Biological Constraints, Transactions of Information Processing Society of Japan, pp. 1655-1644 (2014)</a:t>
            </a:r>
          </a:p>
          <a:p>
            <a:pPr marL="571500" indent="-571500" fontAlgn="base" latinLnBrk="0">
              <a:spcBef>
                <a:spcPct val="0"/>
              </a:spcBef>
              <a:spcAft>
                <a:spcPct val="0"/>
              </a:spcAft>
              <a:buFont typeface="+mj-lt"/>
              <a:buAutoNum type="arabicPeriod"/>
            </a:pP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T. Shu, Z. Wang, J. Liu, and X. Yao, “A novel </a:t>
            </a: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Cnet</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-assisted evolutionary level repairer and its applications to super </a:t>
            </a:r>
            <a:r>
              <a:rPr kumimoji="1" lang="en-US" altLang="ja-JP" sz="1700" err="1">
                <a:latin typeface="Calibri" panose="020F0502020204030204" pitchFamily="34" charset="0"/>
                <a:ea typeface="UD デジタル 教科書体 N-B" panose="02020700000000000000" pitchFamily="17" charset="-128"/>
                <a:cs typeface="Calibri" panose="020F0502020204030204" pitchFamily="34" charset="0"/>
              </a:rPr>
              <a:t>mario</a:t>
            </a:r>
            <a:r>
              <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rPr>
              <a:t> bros,” in 2020  EEE Congress on Evolutionary Computation (CEC), 2020, pp. 1–10.</a:t>
            </a:r>
          </a:p>
          <a:p>
            <a:pPr marL="571500" indent="-571500" fontAlgn="base" latinLnBrk="0">
              <a:spcBef>
                <a:spcPct val="0"/>
              </a:spcBef>
              <a:spcAft>
                <a:spcPct val="0"/>
              </a:spcAft>
              <a:buFont typeface="+mj-lt"/>
              <a:buAutoNum type="arabicPeriod"/>
            </a:pPr>
            <a:r>
              <a:rPr kumimoji="1" lang="it-IT" altLang="ja-JP" sz="1700">
                <a:latin typeface="Calibri" panose="020F0502020204030204" pitchFamily="34" charset="0"/>
                <a:ea typeface="UD デジタル 教科書体 N-B" panose="02020700000000000000" pitchFamily="17" charset="-128"/>
                <a:cs typeface="Calibri" panose="020F0502020204030204" pitchFamily="34" charset="0"/>
              </a:rPr>
              <a:t>J. Togelius, et. al. , “The 2009 mario AI competition,” 08 2010</a:t>
            </a:r>
            <a:endPar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endParaRPr>
          </a:p>
          <a:p>
            <a:pPr fontAlgn="base" latinLnBrk="0">
              <a:spcBef>
                <a:spcPct val="0"/>
              </a:spcBef>
              <a:spcAft>
                <a:spcPct val="0"/>
              </a:spcAft>
            </a:pPr>
            <a:endParaRPr kumimoji="1" lang="en-US" altLang="ja-JP" sz="1700">
              <a:latin typeface="Calibri" panose="020F0502020204030204" pitchFamily="34" charset="0"/>
              <a:ea typeface="UD デジタル 教科書体 N-B" panose="02020700000000000000" pitchFamily="17" charset="-128"/>
              <a:cs typeface="Calibri" panose="020F0502020204030204" pitchFamily="34" charset="0"/>
            </a:endParaRPr>
          </a:p>
        </p:txBody>
      </p:sp>
    </p:spTree>
    <p:extLst>
      <p:ext uri="{BB962C8B-B14F-4D97-AF65-F5344CB8AC3E}">
        <p14:creationId xmlns:p14="http://schemas.microsoft.com/office/powerpoint/2010/main" val="1803394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EA8095-6A78-7646-0CF9-6131AFA2D4BC}"/>
              </a:ext>
            </a:extLst>
          </p:cNvPr>
          <p:cNvSpPr>
            <a:spLocks noGrp="1"/>
          </p:cNvSpPr>
          <p:nvPr>
            <p:ph type="ctrTitle"/>
          </p:nvPr>
        </p:nvSpPr>
        <p:spPr>
          <a:xfrm>
            <a:off x="1524000" y="1466834"/>
            <a:ext cx="9144000" cy="2387600"/>
          </a:xfrm>
        </p:spPr>
        <p:txBody>
          <a:bodyPr>
            <a:normAutofit/>
          </a:bodyPr>
          <a:lstStyle/>
          <a:p>
            <a:r>
              <a:rPr lang="en-US" sz="7200"/>
              <a:t>THANK YOU</a:t>
            </a:r>
            <a:endParaRPr lang="en-TH" sz="7200"/>
          </a:p>
        </p:txBody>
      </p:sp>
      <p:sp>
        <p:nvSpPr>
          <p:cNvPr id="5" name="Subtitle 4">
            <a:extLst>
              <a:ext uri="{FF2B5EF4-FFF2-40B4-BE49-F238E27FC236}">
                <a16:creationId xmlns:a16="http://schemas.microsoft.com/office/drawing/2014/main" id="{BA9B3AC1-6E52-E0BA-3027-ACE62403D503}"/>
              </a:ext>
            </a:extLst>
          </p:cNvPr>
          <p:cNvSpPr>
            <a:spLocks noGrp="1"/>
          </p:cNvSpPr>
          <p:nvPr>
            <p:ph type="subTitle" idx="1"/>
          </p:nvPr>
        </p:nvSpPr>
        <p:spPr>
          <a:xfrm>
            <a:off x="1524000" y="4003490"/>
            <a:ext cx="9144000" cy="1655762"/>
          </a:xfrm>
        </p:spPr>
        <p:txBody>
          <a:bodyPr>
            <a:normAutofit/>
          </a:bodyPr>
          <a:lstStyle/>
          <a:p>
            <a:r>
              <a:rPr lang="en-TH" sz="6000"/>
              <a:t>Q&amp;A</a:t>
            </a:r>
          </a:p>
        </p:txBody>
      </p:sp>
      <p:pic>
        <p:nvPicPr>
          <p:cNvPr id="9" name="Picture 8">
            <a:extLst>
              <a:ext uri="{FF2B5EF4-FFF2-40B4-BE49-F238E27FC236}">
                <a16:creationId xmlns:a16="http://schemas.microsoft.com/office/drawing/2014/main" id="{7E95C724-0ABA-890B-FC0D-FD6826B37C9B}"/>
              </a:ext>
            </a:extLst>
          </p:cNvPr>
          <p:cNvPicPr>
            <a:picLocks noChangeAspect="1"/>
          </p:cNvPicPr>
          <p:nvPr/>
        </p:nvPicPr>
        <p:blipFill>
          <a:blip r:embed="rId2"/>
          <a:srcRect/>
          <a:stretch>
            <a:fillRect/>
          </a:stretch>
        </p:blipFill>
        <p:spPr>
          <a:xfrm>
            <a:off x="7254490" y="-124869"/>
            <a:ext cx="1749196" cy="1749196"/>
          </a:xfrm>
          <a:prstGeom prst="rect">
            <a:avLst/>
          </a:prstGeom>
        </p:spPr>
      </p:pic>
      <p:pic>
        <p:nvPicPr>
          <p:cNvPr id="10" name="Picture 9">
            <a:extLst>
              <a:ext uri="{FF2B5EF4-FFF2-40B4-BE49-F238E27FC236}">
                <a16:creationId xmlns:a16="http://schemas.microsoft.com/office/drawing/2014/main" id="{61321A8E-3FE5-BD37-FEEE-D1D345E6E79D}"/>
              </a:ext>
            </a:extLst>
          </p:cNvPr>
          <p:cNvPicPr>
            <a:picLocks noChangeAspect="1"/>
          </p:cNvPicPr>
          <p:nvPr/>
        </p:nvPicPr>
        <p:blipFill>
          <a:blip r:embed="rId3"/>
          <a:srcRect/>
          <a:stretch>
            <a:fillRect/>
          </a:stretch>
        </p:blipFill>
        <p:spPr>
          <a:xfrm>
            <a:off x="5375331" y="24187"/>
            <a:ext cx="1749196" cy="1749196"/>
          </a:xfrm>
          <a:prstGeom prst="rect">
            <a:avLst/>
          </a:prstGeom>
        </p:spPr>
      </p:pic>
      <p:pic>
        <p:nvPicPr>
          <p:cNvPr id="11" name="Picture 10">
            <a:extLst>
              <a:ext uri="{FF2B5EF4-FFF2-40B4-BE49-F238E27FC236}">
                <a16:creationId xmlns:a16="http://schemas.microsoft.com/office/drawing/2014/main" id="{CC48B24F-7739-4F7E-58F2-6D624A4617F3}"/>
              </a:ext>
            </a:extLst>
          </p:cNvPr>
          <p:cNvPicPr>
            <a:picLocks noChangeAspect="1"/>
          </p:cNvPicPr>
          <p:nvPr/>
        </p:nvPicPr>
        <p:blipFill>
          <a:blip r:embed="rId4"/>
          <a:srcRect/>
          <a:stretch>
            <a:fillRect/>
          </a:stretch>
        </p:blipFill>
        <p:spPr>
          <a:xfrm>
            <a:off x="3854201" y="102087"/>
            <a:ext cx="1295284" cy="1295284"/>
          </a:xfrm>
          <a:prstGeom prst="rect">
            <a:avLst/>
          </a:prstGeom>
        </p:spPr>
      </p:pic>
    </p:spTree>
    <p:extLst>
      <p:ext uri="{BB962C8B-B14F-4D97-AF65-F5344CB8AC3E}">
        <p14:creationId xmlns:p14="http://schemas.microsoft.com/office/powerpoint/2010/main" val="1631785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31EB8A-C33D-77E4-2998-8C334AE23410}"/>
              </a:ext>
            </a:extLst>
          </p:cNvPr>
          <p:cNvSpPr>
            <a:spLocks noGrp="1"/>
          </p:cNvSpPr>
          <p:nvPr>
            <p:ph type="sldNum" sz="quarter" idx="12"/>
          </p:nvPr>
        </p:nvSpPr>
        <p:spPr/>
        <p:txBody>
          <a:bodyPr/>
          <a:lstStyle/>
          <a:p>
            <a:fld id="{15DF47DF-F2F7-574C-9B75-58C88A041A29}" type="slidenum">
              <a:rPr lang="en-TH" smtClean="0"/>
              <a:t>26</a:t>
            </a:fld>
            <a:endParaRPr lang="en-TH"/>
          </a:p>
        </p:txBody>
      </p:sp>
      <p:pic>
        <p:nvPicPr>
          <p:cNvPr id="3" name="Picture 2">
            <a:extLst>
              <a:ext uri="{FF2B5EF4-FFF2-40B4-BE49-F238E27FC236}">
                <a16:creationId xmlns:a16="http://schemas.microsoft.com/office/drawing/2014/main" id="{FF92AB93-2B76-50C2-850D-5E03D5980136}"/>
              </a:ext>
            </a:extLst>
          </p:cNvPr>
          <p:cNvPicPr>
            <a:picLocks noChangeAspect="1"/>
          </p:cNvPicPr>
          <p:nvPr/>
        </p:nvPicPr>
        <p:blipFill>
          <a:blip r:embed="rId2"/>
          <a:stretch>
            <a:fillRect/>
          </a:stretch>
        </p:blipFill>
        <p:spPr>
          <a:xfrm>
            <a:off x="3597523" y="131010"/>
            <a:ext cx="4996954" cy="6595980"/>
          </a:xfrm>
          <a:prstGeom prst="rect">
            <a:avLst/>
          </a:prstGeom>
        </p:spPr>
      </p:pic>
      <p:sp>
        <p:nvSpPr>
          <p:cNvPr id="4" name="Rectangle 3">
            <a:extLst>
              <a:ext uri="{FF2B5EF4-FFF2-40B4-BE49-F238E27FC236}">
                <a16:creationId xmlns:a16="http://schemas.microsoft.com/office/drawing/2014/main" id="{84164D5F-5639-C688-31E9-017ED6FA80A0}"/>
              </a:ext>
            </a:extLst>
          </p:cNvPr>
          <p:cNvSpPr/>
          <p:nvPr/>
        </p:nvSpPr>
        <p:spPr>
          <a:xfrm>
            <a:off x="0" y="0"/>
            <a:ext cx="683568" cy="6858000"/>
          </a:xfrm>
          <a:prstGeom prst="rect">
            <a:avLst/>
          </a:prstGeom>
          <a:solidFill>
            <a:schemeClr val="accent2"/>
          </a:solidFill>
          <a:ln w="152400">
            <a:no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a:t>Appendix) Mario tiles information</a:t>
            </a:r>
          </a:p>
        </p:txBody>
      </p:sp>
    </p:spTree>
    <p:extLst>
      <p:ext uri="{BB962C8B-B14F-4D97-AF65-F5344CB8AC3E}">
        <p14:creationId xmlns:p14="http://schemas.microsoft.com/office/powerpoint/2010/main" val="2433579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D4BF201C-C335-13EA-F996-0EB69AB4D735}"/>
              </a:ext>
            </a:extLst>
          </p:cNvPr>
          <p:cNvPicPr>
            <a:picLocks noChangeAspect="1"/>
          </p:cNvPicPr>
          <p:nvPr/>
        </p:nvPicPr>
        <p:blipFill rotWithShape="1">
          <a:blip r:embed="rId2"/>
          <a:srcRect l="47352"/>
          <a:stretch/>
        </p:blipFill>
        <p:spPr>
          <a:xfrm>
            <a:off x="2161700" y="4528026"/>
            <a:ext cx="7620386" cy="1024128"/>
          </a:xfrm>
          <a:prstGeom prst="rect">
            <a:avLst/>
          </a:prstGeom>
        </p:spPr>
      </p:pic>
      <p:sp>
        <p:nvSpPr>
          <p:cNvPr id="2" name="Slide Number Placeholder 1">
            <a:extLst>
              <a:ext uri="{FF2B5EF4-FFF2-40B4-BE49-F238E27FC236}">
                <a16:creationId xmlns:a16="http://schemas.microsoft.com/office/drawing/2014/main" id="{0531EB8A-C33D-77E4-2998-8C334AE23410}"/>
              </a:ext>
            </a:extLst>
          </p:cNvPr>
          <p:cNvSpPr>
            <a:spLocks noGrp="1"/>
          </p:cNvSpPr>
          <p:nvPr>
            <p:ph type="sldNum" sz="quarter" idx="12"/>
          </p:nvPr>
        </p:nvSpPr>
        <p:spPr/>
        <p:txBody>
          <a:bodyPr/>
          <a:lstStyle/>
          <a:p>
            <a:fld id="{15DF47DF-F2F7-574C-9B75-58C88A041A29}" type="slidenum">
              <a:rPr lang="en-TH" smtClean="0"/>
              <a:t>27</a:t>
            </a:fld>
            <a:endParaRPr lang="en-TH"/>
          </a:p>
        </p:txBody>
      </p:sp>
      <p:sp>
        <p:nvSpPr>
          <p:cNvPr id="3" name="タイトル 1">
            <a:extLst>
              <a:ext uri="{FF2B5EF4-FFF2-40B4-BE49-F238E27FC236}">
                <a16:creationId xmlns:a16="http://schemas.microsoft.com/office/drawing/2014/main" id="{A08A4599-7BCF-8FCA-16F9-053F03D73159}"/>
              </a:ext>
            </a:extLst>
          </p:cNvPr>
          <p:cNvSpPr txBox="1">
            <a:spLocks/>
          </p:cNvSpPr>
          <p:nvPr/>
        </p:nvSpPr>
        <p:spPr>
          <a:xfrm>
            <a:off x="323527" y="116632"/>
            <a:ext cx="8802735"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4800">
                <a:solidFill>
                  <a:schemeClr val="accent2">
                    <a:lumMod val="50000"/>
                  </a:schemeClr>
                </a:solidFill>
                <a:latin typeface="+mn-lt"/>
                <a:ea typeface="UD デジタル 教科書体 N-B" panose="02020700000000000000" pitchFamily="17" charset="-128"/>
              </a:rPr>
              <a:t>Preliminary experiment</a:t>
            </a:r>
            <a:endParaRPr kumimoji="1" lang="ja-JP" altLang="en-US" sz="4800">
              <a:solidFill>
                <a:schemeClr val="accent2">
                  <a:lumMod val="50000"/>
                </a:schemeClr>
              </a:solidFill>
              <a:latin typeface="+mn-lt"/>
              <a:ea typeface="UD デジタル 教科書体 N-B" panose="02020700000000000000" pitchFamily="17" charset="-128"/>
            </a:endParaRPr>
          </a:p>
        </p:txBody>
      </p:sp>
      <p:sp>
        <p:nvSpPr>
          <p:cNvPr id="4" name="TextBox 3">
            <a:extLst>
              <a:ext uri="{FF2B5EF4-FFF2-40B4-BE49-F238E27FC236}">
                <a16:creationId xmlns:a16="http://schemas.microsoft.com/office/drawing/2014/main" id="{822F1D63-BF3C-D322-3934-D42AF753251A}"/>
              </a:ext>
            </a:extLst>
          </p:cNvPr>
          <p:cNvSpPr txBox="1"/>
          <p:nvPr/>
        </p:nvSpPr>
        <p:spPr>
          <a:xfrm>
            <a:off x="323527" y="859954"/>
            <a:ext cx="11249348" cy="461665"/>
          </a:xfrm>
          <a:prstGeom prst="rect">
            <a:avLst/>
          </a:prstGeom>
          <a:noFill/>
        </p:spPr>
        <p:txBody>
          <a:bodyPr wrap="square">
            <a:spAutoFit/>
          </a:bodyPr>
          <a:lstStyle/>
          <a:p>
            <a:pPr fontAlgn="base" latinLnBrk="0">
              <a:spcBef>
                <a:spcPct val="0"/>
              </a:spcBef>
              <a:spcAft>
                <a:spcPct val="0"/>
              </a:spcAft>
            </a:pPr>
            <a:r>
              <a:rPr kumimoji="1" lang="en-US" altLang="ja-JP" sz="2400">
                <a:solidFill>
                  <a:schemeClr val="tx1">
                    <a:lumMod val="85000"/>
                    <a:lumOff val="15000"/>
                  </a:schemeClr>
                </a:solidFill>
                <a:ea typeface="UD デジタル 教科書体 N-B" panose="02020700000000000000" pitchFamily="17" charset="-128"/>
                <a:cs typeface="+mj-cs"/>
              </a:rPr>
              <a:t>To validate whether </a:t>
            </a:r>
            <a:r>
              <a:rPr kumimoji="1" lang="en-US" altLang="ja-JP" sz="2400">
                <a:solidFill>
                  <a:srgbClr val="C00000"/>
                </a:solidFill>
                <a:ea typeface="UD デジタル 教科書体 N-B" panose="02020700000000000000" pitchFamily="17" charset="-128"/>
                <a:cs typeface="+mj-cs"/>
              </a:rPr>
              <a:t>a series of random patterns is natural.</a:t>
            </a:r>
          </a:p>
        </p:txBody>
      </p:sp>
      <p:sp>
        <p:nvSpPr>
          <p:cNvPr id="5" name="TextBox 4">
            <a:extLst>
              <a:ext uri="{FF2B5EF4-FFF2-40B4-BE49-F238E27FC236}">
                <a16:creationId xmlns:a16="http://schemas.microsoft.com/office/drawing/2014/main" id="{3601D383-B0AD-53FF-2088-4E10DCD68142}"/>
              </a:ext>
            </a:extLst>
          </p:cNvPr>
          <p:cNvSpPr txBox="1"/>
          <p:nvPr/>
        </p:nvSpPr>
        <p:spPr>
          <a:xfrm>
            <a:off x="323527" y="1276416"/>
            <a:ext cx="10316764" cy="1446550"/>
          </a:xfrm>
          <a:prstGeom prst="rect">
            <a:avLst/>
          </a:prstGeom>
          <a:noFill/>
        </p:spPr>
        <p:txBody>
          <a:bodyPr wrap="square">
            <a:spAutoFit/>
          </a:bodyPr>
          <a:lstStyle/>
          <a:p>
            <a:pPr algn="l" fontAlgn="base">
              <a:spcAft>
                <a:spcPct val="0"/>
              </a:spcAft>
            </a:pPr>
            <a:r>
              <a:rPr kumimoji="1" lang="en-US" altLang="ja-JP" sz="2400" b="1" u="sng">
                <a:solidFill>
                  <a:schemeClr val="accent5">
                    <a:lumMod val="50000"/>
                  </a:schemeClr>
                </a:solidFill>
                <a:ea typeface="UD デジタル 教科書体 N-B" panose="02020700000000000000" pitchFamily="17" charset="-128"/>
              </a:rPr>
              <a:t>Processes</a:t>
            </a:r>
          </a:p>
          <a:p>
            <a:pPr algn="l" fontAlgn="base">
              <a:spcAft>
                <a:spcPct val="0"/>
              </a:spcAft>
            </a:pPr>
            <a:r>
              <a:rPr kumimoji="1" lang="en-US" altLang="ja-JP">
                <a:solidFill>
                  <a:schemeClr val="tx1">
                    <a:lumMod val="85000"/>
                    <a:lumOff val="15000"/>
                  </a:schemeClr>
                </a:solidFill>
                <a:ea typeface="UD デジタル 教科書体 N-B" panose="02020700000000000000" pitchFamily="17" charset="-128"/>
              </a:rPr>
              <a:t>1. Start from a random pattern from the Super Mario level data.</a:t>
            </a:r>
          </a:p>
          <a:p>
            <a:pPr indent="-342900" fontAlgn="base">
              <a:spcAft>
                <a:spcPct val="0"/>
              </a:spcAft>
              <a:buAutoNum type="arabicPeriod"/>
            </a:pPr>
            <a:endParaRPr kumimoji="1" lang="en-US" altLang="ja-JP" sz="500">
              <a:solidFill>
                <a:schemeClr val="tx1">
                  <a:lumMod val="85000"/>
                  <a:lumOff val="15000"/>
                </a:schemeClr>
              </a:solidFill>
              <a:ea typeface="UD デジタル 教科書体 N-B" panose="02020700000000000000" pitchFamily="17" charset="-128"/>
            </a:endParaRPr>
          </a:p>
          <a:p>
            <a:pPr algn="l" fontAlgn="base">
              <a:spcAft>
                <a:spcPct val="0"/>
              </a:spcAft>
            </a:pPr>
            <a:r>
              <a:rPr kumimoji="1" lang="en-US" altLang="ja-JP">
                <a:solidFill>
                  <a:schemeClr val="tx1">
                    <a:lumMod val="85000"/>
                    <a:lumOff val="15000"/>
                  </a:schemeClr>
                </a:solidFill>
                <a:ea typeface="UD デジタル 教科書体 N-B" panose="02020700000000000000" pitchFamily="17" charset="-128"/>
              </a:rPr>
              <a:t>2. Choose the next </a:t>
            </a:r>
            <a:r>
              <a:rPr kumimoji="1" lang="en-US" altLang="ja-JP">
                <a:solidFill>
                  <a:srgbClr val="C00000"/>
                </a:solidFill>
                <a:ea typeface="UD デジタル 教科書体 N-B" panose="02020700000000000000" pitchFamily="17" charset="-128"/>
              </a:rPr>
              <a:t>connected pattern from data with probability </a:t>
            </a:r>
            <a:r>
              <a:rPr kumimoji="1" lang="en-US" altLang="ja-JP" i="1">
                <a:solidFill>
                  <a:srgbClr val="C00000"/>
                </a:solidFill>
                <a:ea typeface="UD デジタル 教科書体 N-B" panose="02020700000000000000" pitchFamily="17" charset="-128"/>
              </a:rPr>
              <a:t>p</a:t>
            </a:r>
            <a:r>
              <a:rPr kumimoji="1" lang="en-US" altLang="ja-JP">
                <a:solidFill>
                  <a:srgbClr val="C00000"/>
                </a:solidFill>
                <a:ea typeface="UD デジタル 教科書体 N-B" panose="02020700000000000000" pitchFamily="17" charset="-128"/>
              </a:rPr>
              <a:t> </a:t>
            </a:r>
            <a:r>
              <a:rPr kumimoji="1" lang="en-US" altLang="ja-JP">
                <a:solidFill>
                  <a:schemeClr val="tx1">
                    <a:lumMod val="85000"/>
                    <a:lumOff val="15000"/>
                  </a:schemeClr>
                </a:solidFill>
                <a:ea typeface="UD デジタル 教科書体 N-B" panose="02020700000000000000" pitchFamily="17" charset="-128"/>
              </a:rPr>
              <a:t>or </a:t>
            </a:r>
            <a:r>
              <a:rPr kumimoji="1" lang="en-US" altLang="ja-JP">
                <a:solidFill>
                  <a:srgbClr val="C00000"/>
                </a:solidFill>
                <a:ea typeface="UD デジタル 教科書体 N-B" panose="02020700000000000000" pitchFamily="17" charset="-128"/>
              </a:rPr>
              <a:t>a random pattern</a:t>
            </a:r>
            <a:r>
              <a:rPr kumimoji="1" lang="en-US" altLang="ja-JP">
                <a:solidFill>
                  <a:schemeClr val="tx1">
                    <a:lumMod val="85000"/>
                    <a:lumOff val="15000"/>
                  </a:schemeClr>
                </a:solidFill>
                <a:ea typeface="UD デジタル 教科書体 N-B" panose="02020700000000000000" pitchFamily="17" charset="-128"/>
              </a:rPr>
              <a:t>.</a:t>
            </a:r>
          </a:p>
          <a:p>
            <a:pPr algn="l" fontAlgn="base">
              <a:spcAft>
                <a:spcPct val="0"/>
              </a:spcAft>
            </a:pPr>
            <a:endParaRPr kumimoji="1" lang="en-US" altLang="ja-JP" sz="500">
              <a:solidFill>
                <a:schemeClr val="tx1">
                  <a:lumMod val="85000"/>
                  <a:lumOff val="15000"/>
                </a:schemeClr>
              </a:solidFill>
              <a:ea typeface="UD デジタル 教科書体 N-B" panose="02020700000000000000" pitchFamily="17" charset="-128"/>
            </a:endParaRPr>
          </a:p>
          <a:p>
            <a:pPr algn="l" fontAlgn="base">
              <a:spcAft>
                <a:spcPct val="0"/>
              </a:spcAft>
            </a:pPr>
            <a:r>
              <a:rPr kumimoji="1" lang="en-US" altLang="ja-JP">
                <a:solidFill>
                  <a:schemeClr val="tx1">
                    <a:lumMod val="85000"/>
                    <a:lumOff val="15000"/>
                  </a:schemeClr>
                </a:solidFill>
                <a:ea typeface="UD デジタル 教科書体 N-B" panose="02020700000000000000" pitchFamily="17" charset="-128"/>
              </a:rPr>
              <a:t>3. Concatenate the chosen pattern in the generating level. Repeat Steps 2. &amp; 3. until the level is complete.</a:t>
            </a:r>
          </a:p>
        </p:txBody>
      </p:sp>
      <p:pic>
        <p:nvPicPr>
          <p:cNvPr id="6" name="Picture 5">
            <a:extLst>
              <a:ext uri="{FF2B5EF4-FFF2-40B4-BE49-F238E27FC236}">
                <a16:creationId xmlns:a16="http://schemas.microsoft.com/office/drawing/2014/main" id="{5A286942-0DA2-DBE2-A1A3-EA3D5AEA6999}"/>
              </a:ext>
            </a:extLst>
          </p:cNvPr>
          <p:cNvPicPr>
            <a:picLocks noChangeAspect="1"/>
          </p:cNvPicPr>
          <p:nvPr/>
        </p:nvPicPr>
        <p:blipFill>
          <a:blip r:embed="rId3"/>
          <a:stretch>
            <a:fillRect/>
          </a:stretch>
        </p:blipFill>
        <p:spPr>
          <a:xfrm>
            <a:off x="9603267" y="97043"/>
            <a:ext cx="2483958" cy="1925932"/>
          </a:xfrm>
          <a:prstGeom prst="rect">
            <a:avLst/>
          </a:prstGeom>
        </p:spPr>
      </p:pic>
      <p:sp>
        <p:nvSpPr>
          <p:cNvPr id="7" name="TextBox 6">
            <a:extLst>
              <a:ext uri="{FF2B5EF4-FFF2-40B4-BE49-F238E27FC236}">
                <a16:creationId xmlns:a16="http://schemas.microsoft.com/office/drawing/2014/main" id="{369CE47B-FEE5-8B5C-F679-94076F729765}"/>
              </a:ext>
            </a:extLst>
          </p:cNvPr>
          <p:cNvSpPr txBox="1"/>
          <p:nvPr/>
        </p:nvSpPr>
        <p:spPr>
          <a:xfrm>
            <a:off x="323527" y="2911040"/>
            <a:ext cx="11582723" cy="461665"/>
          </a:xfrm>
          <a:prstGeom prst="rect">
            <a:avLst/>
          </a:prstGeom>
          <a:noFill/>
        </p:spPr>
        <p:txBody>
          <a:bodyPr wrap="square">
            <a:spAutoFit/>
          </a:bodyPr>
          <a:lstStyle/>
          <a:p>
            <a:pPr algn="ctr" fontAlgn="base">
              <a:spcAft>
                <a:spcPct val="0"/>
              </a:spcAft>
            </a:pPr>
            <a:r>
              <a:rPr kumimoji="1" lang="en-US" altLang="ja-JP" sz="2400">
                <a:solidFill>
                  <a:schemeClr val="tx1">
                    <a:lumMod val="85000"/>
                    <a:lumOff val="15000"/>
                  </a:schemeClr>
                </a:solidFill>
                <a:ea typeface="UD デジタル 教科書体 N-B" panose="02020700000000000000" pitchFamily="17" charset="-128"/>
                <a:cs typeface="+mj-cs"/>
              </a:rPr>
              <a:t>The </a:t>
            </a:r>
            <a:r>
              <a:rPr kumimoji="1" lang="en-US" altLang="ja-JP" sz="2400">
                <a:solidFill>
                  <a:srgbClr val="C00000"/>
                </a:solidFill>
                <a:ea typeface="UD デジタル 教科書体 N-B" panose="02020700000000000000" pitchFamily="17" charset="-128"/>
                <a:cs typeface="+mj-cs"/>
              </a:rPr>
              <a:t>larger </a:t>
            </a:r>
            <a:r>
              <a:rPr kumimoji="1" lang="en-US" altLang="ja-JP" sz="2400" i="1">
                <a:solidFill>
                  <a:srgbClr val="C00000"/>
                </a:solidFill>
                <a:ea typeface="UD デジタル 教科書体 N-B" panose="02020700000000000000" pitchFamily="17" charset="-128"/>
                <a:cs typeface="+mj-cs"/>
              </a:rPr>
              <a:t>p</a:t>
            </a:r>
            <a:r>
              <a:rPr kumimoji="1" lang="en-US" altLang="ja-JP" sz="2400">
                <a:solidFill>
                  <a:srgbClr val="C00000"/>
                </a:solidFill>
                <a:ea typeface="UD デジタル 教科書体 N-B" panose="02020700000000000000" pitchFamily="17" charset="-128"/>
                <a:cs typeface="+mj-cs"/>
              </a:rPr>
              <a:t> value</a:t>
            </a:r>
            <a:r>
              <a:rPr kumimoji="1" lang="en-US" altLang="ja-JP" sz="2400">
                <a:solidFill>
                  <a:schemeClr val="tx1">
                    <a:lumMod val="85000"/>
                    <a:lumOff val="15000"/>
                  </a:schemeClr>
                </a:solidFill>
                <a:ea typeface="UD デジタル 教科書体 N-B" panose="02020700000000000000" pitchFamily="17" charset="-128"/>
                <a:cs typeface="+mj-cs"/>
              </a:rPr>
              <a:t>, the </a:t>
            </a:r>
            <a:r>
              <a:rPr kumimoji="1" lang="en-US" altLang="ja-JP" sz="2400">
                <a:solidFill>
                  <a:srgbClr val="C00000"/>
                </a:solidFill>
                <a:ea typeface="UD デジタル 教科書体 N-B" panose="02020700000000000000" pitchFamily="17" charset="-128"/>
                <a:cs typeface="+mj-cs"/>
              </a:rPr>
              <a:t>closer to the original level </a:t>
            </a:r>
            <a:r>
              <a:rPr kumimoji="1" lang="en-US" altLang="ja-JP" sz="2400">
                <a:solidFill>
                  <a:schemeClr val="tx1">
                    <a:lumMod val="85000"/>
                    <a:lumOff val="15000"/>
                  </a:schemeClr>
                </a:solidFill>
                <a:ea typeface="UD デジタル 教科書体 N-B" panose="02020700000000000000" pitchFamily="17" charset="-128"/>
                <a:cs typeface="+mj-cs"/>
              </a:rPr>
              <a:t>at which the </a:t>
            </a:r>
            <a:r>
              <a:rPr kumimoji="1" lang="en-US" altLang="ja-JP" sz="2400">
                <a:solidFill>
                  <a:srgbClr val="C00000"/>
                </a:solidFill>
                <a:ea typeface="UD デジタル 教科書体 N-B" panose="02020700000000000000" pitchFamily="17" charset="-128"/>
                <a:cs typeface="+mj-cs"/>
              </a:rPr>
              <a:t>actual concatenation is used</a:t>
            </a:r>
            <a:r>
              <a:rPr kumimoji="1" lang="en-US" altLang="ja-JP" sz="2400">
                <a:solidFill>
                  <a:schemeClr val="tx1">
                    <a:lumMod val="85000"/>
                    <a:lumOff val="15000"/>
                  </a:schemeClr>
                </a:solidFill>
                <a:ea typeface="UD デジタル 教科書体 N-B" panose="02020700000000000000" pitchFamily="17" charset="-128"/>
                <a:cs typeface="+mj-cs"/>
              </a:rPr>
              <a:t>. </a:t>
            </a:r>
          </a:p>
        </p:txBody>
      </p:sp>
      <p:pic>
        <p:nvPicPr>
          <p:cNvPr id="9" name="Picture 8">
            <a:extLst>
              <a:ext uri="{FF2B5EF4-FFF2-40B4-BE49-F238E27FC236}">
                <a16:creationId xmlns:a16="http://schemas.microsoft.com/office/drawing/2014/main" id="{C8C83E59-7132-1B3F-6D3A-B26865B6AE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600"/>
          <a:stretch/>
        </p:blipFill>
        <p:spPr>
          <a:xfrm>
            <a:off x="2161701" y="3429000"/>
            <a:ext cx="7620385" cy="1024128"/>
          </a:xfrm>
          <a:prstGeom prst="rect">
            <a:avLst/>
          </a:prstGeom>
        </p:spPr>
      </p:pic>
      <p:sp>
        <p:nvSpPr>
          <p:cNvPr id="18" name="Rectangle 17">
            <a:extLst>
              <a:ext uri="{FF2B5EF4-FFF2-40B4-BE49-F238E27FC236}">
                <a16:creationId xmlns:a16="http://schemas.microsoft.com/office/drawing/2014/main" id="{13A24120-03DD-A374-3C9E-BED559E67555}"/>
              </a:ext>
            </a:extLst>
          </p:cNvPr>
          <p:cNvSpPr/>
          <p:nvPr/>
        </p:nvSpPr>
        <p:spPr>
          <a:xfrm>
            <a:off x="8368093" y="5586620"/>
            <a:ext cx="105610" cy="10561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BD17839-3090-107D-0495-0CF835145B6C}"/>
              </a:ext>
            </a:extLst>
          </p:cNvPr>
          <p:cNvPicPr>
            <a:picLocks noChangeAspect="1"/>
          </p:cNvPicPr>
          <p:nvPr/>
        </p:nvPicPr>
        <p:blipFill>
          <a:blip r:embed="rId5"/>
          <a:stretch>
            <a:fillRect/>
          </a:stretch>
        </p:blipFill>
        <p:spPr>
          <a:xfrm>
            <a:off x="2161701" y="5674155"/>
            <a:ext cx="7620385" cy="921821"/>
          </a:xfrm>
          <a:prstGeom prst="rect">
            <a:avLst/>
          </a:prstGeom>
        </p:spPr>
      </p:pic>
      <p:sp>
        <p:nvSpPr>
          <p:cNvPr id="26" name="テキスト ボックス 19">
            <a:extLst>
              <a:ext uri="{FF2B5EF4-FFF2-40B4-BE49-F238E27FC236}">
                <a16:creationId xmlns:a16="http://schemas.microsoft.com/office/drawing/2014/main" id="{C59DAC9A-2276-7EC3-64A4-5A2FB32F61F0}"/>
              </a:ext>
            </a:extLst>
          </p:cNvPr>
          <p:cNvSpPr txBox="1"/>
          <p:nvPr/>
        </p:nvSpPr>
        <p:spPr>
          <a:xfrm>
            <a:off x="9870124" y="5981176"/>
            <a:ext cx="601562" cy="307777"/>
          </a:xfrm>
          <a:prstGeom prst="rect">
            <a:avLst/>
          </a:prstGeom>
          <a:noFill/>
        </p:spPr>
        <p:txBody>
          <a:bodyPr wrap="square" rtlCol="0">
            <a:spAutoFit/>
          </a:bodyPr>
          <a:lstStyle/>
          <a:p>
            <a:r>
              <a:rPr kumimoji="1" lang="en-US" altLang="ja-JP" sz="1400">
                <a:solidFill>
                  <a:schemeClr val="tx1">
                    <a:lumMod val="85000"/>
                    <a:lumOff val="15000"/>
                  </a:schemeClr>
                </a:solidFill>
                <a:ea typeface="UD デジタル 教科書体 N-B" panose="02020700000000000000" pitchFamily="17" charset="-128"/>
              </a:rPr>
              <a:t>P=0.1</a:t>
            </a:r>
            <a:endParaRPr kumimoji="1" lang="ja-JP" altLang="en-US" sz="1400">
              <a:solidFill>
                <a:schemeClr val="tx1">
                  <a:lumMod val="85000"/>
                  <a:lumOff val="15000"/>
                </a:schemeClr>
              </a:solidFill>
              <a:ea typeface="UD デジタル 教科書体 N-B" panose="02020700000000000000" pitchFamily="17" charset="-128"/>
            </a:endParaRPr>
          </a:p>
        </p:txBody>
      </p:sp>
      <p:sp>
        <p:nvSpPr>
          <p:cNvPr id="29" name="テキスト ボックス 19">
            <a:extLst>
              <a:ext uri="{FF2B5EF4-FFF2-40B4-BE49-F238E27FC236}">
                <a16:creationId xmlns:a16="http://schemas.microsoft.com/office/drawing/2014/main" id="{2460A3C4-62BC-C289-147A-841186F612F4}"/>
              </a:ext>
            </a:extLst>
          </p:cNvPr>
          <p:cNvSpPr txBox="1"/>
          <p:nvPr/>
        </p:nvSpPr>
        <p:spPr>
          <a:xfrm>
            <a:off x="9870124" y="5023660"/>
            <a:ext cx="601562" cy="307777"/>
          </a:xfrm>
          <a:prstGeom prst="rect">
            <a:avLst/>
          </a:prstGeom>
          <a:noFill/>
        </p:spPr>
        <p:txBody>
          <a:bodyPr wrap="square" rtlCol="0">
            <a:spAutoFit/>
          </a:bodyPr>
          <a:lstStyle/>
          <a:p>
            <a:r>
              <a:rPr kumimoji="1" lang="en-US" altLang="ja-JP" sz="1400">
                <a:solidFill>
                  <a:schemeClr val="tx1">
                    <a:lumMod val="85000"/>
                    <a:lumOff val="15000"/>
                  </a:schemeClr>
                </a:solidFill>
                <a:ea typeface="UD デジタル 教科書体 N-B" panose="02020700000000000000" pitchFamily="17" charset="-128"/>
              </a:rPr>
              <a:t>P=0.3</a:t>
            </a:r>
            <a:endParaRPr kumimoji="1" lang="ja-JP" altLang="en-US" sz="1400">
              <a:solidFill>
                <a:schemeClr val="tx1">
                  <a:lumMod val="85000"/>
                  <a:lumOff val="15000"/>
                </a:schemeClr>
              </a:solidFill>
              <a:ea typeface="UD デジタル 教科書体 N-B" panose="02020700000000000000" pitchFamily="17" charset="-128"/>
            </a:endParaRPr>
          </a:p>
        </p:txBody>
      </p:sp>
      <p:sp>
        <p:nvSpPr>
          <p:cNvPr id="30" name="テキスト ボックス 19">
            <a:extLst>
              <a:ext uri="{FF2B5EF4-FFF2-40B4-BE49-F238E27FC236}">
                <a16:creationId xmlns:a16="http://schemas.microsoft.com/office/drawing/2014/main" id="{AC01D882-1610-2823-F173-9FB7A44BFEAC}"/>
              </a:ext>
            </a:extLst>
          </p:cNvPr>
          <p:cNvSpPr txBox="1"/>
          <p:nvPr/>
        </p:nvSpPr>
        <p:spPr>
          <a:xfrm>
            <a:off x="9870124" y="3775255"/>
            <a:ext cx="601562" cy="307777"/>
          </a:xfrm>
          <a:prstGeom prst="rect">
            <a:avLst/>
          </a:prstGeom>
          <a:noFill/>
        </p:spPr>
        <p:txBody>
          <a:bodyPr wrap="square" rtlCol="0">
            <a:spAutoFit/>
          </a:bodyPr>
          <a:lstStyle/>
          <a:p>
            <a:r>
              <a:rPr kumimoji="1" lang="en-US" altLang="ja-JP" sz="1400">
                <a:solidFill>
                  <a:schemeClr val="tx1">
                    <a:lumMod val="85000"/>
                    <a:lumOff val="15000"/>
                  </a:schemeClr>
                </a:solidFill>
                <a:ea typeface="UD デジタル 教科書体 N-B" panose="02020700000000000000" pitchFamily="17" charset="-128"/>
              </a:rPr>
              <a:t>P=0.9</a:t>
            </a:r>
            <a:endParaRPr kumimoji="1" lang="ja-JP" altLang="en-US" sz="1400">
              <a:solidFill>
                <a:schemeClr val="tx1">
                  <a:lumMod val="85000"/>
                  <a:lumOff val="15000"/>
                </a:schemeClr>
              </a:solidFill>
              <a:ea typeface="UD デジタル 教科書体 N-B" panose="02020700000000000000" pitchFamily="17" charset="-128"/>
            </a:endParaRPr>
          </a:p>
        </p:txBody>
      </p:sp>
      <p:grpSp>
        <p:nvGrpSpPr>
          <p:cNvPr id="8" name="Group 7">
            <a:extLst>
              <a:ext uri="{FF2B5EF4-FFF2-40B4-BE49-F238E27FC236}">
                <a16:creationId xmlns:a16="http://schemas.microsoft.com/office/drawing/2014/main" id="{630335E7-C3A6-BAD5-216C-FC37C4EB1BE1}"/>
              </a:ext>
            </a:extLst>
          </p:cNvPr>
          <p:cNvGrpSpPr/>
          <p:nvPr/>
        </p:nvGrpSpPr>
        <p:grpSpPr>
          <a:xfrm>
            <a:off x="524063" y="6262286"/>
            <a:ext cx="1593619" cy="307777"/>
            <a:chOff x="480044" y="5827287"/>
            <a:chExt cx="1593619" cy="307777"/>
          </a:xfrm>
        </p:grpSpPr>
        <p:sp>
          <p:nvSpPr>
            <p:cNvPr id="15" name="テキスト ボックス 19">
              <a:extLst>
                <a:ext uri="{FF2B5EF4-FFF2-40B4-BE49-F238E27FC236}">
                  <a16:creationId xmlns:a16="http://schemas.microsoft.com/office/drawing/2014/main" id="{9BD40F89-73F9-D750-FDD5-5D93DF969B08}"/>
                </a:ext>
              </a:extLst>
            </p:cNvPr>
            <p:cNvSpPr txBox="1"/>
            <p:nvPr/>
          </p:nvSpPr>
          <p:spPr>
            <a:xfrm>
              <a:off x="611584" y="5827287"/>
              <a:ext cx="1462079" cy="307777"/>
            </a:xfrm>
            <a:prstGeom prst="rect">
              <a:avLst/>
            </a:prstGeom>
            <a:noFill/>
          </p:spPr>
          <p:txBody>
            <a:bodyPr wrap="square" rtlCol="0">
              <a:spAutoFit/>
            </a:bodyPr>
            <a:lstStyle/>
            <a:p>
              <a:r>
                <a:rPr kumimoji="1" lang="en-US" altLang="ja-JP" sz="1400">
                  <a:solidFill>
                    <a:schemeClr val="tx1">
                      <a:lumMod val="85000"/>
                      <a:lumOff val="15000"/>
                    </a:schemeClr>
                  </a:solidFill>
                  <a:latin typeface="+mj-lt"/>
                  <a:ea typeface="UD デジタル 教科書体 N-B" panose="02020700000000000000" pitchFamily="17" charset="-128"/>
                </a:rPr>
                <a:t>Unnatural parts</a:t>
              </a:r>
              <a:endParaRPr kumimoji="1" lang="ja-JP" altLang="en-US" sz="1400">
                <a:solidFill>
                  <a:schemeClr val="tx1">
                    <a:lumMod val="85000"/>
                    <a:lumOff val="15000"/>
                  </a:schemeClr>
                </a:solidFill>
                <a:latin typeface="+mj-lt"/>
                <a:ea typeface="UD デジタル 教科書体 N-B" panose="02020700000000000000" pitchFamily="17" charset="-128"/>
              </a:endParaRPr>
            </a:p>
          </p:txBody>
        </p:sp>
        <p:sp>
          <p:nvSpPr>
            <p:cNvPr id="14" name="Rectangle 13">
              <a:extLst>
                <a:ext uri="{FF2B5EF4-FFF2-40B4-BE49-F238E27FC236}">
                  <a16:creationId xmlns:a16="http://schemas.microsoft.com/office/drawing/2014/main" id="{F35DA2E0-B3DC-6ADD-2C3D-63C9E65BDBF3}"/>
                </a:ext>
              </a:extLst>
            </p:cNvPr>
            <p:cNvSpPr/>
            <p:nvPr/>
          </p:nvSpPr>
          <p:spPr>
            <a:xfrm>
              <a:off x="480044" y="5893654"/>
              <a:ext cx="175042" cy="1750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1409D0EF-C8CF-00B2-F9B7-3B240E670C5B}"/>
              </a:ext>
            </a:extLst>
          </p:cNvPr>
          <p:cNvSpPr/>
          <p:nvPr/>
        </p:nvSpPr>
        <p:spPr>
          <a:xfrm>
            <a:off x="4675473" y="6646356"/>
            <a:ext cx="98841" cy="9884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EF2122A-003C-5D63-DE41-EBF64C45A033}"/>
              </a:ext>
            </a:extLst>
          </p:cNvPr>
          <p:cNvSpPr/>
          <p:nvPr/>
        </p:nvSpPr>
        <p:spPr>
          <a:xfrm>
            <a:off x="6891623" y="6646356"/>
            <a:ext cx="98841" cy="9884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7FA69A-4B36-5898-B995-1AB4E0AAE13A}"/>
              </a:ext>
            </a:extLst>
          </p:cNvPr>
          <p:cNvSpPr/>
          <p:nvPr/>
        </p:nvSpPr>
        <p:spPr>
          <a:xfrm>
            <a:off x="5449756" y="6646356"/>
            <a:ext cx="98841" cy="9884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47ECA6-7395-A86C-73D4-FE7C5C7AB3CA}"/>
              </a:ext>
            </a:extLst>
          </p:cNvPr>
          <p:cNvSpPr/>
          <p:nvPr/>
        </p:nvSpPr>
        <p:spPr>
          <a:xfrm>
            <a:off x="3283027" y="6646356"/>
            <a:ext cx="98841" cy="9884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2E4887-0F19-72FC-F041-31D0E708688E}"/>
              </a:ext>
            </a:extLst>
          </p:cNvPr>
          <p:cNvSpPr/>
          <p:nvPr/>
        </p:nvSpPr>
        <p:spPr>
          <a:xfrm>
            <a:off x="4797756" y="5579029"/>
            <a:ext cx="98841" cy="9884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33D8DB3-0502-CF8F-7700-4723A0D51F6D}"/>
              </a:ext>
            </a:extLst>
          </p:cNvPr>
          <p:cNvSpPr/>
          <p:nvPr/>
        </p:nvSpPr>
        <p:spPr>
          <a:xfrm>
            <a:off x="7059710" y="5552154"/>
            <a:ext cx="105610" cy="10561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798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6C46B-CA54-B60F-C2D5-4713E3D01261}"/>
              </a:ext>
            </a:extLst>
          </p:cNvPr>
          <p:cNvSpPr>
            <a:spLocks noGrp="1"/>
          </p:cNvSpPr>
          <p:nvPr>
            <p:ph type="sldNum" sz="quarter" idx="12"/>
          </p:nvPr>
        </p:nvSpPr>
        <p:spPr/>
        <p:txBody>
          <a:bodyPr/>
          <a:lstStyle/>
          <a:p>
            <a:fld id="{15DF47DF-F2F7-574C-9B75-58C88A041A29}" type="slidenum">
              <a:rPr lang="en-TH" smtClean="0"/>
              <a:t>28</a:t>
            </a:fld>
            <a:endParaRPr lang="en-TH"/>
          </a:p>
        </p:txBody>
      </p:sp>
      <p:sp>
        <p:nvSpPr>
          <p:cNvPr id="3" name="TextBox 2">
            <a:extLst>
              <a:ext uri="{FF2B5EF4-FFF2-40B4-BE49-F238E27FC236}">
                <a16:creationId xmlns:a16="http://schemas.microsoft.com/office/drawing/2014/main" id="{00AF7292-3E65-4447-5B04-F269D6D3BFCD}"/>
              </a:ext>
            </a:extLst>
          </p:cNvPr>
          <p:cNvSpPr txBox="1"/>
          <p:nvPr/>
        </p:nvSpPr>
        <p:spPr>
          <a:xfrm>
            <a:off x="2653574" y="764704"/>
            <a:ext cx="8677471" cy="754053"/>
          </a:xfrm>
          <a:prstGeom prst="rect">
            <a:avLst/>
          </a:prstGeom>
          <a:noFill/>
        </p:spPr>
        <p:txBody>
          <a:bodyPr wrap="square">
            <a:spAutoFit/>
          </a:bodyPr>
          <a:lstStyle/>
          <a:p>
            <a:pPr marL="457200" indent="-457200" algn="l" fontAlgn="base">
              <a:spcAft>
                <a:spcPct val="0"/>
              </a:spcAft>
              <a:buFont typeface="Arial" panose="020B0604020202020204" pitchFamily="34" charset="0"/>
              <a:buChar char="•"/>
            </a:pPr>
            <a:r>
              <a:rPr kumimoji="1" lang="en-US" altLang="ja-JP">
                <a:solidFill>
                  <a:schemeClr val="tx1">
                    <a:lumMod val="85000"/>
                    <a:lumOff val="15000"/>
                  </a:schemeClr>
                </a:solidFill>
                <a:latin typeface="+mj-lt"/>
                <a:ea typeface="UD デジタル 教科書体 N-B" panose="02020700000000000000" pitchFamily="17" charset="-128"/>
                <a:cs typeface="+mj-cs"/>
              </a:rPr>
              <a:t>The overall vector space was investigated, and it showed a desirable distribution.</a:t>
            </a:r>
          </a:p>
          <a:p>
            <a:pPr marL="457200" indent="-457200" algn="l" fontAlgn="base">
              <a:spcAft>
                <a:spcPct val="0"/>
              </a:spcAft>
              <a:buFont typeface="Arial" panose="020B0604020202020204" pitchFamily="34" charset="0"/>
              <a:buChar char="•"/>
            </a:pPr>
            <a:endParaRPr kumimoji="1" lang="en-US" altLang="ja-JP" sz="700">
              <a:solidFill>
                <a:schemeClr val="tx1">
                  <a:lumMod val="85000"/>
                  <a:lumOff val="15000"/>
                </a:schemeClr>
              </a:solidFill>
              <a:latin typeface="+mj-lt"/>
              <a:ea typeface="UD デジタル 教科書体 N-B" panose="02020700000000000000" pitchFamily="17" charset="-128"/>
              <a:cs typeface="+mj-cs"/>
            </a:endParaRPr>
          </a:p>
          <a:p>
            <a:pPr marL="457200" indent="-457200" algn="l" fontAlgn="base">
              <a:spcAft>
                <a:spcPct val="0"/>
              </a:spcAft>
              <a:buFont typeface="Arial" panose="020B0604020202020204" pitchFamily="34" charset="0"/>
              <a:buChar char="•"/>
            </a:pPr>
            <a:r>
              <a:rPr kumimoji="1" lang="en-US" altLang="ja-JP">
                <a:solidFill>
                  <a:schemeClr val="tx1">
                    <a:lumMod val="85000"/>
                    <a:lumOff val="15000"/>
                  </a:schemeClr>
                </a:solidFill>
                <a:latin typeface="+mj-lt"/>
                <a:ea typeface="UD デジタル 教科書体 N-B" panose="02020700000000000000" pitchFamily="17" charset="-128"/>
                <a:cs typeface="+mj-cs"/>
              </a:rPr>
              <a:t>Matching </a:t>
            </a:r>
            <a:r>
              <a:rPr kumimoji="1" lang="en-US" altLang="ja-JP" sz="1400">
                <a:solidFill>
                  <a:schemeClr val="tx1">
                    <a:lumMod val="85000"/>
                    <a:lumOff val="15000"/>
                  </a:schemeClr>
                </a:solidFill>
                <a:latin typeface="+mj-lt"/>
                <a:ea typeface="UD デジタル 教科書体 N-B" panose="02020700000000000000" pitchFamily="17" charset="-128"/>
                <a:cs typeface="+mj-cs"/>
              </a:rPr>
              <a:t>(Euclidean)</a:t>
            </a:r>
            <a:r>
              <a:rPr kumimoji="1" lang="en-US" altLang="ja-JP">
                <a:solidFill>
                  <a:schemeClr val="tx1">
                    <a:lumMod val="85000"/>
                    <a:lumOff val="15000"/>
                  </a:schemeClr>
                </a:solidFill>
                <a:latin typeface="+mj-lt"/>
                <a:ea typeface="UD デジタル 教科書体 N-B" panose="02020700000000000000" pitchFamily="17" charset="-128"/>
                <a:cs typeface="+mj-cs"/>
              </a:rPr>
              <a:t> does not collapse the trend of raw output from CGAN.</a:t>
            </a:r>
          </a:p>
        </p:txBody>
      </p:sp>
      <p:sp>
        <p:nvSpPr>
          <p:cNvPr id="4" name="TextBox 3">
            <a:extLst>
              <a:ext uri="{FF2B5EF4-FFF2-40B4-BE49-F238E27FC236}">
                <a16:creationId xmlns:a16="http://schemas.microsoft.com/office/drawing/2014/main" id="{DD90E89A-4FA9-613F-3B9B-BF0277A78B59}"/>
              </a:ext>
            </a:extLst>
          </p:cNvPr>
          <p:cNvSpPr txBox="1"/>
          <p:nvPr/>
        </p:nvSpPr>
        <p:spPr>
          <a:xfrm>
            <a:off x="2676329" y="5958558"/>
            <a:ext cx="8677471" cy="369332"/>
          </a:xfrm>
          <a:prstGeom prst="rect">
            <a:avLst/>
          </a:prstGeom>
          <a:noFill/>
        </p:spPr>
        <p:txBody>
          <a:bodyPr wrap="square">
            <a:spAutoFit/>
          </a:bodyPr>
          <a:lstStyle/>
          <a:p>
            <a:pPr marL="457200" indent="-457200" algn="l" fontAlgn="base">
              <a:spcAft>
                <a:spcPct val="0"/>
              </a:spcAft>
              <a:buFont typeface="Arial" panose="020B0604020202020204" pitchFamily="34" charset="0"/>
              <a:buChar char="•"/>
            </a:pPr>
            <a:r>
              <a:rPr kumimoji="1" lang="en-US" altLang="ja-JP">
                <a:solidFill>
                  <a:schemeClr val="tx1">
                    <a:lumMod val="85000"/>
                    <a:lumOff val="15000"/>
                  </a:schemeClr>
                </a:solidFill>
                <a:latin typeface="+mj-lt"/>
                <a:ea typeface="UD デジタル 教科書体 N-B" panose="02020700000000000000" pitchFamily="17" charset="-128"/>
                <a:cs typeface="+mj-cs"/>
              </a:rPr>
              <a:t>Euclidean distance between outputs and empty pattern is calculated.</a:t>
            </a:r>
          </a:p>
        </p:txBody>
      </p:sp>
      <p:pic>
        <p:nvPicPr>
          <p:cNvPr id="5" name="Picture 4" descr="Chart, histogram&#10;&#10;Description automatically generated">
            <a:extLst>
              <a:ext uri="{FF2B5EF4-FFF2-40B4-BE49-F238E27FC236}">
                <a16:creationId xmlns:a16="http://schemas.microsoft.com/office/drawing/2014/main" id="{86A90BF9-1222-6230-701B-DC5D3A97B9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4212" y="2064290"/>
            <a:ext cx="3713320" cy="1879821"/>
          </a:xfrm>
          <a:prstGeom prst="rect">
            <a:avLst/>
          </a:prstGeom>
        </p:spPr>
      </p:pic>
      <p:pic>
        <p:nvPicPr>
          <p:cNvPr id="6" name="Picture 5" descr="Chart&#10;&#10;Description automatically generated">
            <a:extLst>
              <a:ext uri="{FF2B5EF4-FFF2-40B4-BE49-F238E27FC236}">
                <a16:creationId xmlns:a16="http://schemas.microsoft.com/office/drawing/2014/main" id="{6A5D33B8-0ADC-97E3-AE30-F723320C3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195" y="4048423"/>
            <a:ext cx="3656077" cy="1875496"/>
          </a:xfrm>
          <a:prstGeom prst="rect">
            <a:avLst/>
          </a:prstGeom>
        </p:spPr>
      </p:pic>
      <p:grpSp>
        <p:nvGrpSpPr>
          <p:cNvPr id="7" name="Group 6">
            <a:extLst>
              <a:ext uri="{FF2B5EF4-FFF2-40B4-BE49-F238E27FC236}">
                <a16:creationId xmlns:a16="http://schemas.microsoft.com/office/drawing/2014/main" id="{CD4A9B06-6C7E-29BF-152E-30423FE1ACE4}"/>
              </a:ext>
            </a:extLst>
          </p:cNvPr>
          <p:cNvGrpSpPr/>
          <p:nvPr/>
        </p:nvGrpSpPr>
        <p:grpSpPr>
          <a:xfrm>
            <a:off x="3811819" y="1782689"/>
            <a:ext cx="360038" cy="408306"/>
            <a:chOff x="1691682" y="1929016"/>
            <a:chExt cx="360038" cy="408306"/>
          </a:xfrm>
        </p:grpSpPr>
        <p:sp>
          <p:nvSpPr>
            <p:cNvPr id="8" name="Rectangle 7">
              <a:extLst>
                <a:ext uri="{FF2B5EF4-FFF2-40B4-BE49-F238E27FC236}">
                  <a16:creationId xmlns:a16="http://schemas.microsoft.com/office/drawing/2014/main" id="{B0E64792-18E5-E9DB-222B-A72FD053088D}"/>
                </a:ext>
              </a:extLst>
            </p:cNvPr>
            <p:cNvSpPr/>
            <p:nvPr/>
          </p:nvSpPr>
          <p:spPr>
            <a:xfrm>
              <a:off x="1691682" y="2196123"/>
              <a:ext cx="360038" cy="14119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9" name="Connector: Elbow 8">
              <a:extLst>
                <a:ext uri="{FF2B5EF4-FFF2-40B4-BE49-F238E27FC236}">
                  <a16:creationId xmlns:a16="http://schemas.microsoft.com/office/drawing/2014/main" id="{01BA9FDA-A0EB-A6D3-9983-CF7A1B518C10}"/>
                </a:ext>
              </a:extLst>
            </p:cNvPr>
            <p:cNvCxnSpPr>
              <a:cxnSpLocks/>
              <a:stCxn id="8" idx="0"/>
              <a:endCxn id="10" idx="1"/>
            </p:cNvCxnSpPr>
            <p:nvPr/>
          </p:nvCxnSpPr>
          <p:spPr>
            <a:xfrm rot="5400000" flipH="1" flipV="1">
              <a:off x="1826220" y="1974498"/>
              <a:ext cx="267107" cy="176144"/>
            </a:xfrm>
            <a:prstGeom prst="bentConnector2">
              <a:avLst/>
            </a:prstGeom>
            <a:noFill/>
            <a:ln>
              <a:solidFill>
                <a:schemeClr val="accent2"/>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cxnSp>
      </p:grpSp>
      <p:sp>
        <p:nvSpPr>
          <p:cNvPr id="10" name="TextBox 9">
            <a:extLst>
              <a:ext uri="{FF2B5EF4-FFF2-40B4-BE49-F238E27FC236}">
                <a16:creationId xmlns:a16="http://schemas.microsoft.com/office/drawing/2014/main" id="{D9D921AE-A74C-136C-FA08-CCE9FAE6D4A1}"/>
              </a:ext>
            </a:extLst>
          </p:cNvPr>
          <p:cNvSpPr txBox="1"/>
          <p:nvPr/>
        </p:nvSpPr>
        <p:spPr>
          <a:xfrm>
            <a:off x="4167982" y="1628800"/>
            <a:ext cx="1490517" cy="307777"/>
          </a:xfrm>
          <a:prstGeom prst="rect">
            <a:avLst/>
          </a:prstGeom>
          <a:noFill/>
        </p:spPr>
        <p:txBody>
          <a:bodyPr wrap="square" rtlCol="0">
            <a:spAutoFit/>
          </a:bodyPr>
          <a:lstStyle/>
          <a:p>
            <a:r>
              <a:rPr lang="en-US" sz="1400">
                <a:latin typeface="+mj-lt"/>
              </a:rPr>
              <a:t>unique patterns</a:t>
            </a:r>
          </a:p>
        </p:txBody>
      </p:sp>
      <p:grpSp>
        <p:nvGrpSpPr>
          <p:cNvPr id="11" name="Group 10">
            <a:extLst>
              <a:ext uri="{FF2B5EF4-FFF2-40B4-BE49-F238E27FC236}">
                <a16:creationId xmlns:a16="http://schemas.microsoft.com/office/drawing/2014/main" id="{0034B339-F517-49E6-F221-638DA9436943}"/>
              </a:ext>
            </a:extLst>
          </p:cNvPr>
          <p:cNvGrpSpPr/>
          <p:nvPr/>
        </p:nvGrpSpPr>
        <p:grpSpPr>
          <a:xfrm>
            <a:off x="5628568" y="1797929"/>
            <a:ext cx="346562" cy="393066"/>
            <a:chOff x="3639730" y="1938680"/>
            <a:chExt cx="346562" cy="393066"/>
          </a:xfrm>
        </p:grpSpPr>
        <p:cxnSp>
          <p:nvCxnSpPr>
            <p:cNvPr id="12" name="Connector: Elbow 11">
              <a:extLst>
                <a:ext uri="{FF2B5EF4-FFF2-40B4-BE49-F238E27FC236}">
                  <a16:creationId xmlns:a16="http://schemas.microsoft.com/office/drawing/2014/main" id="{71FF50A7-04B7-AE04-EBDF-E45FADA362E2}"/>
                </a:ext>
              </a:extLst>
            </p:cNvPr>
            <p:cNvCxnSpPr>
              <a:cxnSpLocks/>
              <a:stCxn id="13" idx="0"/>
            </p:cNvCxnSpPr>
            <p:nvPr/>
          </p:nvCxnSpPr>
          <p:spPr>
            <a:xfrm rot="16200000" flipV="1">
              <a:off x="3633707" y="1944703"/>
              <a:ext cx="257443" cy="245398"/>
            </a:xfrm>
            <a:prstGeom prst="bentConnector3">
              <a:avLst>
                <a:gd name="adj1" fmla="val 101797"/>
              </a:avLst>
            </a:prstGeom>
            <a:noFill/>
            <a:ln>
              <a:solidFill>
                <a:schemeClr val="accent2"/>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cxnSp>
        <p:sp>
          <p:nvSpPr>
            <p:cNvPr id="13" name="Rectangle 12">
              <a:extLst>
                <a:ext uri="{FF2B5EF4-FFF2-40B4-BE49-F238E27FC236}">
                  <a16:creationId xmlns:a16="http://schemas.microsoft.com/office/drawing/2014/main" id="{75A54096-D6DB-178D-13CF-7A0A2FD5A3AE}"/>
                </a:ext>
              </a:extLst>
            </p:cNvPr>
            <p:cNvSpPr/>
            <p:nvPr/>
          </p:nvSpPr>
          <p:spPr>
            <a:xfrm>
              <a:off x="3783962" y="2196123"/>
              <a:ext cx="202330" cy="1356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pic>
        <p:nvPicPr>
          <p:cNvPr id="14" name="Picture 13" descr="Chart, histogram&#10;&#10;Description automatically generated">
            <a:extLst>
              <a:ext uri="{FF2B5EF4-FFF2-40B4-BE49-F238E27FC236}">
                <a16:creationId xmlns:a16="http://schemas.microsoft.com/office/drawing/2014/main" id="{CF905A3B-AF4A-1D62-33D0-8313E17F9B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7736" y="2038629"/>
            <a:ext cx="4172008" cy="1875600"/>
          </a:xfrm>
          <a:prstGeom prst="rect">
            <a:avLst/>
          </a:prstGeom>
        </p:spPr>
      </p:pic>
      <p:pic>
        <p:nvPicPr>
          <p:cNvPr id="15" name="Picture 14" descr="Chart&#10;&#10;Description automatically generated">
            <a:extLst>
              <a:ext uri="{FF2B5EF4-FFF2-40B4-BE49-F238E27FC236}">
                <a16:creationId xmlns:a16="http://schemas.microsoft.com/office/drawing/2014/main" id="{50FB97D9-019B-D573-2A6E-62557C58FB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7736" y="4078305"/>
            <a:ext cx="4160860" cy="1875600"/>
          </a:xfrm>
          <a:prstGeom prst="rect">
            <a:avLst/>
          </a:prstGeom>
        </p:spPr>
      </p:pic>
      <p:sp>
        <p:nvSpPr>
          <p:cNvPr id="16" name="Rectangle 15">
            <a:extLst>
              <a:ext uri="{FF2B5EF4-FFF2-40B4-BE49-F238E27FC236}">
                <a16:creationId xmlns:a16="http://schemas.microsoft.com/office/drawing/2014/main" id="{307F46BC-E5D3-24F1-00B8-0ADF40336AA3}"/>
              </a:ext>
            </a:extLst>
          </p:cNvPr>
          <p:cNvSpPr/>
          <p:nvPr/>
        </p:nvSpPr>
        <p:spPr>
          <a:xfrm>
            <a:off x="0" y="0"/>
            <a:ext cx="683568" cy="6858000"/>
          </a:xfrm>
          <a:prstGeom prst="rect">
            <a:avLst/>
          </a:prstGeom>
          <a:solidFill>
            <a:schemeClr val="accent2"/>
          </a:solidFill>
          <a:ln w="152400">
            <a:no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a:t>Appendix) Verification of CGAN</a:t>
            </a:r>
          </a:p>
        </p:txBody>
      </p:sp>
    </p:spTree>
    <p:extLst>
      <p:ext uri="{BB962C8B-B14F-4D97-AF65-F5344CB8AC3E}">
        <p14:creationId xmlns:p14="http://schemas.microsoft.com/office/powerpoint/2010/main" val="2218867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C55361-475C-E83A-AE70-40C2A1B2CAB3}"/>
              </a:ext>
            </a:extLst>
          </p:cNvPr>
          <p:cNvSpPr txBox="1">
            <a:spLocks/>
          </p:cNvSpPr>
          <p:nvPr/>
        </p:nvSpPr>
        <p:spPr>
          <a:xfrm>
            <a:off x="251521" y="227400"/>
            <a:ext cx="9818754" cy="1353304"/>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Applications of AI in Games</a:t>
            </a:r>
            <a:endParaRPr kumimoji="1" lang="ja-JP" altLang="en-US"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3" name="TextBox 2">
            <a:extLst>
              <a:ext uri="{FF2B5EF4-FFF2-40B4-BE49-F238E27FC236}">
                <a16:creationId xmlns:a16="http://schemas.microsoft.com/office/drawing/2014/main" id="{76366794-94D9-604F-6706-86D78C46F3C2}"/>
              </a:ext>
            </a:extLst>
          </p:cNvPr>
          <p:cNvSpPr txBox="1"/>
          <p:nvPr/>
        </p:nvSpPr>
        <p:spPr>
          <a:xfrm>
            <a:off x="264270" y="1158167"/>
            <a:ext cx="11663460" cy="954107"/>
          </a:xfrm>
          <a:prstGeom prst="rect">
            <a:avLst/>
          </a:prstGeom>
          <a:noFill/>
        </p:spPr>
        <p:txBody>
          <a:bodyPr wrap="square">
            <a:spAutoFit/>
          </a:bodyPr>
          <a:lstStyle/>
          <a:p>
            <a:pPr marL="342900" indent="-342900" fontAlgn="base" latinLnBrk="0">
              <a:spcBef>
                <a:spcPct val="0"/>
              </a:spcBef>
              <a:spcAft>
                <a:spcPct val="0"/>
              </a:spcAft>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AI has </a:t>
            </a:r>
            <a:r>
              <a:rPr kumimoji="1" lang="en-US" altLang="ja-JP" sz="28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surpassed humans’ capability </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in many games </a:t>
            </a:r>
            <a:r>
              <a:rPr kumimoji="1" lang="en-US" altLang="ja-JP" sz="2400">
                <a:latin typeface="Calibri" panose="020F0502020204030204" pitchFamily="34" charset="0"/>
                <a:ea typeface="UD デジタル 教科書体 N-B" panose="02020700000000000000" pitchFamily="17" charset="-128"/>
                <a:cs typeface="Calibri" panose="020F0502020204030204" pitchFamily="34" charset="0"/>
              </a:rPr>
              <a:t>(Chess</a:t>
            </a:r>
            <a:r>
              <a:rPr kumimoji="1" lang="en-US" altLang="ja-JP" sz="2400" baseline="30000">
                <a:latin typeface="Calibri" panose="020F0502020204030204" pitchFamily="34" charset="0"/>
                <a:ea typeface="UD デジタル 教科書体 N-B" panose="02020700000000000000" pitchFamily="17" charset="-128"/>
                <a:cs typeface="Calibri" panose="020F0502020204030204" pitchFamily="34" charset="0"/>
              </a:rPr>
              <a:t>1</a:t>
            </a:r>
            <a:r>
              <a:rPr kumimoji="1" lang="en-US" altLang="ja-JP" sz="2400">
                <a:latin typeface="Calibri" panose="020F0502020204030204" pitchFamily="34" charset="0"/>
                <a:ea typeface="UD デジタル 教科書体 N-B" panose="02020700000000000000" pitchFamily="17" charset="-128"/>
                <a:cs typeface="Calibri" panose="020F0502020204030204" pitchFamily="34" charset="0"/>
              </a:rPr>
              <a:t>, Shogi</a:t>
            </a:r>
            <a:r>
              <a:rPr kumimoji="1" lang="en-US" altLang="ja-JP" sz="2400" baseline="30000">
                <a:latin typeface="Calibri" panose="020F0502020204030204" pitchFamily="34" charset="0"/>
                <a:ea typeface="UD デジタル 教科書体 N-B" panose="02020700000000000000" pitchFamily="17" charset="-128"/>
                <a:cs typeface="Calibri" panose="020F0502020204030204" pitchFamily="34" charset="0"/>
              </a:rPr>
              <a:t>2</a:t>
            </a:r>
            <a:r>
              <a:rPr kumimoji="1" lang="en-US" altLang="ja-JP" sz="2400">
                <a:latin typeface="Calibri" panose="020F0502020204030204" pitchFamily="34" charset="0"/>
                <a:ea typeface="UD デジタル 教科書体 N-B" panose="02020700000000000000" pitchFamily="17" charset="-128"/>
                <a:cs typeface="Calibri" panose="020F0502020204030204" pitchFamily="34" charset="0"/>
              </a:rPr>
              <a:t>, Go</a:t>
            </a:r>
            <a:r>
              <a:rPr kumimoji="1" lang="en-US" altLang="ja-JP" sz="2400" baseline="30000">
                <a:latin typeface="Calibri" panose="020F0502020204030204" pitchFamily="34" charset="0"/>
                <a:ea typeface="UD デジタル 教科書体 N-B" panose="02020700000000000000" pitchFamily="17" charset="-128"/>
                <a:cs typeface="Calibri" panose="020F0502020204030204" pitchFamily="34" charset="0"/>
              </a:rPr>
              <a:t>3</a:t>
            </a:r>
            <a:r>
              <a:rPr kumimoji="1" lang="en-US" altLang="ja-JP" sz="2400">
                <a:latin typeface="Calibri" panose="020F0502020204030204" pitchFamily="34" charset="0"/>
                <a:ea typeface="UD デジタル 教科書体 N-B" panose="02020700000000000000" pitchFamily="17" charset="-128"/>
                <a:cs typeface="Calibri" panose="020F0502020204030204" pitchFamily="34" charset="0"/>
              </a:rPr>
              <a:t>, Atari games</a:t>
            </a:r>
            <a:r>
              <a:rPr kumimoji="1" lang="en-US" altLang="ja-JP" sz="2400" baseline="30000">
                <a:latin typeface="Calibri" panose="020F0502020204030204" pitchFamily="34" charset="0"/>
                <a:ea typeface="UD デジタル 教科書体 N-B" panose="02020700000000000000" pitchFamily="17" charset="-128"/>
                <a:cs typeface="Calibri" panose="020F0502020204030204" pitchFamily="34" charset="0"/>
              </a:rPr>
              <a:t>4</a:t>
            </a:r>
            <a:r>
              <a:rPr kumimoji="1" lang="en-US" altLang="ja-JP" sz="2400">
                <a:latin typeface="Calibri" panose="020F0502020204030204" pitchFamily="34" charset="0"/>
                <a:ea typeface="UD デジタル 教科書体 N-B" panose="02020700000000000000" pitchFamily="17" charset="-128"/>
                <a:cs typeface="Calibri" panose="020F0502020204030204" pitchFamily="34" charset="0"/>
              </a:rPr>
              <a:t>, and Starcraft</a:t>
            </a:r>
            <a:r>
              <a:rPr kumimoji="1" lang="en-US" altLang="ja-JP" sz="2400" baseline="30000">
                <a:latin typeface="Calibri" panose="020F0502020204030204" pitchFamily="34" charset="0"/>
                <a:ea typeface="UD デジタル 教科書体 N-B" panose="02020700000000000000" pitchFamily="17" charset="-128"/>
                <a:cs typeface="Calibri" panose="020F0502020204030204" pitchFamily="34" charset="0"/>
              </a:rPr>
              <a:t>5</a:t>
            </a:r>
            <a:r>
              <a:rPr kumimoji="1" lang="en-US" altLang="ja-JP" sz="2400">
                <a:latin typeface="Calibri" panose="020F0502020204030204" pitchFamily="34" charset="0"/>
                <a:ea typeface="UD デジタル 教科書体 N-B" panose="02020700000000000000" pitchFamily="17" charset="-128"/>
                <a:cs typeface="Calibri" panose="020F0502020204030204" pitchFamily="34" charset="0"/>
              </a:rPr>
              <a:t>)</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Still, there are many challenges to be addressed.</a:t>
            </a:r>
          </a:p>
        </p:txBody>
      </p:sp>
      <p:pic>
        <p:nvPicPr>
          <p:cNvPr id="5" name="Picture 4">
            <a:extLst>
              <a:ext uri="{FF2B5EF4-FFF2-40B4-BE49-F238E27FC236}">
                <a16:creationId xmlns:a16="http://schemas.microsoft.com/office/drawing/2014/main" id="{D944CCF5-8D97-84DB-F33B-76A89EB069FC}"/>
              </a:ext>
            </a:extLst>
          </p:cNvPr>
          <p:cNvPicPr>
            <a:picLocks noChangeAspect="1"/>
          </p:cNvPicPr>
          <p:nvPr/>
        </p:nvPicPr>
        <p:blipFill>
          <a:blip r:embed="rId2"/>
          <a:stretch>
            <a:fillRect/>
          </a:stretch>
        </p:blipFill>
        <p:spPr>
          <a:xfrm>
            <a:off x="264270" y="3359187"/>
            <a:ext cx="900000" cy="900000"/>
          </a:xfrm>
          <a:prstGeom prst="rect">
            <a:avLst/>
          </a:prstGeom>
        </p:spPr>
      </p:pic>
      <p:sp>
        <p:nvSpPr>
          <p:cNvPr id="6" name="TextBox 5">
            <a:extLst>
              <a:ext uri="{FF2B5EF4-FFF2-40B4-BE49-F238E27FC236}">
                <a16:creationId xmlns:a16="http://schemas.microsoft.com/office/drawing/2014/main" id="{A47FB306-BAC9-D718-3B7C-6D3CD1C3E24E}"/>
              </a:ext>
            </a:extLst>
          </p:cNvPr>
          <p:cNvSpPr txBox="1"/>
          <p:nvPr/>
        </p:nvSpPr>
        <p:spPr>
          <a:xfrm>
            <a:off x="1457499" y="3282987"/>
            <a:ext cx="10527096" cy="1015663"/>
          </a:xfrm>
          <a:prstGeom prst="rect">
            <a:avLst/>
          </a:prstGeom>
          <a:noFill/>
        </p:spPr>
        <p:txBody>
          <a:bodyPr wrap="square">
            <a:spAutoFit/>
          </a:bodyPr>
          <a:lstStyle/>
          <a:p>
            <a:pPr fontAlgn="base" latinLnBrk="0">
              <a:spcBef>
                <a:spcPct val="0"/>
              </a:spcBef>
              <a:spcAft>
                <a:spcPct val="0"/>
              </a:spcAft>
            </a:pPr>
            <a:r>
              <a:rPr kumimoji="1" lang="en-US" altLang="ja-JP" sz="3200">
                <a:solidFill>
                  <a:schemeClr val="accent5">
                    <a:lumMod val="50000"/>
                  </a:schemeClr>
                </a:solidFill>
                <a:latin typeface="Calibri" panose="020F0502020204030204" pitchFamily="34" charset="0"/>
                <a:ea typeface="UD デジタル 教科書体 N-B" panose="02020700000000000000" pitchFamily="17" charset="-128"/>
                <a:cs typeface="Calibri" panose="020F0502020204030204" pitchFamily="34" charset="0"/>
              </a:rPr>
              <a:t>AI for teaching players</a:t>
            </a:r>
          </a:p>
          <a:p>
            <a:pPr marL="285750" indent="-285750" fontAlgn="base" latinLnBrk="0">
              <a:spcBef>
                <a:spcPct val="0"/>
              </a:spcBef>
              <a:spcAft>
                <a:spcPct val="0"/>
              </a:spcAft>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AI that detects beginners’ decision-making and explains</a:t>
            </a:r>
            <a:r>
              <a:rPr kumimoji="1" lang="en-US" altLang="ja-JP" sz="2800" baseline="30000">
                <a:latin typeface="Calibri" panose="020F0502020204030204" pitchFamily="34" charset="0"/>
                <a:ea typeface="UD デジタル 教科書体 N-B" panose="02020700000000000000" pitchFamily="17" charset="-128"/>
                <a:cs typeface="Calibri" panose="020F0502020204030204" pitchFamily="34" charset="0"/>
              </a:rPr>
              <a:t>6</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a:t>
            </a:r>
          </a:p>
        </p:txBody>
      </p:sp>
      <p:sp>
        <p:nvSpPr>
          <p:cNvPr id="7" name="TextBox 6">
            <a:extLst>
              <a:ext uri="{FF2B5EF4-FFF2-40B4-BE49-F238E27FC236}">
                <a16:creationId xmlns:a16="http://schemas.microsoft.com/office/drawing/2014/main" id="{81430885-64C9-BC90-4AC2-A84845E1613D}"/>
              </a:ext>
            </a:extLst>
          </p:cNvPr>
          <p:cNvSpPr txBox="1"/>
          <p:nvPr/>
        </p:nvSpPr>
        <p:spPr>
          <a:xfrm>
            <a:off x="1457499" y="4702677"/>
            <a:ext cx="10527096" cy="1446550"/>
          </a:xfrm>
          <a:prstGeom prst="rect">
            <a:avLst/>
          </a:prstGeom>
          <a:noFill/>
        </p:spPr>
        <p:txBody>
          <a:bodyPr wrap="square">
            <a:spAutoFit/>
          </a:bodyPr>
          <a:lstStyle/>
          <a:p>
            <a:pPr fontAlgn="base" latinLnBrk="0">
              <a:spcBef>
                <a:spcPct val="0"/>
              </a:spcBef>
              <a:spcAft>
                <a:spcPct val="0"/>
              </a:spcAft>
            </a:pPr>
            <a:r>
              <a:rPr kumimoji="1" lang="en-US" altLang="ja-JP" sz="3200">
                <a:solidFill>
                  <a:schemeClr val="accent5">
                    <a:lumMod val="50000"/>
                  </a:schemeClr>
                </a:solidFill>
                <a:latin typeface="Calibri" panose="020F0502020204030204" pitchFamily="34" charset="0"/>
                <a:ea typeface="UD デジタル 教科書体 N-B" panose="02020700000000000000" pitchFamily="17" charset="-128"/>
                <a:cs typeface="Calibri" panose="020F0502020204030204" pitchFamily="34" charset="0"/>
              </a:rPr>
              <a:t>AI for entertaining players</a:t>
            </a:r>
          </a:p>
          <a:p>
            <a:pPr marL="285750" indent="-285750" fontAlgn="base" latinLnBrk="0">
              <a:spcBef>
                <a:spcPct val="0"/>
              </a:spcBef>
              <a:spcAft>
                <a:spcPct val="0"/>
              </a:spcAft>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AI acts based on players’ preferences</a:t>
            </a:r>
            <a:r>
              <a:rPr kumimoji="1" lang="en-US" altLang="ja-JP" sz="2800" baseline="30000">
                <a:latin typeface="Calibri" panose="020F0502020204030204" pitchFamily="34" charset="0"/>
                <a:ea typeface="UD デジタル 教科書体 N-B" panose="02020700000000000000" pitchFamily="17" charset="-128"/>
                <a:cs typeface="Calibri" panose="020F0502020204030204" pitchFamily="34" charset="0"/>
              </a:rPr>
              <a:t>7</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a:t>
            </a:r>
          </a:p>
          <a:p>
            <a:pPr marL="285750" indent="-285750" fontAlgn="base" latinLnBrk="0">
              <a:spcBef>
                <a:spcPct val="0"/>
              </a:spcBef>
              <a:spcAft>
                <a:spcPct val="0"/>
              </a:spcAft>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AI that behaves like a human</a:t>
            </a:r>
            <a:r>
              <a:rPr kumimoji="1" lang="en-US" altLang="ja-JP" sz="2800" baseline="30000">
                <a:latin typeface="Calibri" panose="020F0502020204030204" pitchFamily="34" charset="0"/>
                <a:ea typeface="UD デジタル 教科書体 N-B" panose="02020700000000000000" pitchFamily="17" charset="-128"/>
                <a:cs typeface="Calibri" panose="020F0502020204030204" pitchFamily="34" charset="0"/>
              </a:rPr>
              <a:t>8</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a:t>
            </a:r>
          </a:p>
        </p:txBody>
      </p:sp>
      <p:pic>
        <p:nvPicPr>
          <p:cNvPr id="8" name="Picture 7">
            <a:extLst>
              <a:ext uri="{FF2B5EF4-FFF2-40B4-BE49-F238E27FC236}">
                <a16:creationId xmlns:a16="http://schemas.microsoft.com/office/drawing/2014/main" id="{21E04F7D-45DB-29E4-98D7-544A0AC0BCE6}"/>
              </a:ext>
            </a:extLst>
          </p:cNvPr>
          <p:cNvPicPr>
            <a:picLocks noChangeAspect="1"/>
          </p:cNvPicPr>
          <p:nvPr/>
        </p:nvPicPr>
        <p:blipFill>
          <a:blip r:embed="rId3"/>
          <a:stretch>
            <a:fillRect/>
          </a:stretch>
        </p:blipFill>
        <p:spPr>
          <a:xfrm>
            <a:off x="264270" y="4975952"/>
            <a:ext cx="900000" cy="900000"/>
          </a:xfrm>
          <a:prstGeom prst="rect">
            <a:avLst/>
          </a:prstGeom>
        </p:spPr>
      </p:pic>
      <p:sp>
        <p:nvSpPr>
          <p:cNvPr id="9" name="Slide Number Placeholder 8">
            <a:extLst>
              <a:ext uri="{FF2B5EF4-FFF2-40B4-BE49-F238E27FC236}">
                <a16:creationId xmlns:a16="http://schemas.microsoft.com/office/drawing/2014/main" id="{2FF5D407-A5C3-84F3-C7AD-181BEA6FC58C}"/>
              </a:ext>
            </a:extLst>
          </p:cNvPr>
          <p:cNvSpPr>
            <a:spLocks noGrp="1"/>
          </p:cNvSpPr>
          <p:nvPr>
            <p:ph type="sldNum" sz="quarter" idx="12"/>
          </p:nvPr>
        </p:nvSpPr>
        <p:spPr/>
        <p:txBody>
          <a:bodyPr/>
          <a:lstStyle/>
          <a:p>
            <a:fld id="{15DF47DF-F2F7-574C-9B75-58C88A041A29}" type="slidenum">
              <a:rPr lang="en-TH" smtClean="0"/>
              <a:t>3</a:t>
            </a:fld>
            <a:endParaRPr lang="en-TH"/>
          </a:p>
        </p:txBody>
      </p:sp>
      <p:sp>
        <p:nvSpPr>
          <p:cNvPr id="11" name="四角形: 角を丸くする 9">
            <a:extLst>
              <a:ext uri="{FF2B5EF4-FFF2-40B4-BE49-F238E27FC236}">
                <a16:creationId xmlns:a16="http://schemas.microsoft.com/office/drawing/2014/main" id="{B4879C77-A3A5-C5AE-9911-542EAFF04375}"/>
              </a:ext>
            </a:extLst>
          </p:cNvPr>
          <p:cNvSpPr/>
          <p:nvPr/>
        </p:nvSpPr>
        <p:spPr>
          <a:xfrm>
            <a:off x="251521" y="2408189"/>
            <a:ext cx="3875881" cy="578882"/>
          </a:xfrm>
          <a:prstGeom prst="roundRect">
            <a:avLst/>
          </a:prstGeom>
          <a:solidFill>
            <a:schemeClr val="bg1">
              <a:lumMod val="95000"/>
            </a:schemeClr>
          </a:solidFill>
          <a:ln w="25400">
            <a:noFill/>
          </a:ln>
        </p:spPr>
        <p:txBody>
          <a:bodyPr wrap="square" rtlCol="0">
            <a:spAutoFit/>
          </a:bodyPr>
          <a:lstStyle/>
          <a:p>
            <a:r>
              <a:rPr kumimoji="1" lang="en-US" altLang="ja-JP" sz="2800">
                <a:solidFill>
                  <a:schemeClr val="accent6">
                    <a:lumMod val="50000"/>
                  </a:schemeClr>
                </a:solidFill>
                <a:latin typeface="Calibri" panose="020F0502020204030204" pitchFamily="34" charset="0"/>
                <a:ea typeface="UD デジタル 教科書体 N-B" panose="02020700000000000000" pitchFamily="17" charset="-128"/>
                <a:cs typeface="Calibri" panose="020F0502020204030204" pitchFamily="34" charset="0"/>
              </a:rPr>
              <a:t>Examples of AI in Games</a:t>
            </a:r>
            <a:endParaRPr kumimoji="1" lang="ja-JP" altLang="en-US" sz="2800">
              <a:solidFill>
                <a:schemeClr val="accent6">
                  <a:lumMod val="50000"/>
                </a:schemeClr>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Tree>
    <p:extLst>
      <p:ext uri="{BB962C8B-B14F-4D97-AF65-F5344CB8AC3E}">
        <p14:creationId xmlns:p14="http://schemas.microsoft.com/office/powerpoint/2010/main" val="980740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4F01EF-E6B3-A702-B697-8614AE67265B}"/>
              </a:ext>
            </a:extLst>
          </p:cNvPr>
          <p:cNvSpPr txBox="1"/>
          <p:nvPr/>
        </p:nvSpPr>
        <p:spPr>
          <a:xfrm>
            <a:off x="362506" y="5611186"/>
            <a:ext cx="11323070" cy="965777"/>
          </a:xfrm>
          <a:prstGeom prst="rect">
            <a:avLst/>
          </a:prstGeom>
          <a:noFill/>
        </p:spPr>
        <p:txBody>
          <a:bodyPr wrap="square">
            <a:spAutoFit/>
          </a:bodyPr>
          <a:lstStyle/>
          <a:p>
            <a:pPr marL="457200" indent="-457200" fontAlgn="base" latinLnBrk="0">
              <a:lnSpc>
                <a:spcPts val="3500"/>
              </a:lnSpc>
              <a:spcBef>
                <a:spcPct val="0"/>
              </a:spcBef>
              <a:spcAft>
                <a:spcPct val="0"/>
              </a:spcAft>
              <a:buFont typeface="Arial" panose="020B0604020202020204" pitchFamily="34" charset="0"/>
              <a:buChar char="•"/>
            </a:pPr>
            <a:r>
              <a:rPr kumimoji="1" lang="en-US" altLang="ja-JP" sz="2600">
                <a:latin typeface="Calibri" panose="020F0502020204030204" pitchFamily="34" charset="0"/>
                <a:ea typeface="UD デジタル 教科書体 N-B" panose="02020700000000000000" pitchFamily="17" charset="-128"/>
                <a:cs typeface="Calibri" panose="020F0502020204030204" pitchFamily="34" charset="0"/>
              </a:rPr>
              <a:t>To respond to the growing game </a:t>
            </a:r>
            <a:r>
              <a:rPr kumimoji="1" lang="en-US" altLang="ja-JP" sz="26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content consumption.</a:t>
            </a:r>
          </a:p>
          <a:p>
            <a:pPr marL="457200" indent="-457200" fontAlgn="base" latinLnBrk="0">
              <a:lnSpc>
                <a:spcPts val="3500"/>
              </a:lnSpc>
              <a:spcBef>
                <a:spcPct val="0"/>
              </a:spcBef>
              <a:spcAft>
                <a:spcPct val="0"/>
              </a:spcAft>
              <a:buFont typeface="Arial" panose="020B0604020202020204" pitchFamily="34" charset="0"/>
              <a:buChar char="•"/>
            </a:pPr>
            <a:r>
              <a:rPr kumimoji="1" lang="en-US" altLang="ja-JP" sz="2600">
                <a:latin typeface="Calibri" panose="020F0502020204030204" pitchFamily="34" charset="0"/>
                <a:ea typeface="UD デジタル 教科書体 N-B" panose="02020700000000000000" pitchFamily="17" charset="-128"/>
                <a:cs typeface="Calibri" panose="020F0502020204030204" pitchFamily="34" charset="0"/>
              </a:rPr>
              <a:t>To generate a variety of content at less cost than manually.</a:t>
            </a:r>
          </a:p>
        </p:txBody>
      </p:sp>
      <p:sp>
        <p:nvSpPr>
          <p:cNvPr id="4" name="TextBox 3">
            <a:extLst>
              <a:ext uri="{FF2B5EF4-FFF2-40B4-BE49-F238E27FC236}">
                <a16:creationId xmlns:a16="http://schemas.microsoft.com/office/drawing/2014/main" id="{8A490BC8-F0B2-EE18-AB6C-E3FB5F899793}"/>
              </a:ext>
            </a:extLst>
          </p:cNvPr>
          <p:cNvSpPr txBox="1"/>
          <p:nvPr/>
        </p:nvSpPr>
        <p:spPr>
          <a:xfrm>
            <a:off x="1507426" y="1162551"/>
            <a:ext cx="9769866" cy="1077218"/>
          </a:xfrm>
          <a:prstGeom prst="rect">
            <a:avLst/>
          </a:prstGeom>
          <a:noFill/>
        </p:spPr>
        <p:txBody>
          <a:bodyPr wrap="square">
            <a:spAutoFit/>
          </a:bodyPr>
          <a:lstStyle/>
          <a:p>
            <a:r>
              <a:rPr kumimoji="1" lang="en-US" altLang="ja-JP" sz="3200">
                <a:solidFill>
                  <a:srgbClr val="C00000"/>
                </a:solidFill>
                <a:latin typeface="Calibri" panose="020F0502020204030204" pitchFamily="34" charset="0"/>
                <a:cs typeface="Calibri" panose="020F0502020204030204" pitchFamily="34" charset="0"/>
              </a:rPr>
              <a:t>PCG is to procedurally generate various game content </a:t>
            </a:r>
            <a:r>
              <a:rPr kumimoji="1" lang="en-US" altLang="ja-JP" sz="3200">
                <a:solidFill>
                  <a:schemeClr val="tx1">
                    <a:lumMod val="95000"/>
                    <a:lumOff val="5000"/>
                  </a:schemeClr>
                </a:solidFill>
                <a:latin typeface="Calibri" panose="020F0502020204030204" pitchFamily="34" charset="0"/>
                <a:cs typeface="Calibri" panose="020F0502020204030204" pitchFamily="34" charset="0"/>
              </a:rPr>
              <a:t>with algorithms.</a:t>
            </a:r>
            <a:endParaRPr kumimoji="1" lang="ja-JP" altLang="en-US" sz="3200">
              <a:solidFill>
                <a:schemeClr val="tx1">
                  <a:lumMod val="95000"/>
                  <a:lumOff val="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1746A9C-FE1B-98E3-639D-C3D497FFB333}"/>
              </a:ext>
            </a:extLst>
          </p:cNvPr>
          <p:cNvPicPr>
            <a:picLocks noChangeAspect="1"/>
          </p:cNvPicPr>
          <p:nvPr/>
        </p:nvPicPr>
        <p:blipFill>
          <a:blip r:embed="rId2"/>
          <a:stretch>
            <a:fillRect/>
          </a:stretch>
        </p:blipFill>
        <p:spPr>
          <a:xfrm>
            <a:off x="362506" y="1208848"/>
            <a:ext cx="900000" cy="900000"/>
          </a:xfrm>
          <a:prstGeom prst="rect">
            <a:avLst/>
          </a:prstGeom>
        </p:spPr>
      </p:pic>
      <p:sp>
        <p:nvSpPr>
          <p:cNvPr id="6" name="TextBox 5">
            <a:extLst>
              <a:ext uri="{FF2B5EF4-FFF2-40B4-BE49-F238E27FC236}">
                <a16:creationId xmlns:a16="http://schemas.microsoft.com/office/drawing/2014/main" id="{4954260C-83B4-665B-C71F-FC2C92D63D52}"/>
              </a:ext>
            </a:extLst>
          </p:cNvPr>
          <p:cNvSpPr txBox="1"/>
          <p:nvPr/>
        </p:nvSpPr>
        <p:spPr>
          <a:xfrm>
            <a:off x="362506" y="5103013"/>
            <a:ext cx="7097660" cy="523220"/>
          </a:xfrm>
          <a:prstGeom prst="rect">
            <a:avLst/>
          </a:prstGeom>
          <a:noFill/>
        </p:spPr>
        <p:txBody>
          <a:bodyPr wrap="square">
            <a:spAutoFit/>
          </a:bodyPr>
          <a:lstStyle/>
          <a:p>
            <a:pPr fontAlgn="base" latinLnBrk="0">
              <a:spcBef>
                <a:spcPct val="0"/>
              </a:spcBef>
              <a:spcAft>
                <a:spcPct val="0"/>
              </a:spcAft>
            </a:pPr>
            <a:r>
              <a:rPr kumimoji="1" lang="en-US" altLang="ja-JP" sz="2800">
                <a:solidFill>
                  <a:schemeClr val="accent5">
                    <a:lumMod val="50000"/>
                  </a:schemeClr>
                </a:solidFill>
                <a:latin typeface="Calibri" panose="020F0502020204030204" pitchFamily="34" charset="0"/>
                <a:ea typeface="UD デジタル 教科書体 N-B" panose="02020700000000000000" pitchFamily="17" charset="-128"/>
                <a:cs typeface="Calibri" panose="020F0502020204030204" pitchFamily="34" charset="0"/>
              </a:rPr>
              <a:t>Why PCG is required in the game industry?</a:t>
            </a:r>
          </a:p>
        </p:txBody>
      </p:sp>
      <p:sp>
        <p:nvSpPr>
          <p:cNvPr id="7" name="TextBox 6">
            <a:extLst>
              <a:ext uri="{FF2B5EF4-FFF2-40B4-BE49-F238E27FC236}">
                <a16:creationId xmlns:a16="http://schemas.microsoft.com/office/drawing/2014/main" id="{39552328-3184-386C-7D26-88B5954993DF}"/>
              </a:ext>
            </a:extLst>
          </p:cNvPr>
          <p:cNvSpPr txBox="1"/>
          <p:nvPr/>
        </p:nvSpPr>
        <p:spPr>
          <a:xfrm>
            <a:off x="362506" y="2379425"/>
            <a:ext cx="8649728" cy="461665"/>
          </a:xfrm>
          <a:prstGeom prst="rect">
            <a:avLst/>
          </a:prstGeom>
          <a:noFill/>
        </p:spPr>
        <p:txBody>
          <a:bodyPr wrap="square">
            <a:spAutoFit/>
          </a:bodyPr>
          <a:lstStyle/>
          <a:p>
            <a:pPr fontAlgn="base" latinLnBrk="0">
              <a:spcBef>
                <a:spcPct val="0"/>
              </a:spcBef>
              <a:spcAft>
                <a:spcPct val="0"/>
              </a:spcAft>
            </a:pPr>
            <a:r>
              <a:rPr kumimoji="1" lang="en-US" altLang="ja-JP" sz="2400">
                <a:solidFill>
                  <a:schemeClr val="accent5">
                    <a:lumMod val="50000"/>
                  </a:schemeClr>
                </a:solidFill>
                <a:latin typeface="Calibri" panose="020F0502020204030204" pitchFamily="34" charset="0"/>
                <a:ea typeface="UD デジタル 教科書体 N-B" panose="02020700000000000000" pitchFamily="17" charset="-128"/>
                <a:cs typeface="Calibri" panose="020F0502020204030204" pitchFamily="34" charset="0"/>
              </a:rPr>
              <a:t>Examples of game elements can be generated using PCG</a:t>
            </a:r>
          </a:p>
        </p:txBody>
      </p:sp>
      <p:grpSp>
        <p:nvGrpSpPr>
          <p:cNvPr id="8" name="グループ化 31">
            <a:extLst>
              <a:ext uri="{FF2B5EF4-FFF2-40B4-BE49-F238E27FC236}">
                <a16:creationId xmlns:a16="http://schemas.microsoft.com/office/drawing/2014/main" id="{DFC22FBB-06D6-47FD-AD44-E35066598EAC}"/>
              </a:ext>
            </a:extLst>
          </p:cNvPr>
          <p:cNvGrpSpPr/>
          <p:nvPr/>
        </p:nvGrpSpPr>
        <p:grpSpPr>
          <a:xfrm>
            <a:off x="506424" y="2908496"/>
            <a:ext cx="3758580" cy="2203522"/>
            <a:chOff x="-9121213" y="-652479"/>
            <a:chExt cx="17574387" cy="4061263"/>
          </a:xfrm>
          <a:noFill/>
        </p:grpSpPr>
        <p:sp>
          <p:nvSpPr>
            <p:cNvPr id="9" name="角丸四角形 4">
              <a:extLst>
                <a:ext uri="{FF2B5EF4-FFF2-40B4-BE49-F238E27FC236}">
                  <a16:creationId xmlns:a16="http://schemas.microsoft.com/office/drawing/2014/main" id="{5F1CBFD4-04D2-255A-982A-F0D17CB81919}"/>
                </a:ext>
              </a:extLst>
            </p:cNvPr>
            <p:cNvSpPr/>
            <p:nvPr/>
          </p:nvSpPr>
          <p:spPr>
            <a:xfrm>
              <a:off x="821635" y="2499110"/>
              <a:ext cx="7631539" cy="909674"/>
            </a:xfrm>
            <a:prstGeom prst="roundRect">
              <a:avLst>
                <a:gd name="adj" fmla="val 55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Calibri" panose="020F0502020204030204" pitchFamily="34" charset="0"/>
                <a:cs typeface="Calibri" panose="020F0502020204030204" pitchFamily="34" charset="0"/>
              </a:endParaRPr>
            </a:p>
          </p:txBody>
        </p:sp>
        <p:sp>
          <p:nvSpPr>
            <p:cNvPr id="10" name="テキスト ボックス 33">
              <a:extLst>
                <a:ext uri="{FF2B5EF4-FFF2-40B4-BE49-F238E27FC236}">
                  <a16:creationId xmlns:a16="http://schemas.microsoft.com/office/drawing/2014/main" id="{0DA5C742-8FB0-E348-B796-EFBB2E59700B}"/>
                </a:ext>
              </a:extLst>
            </p:cNvPr>
            <p:cNvSpPr txBox="1"/>
            <p:nvPr/>
          </p:nvSpPr>
          <p:spPr>
            <a:xfrm>
              <a:off x="-9121213" y="-652479"/>
              <a:ext cx="7631531" cy="1134512"/>
            </a:xfrm>
            <a:prstGeom prst="rect">
              <a:avLst/>
            </a:prstGeom>
            <a:grpFill/>
            <a:ln>
              <a:noFill/>
            </a:ln>
          </p:spPr>
          <p:txBody>
            <a:bodyPr wrap="square" rtlCol="0">
              <a:spAutoFit/>
            </a:bodyPr>
            <a:lstStyle/>
            <a:p>
              <a:r>
                <a:rPr kumimoji="1" lang="en-US" altLang="ja-JP" b="1">
                  <a:latin typeface="Calibri" panose="020F0502020204030204" pitchFamily="34" charset="0"/>
                  <a:ea typeface="UD デジタル 教科書体 N-B" panose="02020700000000000000" pitchFamily="17" charset="-128"/>
                  <a:cs typeface="Calibri" panose="020F0502020204030204" pitchFamily="34" charset="0"/>
                </a:rPr>
                <a:t>Dungeon</a:t>
              </a:r>
            </a:p>
            <a:p>
              <a:r>
                <a:rPr kumimoji="1" lang="en-US" altLang="ja-JP" sz="1600">
                  <a:latin typeface="Calibri" panose="020F0502020204030204" pitchFamily="34" charset="0"/>
                  <a:ea typeface="UD デジタル 教科書体 N-B" panose="02020700000000000000" pitchFamily="17" charset="-128"/>
                  <a:cs typeface="Calibri" panose="020F0502020204030204" pitchFamily="34" charset="0"/>
                </a:rPr>
                <a:t>(Binding of </a:t>
              </a:r>
              <a:r>
                <a:rPr kumimoji="1" lang="en-US" altLang="ja-JP" sz="1600" err="1">
                  <a:latin typeface="Calibri" panose="020F0502020204030204" pitchFamily="34" charset="0"/>
                  <a:ea typeface="UD デジタル 教科書体 N-B" panose="02020700000000000000" pitchFamily="17" charset="-128"/>
                  <a:cs typeface="Calibri" panose="020F0502020204030204" pitchFamily="34" charset="0"/>
                </a:rPr>
                <a:t>issac</a:t>
              </a:r>
              <a:r>
                <a:rPr kumimoji="1" lang="en-US" altLang="ja-JP" sz="1600">
                  <a:latin typeface="Calibri" panose="020F0502020204030204" pitchFamily="34" charset="0"/>
                  <a:ea typeface="UD デジタル 教科書体 N-B" panose="02020700000000000000" pitchFamily="17" charset="-128"/>
                  <a:cs typeface="Calibri" panose="020F0502020204030204" pitchFamily="34" charset="0"/>
                </a:rPr>
                <a:t>) </a:t>
              </a:r>
            </a:p>
          </p:txBody>
        </p:sp>
      </p:grpSp>
      <p:grpSp>
        <p:nvGrpSpPr>
          <p:cNvPr id="11" name="Group 10">
            <a:extLst>
              <a:ext uri="{FF2B5EF4-FFF2-40B4-BE49-F238E27FC236}">
                <a16:creationId xmlns:a16="http://schemas.microsoft.com/office/drawing/2014/main" id="{CF619BBC-EC94-6B99-22B2-F25B7F82D500}"/>
              </a:ext>
            </a:extLst>
          </p:cNvPr>
          <p:cNvGrpSpPr/>
          <p:nvPr/>
        </p:nvGrpSpPr>
        <p:grpSpPr>
          <a:xfrm>
            <a:off x="5243362" y="2929075"/>
            <a:ext cx="6442214" cy="1823467"/>
            <a:chOff x="4506586" y="3167081"/>
            <a:chExt cx="5799407" cy="1641520"/>
          </a:xfrm>
        </p:grpSpPr>
        <p:grpSp>
          <p:nvGrpSpPr>
            <p:cNvPr id="12" name="グループ化 31">
              <a:extLst>
                <a:ext uri="{FF2B5EF4-FFF2-40B4-BE49-F238E27FC236}">
                  <a16:creationId xmlns:a16="http://schemas.microsoft.com/office/drawing/2014/main" id="{97200695-C46B-ED6F-8E5D-63BF0BEDEAFF}"/>
                </a:ext>
              </a:extLst>
            </p:cNvPr>
            <p:cNvGrpSpPr/>
            <p:nvPr/>
          </p:nvGrpSpPr>
          <p:grpSpPr>
            <a:xfrm>
              <a:off x="5869548" y="3167081"/>
              <a:ext cx="4436445" cy="1641520"/>
              <a:chOff x="821635" y="402572"/>
              <a:chExt cx="25619073" cy="3006212"/>
            </a:xfrm>
            <a:noFill/>
          </p:grpSpPr>
          <p:sp>
            <p:nvSpPr>
              <p:cNvPr id="18" name="角丸四角形 4">
                <a:extLst>
                  <a:ext uri="{FF2B5EF4-FFF2-40B4-BE49-F238E27FC236}">
                    <a16:creationId xmlns:a16="http://schemas.microsoft.com/office/drawing/2014/main" id="{0BD7CF94-7005-C2EA-F796-F8D6F66406BC}"/>
                  </a:ext>
                </a:extLst>
              </p:cNvPr>
              <p:cNvSpPr/>
              <p:nvPr/>
            </p:nvSpPr>
            <p:spPr>
              <a:xfrm>
                <a:off x="821635" y="2499110"/>
                <a:ext cx="7631539" cy="909674"/>
              </a:xfrm>
              <a:prstGeom prst="roundRect">
                <a:avLst>
                  <a:gd name="adj" fmla="val 55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Calibri" panose="020F0502020204030204" pitchFamily="34" charset="0"/>
                  <a:cs typeface="Calibri" panose="020F0502020204030204" pitchFamily="34" charset="0"/>
                </a:endParaRPr>
              </a:p>
            </p:txBody>
          </p:sp>
          <p:sp>
            <p:nvSpPr>
              <p:cNvPr id="19" name="テキスト ボックス 33">
                <a:extLst>
                  <a:ext uri="{FF2B5EF4-FFF2-40B4-BE49-F238E27FC236}">
                    <a16:creationId xmlns:a16="http://schemas.microsoft.com/office/drawing/2014/main" id="{BF297660-82FF-A34F-BA51-6A5C4F409143}"/>
                  </a:ext>
                </a:extLst>
              </p:cNvPr>
              <p:cNvSpPr txBox="1"/>
              <p:nvPr/>
            </p:nvSpPr>
            <p:spPr>
              <a:xfrm>
                <a:off x="18809177" y="402572"/>
                <a:ext cx="7631531" cy="1014816"/>
              </a:xfrm>
              <a:prstGeom prst="rect">
                <a:avLst/>
              </a:prstGeom>
              <a:grpFill/>
              <a:ln>
                <a:noFill/>
              </a:ln>
            </p:spPr>
            <p:txBody>
              <a:bodyPr wrap="square" rtlCol="0">
                <a:spAutoFit/>
              </a:bodyPr>
              <a:lstStyle/>
              <a:p>
                <a:r>
                  <a:rPr kumimoji="1" lang="en-US" altLang="ja-JP" b="1">
                    <a:latin typeface="Calibri" panose="020F0502020204030204" pitchFamily="34" charset="0"/>
                    <a:ea typeface="UD デジタル 教科書体 N-B" panose="02020700000000000000" pitchFamily="17" charset="-128"/>
                    <a:cs typeface="Calibri" panose="020F0502020204030204" pitchFamily="34" charset="0"/>
                  </a:rPr>
                  <a:t>World</a:t>
                </a:r>
                <a:endParaRPr kumimoji="1" lang="en-US" altLang="ja-JP" sz="1600" b="1">
                  <a:latin typeface="Calibri" panose="020F0502020204030204" pitchFamily="34" charset="0"/>
                  <a:ea typeface="UD デジタル 教科書体 N-B" panose="02020700000000000000" pitchFamily="17" charset="-128"/>
                  <a:cs typeface="Calibri" panose="020F0502020204030204" pitchFamily="34" charset="0"/>
                </a:endParaRPr>
              </a:p>
              <a:p>
                <a:r>
                  <a:rPr kumimoji="1" lang="en-US" altLang="ja-JP" sz="1600">
                    <a:latin typeface="Calibri" panose="020F0502020204030204" pitchFamily="34" charset="0"/>
                    <a:ea typeface="UD デジタル 教科書体 N-B" panose="02020700000000000000" pitchFamily="17" charset="-128"/>
                    <a:cs typeface="Calibri" panose="020F0502020204030204" pitchFamily="34" charset="0"/>
                  </a:rPr>
                  <a:t>(Minecraft) </a:t>
                </a:r>
              </a:p>
            </p:txBody>
          </p:sp>
        </p:grpSp>
        <p:pic>
          <p:nvPicPr>
            <p:cNvPr id="13" name="Picture 12">
              <a:extLst>
                <a:ext uri="{FF2B5EF4-FFF2-40B4-BE49-F238E27FC236}">
                  <a16:creationId xmlns:a16="http://schemas.microsoft.com/office/drawing/2014/main" id="{F2F36511-C30C-9657-2DAB-6E8B00D0D48C}"/>
                </a:ext>
              </a:extLst>
            </p:cNvPr>
            <p:cNvPicPr>
              <a:picLocks noChangeAspect="1"/>
            </p:cNvPicPr>
            <p:nvPr/>
          </p:nvPicPr>
          <p:blipFill>
            <a:blip r:embed="rId3"/>
            <a:stretch>
              <a:fillRect/>
            </a:stretch>
          </p:blipFill>
          <p:spPr>
            <a:xfrm>
              <a:off x="4506586" y="3234623"/>
              <a:ext cx="1317060" cy="905759"/>
            </a:xfrm>
            <a:prstGeom prst="rect">
              <a:avLst/>
            </a:prstGeom>
          </p:spPr>
        </p:pic>
        <p:pic>
          <p:nvPicPr>
            <p:cNvPr id="14" name="Picture 13">
              <a:extLst>
                <a:ext uri="{FF2B5EF4-FFF2-40B4-BE49-F238E27FC236}">
                  <a16:creationId xmlns:a16="http://schemas.microsoft.com/office/drawing/2014/main" id="{F6FB45E5-D1C7-E05D-4715-DD25771DBD35}"/>
                </a:ext>
              </a:extLst>
            </p:cNvPr>
            <p:cNvPicPr>
              <a:picLocks noChangeAspect="1"/>
            </p:cNvPicPr>
            <p:nvPr/>
          </p:nvPicPr>
          <p:blipFill>
            <a:blip r:embed="rId4"/>
            <a:stretch>
              <a:fillRect/>
            </a:stretch>
          </p:blipFill>
          <p:spPr>
            <a:xfrm>
              <a:off x="6009905" y="3239454"/>
              <a:ext cx="1346399" cy="905759"/>
            </a:xfrm>
            <a:prstGeom prst="rect">
              <a:avLst/>
            </a:prstGeom>
          </p:spPr>
        </p:pic>
        <p:pic>
          <p:nvPicPr>
            <p:cNvPr id="15" name="Picture 14">
              <a:extLst>
                <a:ext uri="{FF2B5EF4-FFF2-40B4-BE49-F238E27FC236}">
                  <a16:creationId xmlns:a16="http://schemas.microsoft.com/office/drawing/2014/main" id="{6F6A869F-A7E9-21F3-D894-6046F56E32A6}"/>
                </a:ext>
              </a:extLst>
            </p:cNvPr>
            <p:cNvPicPr>
              <a:picLocks noChangeAspect="1"/>
            </p:cNvPicPr>
            <p:nvPr/>
          </p:nvPicPr>
          <p:blipFill>
            <a:blip r:embed="rId5"/>
            <a:stretch>
              <a:fillRect/>
            </a:stretch>
          </p:blipFill>
          <p:spPr>
            <a:xfrm>
              <a:off x="7528275" y="3241802"/>
              <a:ext cx="1375665" cy="905759"/>
            </a:xfrm>
            <a:prstGeom prst="rect">
              <a:avLst/>
            </a:prstGeom>
          </p:spPr>
        </p:pic>
        <p:cxnSp>
          <p:nvCxnSpPr>
            <p:cNvPr id="16" name="Straight Arrow Connector 15">
              <a:extLst>
                <a:ext uri="{FF2B5EF4-FFF2-40B4-BE49-F238E27FC236}">
                  <a16:creationId xmlns:a16="http://schemas.microsoft.com/office/drawing/2014/main" id="{C3D49AC6-74B2-C246-D1D0-F4245055B3DF}"/>
                </a:ext>
              </a:extLst>
            </p:cNvPr>
            <p:cNvCxnSpPr>
              <a:cxnSpLocks/>
              <a:stCxn id="13" idx="3"/>
              <a:endCxn id="14" idx="1"/>
            </p:cNvCxnSpPr>
            <p:nvPr/>
          </p:nvCxnSpPr>
          <p:spPr>
            <a:xfrm>
              <a:off x="5823645" y="3687503"/>
              <a:ext cx="186259" cy="483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E87328E-ECFB-488C-FE6B-6C351445675E}"/>
                </a:ext>
              </a:extLst>
            </p:cNvPr>
            <p:cNvCxnSpPr>
              <a:cxnSpLocks/>
              <a:stCxn id="14" idx="3"/>
              <a:endCxn id="15" idx="1"/>
            </p:cNvCxnSpPr>
            <p:nvPr/>
          </p:nvCxnSpPr>
          <p:spPr>
            <a:xfrm>
              <a:off x="7356304" y="3692333"/>
              <a:ext cx="171971" cy="2348"/>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B15E6BC-C203-DB75-8C08-399770850F8F}"/>
              </a:ext>
            </a:extLst>
          </p:cNvPr>
          <p:cNvGrpSpPr/>
          <p:nvPr/>
        </p:nvGrpSpPr>
        <p:grpSpPr>
          <a:xfrm>
            <a:off x="506424" y="3004102"/>
            <a:ext cx="4274145" cy="1995899"/>
            <a:chOff x="303917" y="3000405"/>
            <a:chExt cx="3847668" cy="1796747"/>
          </a:xfrm>
        </p:grpSpPr>
        <p:cxnSp>
          <p:nvCxnSpPr>
            <p:cNvPr id="21" name="Straight Arrow Connector 20">
              <a:extLst>
                <a:ext uri="{FF2B5EF4-FFF2-40B4-BE49-F238E27FC236}">
                  <a16:creationId xmlns:a16="http://schemas.microsoft.com/office/drawing/2014/main" id="{BF101880-683B-22C4-0239-512FA3D36976}"/>
                </a:ext>
              </a:extLst>
            </p:cNvPr>
            <p:cNvCxnSpPr>
              <a:cxnSpLocks/>
              <a:stCxn id="22" idx="3"/>
              <a:endCxn id="27" idx="1"/>
            </p:cNvCxnSpPr>
            <p:nvPr/>
          </p:nvCxnSpPr>
          <p:spPr>
            <a:xfrm>
              <a:off x="1578669" y="3898778"/>
              <a:ext cx="425828" cy="6704"/>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34EB20B-DCD8-4349-8ED1-7F4BCD14DB4B}"/>
                </a:ext>
              </a:extLst>
            </p:cNvPr>
            <p:cNvPicPr>
              <a:picLocks noChangeAspect="1"/>
            </p:cNvPicPr>
            <p:nvPr/>
          </p:nvPicPr>
          <p:blipFill>
            <a:blip r:embed="rId6"/>
            <a:stretch>
              <a:fillRect/>
            </a:stretch>
          </p:blipFill>
          <p:spPr>
            <a:xfrm>
              <a:off x="303917" y="3537190"/>
              <a:ext cx="1274752" cy="723176"/>
            </a:xfrm>
            <a:prstGeom prst="rect">
              <a:avLst/>
            </a:prstGeom>
          </p:spPr>
        </p:pic>
        <p:grpSp>
          <p:nvGrpSpPr>
            <p:cNvPr id="23" name="Group 22">
              <a:extLst>
                <a:ext uri="{FF2B5EF4-FFF2-40B4-BE49-F238E27FC236}">
                  <a16:creationId xmlns:a16="http://schemas.microsoft.com/office/drawing/2014/main" id="{A299F5F3-1771-1FB3-97DD-AF38A0FF3367}"/>
                </a:ext>
              </a:extLst>
            </p:cNvPr>
            <p:cNvGrpSpPr/>
            <p:nvPr/>
          </p:nvGrpSpPr>
          <p:grpSpPr>
            <a:xfrm>
              <a:off x="2004497" y="3000405"/>
              <a:ext cx="2147088" cy="1796747"/>
              <a:chOff x="2810100" y="3247122"/>
              <a:chExt cx="2148742" cy="1798131"/>
            </a:xfrm>
          </p:grpSpPr>
          <p:pic>
            <p:nvPicPr>
              <p:cNvPr id="24" name="Picture 23">
                <a:extLst>
                  <a:ext uri="{FF2B5EF4-FFF2-40B4-BE49-F238E27FC236}">
                    <a16:creationId xmlns:a16="http://schemas.microsoft.com/office/drawing/2014/main" id="{F6FED009-7568-8015-8673-AB3E577252E4}"/>
                  </a:ext>
                </a:extLst>
              </p:cNvPr>
              <p:cNvPicPr>
                <a:picLocks noChangeAspect="1"/>
              </p:cNvPicPr>
              <p:nvPr/>
            </p:nvPicPr>
            <p:blipFill>
              <a:blip r:embed="rId7"/>
              <a:stretch>
                <a:fillRect/>
              </a:stretch>
            </p:blipFill>
            <p:spPr>
              <a:xfrm>
                <a:off x="3860805" y="3247122"/>
                <a:ext cx="1089153" cy="612000"/>
              </a:xfrm>
              <a:prstGeom prst="rect">
                <a:avLst/>
              </a:prstGeom>
            </p:spPr>
          </p:pic>
          <p:pic>
            <p:nvPicPr>
              <p:cNvPr id="25" name="Picture 24">
                <a:extLst>
                  <a:ext uri="{FF2B5EF4-FFF2-40B4-BE49-F238E27FC236}">
                    <a16:creationId xmlns:a16="http://schemas.microsoft.com/office/drawing/2014/main" id="{141448FA-BEF2-55BE-CC53-83A1B1599486}"/>
                  </a:ext>
                </a:extLst>
              </p:cNvPr>
              <p:cNvPicPr>
                <a:picLocks noChangeAspect="1"/>
              </p:cNvPicPr>
              <p:nvPr/>
            </p:nvPicPr>
            <p:blipFill>
              <a:blip r:embed="rId8"/>
              <a:stretch>
                <a:fillRect/>
              </a:stretch>
            </p:blipFill>
            <p:spPr>
              <a:xfrm>
                <a:off x="3870842" y="4433253"/>
                <a:ext cx="1088000" cy="612000"/>
              </a:xfrm>
              <a:prstGeom prst="rect">
                <a:avLst/>
              </a:prstGeom>
            </p:spPr>
          </p:pic>
          <p:pic>
            <p:nvPicPr>
              <p:cNvPr id="26" name="Picture 25">
                <a:extLst>
                  <a:ext uri="{FF2B5EF4-FFF2-40B4-BE49-F238E27FC236}">
                    <a16:creationId xmlns:a16="http://schemas.microsoft.com/office/drawing/2014/main" id="{567C1345-8586-6FFC-B07A-ED20305E9078}"/>
                  </a:ext>
                </a:extLst>
              </p:cNvPr>
              <p:cNvPicPr>
                <a:picLocks noChangeAspect="1"/>
              </p:cNvPicPr>
              <p:nvPr/>
            </p:nvPicPr>
            <p:blipFill>
              <a:blip r:embed="rId9"/>
              <a:stretch>
                <a:fillRect/>
              </a:stretch>
            </p:blipFill>
            <p:spPr>
              <a:xfrm>
                <a:off x="3851920" y="3846896"/>
                <a:ext cx="1106922" cy="612000"/>
              </a:xfrm>
              <a:prstGeom prst="rect">
                <a:avLst/>
              </a:prstGeom>
            </p:spPr>
          </p:pic>
          <p:pic>
            <p:nvPicPr>
              <p:cNvPr id="27" name="Picture 26">
                <a:extLst>
                  <a:ext uri="{FF2B5EF4-FFF2-40B4-BE49-F238E27FC236}">
                    <a16:creationId xmlns:a16="http://schemas.microsoft.com/office/drawing/2014/main" id="{71347354-319E-4A78-04B5-940C2E3F861E}"/>
                  </a:ext>
                </a:extLst>
              </p:cNvPr>
              <p:cNvPicPr>
                <a:picLocks noChangeAspect="1"/>
              </p:cNvPicPr>
              <p:nvPr/>
            </p:nvPicPr>
            <p:blipFill>
              <a:blip r:embed="rId6"/>
              <a:stretch>
                <a:fillRect/>
              </a:stretch>
            </p:blipFill>
            <p:spPr>
              <a:xfrm>
                <a:off x="2810100" y="3846896"/>
                <a:ext cx="1078780" cy="612000"/>
              </a:xfrm>
              <a:prstGeom prst="rect">
                <a:avLst/>
              </a:prstGeom>
            </p:spPr>
          </p:pic>
        </p:grpSp>
      </p:grpSp>
      <p:sp>
        <p:nvSpPr>
          <p:cNvPr id="28" name="タイトル 1">
            <a:extLst>
              <a:ext uri="{FF2B5EF4-FFF2-40B4-BE49-F238E27FC236}">
                <a16:creationId xmlns:a16="http://schemas.microsoft.com/office/drawing/2014/main" id="{1CA7A535-49BC-0A91-1AB8-11BC71FF481E}"/>
              </a:ext>
            </a:extLst>
          </p:cNvPr>
          <p:cNvSpPr txBox="1">
            <a:spLocks/>
          </p:cNvSpPr>
          <p:nvPr/>
        </p:nvSpPr>
        <p:spPr>
          <a:xfrm>
            <a:off x="251520" y="151405"/>
            <a:ext cx="11557621"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Procedural Content Generation (PCG)</a:t>
            </a:r>
            <a:endParaRPr kumimoji="1" lang="ja-JP" altLang="en-US"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29" name="Slide Number Placeholder 28">
            <a:extLst>
              <a:ext uri="{FF2B5EF4-FFF2-40B4-BE49-F238E27FC236}">
                <a16:creationId xmlns:a16="http://schemas.microsoft.com/office/drawing/2014/main" id="{FCF3E7CC-2F15-1B3E-384D-D59EA33A260F}"/>
              </a:ext>
            </a:extLst>
          </p:cNvPr>
          <p:cNvSpPr>
            <a:spLocks noGrp="1"/>
          </p:cNvSpPr>
          <p:nvPr>
            <p:ph type="sldNum" sz="quarter" idx="12"/>
          </p:nvPr>
        </p:nvSpPr>
        <p:spPr/>
        <p:txBody>
          <a:bodyPr/>
          <a:lstStyle/>
          <a:p>
            <a:fld id="{15DF47DF-F2F7-574C-9B75-58C88A041A29}" type="slidenum">
              <a:rPr lang="en-TH" smtClean="0"/>
              <a:t>4</a:t>
            </a:fld>
            <a:endParaRPr lang="en-TH"/>
          </a:p>
        </p:txBody>
      </p:sp>
    </p:spTree>
    <p:extLst>
      <p:ext uri="{BB962C8B-B14F-4D97-AF65-F5344CB8AC3E}">
        <p14:creationId xmlns:p14="http://schemas.microsoft.com/office/powerpoint/2010/main" val="468331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06B09A-E4DC-14AD-05FE-C821715EAD53}"/>
              </a:ext>
            </a:extLst>
          </p:cNvPr>
          <p:cNvSpPr txBox="1">
            <a:spLocks/>
          </p:cNvSpPr>
          <p:nvPr/>
        </p:nvSpPr>
        <p:spPr>
          <a:xfrm>
            <a:off x="282843" y="338147"/>
            <a:ext cx="11496783"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66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Objective</a:t>
            </a:r>
            <a:endParaRPr kumimoji="1" lang="ja-JP" altLang="en-US" sz="6600" b="1" strike="sngStrike">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5" name="TextBox 4">
            <a:extLst>
              <a:ext uri="{FF2B5EF4-FFF2-40B4-BE49-F238E27FC236}">
                <a16:creationId xmlns:a16="http://schemas.microsoft.com/office/drawing/2014/main" id="{7838D56D-B0D2-F447-017E-E4F334136F6F}"/>
              </a:ext>
            </a:extLst>
          </p:cNvPr>
          <p:cNvSpPr txBox="1"/>
          <p:nvPr/>
        </p:nvSpPr>
        <p:spPr>
          <a:xfrm>
            <a:off x="412373" y="1656752"/>
            <a:ext cx="11367253" cy="2766911"/>
          </a:xfrm>
          <a:prstGeom prst="rect">
            <a:avLst/>
          </a:prstGeom>
          <a:noFill/>
        </p:spPr>
        <p:txBody>
          <a:bodyPr wrap="square">
            <a:spAutoFit/>
          </a:bodyPr>
          <a:lstStyle/>
          <a:p>
            <a:pPr algn="ctr" fontAlgn="base" latinLnBrk="0">
              <a:lnSpc>
                <a:spcPct val="150000"/>
              </a:lnSpc>
              <a:spcBef>
                <a:spcPct val="0"/>
              </a:spcBef>
              <a:spcAft>
                <a:spcPct val="0"/>
              </a:spcAft>
            </a:pPr>
            <a:r>
              <a:rPr kumimoji="1" lang="en-US" altLang="ja-JP" sz="4000">
                <a:latin typeface="Calibri" panose="020F0502020204030204" pitchFamily="34" charset="0"/>
                <a:ea typeface="UD デジタル 教科書体 N-B" panose="02020700000000000000" pitchFamily="17" charset="-128"/>
                <a:cs typeface="Calibri" panose="020F0502020204030204" pitchFamily="34" charset="0"/>
              </a:rPr>
              <a:t>This research aims to develop a novel PCG method that generates on-demand &amp; naturally connected levels in the Super Mario game.</a:t>
            </a:r>
          </a:p>
        </p:txBody>
      </p:sp>
      <p:sp>
        <p:nvSpPr>
          <p:cNvPr id="9" name="Slide Number Placeholder 8">
            <a:extLst>
              <a:ext uri="{FF2B5EF4-FFF2-40B4-BE49-F238E27FC236}">
                <a16:creationId xmlns:a16="http://schemas.microsoft.com/office/drawing/2014/main" id="{E0BB1B41-E00B-809F-881E-52B649D11BE0}"/>
              </a:ext>
            </a:extLst>
          </p:cNvPr>
          <p:cNvSpPr>
            <a:spLocks noGrp="1"/>
          </p:cNvSpPr>
          <p:nvPr>
            <p:ph type="sldNum" sz="quarter" idx="12"/>
          </p:nvPr>
        </p:nvSpPr>
        <p:spPr/>
        <p:txBody>
          <a:bodyPr/>
          <a:lstStyle/>
          <a:p>
            <a:fld id="{15DF47DF-F2F7-574C-9B75-58C88A041A29}" type="slidenum">
              <a:rPr lang="en-TH" smtClean="0"/>
              <a:t>5</a:t>
            </a:fld>
            <a:endParaRPr lang="en-TH"/>
          </a:p>
        </p:txBody>
      </p:sp>
    </p:spTree>
    <p:extLst>
      <p:ext uri="{BB962C8B-B14F-4D97-AF65-F5344CB8AC3E}">
        <p14:creationId xmlns:p14="http://schemas.microsoft.com/office/powerpoint/2010/main" val="384288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8C30D0-AD31-EEB6-79EC-45EEE79E7FE8}"/>
              </a:ext>
            </a:extLst>
          </p:cNvPr>
          <p:cNvSpPr txBox="1">
            <a:spLocks/>
          </p:cNvSpPr>
          <p:nvPr/>
        </p:nvSpPr>
        <p:spPr>
          <a:xfrm>
            <a:off x="251521" y="49348"/>
            <a:ext cx="10219474"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a:solidFill>
                  <a:schemeClr val="accent2">
                    <a:lumMod val="50000"/>
                  </a:schemeClr>
                </a:solidFill>
                <a:latin typeface="Calibri" panose="020F0502020204030204" pitchFamily="34" charset="0"/>
                <a:ea typeface="UD デジタル 教科書体 N-B" panose="02020700000000000000" pitchFamily="17" charset="-128"/>
                <a:cs typeface="Calibri" panose="020F0502020204030204" pitchFamily="34" charset="0"/>
              </a:rPr>
              <a:t>Related Literature on PCG in Games</a:t>
            </a:r>
            <a:endParaRPr kumimoji="1" lang="ja-JP" altLang="en-US" sz="5400">
              <a:solidFill>
                <a:schemeClr val="accent2">
                  <a:lumMod val="50000"/>
                </a:schemeClr>
              </a:solidFill>
              <a:latin typeface="Calibri" panose="020F0502020204030204" pitchFamily="34" charset="0"/>
              <a:ea typeface="UD デジタル 教科書体 N-B" panose="02020700000000000000" pitchFamily="17" charset="-128"/>
              <a:cs typeface="Calibri" panose="020F0502020204030204" pitchFamily="34" charset="0"/>
            </a:endParaRPr>
          </a:p>
        </p:txBody>
      </p:sp>
      <p:pic>
        <p:nvPicPr>
          <p:cNvPr id="3" name="Picture 2">
            <a:extLst>
              <a:ext uri="{FF2B5EF4-FFF2-40B4-BE49-F238E27FC236}">
                <a16:creationId xmlns:a16="http://schemas.microsoft.com/office/drawing/2014/main" id="{CEFFF7B9-FEAB-9D0A-897E-0867F875548B}"/>
              </a:ext>
            </a:extLst>
          </p:cNvPr>
          <p:cNvPicPr>
            <a:picLocks noChangeAspect="1"/>
          </p:cNvPicPr>
          <p:nvPr/>
        </p:nvPicPr>
        <p:blipFill rotWithShape="1">
          <a:blip r:embed="rId3"/>
          <a:srcRect b="4513"/>
          <a:stretch/>
        </p:blipFill>
        <p:spPr>
          <a:xfrm>
            <a:off x="345688" y="914067"/>
            <a:ext cx="7888614" cy="4665799"/>
          </a:xfrm>
          <a:prstGeom prst="rect">
            <a:avLst/>
          </a:prstGeom>
          <a:ln>
            <a:solidFill>
              <a:schemeClr val="tx1"/>
            </a:solidFill>
          </a:ln>
        </p:spPr>
      </p:pic>
      <p:sp>
        <p:nvSpPr>
          <p:cNvPr id="6" name="TextBox 5">
            <a:extLst>
              <a:ext uri="{FF2B5EF4-FFF2-40B4-BE49-F238E27FC236}">
                <a16:creationId xmlns:a16="http://schemas.microsoft.com/office/drawing/2014/main" id="{45749A94-1103-1558-DA1E-1F346FD0D8BD}"/>
              </a:ext>
            </a:extLst>
          </p:cNvPr>
          <p:cNvSpPr txBox="1"/>
          <p:nvPr/>
        </p:nvSpPr>
        <p:spPr>
          <a:xfrm>
            <a:off x="244112" y="5810117"/>
            <a:ext cx="11721147" cy="830997"/>
          </a:xfrm>
          <a:prstGeom prst="rect">
            <a:avLst/>
          </a:prstGeom>
          <a:noFill/>
        </p:spPr>
        <p:txBody>
          <a:bodyPr wrap="square" rtlCol="0">
            <a:spAutoFit/>
          </a:bodyPr>
          <a:lstStyle/>
          <a:p>
            <a:pPr marL="285750" indent="-285750">
              <a:buFont typeface="Arial" panose="020B0604020202020204" pitchFamily="34" charset="0"/>
              <a:buChar char="•"/>
            </a:pPr>
            <a:r>
              <a:rPr lang="en-US" altLang="ja-JP" sz="2400">
                <a:highlight>
                  <a:srgbClr val="FFFF00"/>
                </a:highlight>
              </a:rPr>
              <a:t>Most previous studies </a:t>
            </a:r>
            <a:r>
              <a:rPr lang="en-US" altLang="ja-JP" sz="2400">
                <a:solidFill>
                  <a:srgbClr val="C00000"/>
                </a:solidFill>
                <a:highlight>
                  <a:srgbClr val="FFFF00"/>
                </a:highlight>
              </a:rPr>
              <a:t>focused on content (making entertaining levels, puzzles for assisting beginners, etc.) </a:t>
            </a:r>
            <a:r>
              <a:rPr lang="en-US" altLang="ja-JP" sz="2400">
                <a:highlight>
                  <a:srgbClr val="FFFF00"/>
                </a:highlight>
              </a:rPr>
              <a:t>mainly using search-based PCG and PCG via machine learning.</a:t>
            </a:r>
          </a:p>
        </p:txBody>
      </p:sp>
      <p:sp>
        <p:nvSpPr>
          <p:cNvPr id="4" name="Slide Number Placeholder 3">
            <a:extLst>
              <a:ext uri="{FF2B5EF4-FFF2-40B4-BE49-F238E27FC236}">
                <a16:creationId xmlns:a16="http://schemas.microsoft.com/office/drawing/2014/main" id="{19CF8D7D-5924-1CFB-8FE1-346B6E5D844C}"/>
              </a:ext>
            </a:extLst>
          </p:cNvPr>
          <p:cNvSpPr>
            <a:spLocks noGrp="1"/>
          </p:cNvSpPr>
          <p:nvPr>
            <p:ph type="sldNum" sz="quarter" idx="12"/>
          </p:nvPr>
        </p:nvSpPr>
        <p:spPr/>
        <p:txBody>
          <a:bodyPr/>
          <a:lstStyle/>
          <a:p>
            <a:fld id="{15DF47DF-F2F7-574C-9B75-58C88A041A29}" type="slidenum">
              <a:rPr lang="en-TH" smtClean="0"/>
              <a:t>6</a:t>
            </a:fld>
            <a:endParaRPr lang="en-TH"/>
          </a:p>
        </p:txBody>
      </p:sp>
    </p:spTree>
    <p:extLst>
      <p:ext uri="{BB962C8B-B14F-4D97-AF65-F5344CB8AC3E}">
        <p14:creationId xmlns:p14="http://schemas.microsoft.com/office/powerpoint/2010/main" val="622755045"/>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3236B7-ED86-1018-0159-0DDC02A95BBC}"/>
              </a:ext>
            </a:extLst>
          </p:cNvPr>
          <p:cNvPicPr>
            <a:picLocks noChangeAspect="1"/>
          </p:cNvPicPr>
          <p:nvPr/>
        </p:nvPicPr>
        <p:blipFill>
          <a:blip r:embed="rId2"/>
          <a:stretch>
            <a:fillRect/>
          </a:stretch>
        </p:blipFill>
        <p:spPr>
          <a:xfrm>
            <a:off x="3074319" y="3172478"/>
            <a:ext cx="5352208" cy="2869936"/>
          </a:xfrm>
          <a:prstGeom prst="rect">
            <a:avLst/>
          </a:prstGeom>
        </p:spPr>
      </p:pic>
      <p:sp>
        <p:nvSpPr>
          <p:cNvPr id="5" name="Slide Number Placeholder 4">
            <a:extLst>
              <a:ext uri="{FF2B5EF4-FFF2-40B4-BE49-F238E27FC236}">
                <a16:creationId xmlns:a16="http://schemas.microsoft.com/office/drawing/2014/main" id="{854FEF57-1DB8-1237-7383-696E1E902CBC}"/>
              </a:ext>
            </a:extLst>
          </p:cNvPr>
          <p:cNvSpPr>
            <a:spLocks noGrp="1"/>
          </p:cNvSpPr>
          <p:nvPr>
            <p:ph type="sldNum" sz="quarter" idx="12"/>
          </p:nvPr>
        </p:nvSpPr>
        <p:spPr/>
        <p:txBody>
          <a:bodyPr/>
          <a:lstStyle/>
          <a:p>
            <a:fld id="{15DF47DF-F2F7-574C-9B75-58C88A041A29}" type="slidenum">
              <a:rPr lang="en-TH" smtClean="0"/>
              <a:t>7</a:t>
            </a:fld>
            <a:endParaRPr lang="en-TH"/>
          </a:p>
        </p:txBody>
      </p:sp>
      <p:sp>
        <p:nvSpPr>
          <p:cNvPr id="7" name="タイトル 1">
            <a:extLst>
              <a:ext uri="{FF2B5EF4-FFF2-40B4-BE49-F238E27FC236}">
                <a16:creationId xmlns:a16="http://schemas.microsoft.com/office/drawing/2014/main" id="{869C19D6-63F7-C527-3607-78BD6C9A2A98}"/>
              </a:ext>
            </a:extLst>
          </p:cNvPr>
          <p:cNvSpPr txBox="1">
            <a:spLocks/>
          </p:cNvSpPr>
          <p:nvPr/>
        </p:nvSpPr>
        <p:spPr>
          <a:xfrm>
            <a:off x="310898" y="231967"/>
            <a:ext cx="10013638"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1. Search-based PCG</a:t>
            </a:r>
            <a:endParaRPr kumimoji="1" lang="ja-JP" altLang="en-US"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9" name="TextBox 8">
            <a:extLst>
              <a:ext uri="{FF2B5EF4-FFF2-40B4-BE49-F238E27FC236}">
                <a16:creationId xmlns:a16="http://schemas.microsoft.com/office/drawing/2014/main" id="{1EAF130A-73C6-AD5C-B638-4262288657F6}"/>
              </a:ext>
            </a:extLst>
          </p:cNvPr>
          <p:cNvSpPr txBox="1"/>
          <p:nvPr/>
        </p:nvSpPr>
        <p:spPr>
          <a:xfrm>
            <a:off x="310898" y="1183184"/>
            <a:ext cx="10013638" cy="106182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a:t>
            </a:r>
            <a:r>
              <a:rPr kumimoji="1" lang="en-US" altLang="ja-JP" sz="28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Repeat</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processes of “generation</a:t>
            </a:r>
            <a:r>
              <a:rPr kumimoji="1" lang="ja-JP" altLang="en-US" sz="2800">
                <a:latin typeface="Calibri" panose="020F0502020204030204" pitchFamily="34" charset="0"/>
                <a:ea typeface="UD デジタル 教科書体 N-B" panose="02020700000000000000" pitchFamily="17" charset="-128"/>
                <a:cs typeface="Calibri" panose="020F0502020204030204" pitchFamily="34" charset="0"/>
              </a:rPr>
              <a:t>→</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filtering by evaluation.”</a:t>
            </a:r>
          </a:p>
          <a:p>
            <a:pPr fontAlgn="base">
              <a:spcBef>
                <a:spcPct val="0"/>
              </a:spcBef>
              <a:spcAft>
                <a:spcPct val="0"/>
              </a:spcAft>
            </a:pPr>
            <a:r>
              <a:rPr lang="en-US" altLang="ja-JP" sz="700"/>
              <a:t> </a:t>
            </a:r>
          </a:p>
          <a:p>
            <a:pPr marL="285750" indent="-285750">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A genetic algorithm (GA) is employed.</a:t>
            </a:r>
          </a:p>
        </p:txBody>
      </p:sp>
    </p:spTree>
    <p:extLst>
      <p:ext uri="{BB962C8B-B14F-4D97-AF65-F5344CB8AC3E}">
        <p14:creationId xmlns:p14="http://schemas.microsoft.com/office/powerpoint/2010/main" val="1423904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6AF9F3-B81D-42EB-0896-0AF59D8880F9}"/>
              </a:ext>
            </a:extLst>
          </p:cNvPr>
          <p:cNvPicPr>
            <a:picLocks noChangeAspect="1"/>
          </p:cNvPicPr>
          <p:nvPr/>
        </p:nvPicPr>
        <p:blipFill>
          <a:blip r:embed="rId2"/>
          <a:stretch>
            <a:fillRect/>
          </a:stretch>
        </p:blipFill>
        <p:spPr>
          <a:xfrm>
            <a:off x="1835051" y="3028251"/>
            <a:ext cx="8056358" cy="3158389"/>
          </a:xfrm>
          <a:prstGeom prst="rect">
            <a:avLst/>
          </a:prstGeom>
        </p:spPr>
      </p:pic>
      <p:sp>
        <p:nvSpPr>
          <p:cNvPr id="2" name="Slide Number Placeholder 1">
            <a:extLst>
              <a:ext uri="{FF2B5EF4-FFF2-40B4-BE49-F238E27FC236}">
                <a16:creationId xmlns:a16="http://schemas.microsoft.com/office/drawing/2014/main" id="{BA38B4EC-4ACA-07A2-0693-0FDFEB54CDEE}"/>
              </a:ext>
            </a:extLst>
          </p:cNvPr>
          <p:cNvSpPr>
            <a:spLocks noGrp="1"/>
          </p:cNvSpPr>
          <p:nvPr>
            <p:ph type="sldNum" sz="quarter" idx="12"/>
          </p:nvPr>
        </p:nvSpPr>
        <p:spPr/>
        <p:txBody>
          <a:bodyPr/>
          <a:lstStyle/>
          <a:p>
            <a:fld id="{15DF47DF-F2F7-574C-9B75-58C88A041A29}" type="slidenum">
              <a:rPr lang="en-TH" smtClean="0"/>
              <a:t>8</a:t>
            </a:fld>
            <a:endParaRPr lang="en-TH"/>
          </a:p>
        </p:txBody>
      </p:sp>
      <p:sp>
        <p:nvSpPr>
          <p:cNvPr id="10" name="タイトル 1">
            <a:extLst>
              <a:ext uri="{FF2B5EF4-FFF2-40B4-BE49-F238E27FC236}">
                <a16:creationId xmlns:a16="http://schemas.microsoft.com/office/drawing/2014/main" id="{F5A9BF60-4971-B5C3-A1A4-970795BF0B7D}"/>
              </a:ext>
            </a:extLst>
          </p:cNvPr>
          <p:cNvSpPr txBox="1">
            <a:spLocks/>
          </p:cNvSpPr>
          <p:nvPr/>
        </p:nvSpPr>
        <p:spPr>
          <a:xfrm>
            <a:off x="310898" y="231967"/>
            <a:ext cx="10013638"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1. Search-based PCG</a:t>
            </a:r>
            <a:endParaRPr kumimoji="1" lang="ja-JP" altLang="en-US"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11" name="TextBox 10">
            <a:extLst>
              <a:ext uri="{FF2B5EF4-FFF2-40B4-BE49-F238E27FC236}">
                <a16:creationId xmlns:a16="http://schemas.microsoft.com/office/drawing/2014/main" id="{C981F1A0-FDDF-B81F-4927-F8F22D85580F}"/>
              </a:ext>
            </a:extLst>
          </p:cNvPr>
          <p:cNvSpPr txBox="1"/>
          <p:nvPr/>
        </p:nvSpPr>
        <p:spPr>
          <a:xfrm>
            <a:off x="310898" y="1183184"/>
            <a:ext cx="10013638" cy="106182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a:t>
            </a:r>
            <a:r>
              <a:rPr kumimoji="1" lang="en-US" altLang="ja-JP" sz="28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Repeat</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processes of “generation</a:t>
            </a:r>
            <a:r>
              <a:rPr kumimoji="1" lang="ja-JP" altLang="en-US" sz="2800">
                <a:latin typeface="Calibri" panose="020F0502020204030204" pitchFamily="34" charset="0"/>
                <a:ea typeface="UD デジタル 教科書体 N-B" panose="02020700000000000000" pitchFamily="17" charset="-128"/>
                <a:cs typeface="Calibri" panose="020F0502020204030204" pitchFamily="34" charset="0"/>
              </a:rPr>
              <a:t>→</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filtering by evaluation.”</a:t>
            </a:r>
          </a:p>
          <a:p>
            <a:pPr fontAlgn="base">
              <a:spcBef>
                <a:spcPct val="0"/>
              </a:spcBef>
              <a:spcAft>
                <a:spcPct val="0"/>
              </a:spcAft>
            </a:pPr>
            <a:r>
              <a:rPr lang="en-US" altLang="ja-JP" sz="700"/>
              <a:t> </a:t>
            </a:r>
          </a:p>
          <a:p>
            <a:pPr marL="285750" indent="-285750">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A genetic algorithm (GA) is employed.</a:t>
            </a:r>
          </a:p>
        </p:txBody>
      </p:sp>
    </p:spTree>
    <p:extLst>
      <p:ext uri="{BB962C8B-B14F-4D97-AF65-F5344CB8AC3E}">
        <p14:creationId xmlns:p14="http://schemas.microsoft.com/office/powerpoint/2010/main" val="3352685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A02A44-DC4C-2BBD-766D-2919D1228828}"/>
              </a:ext>
            </a:extLst>
          </p:cNvPr>
          <p:cNvPicPr>
            <a:picLocks noChangeAspect="1"/>
          </p:cNvPicPr>
          <p:nvPr/>
        </p:nvPicPr>
        <p:blipFill>
          <a:blip r:embed="rId2"/>
          <a:stretch>
            <a:fillRect/>
          </a:stretch>
        </p:blipFill>
        <p:spPr>
          <a:xfrm>
            <a:off x="3267534" y="3026950"/>
            <a:ext cx="5656932" cy="3329404"/>
          </a:xfrm>
          <a:prstGeom prst="rect">
            <a:avLst/>
          </a:prstGeom>
        </p:spPr>
      </p:pic>
      <p:sp>
        <p:nvSpPr>
          <p:cNvPr id="5" name="Slide Number Placeholder 4">
            <a:extLst>
              <a:ext uri="{FF2B5EF4-FFF2-40B4-BE49-F238E27FC236}">
                <a16:creationId xmlns:a16="http://schemas.microsoft.com/office/drawing/2014/main" id="{F4938DA7-D546-1276-2FC3-CF9C287A9670}"/>
              </a:ext>
            </a:extLst>
          </p:cNvPr>
          <p:cNvSpPr>
            <a:spLocks noGrp="1"/>
          </p:cNvSpPr>
          <p:nvPr>
            <p:ph type="sldNum" sz="quarter" idx="12"/>
          </p:nvPr>
        </p:nvSpPr>
        <p:spPr/>
        <p:txBody>
          <a:bodyPr/>
          <a:lstStyle/>
          <a:p>
            <a:fld id="{15DF47DF-F2F7-574C-9B75-58C88A041A29}" type="slidenum">
              <a:rPr lang="en-TH" smtClean="0"/>
              <a:t>9</a:t>
            </a:fld>
            <a:endParaRPr lang="en-TH"/>
          </a:p>
        </p:txBody>
      </p:sp>
      <p:sp>
        <p:nvSpPr>
          <p:cNvPr id="12" name="タイトル 1">
            <a:extLst>
              <a:ext uri="{FF2B5EF4-FFF2-40B4-BE49-F238E27FC236}">
                <a16:creationId xmlns:a16="http://schemas.microsoft.com/office/drawing/2014/main" id="{18CD4CC3-B44B-9127-9A22-12CC3EFD3F48}"/>
              </a:ext>
            </a:extLst>
          </p:cNvPr>
          <p:cNvSpPr txBox="1">
            <a:spLocks/>
          </p:cNvSpPr>
          <p:nvPr/>
        </p:nvSpPr>
        <p:spPr>
          <a:xfrm>
            <a:off x="310898" y="231967"/>
            <a:ext cx="10013638" cy="86471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rPr>
              <a:t>1. Search-based PCG</a:t>
            </a:r>
            <a:endParaRPr kumimoji="1" lang="ja-JP" altLang="en-US" sz="5400" b="1">
              <a:solidFill>
                <a:schemeClr val="accent2"/>
              </a:solidFill>
              <a:latin typeface="Calibri" panose="020F0502020204030204" pitchFamily="34" charset="0"/>
              <a:ea typeface="UD デジタル 教科書体 N-B" panose="02020700000000000000" pitchFamily="17" charset="-128"/>
              <a:cs typeface="Calibri" panose="020F0502020204030204" pitchFamily="34" charset="0"/>
            </a:endParaRPr>
          </a:p>
        </p:txBody>
      </p:sp>
      <p:sp>
        <p:nvSpPr>
          <p:cNvPr id="13" name="TextBox 12">
            <a:extLst>
              <a:ext uri="{FF2B5EF4-FFF2-40B4-BE49-F238E27FC236}">
                <a16:creationId xmlns:a16="http://schemas.microsoft.com/office/drawing/2014/main" id="{A7AFF904-6F7D-577E-5C66-DFDB65006CF9}"/>
              </a:ext>
            </a:extLst>
          </p:cNvPr>
          <p:cNvSpPr txBox="1"/>
          <p:nvPr/>
        </p:nvSpPr>
        <p:spPr>
          <a:xfrm>
            <a:off x="310898" y="1183184"/>
            <a:ext cx="10013638" cy="106182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a:t>
            </a:r>
            <a:r>
              <a:rPr kumimoji="1" lang="en-US" altLang="ja-JP" sz="2800">
                <a:solidFill>
                  <a:srgbClr val="C00000"/>
                </a:solidFill>
                <a:latin typeface="Calibri" panose="020F0502020204030204" pitchFamily="34" charset="0"/>
                <a:ea typeface="UD デジタル 教科書体 N-B" panose="02020700000000000000" pitchFamily="17" charset="-128"/>
                <a:cs typeface="Calibri" panose="020F0502020204030204" pitchFamily="34" charset="0"/>
              </a:rPr>
              <a:t>Repeat</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processes of “generation</a:t>
            </a:r>
            <a:r>
              <a:rPr kumimoji="1" lang="ja-JP" altLang="en-US" sz="2800">
                <a:latin typeface="Calibri" panose="020F0502020204030204" pitchFamily="34" charset="0"/>
                <a:ea typeface="UD デジタル 教科書体 N-B" panose="02020700000000000000" pitchFamily="17" charset="-128"/>
                <a:cs typeface="Calibri" panose="020F0502020204030204" pitchFamily="34" charset="0"/>
              </a:rPr>
              <a:t>→</a:t>
            </a: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filtering by evaluation.”</a:t>
            </a:r>
          </a:p>
          <a:p>
            <a:pPr fontAlgn="base">
              <a:spcBef>
                <a:spcPct val="0"/>
              </a:spcBef>
              <a:spcAft>
                <a:spcPct val="0"/>
              </a:spcAft>
            </a:pPr>
            <a:r>
              <a:rPr lang="en-US" altLang="ja-JP" sz="700"/>
              <a:t> </a:t>
            </a:r>
          </a:p>
          <a:p>
            <a:pPr marL="285750" indent="-285750">
              <a:buFont typeface="Arial" panose="020B0604020202020204" pitchFamily="34" charset="0"/>
              <a:buChar char="•"/>
            </a:pPr>
            <a:r>
              <a:rPr kumimoji="1" lang="en-US" altLang="ja-JP" sz="2800">
                <a:latin typeface="Calibri" panose="020F0502020204030204" pitchFamily="34" charset="0"/>
                <a:ea typeface="UD デジタル 教科書体 N-B" panose="02020700000000000000" pitchFamily="17" charset="-128"/>
                <a:cs typeface="Calibri" panose="020F0502020204030204" pitchFamily="34" charset="0"/>
              </a:rPr>
              <a:t> A genetic algorithm (GA) is employed.</a:t>
            </a:r>
          </a:p>
        </p:txBody>
      </p:sp>
    </p:spTree>
    <p:extLst>
      <p:ext uri="{BB962C8B-B14F-4D97-AF65-F5344CB8AC3E}">
        <p14:creationId xmlns:p14="http://schemas.microsoft.com/office/powerpoint/2010/main" val="4117359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เอกสาร" ma:contentTypeID="0x0101006E052B7ECFC3C242AD9022667B1D8B5C" ma:contentTypeVersion="6" ma:contentTypeDescription="สร้างเอกสารใหม่" ma:contentTypeScope="" ma:versionID="1564c4b9d581a8b7d1127ecf03446665">
  <xsd:schema xmlns:xsd="http://www.w3.org/2001/XMLSchema" xmlns:xs="http://www.w3.org/2001/XMLSchema" xmlns:p="http://schemas.microsoft.com/office/2006/metadata/properties" xmlns:ns3="c97eb075-d011-4857-94a1-994bf4126c16" xmlns:ns4="863a2256-c59d-414a-9c8f-dab96a4fe387" targetNamespace="http://schemas.microsoft.com/office/2006/metadata/properties" ma:root="true" ma:fieldsID="ecb7389cc8665128aeae23c3ef91a67c" ns3:_="" ns4:_="">
    <xsd:import namespace="c97eb075-d011-4857-94a1-994bf4126c16"/>
    <xsd:import namespace="863a2256-c59d-414a-9c8f-dab96a4fe387"/>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7eb075-d011-4857-94a1-994bf4126c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3a2256-c59d-414a-9c8f-dab96a4fe387" elementFormDefault="qualified">
    <xsd:import namespace="http://schemas.microsoft.com/office/2006/documentManagement/types"/>
    <xsd:import namespace="http://schemas.microsoft.com/office/infopath/2007/PartnerControls"/>
    <xsd:element name="SharedWithUsers" ma:index="11" nillable="true" ma:displayName="แชร์กับ"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แชร์พร้อมกับรายละเอียด" ma:internalName="SharedWithDetails" ma:readOnly="true">
      <xsd:simpleType>
        <xsd:restriction base="dms:Note">
          <xsd:maxLength value="255"/>
        </xsd:restriction>
      </xsd:simpleType>
    </xsd:element>
    <xsd:element name="SharingHintHash" ma:index="13" nillable="true" ma:displayName="การแชร์แฮชคำแนะนำ"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ชนิดเนื้อหา"/>
        <xsd:element ref="dc:title" minOccurs="0" maxOccurs="1" ma:index="4" ma:displayName="ชื่อเรื่อง"/>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97eb075-d011-4857-94a1-994bf4126c16" xsi:nil="true"/>
  </documentManagement>
</p:properties>
</file>

<file path=customXml/itemProps1.xml><?xml version="1.0" encoding="utf-8"?>
<ds:datastoreItem xmlns:ds="http://schemas.openxmlformats.org/officeDocument/2006/customXml" ds:itemID="{DA0CB8D9-4596-4382-8D82-5E519BD5477C}">
  <ds:schemaRefs>
    <ds:schemaRef ds:uri="http://schemas.microsoft.com/sharepoint/v3/contenttype/forms"/>
  </ds:schemaRefs>
</ds:datastoreItem>
</file>

<file path=customXml/itemProps2.xml><?xml version="1.0" encoding="utf-8"?>
<ds:datastoreItem xmlns:ds="http://schemas.openxmlformats.org/officeDocument/2006/customXml" ds:itemID="{2A707C47-CD42-4AF1-A4F6-09098FDF575E}">
  <ds:schemaRefs>
    <ds:schemaRef ds:uri="863a2256-c59d-414a-9c8f-dab96a4fe387"/>
    <ds:schemaRef ds:uri="c97eb075-d011-4857-94a1-994bf4126c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41BCDB-809C-437F-A2AC-D93840CE4E96}">
  <ds:schemaRefs>
    <ds:schemaRef ds:uri="http://schemas.microsoft.com/office/infopath/2007/PartnerControls"/>
    <ds:schemaRef ds:uri="http://purl.org/dc/terms/"/>
    <ds:schemaRef ds:uri="http://schemas.microsoft.com/office/2006/metadata/properties"/>
    <ds:schemaRef ds:uri="http://www.w3.org/XML/1998/namespace"/>
    <ds:schemaRef ds:uri="c97eb075-d011-4857-94a1-994bf4126c16"/>
    <ds:schemaRef ds:uri="http://schemas.microsoft.com/office/2006/documentManagement/types"/>
    <ds:schemaRef ds:uri="http://purl.org/dc/elements/1.1/"/>
    <ds:schemaRef ds:uri="http://schemas.openxmlformats.org/package/2006/metadata/core-properties"/>
    <ds:schemaRef ds:uri="863a2256-c59d-414a-9c8f-dab96a4fe387"/>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1792</Words>
  <Application>Microsoft Office PowerPoint</Application>
  <PresentationFormat>Widescreen</PresentationFormat>
  <Paragraphs>228</Paragraphs>
  <Slides>28</Slides>
  <Notes>1</Notes>
  <HiddenSlides>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Calibri (Body)</vt:lpstr>
      <vt:lpstr>Söhne</vt:lpstr>
      <vt:lpstr>Arial</vt:lpstr>
      <vt:lpstr>Arial Bold</vt:lpstr>
      <vt:lpstr>Calibri</vt:lpstr>
      <vt:lpstr>Calibri Light</vt:lpstr>
      <vt:lpstr>Cambria Math</vt:lpstr>
      <vt:lpstr>Century Gothic</vt:lpstr>
      <vt:lpstr>Courier New</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Sutasinee Jitanan</dc:creator>
  <cp:lastModifiedBy>Sanggyu  Nam</cp:lastModifiedBy>
  <cp:revision>2</cp:revision>
  <dcterms:created xsi:type="dcterms:W3CDTF">2023-05-16T14:53:12Z</dcterms:created>
  <dcterms:modified xsi:type="dcterms:W3CDTF">2023-06-22T19:24:51Z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0x0101006E052B7ECFC3C242AD9022667B1D8B5C</vt:lpwstr>
  </property>
</Properties>
</file>