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60" r:id="rId3"/>
    <p:sldId id="262" r:id="rId4"/>
    <p:sldId id="289" r:id="rId5"/>
    <p:sldId id="266" r:id="rId6"/>
    <p:sldId id="267" r:id="rId7"/>
    <p:sldId id="268" r:id="rId8"/>
    <p:sldId id="279" r:id="rId9"/>
    <p:sldId id="269" r:id="rId10"/>
    <p:sldId id="270" r:id="rId11"/>
    <p:sldId id="271" r:id="rId12"/>
    <p:sldId id="272" r:id="rId13"/>
    <p:sldId id="278" r:id="rId14"/>
    <p:sldId id="258" r:id="rId15"/>
    <p:sldId id="280" r:id="rId16"/>
    <p:sldId id="273" r:id="rId17"/>
    <p:sldId id="274" r:id="rId18"/>
    <p:sldId id="275" r:id="rId19"/>
    <p:sldId id="276" r:id="rId20"/>
    <p:sldId id="277" r:id="rId21"/>
    <p:sldId id="256" r:id="rId22"/>
    <p:sldId id="257" r:id="rId23"/>
    <p:sldId id="261" r:id="rId2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5F06DF2-A676-4A8E-B716-5759B052B765}">
          <p14:sldIdLst>
            <p14:sldId id="259"/>
            <p14:sldId id="260"/>
            <p14:sldId id="262"/>
            <p14:sldId id="289"/>
            <p14:sldId id="266"/>
            <p14:sldId id="267"/>
            <p14:sldId id="268"/>
            <p14:sldId id="279"/>
            <p14:sldId id="269"/>
            <p14:sldId id="270"/>
            <p14:sldId id="271"/>
            <p14:sldId id="272"/>
            <p14:sldId id="278"/>
            <p14:sldId id="258"/>
          </p14:sldIdLst>
        </p14:section>
        <p14:section name="Appendix" id="{9323D97D-5AD4-408F-8A9C-0D8BFF5FFBD1}">
          <p14:sldIdLst>
            <p14:sldId id="280"/>
            <p14:sldId id="273"/>
            <p14:sldId id="274"/>
            <p14:sldId id="275"/>
            <p14:sldId id="276"/>
            <p14:sldId id="277"/>
          </p14:sldIdLst>
        </p14:section>
        <p14:section name="template" id="{19167E0B-ADD3-4A17-9798-3074FDB3ED04}">
          <p14:sldIdLst>
            <p14:sldId id="256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2" autoAdjust="0"/>
    <p:restoredTop sz="58865" autoAdjust="0"/>
  </p:normalViewPr>
  <p:slideViewPr>
    <p:cSldViewPr snapToGrid="0">
      <p:cViewPr varScale="1">
        <p:scale>
          <a:sx n="60" d="100"/>
          <a:sy n="60" d="100"/>
        </p:scale>
        <p:origin x="22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0DC38-3A75-4D49-8E9F-DDBC9AB438B9}" type="datetimeFigureOut">
              <a:rPr kumimoji="1" lang="ja-JP" altLang="en-US" smtClean="0"/>
              <a:t>2023/6/24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3591C-9308-4EE1-80AE-A89C3DED8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00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Hello Everyone.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I’m Kohei </a:t>
            </a:r>
            <a:r>
              <a:rPr kumimoji="1" lang="en-US" altLang="ja-JP" dirty="0" err="1"/>
              <a:t>Terakawa</a:t>
            </a:r>
            <a:r>
              <a:rPr kumimoji="1" lang="en-US" altLang="ja-JP" dirty="0"/>
              <a:t> from Kobe University , Japan.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Today. I would like to talk about design an evaluating a method using project corpus for inferring software description.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144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Due to time constraints, this presentation will focus only on Q1 among Q1, Q2, and Q3.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Here are the results of Q1.</a:t>
            </a:r>
          </a:p>
          <a:p>
            <a:r>
              <a:rPr kumimoji="1" lang="en-US" altLang="ja-JP" dirty="0"/>
              <a:t>The question text for Q1 was “</a:t>
            </a:r>
            <a:r>
              <a:rPr lang="en-US" altLang="ja-JP" dirty="0"/>
              <a:t>Please list the functionalities of this system in bullet points</a:t>
            </a:r>
            <a:r>
              <a:rPr kumimoji="1" lang="en-US" altLang="ja-JP" dirty="0"/>
              <a:t>”.</a:t>
            </a:r>
          </a:p>
          <a:p>
            <a:r>
              <a:rPr kumimoji="1" lang="en-US" altLang="ja-JP" dirty="0"/>
              <a:t>Please Look at the graph on the left.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color of the bars indicates the grade of the evaluation ^ , and the horizontal axis shows the software number.</a:t>
            </a:r>
          </a:p>
          <a:p>
            <a:r>
              <a:rPr kumimoji="1" lang="en-US" altLang="ja-JP" dirty="0"/>
              <a:t>You can see that there are software with extremely high correct answer rates ^ and software with extremely low correct answer rates.</a:t>
            </a:r>
          </a:p>
          <a:p>
            <a:r>
              <a:rPr kumimoji="1" lang="en-US" altLang="ja-JP" dirty="0"/>
              <a:t>In the following sections, we will focus on each of them.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83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this slide, we focus on the software with the highest scores.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software with the highest percentage of correct responses was </a:t>
            </a:r>
            <a:r>
              <a:rPr kumimoji="1" lang="en-US" altLang="ja-JP" dirty="0" err="1"/>
              <a:t>LifeActivityMailer</a:t>
            </a:r>
            <a:r>
              <a:rPr kumimoji="1" lang="en-US" altLang="ja-JP" dirty="0"/>
              <a:t> (No. 3).</a:t>
            </a:r>
          </a:p>
          <a:p>
            <a:r>
              <a:rPr kumimoji="1" lang="en-US" altLang="ja-JP" dirty="0"/>
              <a:t>This software has two main functions.</a:t>
            </a:r>
          </a:p>
          <a:p>
            <a:r>
              <a:rPr kumimoji="1" lang="en-US" altLang="ja-JP" dirty="0"/>
              <a:t>First, it monitors time-series data from sensors.</a:t>
            </a:r>
          </a:p>
          <a:p>
            <a:r>
              <a:rPr kumimoji="1" lang="en-US" altLang="ja-JP" dirty="0"/>
              <a:t>The second is to send email notifications to sensor owners.</a:t>
            </a:r>
          </a:p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 created is shown in the table below.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One of the factors  was the presence of words related to the functionality.</a:t>
            </a:r>
          </a:p>
          <a:p>
            <a:r>
              <a:rPr kumimoji="1" lang="en-US" altLang="ja-JP" dirty="0"/>
              <a:t>For example, the words Sensor, Box, Score, and Detection were included in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. This is related to function 1, Detecting sensor box values.</a:t>
            </a:r>
          </a:p>
          <a:p>
            <a:r>
              <a:rPr kumimoji="1" lang="en-US" altLang="ja-JP" dirty="0"/>
              <a:t>The words Mailer and Notify are associated with function 2, Sending notifications via email.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So, participants could make inferences based on word sense associations for questions ^ that had a high percentage of correct responses.</a:t>
            </a:r>
            <a:r>
              <a:rPr kumimoji="1" lang="ja-JP" altLang="en-US" dirty="0"/>
              <a:t>（？？？継ぎ目）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84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Now let's focus on the items with lower accuracy rates. The one with a low accuracy rate is </a:t>
            </a:r>
            <a:r>
              <a:rPr kumimoji="1" lang="en-US" altLang="ja-JP" dirty="0" err="1"/>
              <a:t>enishi_mock</a:t>
            </a:r>
            <a:r>
              <a:rPr kumimoji="1" lang="en-US" altLang="ja-JP" dirty="0"/>
              <a:t>, specifically No.5.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overview  is a repository for conducting screen design for another project, </a:t>
            </a:r>
            <a:r>
              <a:rPr kumimoji="1" lang="en-US" altLang="ja-JP" dirty="0" err="1"/>
              <a:t>Enishi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We created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, which is presented in the table below.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One of the reasons for the low accuracy rate is the lack of important information in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. </a:t>
            </a:r>
          </a:p>
          <a:p>
            <a:r>
              <a:rPr kumimoji="1" lang="en-US" altLang="ja-JP" dirty="0"/>
              <a:t>For example,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 contains many commonly used words in software development, such as Example, Module, and Test.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Moreover, there are words that rely on specific frameworks and design models. </a:t>
            </a:r>
          </a:p>
          <a:p>
            <a:r>
              <a:rPr kumimoji="1" lang="en-US" altLang="ja-JP" dirty="0"/>
              <a:t>The terms Activity and Fragment, shown here, are automatically generated when developing using the Android SDK.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such cases, it becomes difficult to obtain project-specific information, rendering it ineffective for inferring the overview.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5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Here is a summary.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proposed a method for inferring the overview of software using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 in our previous research. </a:t>
            </a:r>
          </a:p>
          <a:p>
            <a:r>
              <a:rPr kumimoji="1" lang="en-US" altLang="ja-JP" dirty="0"/>
              <a:t>The key idea was to focus on the composition of class names.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Goal of this study was to validate the effectiveness of the previous research. 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conducted experiments using the proposed method and verified its effectiveness based on the research questions.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As for future work, we plan to create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 with the method and variable names, and investigating the inference process for each participant.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3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en-US" altLang="ja-JP" dirty="0"/>
              <a:t>This concludes my </a:t>
            </a:r>
            <a:r>
              <a:rPr kumimoji="1" lang="en-US" altLang="ja-JP" dirty="0" err="1"/>
              <a:t>presentaion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Thank you for your attention.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5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 of all, Let me give you the background.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environment surrounding software is constantly changing.</a:t>
            </a:r>
          </a:p>
          <a:p>
            <a:r>
              <a:rPr kumimoji="1" lang="en-US" altLang="ja-JP" dirty="0"/>
              <a:t>Specifically</a:t>
            </a:r>
            <a:r>
              <a:rPr kumimoji="1" lang="ja-JP" altLang="en-US" dirty="0" err="1"/>
              <a:t>，</a:t>
            </a:r>
            <a:endParaRPr kumimoji="1" lang="ja-JP" altLang="en-US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Addressing non-functional requirements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Changes in users and usage patterns</a:t>
            </a:r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The appearance of competing products , and so on.</a:t>
            </a:r>
          </a:p>
          <a:p>
            <a:r>
              <a:rPr kumimoji="1" lang="en-US" altLang="ja-JP" dirty="0"/>
              <a:t>This situation requires software to change. At the same time, technical debt arise.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Let me explain what technical debt.</a:t>
            </a:r>
          </a:p>
          <a:p>
            <a:r>
              <a:rPr kumimoji="1" lang="en-US" altLang="ja-JP" dirty="0"/>
              <a:t>We call it the product with problems that will eventually be modified.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example, Code not compatible with API version updates and Ancient framework 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This requires an action called software upcycling.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explain software upcycling.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</a:t>
            </a:r>
            <a:r>
              <a:rPr kumimoji="1" lang="ja-JP" altLang="en-US" dirty="0"/>
              <a:t> </a:t>
            </a:r>
            <a:r>
              <a:rPr kumimoji="1" lang="en-US" altLang="ja-JP" dirty="0"/>
              <a:t>defined</a:t>
            </a:r>
            <a:r>
              <a:rPr kumimoji="1" lang="ja-JP" altLang="en-US" dirty="0"/>
              <a:t> </a:t>
            </a:r>
            <a:r>
              <a:rPr kumimoji="1" lang="en-US" altLang="ja-JP" dirty="0"/>
              <a:t>the</a:t>
            </a:r>
            <a:r>
              <a:rPr kumimoji="1" lang="ja-JP" altLang="en-US" dirty="0"/>
              <a:t> </a:t>
            </a:r>
            <a:r>
              <a:rPr kumimoji="1" lang="en-US" altLang="ja-JP" dirty="0"/>
              <a:t>activity that makes full user of trash for new value.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Let’s consider solar panels as an example.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Reuse of a solar panel means to use it again as a solar panel in another location, for example for home use.</a:t>
            </a:r>
          </a:p>
          <a:p>
            <a:r>
              <a:rPr kumimoji="1" lang="en-US" altLang="ja-JP" dirty="0"/>
              <a:t>Recycle of a solar panel is to disassemble the panel and make it into another product, such as glass.</a:t>
            </a:r>
          </a:p>
          <a:p>
            <a:r>
              <a:rPr kumimoji="1" lang="en-US" altLang="ja-JP" dirty="0"/>
              <a:t>Upcycle is to take advantage of the shape of the panel as a board, and use it as a fashionable table.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the context of software, we are examining the concept of upcycling.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challenge is the existence of unmanaged repositories.</a:t>
            </a:r>
          </a:p>
          <a:p>
            <a:r>
              <a:rPr kumimoji="1" lang="en-US" altLang="ja-JP" dirty="0"/>
              <a:t>In many field of software development , README files are missing or outdated.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-------------------------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So in order to do the software upcycling, we need to understand software without documentation.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16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conducted a previous research on software upcycling.</a:t>
            </a:r>
          </a:p>
          <a:p>
            <a:r>
              <a:rPr kumimoji="1" lang="en-US" altLang="ja-JP" dirty="0"/>
              <a:t>The goal was to efficiently infer the overview of the software without using the README.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key idea was to focus on the composition of the class name.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made the prediction that class names related to the purpose and functionality of the software.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approach consisted of four parts.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Step 1, we obtain the class names by repository mining.</a:t>
            </a:r>
          </a:p>
          <a:p>
            <a:r>
              <a:rPr kumimoji="1" lang="en-US" altLang="ja-JP" dirty="0"/>
              <a:t>In Step 2, we split the class name into words, which we define as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In Step 3, we create </a:t>
            </a:r>
            <a:r>
              <a:rPr kumimoji="1" lang="en-US" altLang="ja-JP" dirty="0" err="1"/>
              <a:t>tagcloud</a:t>
            </a:r>
            <a:r>
              <a:rPr kumimoji="1" lang="en-US" altLang="ja-JP" dirty="0"/>
              <a:t> images from the obtained words and sorted in lexicographic order.</a:t>
            </a:r>
          </a:p>
          <a:p>
            <a:r>
              <a:rPr kumimoji="1" lang="en-US" altLang="ja-JP" dirty="0"/>
              <a:t>In Step 4, we show these images to the participants and ask them to guess the outline of the software.</a:t>
            </a:r>
          </a:p>
          <a:p>
            <a:endParaRPr kumimoji="1" lang="en-US" altLang="ja-JP" dirty="0"/>
          </a:p>
          <a:p>
            <a:r>
              <a:rPr lang="en-US" altLang="ja-JP" dirty="0"/>
              <a:t>However, the effectiveness of this method is still unclear.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94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Here’s the goal and approach in my research.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What we tried to do was conduct the experimental evaluation of the previously proposed method.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And, There are two experimental challenging.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One is to conduct experiments on subjects using the method, and the other is do itemized evaluation of methods.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Approach consists of six parts.</a:t>
            </a:r>
          </a:p>
          <a:p>
            <a:r>
              <a:rPr kumimoji="1" lang="en-US" altLang="ja-JP" dirty="0"/>
              <a:t>In (A1-1) and (A1-2), we present the experimental setup, execution, and evaluation methods.</a:t>
            </a:r>
          </a:p>
          <a:p>
            <a:r>
              <a:rPr kumimoji="1" lang="en-US" altLang="ja-JP" dirty="0"/>
              <a:t>In (A2-1) and (A2-2), we present the experimental results.</a:t>
            </a:r>
          </a:p>
          <a:p>
            <a:r>
              <a:rPr kumimoji="1" lang="en-US" altLang="ja-JP" dirty="0"/>
              <a:t>In (A3-1) and (A3-2), the experimental results are divided into high and low scores and discussed.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4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experimental design.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conducted the experiment on 12 students.</a:t>
            </a:r>
          </a:p>
          <a:p>
            <a:r>
              <a:rPr kumimoji="1" lang="en-US" altLang="ja-JP" dirty="0"/>
              <a:t>We also selected projects from Gitlab, which is maintained in our laboratory.</a:t>
            </a:r>
          </a:p>
          <a:p>
            <a:r>
              <a:rPr kumimoji="1" lang="en-US" altLang="ja-JP" dirty="0"/>
              <a:t>There are 154 projects in Gitlab, and we use 10 randomly selected projects in the experiment.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following table shows the names and overviews of the software used in the experiments.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02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our set-up for the experiment.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To create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, ^ we use Python for repository mining.</a:t>
            </a:r>
          </a:p>
          <a:p>
            <a:r>
              <a:rPr kumimoji="1" lang="en-US" altLang="ja-JP" dirty="0"/>
              <a:t>We also use it for string formatting, class name segmentation.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In the </a:t>
            </a:r>
            <a:r>
              <a:rPr kumimoji="1" lang="en-US" altLang="ja-JP" dirty="0" err="1"/>
              <a:t>experiment,We</a:t>
            </a:r>
            <a:r>
              <a:rPr kumimoji="1" lang="en-US" altLang="ja-JP" dirty="0"/>
              <a:t> present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  ^ to the subjects when ask them questions.</a:t>
            </a:r>
          </a:p>
          <a:p>
            <a:r>
              <a:rPr kumimoji="1" lang="en-US" altLang="ja-JP" dirty="0"/>
              <a:t>The question paper has a lexicographically ordered list ^ and a tag cloud image on it.</a:t>
            </a:r>
          </a:p>
          <a:p>
            <a:r>
              <a:rPr kumimoji="1" lang="en-US" altLang="ja-JP" dirty="0"/>
              <a:t>We collect responses by using </a:t>
            </a:r>
            <a:r>
              <a:rPr kumimoji="1" lang="en-US" altLang="ja-JP" dirty="0" err="1"/>
              <a:t>GoogleForm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The following three questions are asked.</a:t>
            </a:r>
          </a:p>
          <a:p>
            <a:r>
              <a:rPr kumimoji="1" lang="en-US" altLang="ja-JP" dirty="0"/>
              <a:t>Q1 is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Please list the functionalities of this system</a:t>
            </a:r>
          </a:p>
          <a:p>
            <a:r>
              <a:rPr kumimoji="1" lang="en-US" altLang="ja-JP" dirty="0"/>
              <a:t>Q2 is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Please list the technologies and mechanisms used in the system</a:t>
            </a:r>
          </a:p>
          <a:p>
            <a:r>
              <a:rPr kumimoji="1" lang="en-US" altLang="ja-JP" dirty="0"/>
              <a:t>Q3 is </a:t>
            </a:r>
            <a:r>
              <a:rPr kumimoji="1" lang="ja-JP" altLang="en-US" dirty="0"/>
              <a:t>「</a:t>
            </a:r>
            <a:r>
              <a:rPr kumimoji="1" lang="en-US" altLang="ja-JP" dirty="0"/>
              <a:t>Please provide a brief description of the system in 1-2 sentences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the evaluation, </a:t>
            </a:r>
            <a:r>
              <a:rPr kumimoji="1" lang="en-US" altLang="ja-JP" dirty="0" err="1"/>
              <a:t>gitlab</a:t>
            </a:r>
            <a:r>
              <a:rPr kumimoji="1" lang="en-US" altLang="ja-JP" dirty="0"/>
              <a:t> administrator rates the answers on a 5-point scale.</a:t>
            </a:r>
          </a:p>
          <a:p>
            <a:r>
              <a:rPr kumimoji="1" lang="en-US" altLang="ja-JP" dirty="0"/>
              <a:t>As you can see in this table, The evaluation is done roughly.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74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What you see here is the example of a corpus created from repository.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 the left, you can see the words created as </a:t>
            </a:r>
            <a:r>
              <a:rPr kumimoji="1" lang="en-US" altLang="ja-JP" dirty="0" err="1"/>
              <a:t>corpusPj</a:t>
            </a:r>
            <a:r>
              <a:rPr kumimoji="1" lang="en-US" altLang="ja-JP" dirty="0"/>
              <a:t>, ^ and on the right, you can see the </a:t>
            </a:r>
            <a:r>
              <a:rPr kumimoji="1" lang="en-US" altLang="ja-JP" dirty="0" err="1"/>
              <a:t>tagcloud</a:t>
            </a:r>
            <a:r>
              <a:rPr kumimoji="1" lang="en-US" altLang="ja-JP" dirty="0"/>
              <a:t> image created using those words.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35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Here's the experimental result.</a:t>
            </a:r>
          </a:p>
          <a:p>
            <a:endParaRPr lang="en-US" altLang="ja-JP" dirty="0"/>
          </a:p>
          <a:p>
            <a:r>
              <a:rPr lang="en-US" altLang="ja-JP" dirty="0"/>
              <a:t>There are the actual recorded responses in this experiment.</a:t>
            </a:r>
          </a:p>
          <a:p>
            <a:r>
              <a:rPr lang="en-US" altLang="ja-JP" dirty="0"/>
              <a:t>Subjects answered Q1~3 for each of the 10 pieces of software, for a total of 30 responses.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The average total response time was 30 minutes.</a:t>
            </a:r>
          </a:p>
          <a:p>
            <a:r>
              <a:rPr lang="en-US" altLang="ja-JP" dirty="0"/>
              <a:t>The shortest response time was 13 minutes and the longest was 44 minutes.</a:t>
            </a:r>
          </a:p>
          <a:p>
            <a:r>
              <a:rPr lang="en-US" altLang="ja-JP" dirty="0"/>
              <a:t>This means that, on average, the respondents spent three minutes on a single piece of software.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3591C-9308-4EE1-80AE-A89C3DED80B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82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42700" y="6121400"/>
            <a:ext cx="648000" cy="64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903B64-E98A-4268-B7C8-7DEF0E516E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8" name="Picture 12" descr="logo_in140">
            <a:extLst>
              <a:ext uri="{FF2B5EF4-FFF2-40B4-BE49-F238E27FC236}">
                <a16:creationId xmlns:a16="http://schemas.microsoft.com/office/drawing/2014/main" id="{CE85BE7E-8323-46EC-9AEB-EBFA59B88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516" y="69501"/>
            <a:ext cx="989056" cy="86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3399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F0"/>
        </a:buClr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FFFF"/>
        </a:buClr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0" y="2064521"/>
            <a:ext cx="1219199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2B4A9D"/>
                </a:solidFill>
                <a:latin typeface="Arial Bold"/>
              </a:rPr>
              <a:t>Design and Evaluating a Method Using </a:t>
            </a:r>
            <a:br>
              <a:rPr lang="en-US" sz="3600" dirty="0">
                <a:solidFill>
                  <a:srgbClr val="2B4A9D"/>
                </a:solidFill>
                <a:latin typeface="Arial Bold"/>
              </a:rPr>
            </a:br>
            <a:r>
              <a:rPr lang="en-US" sz="3600" dirty="0">
                <a:solidFill>
                  <a:srgbClr val="2B4A9D"/>
                </a:solidFill>
                <a:latin typeface="Arial Bold"/>
              </a:rPr>
              <a:t>Project Corpus for Inferring Software 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7522" y="3244822"/>
            <a:ext cx="12191999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800" b="1" u="sng" dirty="0">
                <a:solidFill>
                  <a:srgbClr val="00B050"/>
                </a:solidFill>
                <a:latin typeface="Arial Bold"/>
              </a:rPr>
              <a:t>Kohei </a:t>
            </a:r>
            <a:r>
              <a:rPr lang="en-US" sz="2800" b="1" u="sng" dirty="0" err="1">
                <a:solidFill>
                  <a:srgbClr val="00B050"/>
                </a:solidFill>
                <a:latin typeface="Arial Bold"/>
              </a:rPr>
              <a:t>Terakawa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, Sinan Chen, Masahide Nakamura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20" y="4353670"/>
            <a:ext cx="637475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b="1" i="1" dirty="0">
                <a:latin typeface="Arial Italics"/>
              </a:rPr>
              <a:t>Kobe University, Japan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endParaRPr lang="en-US" sz="2499" b="1" i="1" dirty="0">
              <a:solidFill>
                <a:schemeClr val="tx1">
                  <a:lumMod val="50000"/>
                  <a:lumOff val="50000"/>
                </a:schemeClr>
              </a:solidFill>
              <a:latin typeface="Arial Italics"/>
            </a:endParaRP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Italics"/>
              </a:rPr>
              <a:t>E-mail: odajin@ws.cs.kobe-u.ac.jp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A4C653-9310-41E2-9EEC-295F7EE3EF89}"/>
              </a:ext>
            </a:extLst>
          </p:cNvPr>
          <p:cNvSpPr txBox="1"/>
          <p:nvPr/>
        </p:nvSpPr>
        <p:spPr>
          <a:xfrm>
            <a:off x="4796923" y="5688541"/>
            <a:ext cx="290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JCSSE 2023, June 29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5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E0E62C-CE9E-4611-8A25-7D9F5C3E5158}"/>
              </a:ext>
            </a:extLst>
          </p:cNvPr>
          <p:cNvSpPr/>
          <p:nvPr/>
        </p:nvSpPr>
        <p:spPr>
          <a:xfrm>
            <a:off x="838200" y="2187559"/>
            <a:ext cx="10515600" cy="303214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(A2-2) Results of Q1 scoring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 (Q1): Please list the functionalities of this system in bullet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ja-JP" dirty="0"/>
          </a:p>
          <a:p>
            <a:r>
              <a:rPr lang="en-US" altLang="ja-JP" dirty="0"/>
              <a:t> Extremely high or low percentage of correct answers were seen</a:t>
            </a:r>
          </a:p>
          <a:p>
            <a:pPr marL="457200" lvl="1" indent="0">
              <a:buNone/>
            </a:pPr>
            <a:r>
              <a:rPr lang="ja-JP" altLang="en-US" dirty="0"/>
              <a:t>→ </a:t>
            </a:r>
            <a:r>
              <a:rPr lang="en-US" altLang="ja-JP" dirty="0"/>
              <a:t>Focus on each of them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B622C73-8060-425E-9C42-992DE122B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07273"/>
              </p:ext>
            </p:extLst>
          </p:nvPr>
        </p:nvGraphicFramePr>
        <p:xfrm>
          <a:off x="6267451" y="2614115"/>
          <a:ext cx="4962944" cy="208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826">
                  <a:extLst>
                    <a:ext uri="{9D8B030D-6E8A-4147-A177-3AD203B41FA5}">
                      <a16:colId xmlns:a16="http://schemas.microsoft.com/office/drawing/2014/main" val="2033813284"/>
                    </a:ext>
                  </a:extLst>
                </a:gridCol>
                <a:gridCol w="3748118">
                  <a:extLst>
                    <a:ext uri="{9D8B030D-6E8A-4147-A177-3AD203B41FA5}">
                      <a16:colId xmlns:a16="http://schemas.microsoft.com/office/drawing/2014/main" val="2568171086"/>
                    </a:ext>
                  </a:extLst>
                </a:gridCol>
              </a:tblGrid>
              <a:tr h="3740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Evaluation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0" dirty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Criterion</a:t>
                      </a:r>
                      <a:endParaRPr kumimoji="1" lang="ja-JP" altLang="en-US" sz="1400" i="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1349"/>
                  </a:ext>
                </a:extLst>
              </a:tr>
              <a:tr h="34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◎</a:t>
                      </a:r>
                      <a:endParaRPr kumimoji="1" lang="en-US" altLang="ja-JP" sz="1400" b="1" kern="1200" dirty="0">
                        <a:solidFill>
                          <a:schemeClr val="dk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■</a:t>
                      </a: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Correct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72875"/>
                  </a:ext>
                </a:extLst>
              </a:tr>
              <a:tr h="34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◯</a:t>
                      </a:r>
                      <a:endParaRPr kumimoji="1" lang="en-US" altLang="ja-JP" sz="1400" b="1" kern="1200" dirty="0">
                        <a:solidFill>
                          <a:schemeClr val="dk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rgbClr val="FFC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■</a:t>
                      </a: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Mostly Correct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15910"/>
                  </a:ext>
                </a:extLst>
              </a:tr>
              <a:tr h="34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△</a:t>
                      </a:r>
                      <a:endParaRPr kumimoji="1" lang="en-US" altLang="ja-JP" sz="1400" b="1" kern="1200" dirty="0">
                        <a:solidFill>
                          <a:schemeClr val="dk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rgbClr val="92D05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■</a:t>
                      </a: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400" b="1" kern="1200" dirty="0" err="1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Partialy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 Correct, or </a:t>
                      </a:r>
                      <a:r>
                        <a:rPr kumimoji="1" lang="en-US" altLang="ja-JP" sz="1400" b="1" kern="1200" dirty="0" err="1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Partialy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 Incorrect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44840"/>
                  </a:ext>
                </a:extLst>
              </a:tr>
              <a:tr h="34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✕</a:t>
                      </a:r>
                      <a:endParaRPr kumimoji="1" lang="en-US" altLang="ja-JP" sz="1400" b="1" kern="1200" dirty="0">
                        <a:solidFill>
                          <a:schemeClr val="dk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rgbClr val="0070C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■　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Incorrect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581660"/>
                  </a:ext>
                </a:extLst>
              </a:tr>
              <a:tr h="3426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？</a:t>
                      </a:r>
                      <a:endParaRPr kumimoji="1" lang="en-US" altLang="ja-JP" sz="1400" b="1" kern="1200" dirty="0">
                        <a:solidFill>
                          <a:schemeClr val="dk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■　</a:t>
                      </a:r>
                      <a:r>
                        <a:rPr kumimoji="1" lang="en-US" altLang="ja-JP" sz="1400" b="1" kern="1200" dirty="0">
                          <a:solidFill>
                            <a:schemeClr val="dk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Unclear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787847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F443C986-B7C4-45CB-81D1-AB63A62028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86461" y="3884560"/>
            <a:ext cx="4773582" cy="26702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C84A4FC-361E-4508-81B8-15E5F3345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05" y="2344103"/>
            <a:ext cx="4718713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The accuracy rate was high: (No.3) </a:t>
            </a:r>
            <a:r>
              <a:rPr lang="en-US" altLang="ja-JP" dirty="0" err="1"/>
              <a:t>LifeActivityMailer</a:t>
            </a:r>
            <a:endParaRPr lang="en-US" altLang="ja-JP" dirty="0"/>
          </a:p>
          <a:p>
            <a:pPr lvl="1"/>
            <a:r>
              <a:rPr lang="en-US" altLang="ja-JP" dirty="0"/>
              <a:t>(Function 1): Monitoring time-series data from sensors</a:t>
            </a:r>
          </a:p>
          <a:p>
            <a:pPr lvl="1"/>
            <a:r>
              <a:rPr lang="en-US" altLang="ja-JP" dirty="0"/>
              <a:t>(Function 2): Notifying sensor owners via email</a:t>
            </a:r>
          </a:p>
          <a:p>
            <a:r>
              <a:rPr lang="en-US" altLang="ja-JP" b="1" dirty="0"/>
              <a:t> Factors</a:t>
            </a:r>
            <a:r>
              <a:rPr lang="en-US" altLang="ja-JP" dirty="0"/>
              <a:t>: Presence of words related to functionalities</a:t>
            </a:r>
          </a:p>
          <a:p>
            <a:pPr lvl="1"/>
            <a:r>
              <a:rPr lang="en-US" altLang="ja-JP" dirty="0"/>
              <a:t>Sensor, Box, Score, Detection -&gt; Detecting sensor box values (→ Function 1)</a:t>
            </a:r>
          </a:p>
          <a:p>
            <a:pPr lvl="1"/>
            <a:r>
              <a:rPr lang="en-US" altLang="ja-JP" dirty="0"/>
              <a:t>Mailer, Notify -&gt; Sending notifications via email (→ Function 2)</a:t>
            </a:r>
          </a:p>
          <a:p>
            <a:r>
              <a:rPr lang="en-US" altLang="ja-JP" dirty="0"/>
              <a:t> Inferring function from word sense relationships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err="1"/>
              <a:t>Sensor↔Detection</a:t>
            </a:r>
            <a:r>
              <a:rPr lang="en-US" altLang="ja-JP" dirty="0"/>
              <a:t> and </a:t>
            </a:r>
            <a:r>
              <a:rPr lang="en-US" altLang="ja-JP" dirty="0" err="1"/>
              <a:t>Mailer↔Notify</a:t>
            </a:r>
            <a:endParaRPr lang="en-TH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4F114F-68E2-4894-B968-5464C8A03575}"/>
              </a:ext>
            </a:extLst>
          </p:cNvPr>
          <p:cNvSpPr/>
          <p:nvPr/>
        </p:nvSpPr>
        <p:spPr>
          <a:xfrm>
            <a:off x="2025650" y="4949032"/>
            <a:ext cx="8140700" cy="1783556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3B72842-2249-4970-AB38-F201EEFE2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80757"/>
              </p:ext>
            </p:extLst>
          </p:nvPr>
        </p:nvGraphicFramePr>
        <p:xfrm>
          <a:off x="2224272" y="5143713"/>
          <a:ext cx="7743456" cy="148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880">
                  <a:extLst>
                    <a:ext uri="{9D8B030D-6E8A-4147-A177-3AD203B41FA5}">
                      <a16:colId xmlns:a16="http://schemas.microsoft.com/office/drawing/2014/main" val="2568171086"/>
                    </a:ext>
                  </a:extLst>
                </a:gridCol>
                <a:gridCol w="2097576">
                  <a:extLst>
                    <a:ext uri="{9D8B030D-6E8A-4147-A177-3AD203B41FA5}">
                      <a16:colId xmlns:a16="http://schemas.microsoft.com/office/drawing/2014/main" val="804425738"/>
                    </a:ext>
                  </a:extLst>
                </a:gridCol>
              </a:tblGrid>
              <a:tr h="269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CorpusPj</a:t>
                      </a:r>
                      <a:endParaRPr kumimoji="1" lang="ja-JP" altLang="en-US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tagcloud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1349"/>
                  </a:ext>
                </a:extLst>
              </a:tr>
              <a:tr h="118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Box Detection Listener Location Mailer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Manager Model Notify SBCPD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SBCPD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Score Sensor Service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Service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Solver Stream Task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44840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2711874C-2C61-4E7C-A761-4C870CFF3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01" y="5523567"/>
            <a:ext cx="2094399" cy="104720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AE9C96D-2163-4DA5-A432-349F3AD4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52425"/>
            <a:ext cx="10617200" cy="1325563"/>
          </a:xfrm>
        </p:spPr>
        <p:txBody>
          <a:bodyPr/>
          <a:lstStyle/>
          <a:p>
            <a:r>
              <a:rPr lang="en-US" dirty="0"/>
              <a:t>(A3-1) Is it possible to understand the function?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97538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altLang="ja-JP" dirty="0"/>
              <a:t> The accuracy rate was low: (No.5) </a:t>
            </a:r>
            <a:r>
              <a:rPr lang="en-US" altLang="ja-JP" dirty="0" err="1"/>
              <a:t>enishi_mock</a:t>
            </a:r>
            <a:endParaRPr lang="en-US" altLang="ja-JP" dirty="0"/>
          </a:p>
          <a:p>
            <a:pPr lvl="1"/>
            <a:r>
              <a:rPr lang="en-US" altLang="ja-JP" dirty="0"/>
              <a:t>(Summary) Repository for conducting screen design for another project (</a:t>
            </a:r>
            <a:r>
              <a:rPr lang="en-US" altLang="ja-JP" dirty="0" err="1"/>
              <a:t>Enishi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 </a:t>
            </a:r>
            <a:r>
              <a:rPr lang="en-US" altLang="ja-JP" b="1" dirty="0"/>
              <a:t>Factors</a:t>
            </a:r>
            <a:r>
              <a:rPr lang="en-US" altLang="ja-JP" dirty="0"/>
              <a:t>: Lack of necessary information in the corpus.</a:t>
            </a:r>
          </a:p>
          <a:p>
            <a:pPr lvl="1"/>
            <a:r>
              <a:rPr lang="en-US" altLang="ja-JP" dirty="0"/>
              <a:t>Existence of commonly used words in software development -&gt; Example, Module, Test, etc.</a:t>
            </a:r>
          </a:p>
          <a:p>
            <a:pPr lvl="1"/>
            <a:r>
              <a:rPr lang="en-US" altLang="ja-JP" dirty="0"/>
              <a:t>Presence of classes introduced by frameworks or design models</a:t>
            </a:r>
          </a:p>
          <a:p>
            <a:pPr lvl="2"/>
            <a:r>
              <a:rPr lang="en-US" altLang="ja-JP" dirty="0"/>
              <a:t>Activity, Fragment (automatically generated by the Android SDK*)</a:t>
            </a:r>
          </a:p>
          <a:p>
            <a:r>
              <a:rPr lang="en-US" altLang="ja-JP" dirty="0"/>
              <a:t> Project-specific information was difficult to obtain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665F1F-F8C1-4784-AB69-675E1CC98D35}"/>
              </a:ext>
            </a:extLst>
          </p:cNvPr>
          <p:cNvSpPr/>
          <p:nvPr/>
        </p:nvSpPr>
        <p:spPr>
          <a:xfrm>
            <a:off x="1816100" y="4531498"/>
            <a:ext cx="8353253" cy="2133599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FA9367D-E584-46B6-B1CE-7C735120F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28463"/>
              </p:ext>
            </p:extLst>
          </p:nvPr>
        </p:nvGraphicFramePr>
        <p:xfrm>
          <a:off x="2022647" y="4778408"/>
          <a:ext cx="7981110" cy="163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157">
                  <a:extLst>
                    <a:ext uri="{9D8B030D-6E8A-4147-A177-3AD203B41FA5}">
                      <a16:colId xmlns:a16="http://schemas.microsoft.com/office/drawing/2014/main" val="2568171086"/>
                    </a:ext>
                  </a:extLst>
                </a:gridCol>
                <a:gridCol w="2161953">
                  <a:extLst>
                    <a:ext uri="{9D8B030D-6E8A-4147-A177-3AD203B41FA5}">
                      <a16:colId xmlns:a16="http://schemas.microsoft.com/office/drawing/2014/main" val="804425738"/>
                    </a:ext>
                  </a:extLst>
                </a:gridCol>
              </a:tblGrid>
              <a:tr h="281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CorpusPj</a:t>
                      </a:r>
                      <a:endParaRPr kumimoji="1" lang="ja-JP" altLang="en-US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tagcloud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1349"/>
                  </a:ext>
                </a:extLst>
              </a:tr>
              <a:tr h="1334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Activity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Activity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Adapter App Application Base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Base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Component Example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Example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Fragment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Fragment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Instrumented Item List Main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Main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Module My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My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Sample Test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Test</a:t>
                      </a:r>
                      <a:r>
                        <a:rPr kumimoji="1" lang="en-US" altLang="ja-JP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Unit </a:t>
                      </a:r>
                      <a:r>
                        <a:rPr kumimoji="1" lang="en-US" altLang="ja-JP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Util</a:t>
                      </a:r>
                      <a:endParaRPr kumimoji="1" lang="en-US" altLang="ja-JP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44840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0B082CA-4C66-4A49-B3A2-242C47CF0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93" y="5223156"/>
            <a:ext cx="2203407" cy="11017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46AB68F-5CCD-49E4-92BC-8215E248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52425"/>
            <a:ext cx="10617200" cy="1325563"/>
          </a:xfrm>
        </p:spPr>
        <p:txBody>
          <a:bodyPr/>
          <a:lstStyle/>
          <a:p>
            <a:r>
              <a:rPr lang="en-US" dirty="0"/>
              <a:t>(A3-2) Is it possible to understand the function? 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455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b="1" dirty="0"/>
              <a:t>Previous Research</a:t>
            </a:r>
          </a:p>
          <a:p>
            <a:pPr lvl="1"/>
            <a:r>
              <a:rPr lang="en-US" altLang="ja-JP" dirty="0"/>
              <a:t>Inferring software overview using project corpus</a:t>
            </a:r>
          </a:p>
          <a:p>
            <a:pPr lvl="1"/>
            <a:r>
              <a:rPr lang="en-US" altLang="ja-JP" b="1" dirty="0"/>
              <a:t>Key Idea</a:t>
            </a:r>
            <a:r>
              <a:rPr lang="en-US" altLang="ja-JP" dirty="0"/>
              <a:t>: Focus on the composition of class names</a:t>
            </a:r>
          </a:p>
          <a:p>
            <a:endParaRPr lang="en-US" altLang="ja-JP" dirty="0"/>
          </a:p>
          <a:p>
            <a:r>
              <a:rPr lang="en-US" altLang="ja-JP" dirty="0"/>
              <a:t> </a:t>
            </a:r>
            <a:r>
              <a:rPr lang="en-US" altLang="ja-JP" b="1" dirty="0"/>
              <a:t>Goal</a:t>
            </a:r>
            <a:r>
              <a:rPr lang="en-US" altLang="ja-JP" dirty="0"/>
              <a:t>: To validate the effectiveness of previous research</a:t>
            </a:r>
          </a:p>
          <a:p>
            <a:pPr lvl="1"/>
            <a:r>
              <a:rPr lang="en-US" altLang="ja-JP" dirty="0"/>
              <a:t>Conducted a participant experiment using the proposed method</a:t>
            </a:r>
          </a:p>
          <a:p>
            <a:pPr lvl="1"/>
            <a:r>
              <a:rPr lang="en-US" altLang="ja-JP" dirty="0"/>
              <a:t>Validated the effectiveness of the methodology for RQ</a:t>
            </a:r>
          </a:p>
          <a:p>
            <a:endParaRPr lang="en-US" altLang="ja-JP" dirty="0"/>
          </a:p>
          <a:p>
            <a:r>
              <a:rPr lang="en-US" altLang="ja-JP" b="1" dirty="0"/>
              <a:t> Future Work</a:t>
            </a:r>
          </a:p>
          <a:p>
            <a:pPr lvl="1"/>
            <a:r>
              <a:rPr lang="en-US" altLang="ja-JP" dirty="0"/>
              <a:t>Creating </a:t>
            </a:r>
            <a:r>
              <a:rPr lang="en-US" altLang="ja-JP" dirty="0" err="1"/>
              <a:t>CorpusPj</a:t>
            </a:r>
            <a:r>
              <a:rPr lang="en-US" altLang="ja-JP" dirty="0"/>
              <a:t> with the method and variable names</a:t>
            </a:r>
          </a:p>
          <a:p>
            <a:pPr lvl="1"/>
            <a:r>
              <a:rPr lang="en-US" altLang="ja-JP" dirty="0"/>
              <a:t>Investigating the inference process for each participant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73897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4841"/>
            <a:ext cx="9144000" cy="893763"/>
          </a:xfrm>
        </p:spPr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0680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Welcome </a:t>
            </a:r>
            <a:r>
              <a:rPr lang="en-US" altLang="zh-CN" sz="2800" dirty="0"/>
              <a:t>Your</a:t>
            </a:r>
            <a:r>
              <a:rPr lang="en-US" sz="2800" dirty="0"/>
              <a:t> Question</a:t>
            </a:r>
            <a:r>
              <a:rPr lang="en-US" altLang="zh-CN" sz="2800" dirty="0"/>
              <a:t>s</a:t>
            </a:r>
            <a:r>
              <a:rPr lang="en-US" sz="2800" dirty="0"/>
              <a:t> or Comments 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odajin@es4.eedept.kobe-u.ac.jp</a:t>
            </a:r>
            <a:endParaRPr lang="en-TH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07B66-0E3F-438E-A4B4-AE4CE450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About the Participants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8BC70E-C68D-4615-AA05-A8B9C7D4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Participants in the experiment: Students of Informatics</a:t>
            </a:r>
          </a:p>
          <a:p>
            <a:r>
              <a:rPr kumimoji="1" lang="en-US" altLang="ja-JP" dirty="0"/>
              <a:t>Programming Skills Taken</a:t>
            </a:r>
          </a:p>
          <a:p>
            <a:pPr lvl="1"/>
            <a:r>
              <a:rPr kumimoji="1" lang="en-US" altLang="ja-JP" dirty="0"/>
              <a:t>C, Java, </a:t>
            </a:r>
            <a:r>
              <a:rPr kumimoji="1" lang="en-US" altLang="ja-JP" dirty="0" err="1"/>
              <a:t>SpringBoot</a:t>
            </a:r>
            <a:endParaRPr kumimoji="1" lang="en-US" altLang="ja-JP" dirty="0"/>
          </a:p>
          <a:p>
            <a:r>
              <a:rPr kumimoji="1" lang="en-US" altLang="ja-JP" dirty="0"/>
              <a:t>Breakdown of students</a:t>
            </a:r>
          </a:p>
          <a:p>
            <a:pPr lvl="1"/>
            <a:r>
              <a:rPr kumimoji="1" lang="en-US" altLang="ja-JP" dirty="0"/>
              <a:t>5 B4 students</a:t>
            </a:r>
          </a:p>
          <a:p>
            <a:pPr lvl="1"/>
            <a:r>
              <a:rPr kumimoji="1" lang="en-US" altLang="ja-JP" dirty="0"/>
              <a:t>4 M1 students</a:t>
            </a:r>
          </a:p>
          <a:p>
            <a:pPr lvl="1"/>
            <a:r>
              <a:rPr kumimoji="1" lang="en-US" altLang="ja-JP" dirty="0"/>
              <a:t>3 M2 students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939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scoring results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Many questions have an accuracy rate of over 80% for correct answers (red, orange).</a:t>
            </a:r>
          </a:p>
          <a:p>
            <a:r>
              <a:rPr lang="en-US" altLang="ja-JP" dirty="0"/>
              <a:t>There were noticeable cases of no response.</a:t>
            </a:r>
          </a:p>
          <a:p>
            <a:r>
              <a:rPr lang="en-US" altLang="ja-JP" dirty="0"/>
              <a:t>Questions 4, 5, and 10 had low accuracy rates.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2572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Is it possible to identify the technology used?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High accuracy rate project: (Question 6) ENISHI</a:t>
            </a:r>
          </a:p>
          <a:p>
            <a:pPr lvl="1"/>
            <a:r>
              <a:rPr lang="en-US" altLang="ja-JP" dirty="0"/>
              <a:t>(Overview): A service that performs job matching in public places.</a:t>
            </a:r>
          </a:p>
          <a:p>
            <a:r>
              <a:rPr lang="en-US" altLang="ja-JP" dirty="0"/>
              <a:t>Inferences based on technical terms:</a:t>
            </a:r>
          </a:p>
          <a:p>
            <a:pPr lvl="1"/>
            <a:r>
              <a:rPr lang="en-US" altLang="ja-JP" dirty="0"/>
              <a:t>Example: MySQL: A type of database management system </a:t>
            </a:r>
          </a:p>
          <a:p>
            <a:pPr lvl="2"/>
            <a:r>
              <a:rPr lang="en-US" altLang="ja-JP" dirty="0" err="1"/>
              <a:t>mysql</a:t>
            </a:r>
            <a:r>
              <a:rPr lang="en-US" altLang="ja-JP" dirty="0"/>
              <a:t> → Perform CRUD operations on the database</a:t>
            </a:r>
          </a:p>
          <a:p>
            <a:r>
              <a:rPr lang="en-US" altLang="ja-JP" dirty="0"/>
              <a:t>Inferences about software architecture:</a:t>
            </a:r>
          </a:p>
          <a:p>
            <a:pPr lvl="1"/>
            <a:r>
              <a:rPr lang="en-US" altLang="ja-JP" dirty="0"/>
              <a:t>Example: Controller → Designed based on the Model-View-Controller (MVC) model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0424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scoring results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(Problem statement):Describe the system in one or two lines</a:t>
            </a:r>
          </a:p>
          <a:p>
            <a:r>
              <a:rPr lang="en-US" altLang="ja-JP" dirty="0"/>
              <a:t>Q1 and Q2 have consistently high correct answer rates. </a:t>
            </a:r>
          </a:p>
          <a:p>
            <a:pPr lvl="1"/>
            <a:r>
              <a:rPr lang="en-US" altLang="ja-JP" dirty="0"/>
              <a:t>Understanding the functionality and technologies leads to a better grasp of the system's overview.</a:t>
            </a:r>
          </a:p>
          <a:p>
            <a:r>
              <a:rPr lang="en-US" altLang="ja-JP" dirty="0"/>
              <a:t>The total number of correct answers decreases compared to Q1 and Q2. </a:t>
            </a:r>
          </a:p>
          <a:p>
            <a:pPr lvl="1"/>
            <a:r>
              <a:rPr lang="en-US" altLang="ja-JP" dirty="0"/>
              <a:t>There are cases where individuals failed to comprehend the system's overview despite understanding its functionality and technologies.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276442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Is it possible to get an overview?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Project with decreased correct answer rate from Q1: (Q8) virtual-care-giver </a:t>
            </a:r>
          </a:p>
          <a:p>
            <a:pPr lvl="1"/>
            <a:r>
              <a:rPr lang="en-US" altLang="ja-JP" dirty="0"/>
              <a:t>Overview: A web application that executes care scenarios using a virtual agent.</a:t>
            </a:r>
          </a:p>
          <a:p>
            <a:pPr lvl="1"/>
            <a:r>
              <a:rPr lang="en-US" altLang="ja-JP" dirty="0"/>
              <a:t>Functionality: YouTube playback, schedule management.</a:t>
            </a:r>
          </a:p>
          <a:p>
            <a:r>
              <a:rPr lang="en-US" altLang="ja-JP" dirty="0" err="1"/>
              <a:t>Factors:Some</a:t>
            </a:r>
            <a:r>
              <a:rPr lang="en-US" altLang="ja-JP" dirty="0"/>
              <a:t> participants misunderstood certain functionalities as the overall project overview. </a:t>
            </a:r>
          </a:p>
          <a:p>
            <a:pPr lvl="1"/>
            <a:r>
              <a:rPr lang="en-US" altLang="ja-JP" dirty="0"/>
              <a:t>Example of misunderstanding: Playing YouTube videos and asking for feedback. </a:t>
            </a:r>
          </a:p>
          <a:p>
            <a:pPr lvl="2"/>
            <a:r>
              <a:rPr lang="en-US" altLang="ja-JP" dirty="0"/>
              <a:t>This is only a part of the project's functionalities.</a:t>
            </a:r>
          </a:p>
          <a:p>
            <a:pPr lvl="2"/>
            <a:r>
              <a:rPr lang="en-US" altLang="ja-JP" dirty="0"/>
              <a:t>The overview should focus on the virtual agent providing various types of care.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87877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Background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environment surrounding software is constantly changing</a:t>
            </a:r>
          </a:p>
          <a:p>
            <a:pPr lvl="1"/>
            <a:r>
              <a:rPr lang="en-US" dirty="0"/>
              <a:t> Addressing non-functional requirements</a:t>
            </a:r>
          </a:p>
          <a:p>
            <a:pPr lvl="1"/>
            <a:r>
              <a:rPr lang="en-US" dirty="0"/>
              <a:t> Changes in users and usage patterns</a:t>
            </a:r>
          </a:p>
          <a:p>
            <a:pPr lvl="1"/>
            <a:r>
              <a:rPr lang="en-US" dirty="0"/>
              <a:t> The appearance of competing products</a:t>
            </a:r>
          </a:p>
          <a:p>
            <a:pPr marL="914400" lvl="2" indent="0">
              <a:buNone/>
            </a:pPr>
            <a:r>
              <a:rPr lang="ja-JP" altLang="en-US" dirty="0"/>
              <a:t>→ </a:t>
            </a:r>
            <a:r>
              <a:rPr lang="en-US" altLang="ja-JP" dirty="0"/>
              <a:t>required for SW change and </a:t>
            </a:r>
            <a:r>
              <a:rPr lang="en-US" altLang="ja-JP" dirty="0">
                <a:solidFill>
                  <a:srgbClr val="FF0000"/>
                </a:solidFill>
              </a:rPr>
              <a:t>technical debt </a:t>
            </a:r>
            <a:r>
              <a:rPr lang="en-US" altLang="ja-JP" dirty="0"/>
              <a:t>arises</a:t>
            </a:r>
          </a:p>
          <a:p>
            <a:pPr lvl="2"/>
            <a:endParaRPr lang="en-US" dirty="0"/>
          </a:p>
          <a:p>
            <a:r>
              <a:rPr lang="en-US" dirty="0"/>
              <a:t> Technical debt</a:t>
            </a:r>
          </a:p>
          <a:p>
            <a:pPr lvl="1"/>
            <a:r>
              <a:rPr lang="en-US" dirty="0"/>
              <a:t> Products that will eventually have to be modified</a:t>
            </a:r>
          </a:p>
          <a:p>
            <a:pPr lvl="2"/>
            <a:r>
              <a:rPr lang="en-US" dirty="0"/>
              <a:t> Code not compatible with API version updates</a:t>
            </a:r>
          </a:p>
          <a:p>
            <a:pPr lvl="2"/>
            <a:r>
              <a:rPr lang="en-US" dirty="0"/>
              <a:t> Ancient framework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ja-JP" altLang="en-US" dirty="0"/>
              <a:t>     → </a:t>
            </a:r>
            <a:r>
              <a:rPr lang="en-US" altLang="ja-JP" dirty="0"/>
              <a:t>Need for </a:t>
            </a:r>
            <a:r>
              <a:rPr lang="en-US" altLang="ja-JP" dirty="0">
                <a:solidFill>
                  <a:srgbClr val="FF0000"/>
                </a:solidFill>
              </a:rPr>
              <a:t>software upcycling</a:t>
            </a:r>
            <a:endParaRPr lang="en-TH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453D19-34BE-4A95-B16C-DFD2F2BC1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34" y="3524959"/>
            <a:ext cx="2196244" cy="2367918"/>
          </a:xfrm>
          <a:prstGeom prst="rect">
            <a:avLst/>
          </a:prstGeom>
        </p:spPr>
      </p:pic>
      <p:pic>
        <p:nvPicPr>
          <p:cNvPr id="5" name="Picture 2" descr="ソフトウェア（Software）とは | パソコン用語集（pc-yougo）">
            <a:extLst>
              <a:ext uri="{FF2B5EF4-FFF2-40B4-BE49-F238E27FC236}">
                <a16:creationId xmlns:a16="http://schemas.microsoft.com/office/drawing/2014/main" id="{23DFCD0D-C710-41CF-9E00-B57CD85D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14" y="3414712"/>
            <a:ext cx="2376264" cy="13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0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A2: Answer to RQs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RQ1: Is it possible to understand the functionality through project corpus?</a:t>
            </a:r>
          </a:p>
          <a:p>
            <a:pPr lvl="1"/>
            <a:r>
              <a:rPr lang="en-US" altLang="ja-JP" dirty="0"/>
              <a:t>It is possible if the responsibilities of classes are well divided. </a:t>
            </a:r>
          </a:p>
          <a:p>
            <a:pPr lvl="2"/>
            <a:r>
              <a:rPr lang="en-US" altLang="ja-JP" dirty="0"/>
              <a:t>If a single class has multiple roles, it becomes difficult to extract functionalities.</a:t>
            </a:r>
          </a:p>
          <a:p>
            <a:r>
              <a:rPr lang="en-US" altLang="ja-JP" dirty="0"/>
              <a:t>RQ2: Is it possible to infer the used technologies through project corpus?</a:t>
            </a:r>
          </a:p>
          <a:p>
            <a:pPr lvl="1"/>
            <a:r>
              <a:rPr lang="en-US" altLang="ja-JP" dirty="0"/>
              <a:t>It is possible based on knowledge of technical terms. </a:t>
            </a:r>
          </a:p>
          <a:p>
            <a:pPr lvl="2"/>
            <a:r>
              <a:rPr lang="en-US" altLang="ja-JP" dirty="0"/>
              <a:t>It is possible to infer the expected behavior from technical terms, which helps in determining functionalities.</a:t>
            </a:r>
          </a:p>
          <a:p>
            <a:r>
              <a:rPr lang="en-US" altLang="ja-JP" dirty="0"/>
              <a:t>RQ3: Is it possible to infer the overview through project corpus?</a:t>
            </a:r>
          </a:p>
          <a:p>
            <a:pPr lvl="1"/>
            <a:r>
              <a:rPr lang="en-US" altLang="ja-JP" dirty="0"/>
              <a:t>Understanding the project's functionalities and used technologies is necessary. </a:t>
            </a:r>
          </a:p>
          <a:p>
            <a:pPr lvl="2"/>
            <a:r>
              <a:rPr lang="en-US" altLang="ja-JP" dirty="0"/>
              <a:t>Considering multiple functionalities of the project, summarizing the purpose becomes feasible.</a:t>
            </a: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54375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280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600" dirty="0">
                <a:solidFill>
                  <a:srgbClr val="2B4A9D"/>
                </a:solidFill>
                <a:latin typeface="Arial Bold"/>
              </a:rPr>
              <a:t>Paper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-1" y="3032064"/>
            <a:ext cx="12191999" cy="802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Author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dept. name of organization (of Affiliation)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Upcycling?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Activity that makes full use of trash for new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The challenge for </a:t>
            </a:r>
            <a:r>
              <a:rPr lang="en-US" dirty="0">
                <a:solidFill>
                  <a:srgbClr val="FF0000"/>
                </a:solidFill>
              </a:rPr>
              <a:t>upcycling contexts of software</a:t>
            </a:r>
          </a:p>
          <a:p>
            <a:pPr lvl="1"/>
            <a:r>
              <a:rPr lang="en-US" dirty="0"/>
              <a:t>Existence of not managed repositories </a:t>
            </a:r>
          </a:p>
          <a:p>
            <a:pPr lvl="2"/>
            <a:r>
              <a:rPr lang="en-US" dirty="0"/>
              <a:t>README files are usually missing or outdated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FB32BFF-AA3A-4E3D-ABD5-ED7DAF89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098" y="2256001"/>
            <a:ext cx="8265804" cy="2345997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946C0C-4DA3-4E6B-AE8F-6CAC31280AB9}"/>
              </a:ext>
            </a:extLst>
          </p:cNvPr>
          <p:cNvGrpSpPr/>
          <p:nvPr/>
        </p:nvGrpSpPr>
        <p:grpSpPr>
          <a:xfrm>
            <a:off x="838199" y="1690688"/>
            <a:ext cx="10515599" cy="4486275"/>
            <a:chOff x="838199" y="1690688"/>
            <a:chExt cx="10515599" cy="448627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DC1F4C4-1D4A-430D-93C7-A27ED31D3582}"/>
                </a:ext>
              </a:extLst>
            </p:cNvPr>
            <p:cNvSpPr/>
            <p:nvPr/>
          </p:nvSpPr>
          <p:spPr>
            <a:xfrm>
              <a:off x="838199" y="1690688"/>
              <a:ext cx="10515599" cy="4486275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5C01272-0DAC-4075-A7C0-F64D7AB2B91E}"/>
                </a:ext>
              </a:extLst>
            </p:cNvPr>
            <p:cNvSpPr txBox="1"/>
            <p:nvPr/>
          </p:nvSpPr>
          <p:spPr>
            <a:xfrm>
              <a:off x="1215441" y="3672215"/>
              <a:ext cx="9761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Need to understand software </a:t>
              </a:r>
              <a:r>
                <a:rPr lang="en-US" altLang="ja-JP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without documentation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2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Research: </a:t>
            </a:r>
            <a:br>
              <a:rPr lang="en-US" dirty="0"/>
            </a:br>
            <a:r>
              <a:rPr lang="en-US" dirty="0"/>
              <a:t>Software Overview Estimation Method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Goal</a:t>
            </a:r>
            <a:r>
              <a:rPr lang="en-US" dirty="0"/>
              <a:t>: Efficiently infer the overview without README</a:t>
            </a:r>
          </a:p>
          <a:p>
            <a:r>
              <a:rPr lang="en-US" dirty="0"/>
              <a:t> </a:t>
            </a:r>
            <a:r>
              <a:rPr lang="en-US" b="1" dirty="0"/>
              <a:t>Key Idea</a:t>
            </a:r>
            <a:r>
              <a:rPr lang="en-US" dirty="0"/>
              <a:t>: Focus on the composition of the </a:t>
            </a:r>
            <a:r>
              <a:rPr lang="en-US" b="1" dirty="0">
                <a:solidFill>
                  <a:srgbClr val="FF0000"/>
                </a:solidFill>
              </a:rPr>
              <a:t>class name</a:t>
            </a:r>
          </a:p>
          <a:p>
            <a:pPr lvl="1"/>
            <a:r>
              <a:rPr lang="en-US" dirty="0"/>
              <a:t>Class names related to the purpose and functionality of the software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Approach</a:t>
            </a:r>
          </a:p>
          <a:p>
            <a:pPr lvl="1"/>
            <a:r>
              <a:rPr lang="en-US" altLang="ja-JP" b="1" dirty="0"/>
              <a:t>Step 1</a:t>
            </a:r>
            <a:r>
              <a:rPr lang="ja-JP" altLang="en-US" dirty="0"/>
              <a:t>：</a:t>
            </a:r>
            <a:r>
              <a:rPr lang="en-US" altLang="ja-JP" dirty="0"/>
              <a:t>Repository Mining</a:t>
            </a:r>
          </a:p>
          <a:p>
            <a:pPr lvl="1"/>
            <a:r>
              <a:rPr lang="en-US" altLang="ja-JP" b="1" dirty="0"/>
              <a:t>Step 2</a:t>
            </a:r>
            <a:r>
              <a:rPr lang="ja-JP" altLang="en-US" dirty="0"/>
              <a:t>：</a:t>
            </a:r>
            <a:r>
              <a:rPr lang="en-US" altLang="ja-JP" dirty="0"/>
              <a:t>Creating project corpus(</a:t>
            </a:r>
            <a:r>
              <a:rPr lang="en-US" altLang="ja-JP" dirty="0" err="1"/>
              <a:t>CorpusPj</a:t>
            </a:r>
            <a:r>
              <a:rPr lang="en-US" altLang="ja-JP" dirty="0"/>
              <a:t>)</a:t>
            </a:r>
            <a:r>
              <a:rPr lang="ja-JP" altLang="en-US" dirty="0"/>
              <a:t> </a:t>
            </a:r>
            <a:endParaRPr lang="en-US" altLang="ja-JP" dirty="0"/>
          </a:p>
          <a:p>
            <a:pPr lvl="1"/>
            <a:r>
              <a:rPr lang="en-US" altLang="ja-JP" b="1" dirty="0"/>
              <a:t>Step 3</a:t>
            </a:r>
            <a:r>
              <a:rPr lang="ja-JP" altLang="en-US" dirty="0"/>
              <a:t>：</a:t>
            </a:r>
            <a:r>
              <a:rPr lang="en-US" altLang="ja-JP" dirty="0"/>
              <a:t>Processing of </a:t>
            </a:r>
            <a:r>
              <a:rPr lang="en-US" altLang="ja-JP" dirty="0" err="1"/>
              <a:t>corpusP</a:t>
            </a:r>
            <a:r>
              <a:rPr lang="en-US" altLang="ja-JP" dirty="0"/>
              <a:t> j(</a:t>
            </a:r>
            <a:r>
              <a:rPr lang="en-US" altLang="ja-JP" dirty="0" err="1"/>
              <a:t>tagcloud</a:t>
            </a:r>
            <a:r>
              <a:rPr lang="en-US" altLang="ja-JP" dirty="0"/>
              <a:t> </a:t>
            </a:r>
            <a:r>
              <a:rPr lang="en-US" altLang="ja-JP" dirty="0" err="1"/>
              <a:t>img</a:t>
            </a:r>
            <a:r>
              <a:rPr lang="en-US" altLang="ja-JP" dirty="0"/>
              <a:t>, lexicographic order)</a:t>
            </a:r>
          </a:p>
          <a:p>
            <a:pPr lvl="1"/>
            <a:r>
              <a:rPr lang="en-US" altLang="ja-JP" b="1" dirty="0"/>
              <a:t>Step 4</a:t>
            </a:r>
            <a:r>
              <a:rPr lang="ja-JP" altLang="en-US" dirty="0"/>
              <a:t>：</a:t>
            </a:r>
            <a:r>
              <a:rPr lang="en-US" altLang="ja-JP" dirty="0"/>
              <a:t>Inference of purpose and function</a:t>
            </a:r>
            <a:endParaRPr lang="ja-JP" altLang="en-US" dirty="0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A235F3EA-10A7-4B76-B47F-A413025FFE05}"/>
              </a:ext>
            </a:extLst>
          </p:cNvPr>
          <p:cNvGrpSpPr/>
          <p:nvPr/>
        </p:nvGrpSpPr>
        <p:grpSpPr>
          <a:xfrm>
            <a:off x="9231018" y="1137263"/>
            <a:ext cx="2989680" cy="5841917"/>
            <a:chOff x="9231018" y="1137263"/>
            <a:chExt cx="2989680" cy="5841917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0F1789EA-24A4-4612-984B-ACA72E055DB3}"/>
                </a:ext>
              </a:extLst>
            </p:cNvPr>
            <p:cNvSpPr/>
            <p:nvPr/>
          </p:nvSpPr>
          <p:spPr>
            <a:xfrm>
              <a:off x="9261653" y="1137263"/>
              <a:ext cx="2959045" cy="5720737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0879B28E-2E26-443B-9C75-2F83B3AB5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1018" y="1238250"/>
              <a:ext cx="2960981" cy="1245228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DDEF60AA-6A8C-4316-80BC-3B39A221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9337" y="2581285"/>
              <a:ext cx="2882100" cy="1384353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211FD92E-9F62-4697-BB0B-4AA38FD5B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5983" y="3961662"/>
              <a:ext cx="2798799" cy="1507770"/>
            </a:xfrm>
            <a:prstGeom prst="rect">
              <a:avLst/>
            </a:prstGeom>
          </p:spPr>
        </p:pic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0F887D03-E667-451F-9D14-2F92EE3BD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8740" y="5484687"/>
              <a:ext cx="2736731" cy="1494493"/>
            </a:xfrm>
            <a:prstGeom prst="rect">
              <a:avLst/>
            </a:prstGeom>
          </p:spPr>
        </p:pic>
      </p:grpSp>
      <p:sp>
        <p:nvSpPr>
          <p:cNvPr id="104" name="思考の吹き出し: 雲形 103">
            <a:extLst>
              <a:ext uri="{FF2B5EF4-FFF2-40B4-BE49-F238E27FC236}">
                <a16:creationId xmlns:a16="http://schemas.microsoft.com/office/drawing/2014/main" id="{81E0697B-7D65-4F0A-8822-BD91149AA6CF}"/>
              </a:ext>
            </a:extLst>
          </p:cNvPr>
          <p:cNvSpPr/>
          <p:nvPr/>
        </p:nvSpPr>
        <p:spPr>
          <a:xfrm>
            <a:off x="6479660" y="3313365"/>
            <a:ext cx="2009790" cy="929269"/>
          </a:xfrm>
          <a:prstGeom prst="cloudCallout">
            <a:avLst>
              <a:gd name="adj1" fmla="val -59040"/>
              <a:gd name="adj2" fmla="val 14832"/>
            </a:avLst>
          </a:prstGeom>
          <a:solidFill>
            <a:srgbClr val="F8F8F8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-25000" dirty="0"/>
          </a:p>
        </p:txBody>
      </p:sp>
      <p:sp>
        <p:nvSpPr>
          <p:cNvPr id="105" name="四角形: 1 つの角を切り取る 104">
            <a:extLst>
              <a:ext uri="{FF2B5EF4-FFF2-40B4-BE49-F238E27FC236}">
                <a16:creationId xmlns:a16="http://schemas.microsoft.com/office/drawing/2014/main" id="{BECD9F0D-8ED6-4212-B74D-5D80635F54F2}"/>
              </a:ext>
            </a:extLst>
          </p:cNvPr>
          <p:cNvSpPr/>
          <p:nvPr/>
        </p:nvSpPr>
        <p:spPr>
          <a:xfrm>
            <a:off x="921054" y="3086499"/>
            <a:ext cx="1843189" cy="293814"/>
          </a:xfrm>
          <a:prstGeom prst="snip1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0CF563BF-E23F-4633-BC05-CE8B50A9F3DF}"/>
              </a:ext>
            </a:extLst>
          </p:cNvPr>
          <p:cNvSpPr/>
          <p:nvPr/>
        </p:nvSpPr>
        <p:spPr>
          <a:xfrm>
            <a:off x="921054" y="3358225"/>
            <a:ext cx="2841845" cy="8276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E00D8D0-F079-4BE6-8604-E91800ED8281}"/>
              </a:ext>
            </a:extLst>
          </p:cNvPr>
          <p:cNvSpPr txBox="1"/>
          <p:nvPr/>
        </p:nvSpPr>
        <p:spPr>
          <a:xfrm>
            <a:off x="921054" y="308990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MP3Music</a:t>
            </a:r>
            <a:r>
              <a:rPr lang="en-US" altLang="ja-JP" sz="14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.java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C25752F-E083-4939-9C32-8C9031F374EA}"/>
              </a:ext>
            </a:extLst>
          </p:cNvPr>
          <p:cNvSpPr txBox="1"/>
          <p:nvPr/>
        </p:nvSpPr>
        <p:spPr>
          <a:xfrm>
            <a:off x="958552" y="3401084"/>
            <a:ext cx="2836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package jp.kobe.u.cs27.player.mp3layer</a:t>
            </a:r>
          </a:p>
          <a:p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import </a:t>
            </a:r>
            <a:r>
              <a:rPr lang="en-US" altLang="ja-JP" sz="900" b="1" dirty="0" err="1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java.io.IOException</a:t>
            </a:r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;</a:t>
            </a:r>
          </a:p>
          <a:p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,,,</a:t>
            </a:r>
          </a:p>
          <a:p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public class MP3ListPlayer{</a:t>
            </a:r>
          </a:p>
          <a:p>
            <a:r>
              <a:rPr lang="en-US" altLang="ja-JP" sz="900" b="1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static private MP3Listlayer instance,,</a:t>
            </a:r>
          </a:p>
        </p:txBody>
      </p:sp>
      <p:sp>
        <p:nvSpPr>
          <p:cNvPr id="109" name="矢印: 下 108">
            <a:extLst>
              <a:ext uri="{FF2B5EF4-FFF2-40B4-BE49-F238E27FC236}">
                <a16:creationId xmlns:a16="http://schemas.microsoft.com/office/drawing/2014/main" id="{E2706AAD-B73D-408C-8FB6-DB0537949B33}"/>
              </a:ext>
            </a:extLst>
          </p:cNvPr>
          <p:cNvSpPr/>
          <p:nvPr/>
        </p:nvSpPr>
        <p:spPr>
          <a:xfrm rot="16200000">
            <a:off x="4203005" y="3538422"/>
            <a:ext cx="366049" cy="604936"/>
          </a:xfrm>
          <a:prstGeom prst="downArrow">
            <a:avLst/>
          </a:prstGeom>
          <a:solidFill>
            <a:srgbClr val="0D0D0D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0942DDC-6FD5-4092-985B-A7258A2B0922}"/>
              </a:ext>
            </a:extLst>
          </p:cNvPr>
          <p:cNvSpPr txBox="1"/>
          <p:nvPr/>
        </p:nvSpPr>
        <p:spPr>
          <a:xfrm>
            <a:off x="6679844" y="3514239"/>
            <a:ext cx="169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99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Handling MP3 </a:t>
            </a:r>
            <a:r>
              <a:rPr lang="en-US" altLang="ja-JP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sound files?</a:t>
            </a:r>
            <a:endParaRPr lang="en-US" altLang="ja-JP" sz="1200" b="1" dirty="0">
              <a:solidFill>
                <a:schemeClr val="tx1">
                  <a:lumMod val="95000"/>
                  <a:lumOff val="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1" name="四角形: 角を丸くする 110">
            <a:extLst>
              <a:ext uri="{FF2B5EF4-FFF2-40B4-BE49-F238E27FC236}">
                <a16:creationId xmlns:a16="http://schemas.microsoft.com/office/drawing/2014/main" id="{70BE73DC-3457-4489-8A0E-B675A9F75386}"/>
              </a:ext>
            </a:extLst>
          </p:cNvPr>
          <p:cNvSpPr/>
          <p:nvPr/>
        </p:nvSpPr>
        <p:spPr>
          <a:xfrm>
            <a:off x="986849" y="3322046"/>
            <a:ext cx="932156" cy="45719"/>
          </a:xfrm>
          <a:prstGeom prst="roundRect">
            <a:avLst>
              <a:gd name="adj" fmla="val 4864"/>
            </a:avLst>
          </a:prstGeom>
          <a:solidFill>
            <a:srgbClr val="FF99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9900"/>
              </a:solidFill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46A30CDF-38BA-4EE3-B8E7-D6B1C1C2C03D}"/>
              </a:ext>
            </a:extLst>
          </p:cNvPr>
          <p:cNvSpPr txBox="1"/>
          <p:nvPr/>
        </p:nvSpPr>
        <p:spPr>
          <a:xfrm>
            <a:off x="4868681" y="3778000"/>
            <a:ext cx="74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MP3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CE5665D-76B9-4DCE-BA66-28396369D71F}"/>
              </a:ext>
            </a:extLst>
          </p:cNvPr>
          <p:cNvSpPr txBox="1"/>
          <p:nvPr/>
        </p:nvSpPr>
        <p:spPr>
          <a:xfrm>
            <a:off x="5349619" y="3556736"/>
            <a:ext cx="97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7188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 and Approach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87150" cy="4351338"/>
          </a:xfrm>
        </p:spPr>
        <p:txBody>
          <a:bodyPr/>
          <a:lstStyle/>
          <a:p>
            <a:r>
              <a:rPr lang="en-US" b="1" dirty="0"/>
              <a:t> Goal</a:t>
            </a:r>
            <a:r>
              <a:rPr lang="en-US" dirty="0"/>
              <a:t>: </a:t>
            </a:r>
            <a:r>
              <a:rPr lang="en-US" b="1" dirty="0">
                <a:solidFill>
                  <a:srgbClr val="FF0000"/>
                </a:solidFill>
              </a:rPr>
              <a:t>Experimental evaluation </a:t>
            </a:r>
            <a:r>
              <a:rPr lang="en-US" dirty="0"/>
              <a:t>of the </a:t>
            </a:r>
            <a:r>
              <a:rPr lang="en-US" altLang="ja-JP" dirty="0"/>
              <a:t>previously </a:t>
            </a:r>
            <a:r>
              <a:rPr lang="en-US" dirty="0"/>
              <a:t>proposed method</a:t>
            </a:r>
          </a:p>
          <a:p>
            <a:endParaRPr lang="en-US" dirty="0"/>
          </a:p>
          <a:p>
            <a:r>
              <a:rPr lang="en-US" b="1" dirty="0"/>
              <a:t> Experimental Challenging</a:t>
            </a:r>
          </a:p>
          <a:p>
            <a:pPr lvl="1"/>
            <a:r>
              <a:rPr lang="en-US" dirty="0"/>
              <a:t>Experiments on participants using the method</a:t>
            </a:r>
          </a:p>
          <a:p>
            <a:pPr lvl="1"/>
            <a:r>
              <a:rPr lang="en-US" dirty="0"/>
              <a:t>Itemized evaluation of the methods</a:t>
            </a:r>
          </a:p>
          <a:p>
            <a:endParaRPr lang="en-US" dirty="0"/>
          </a:p>
          <a:p>
            <a:r>
              <a:rPr lang="en-US" b="1" dirty="0"/>
              <a:t> Approach</a:t>
            </a:r>
          </a:p>
          <a:p>
            <a:pPr lvl="1"/>
            <a:r>
              <a:rPr lang="en-US" dirty="0"/>
              <a:t>(A1-1) Experimental Design                        (A1-2) Implementation and evaluation methods</a:t>
            </a:r>
          </a:p>
          <a:p>
            <a:pPr lvl="1"/>
            <a:r>
              <a:rPr lang="en-US" dirty="0"/>
              <a:t>(A2-1) Experimental Results                       (A2-2)</a:t>
            </a:r>
            <a:r>
              <a:rPr lang="en-US" altLang="ja-JP" dirty="0"/>
              <a:t> Results of Q1 scoring</a:t>
            </a:r>
            <a:endParaRPr lang="en-US" dirty="0"/>
          </a:p>
          <a:p>
            <a:pPr lvl="1"/>
            <a:r>
              <a:rPr lang="en-US" dirty="0"/>
              <a:t>(A3-1)</a:t>
            </a:r>
            <a:r>
              <a:rPr lang="en-US" altLang="ja-JP" dirty="0"/>
              <a:t> Result that accuracy rate was high  (A3-2) Result that accuracy rate was low</a:t>
            </a:r>
            <a:endParaRPr lang="en-TH" altLang="ja-JP" dirty="0"/>
          </a:p>
          <a:p>
            <a:pPr lvl="3"/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27633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383BF1C-4CCC-45D6-BC82-C362197BEF8E}"/>
              </a:ext>
            </a:extLst>
          </p:cNvPr>
          <p:cNvSpPr/>
          <p:nvPr/>
        </p:nvSpPr>
        <p:spPr>
          <a:xfrm>
            <a:off x="1225549" y="3254375"/>
            <a:ext cx="10255251" cy="360362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(A1-1) </a:t>
            </a:r>
            <a:r>
              <a:rPr lang="en-US" altLang="ja-JP" dirty="0"/>
              <a:t>Experimental Design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b="1" dirty="0"/>
              <a:t> Participants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FF0000"/>
                </a:solidFill>
              </a:rPr>
              <a:t>12</a:t>
            </a:r>
            <a:r>
              <a:rPr lang="en-US" altLang="ja-JP" dirty="0"/>
              <a:t> individuals (Students in our laboratory)</a:t>
            </a:r>
          </a:p>
          <a:p>
            <a:pPr lvl="1"/>
            <a:r>
              <a:rPr lang="en-US" altLang="ja-JP" b="1" dirty="0"/>
              <a:t> Project Scope</a:t>
            </a:r>
            <a:r>
              <a:rPr lang="en-US" altLang="ja-JP" dirty="0"/>
              <a:t>: Our Laboratory’s GitLab at Kobe University</a:t>
            </a:r>
          </a:p>
          <a:p>
            <a:pPr lvl="1"/>
            <a:r>
              <a:rPr lang="en-US" altLang="ja-JP" b="1" dirty="0"/>
              <a:t> Number of Experimental Projects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r>
              <a:rPr lang="en-US" altLang="ja-JP" dirty="0"/>
              <a:t> projects</a:t>
            </a:r>
          </a:p>
          <a:p>
            <a:pPr lvl="1"/>
            <a:r>
              <a:rPr lang="en-US" altLang="ja-JP" dirty="0"/>
              <a:t>Randomly selected from </a:t>
            </a:r>
            <a:r>
              <a:rPr lang="en-US" altLang="ja-JP" b="1" dirty="0">
                <a:solidFill>
                  <a:srgbClr val="FF0000"/>
                </a:solidFill>
              </a:rPr>
              <a:t>154</a:t>
            </a:r>
            <a:r>
              <a:rPr lang="en-US" altLang="ja-JP" dirty="0"/>
              <a:t> Java projects in the GitLab</a:t>
            </a:r>
          </a:p>
          <a:p>
            <a:endParaRPr lang="en-TH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8DA4497-FCBA-4849-9699-63391FBF4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10048"/>
              </p:ext>
            </p:extLst>
          </p:nvPr>
        </p:nvGraphicFramePr>
        <p:xfrm>
          <a:off x="1225549" y="3254375"/>
          <a:ext cx="1010444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98">
                  <a:extLst>
                    <a:ext uri="{9D8B030D-6E8A-4147-A177-3AD203B41FA5}">
                      <a16:colId xmlns:a16="http://schemas.microsoft.com/office/drawing/2014/main" val="1004468020"/>
                    </a:ext>
                  </a:extLst>
                </a:gridCol>
                <a:gridCol w="4383110">
                  <a:extLst>
                    <a:ext uri="{9D8B030D-6E8A-4147-A177-3AD203B41FA5}">
                      <a16:colId xmlns:a16="http://schemas.microsoft.com/office/drawing/2014/main" val="2850347470"/>
                    </a:ext>
                  </a:extLst>
                </a:gridCol>
                <a:gridCol w="706248">
                  <a:extLst>
                    <a:ext uri="{9D8B030D-6E8A-4147-A177-3AD203B41FA5}">
                      <a16:colId xmlns:a16="http://schemas.microsoft.com/office/drawing/2014/main" val="2568171086"/>
                    </a:ext>
                  </a:extLst>
                </a:gridCol>
                <a:gridCol w="4508088">
                  <a:extLst>
                    <a:ext uri="{9D8B030D-6E8A-4147-A177-3AD203B41FA5}">
                      <a16:colId xmlns:a16="http://schemas.microsoft.com/office/drawing/2014/main" val="2463386310"/>
                    </a:ext>
                  </a:extLst>
                </a:gridCol>
              </a:tblGrid>
              <a:tr h="181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Summary</a:t>
                      </a:r>
                      <a:endParaRPr kumimoji="1" lang="ja-JP" alt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Summary</a:t>
                      </a:r>
                      <a:endParaRPr kumimoji="1" lang="ja-JP" altLang="en-US" sz="11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1349"/>
                  </a:ext>
                </a:extLst>
              </a:tr>
              <a:tr h="321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No.1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NewLINEAgentService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that sends LINE messages using LINE Bot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No.6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ENISHI</a:t>
                      </a:r>
                      <a:endParaRPr kumimoji="1" lang="en-US" altLang="ja-JP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Enishi’s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back-end-services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72875"/>
                  </a:ext>
                </a:extLst>
              </a:tr>
              <a:tr h="321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KobeDemographicAPI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obtain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each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town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street in Kobe 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MP3PlayService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MP3 playback service based on a given URL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44118"/>
                  </a:ext>
                </a:extLst>
              </a:tr>
              <a:tr h="449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No.3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LifeActivityMailer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notification</a:t>
                      </a:r>
                      <a:r>
                        <a:rPr kumimoji="1" lang="ja-JP" altLang="en-US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when there is a change in environmental sensors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No.8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virtual-care-giver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Excutes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care scenarios using virtual agents calling out, reminding the user of forgotten items, schedule management YouTube playback, etc.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23668"/>
                  </a:ext>
                </a:extLst>
              </a:tr>
              <a:tr h="471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No.4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BLEAdapter</a:t>
                      </a:r>
                      <a:endParaRPr kumimoji="1" lang="en-US" altLang="ja-JP" sz="14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Adapter that formats BLE(Bluetooth Low Energy)data and adapts it to specific framework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No.9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thin-</a:t>
                      </a:r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Lightweight command line application to perform Context Aware </a:t>
                      </a:r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Servie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ECA rules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823265"/>
                  </a:ext>
                </a:extLst>
              </a:tr>
              <a:tr h="449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No.5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enishi_mock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Mock of </a:t>
                      </a:r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Enishi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mobile </a:t>
                      </a:r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application.Enishi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a job matching service on the street using a passing-by framework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No.10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StateCacheService</a:t>
                      </a:r>
                      <a:endParaRPr kumimoji="1" lang="en-US" altLang="ja-JP" sz="1200" b="1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Cache application </a:t>
                      </a:r>
                      <a:r>
                        <a:rPr kumimoji="1" lang="en-US" altLang="ja-JP" sz="12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state.Holds</a:t>
                      </a:r>
                      <a:r>
                        <a:rPr kumimoji="1" lang="en-US" altLang="ja-JP" sz="1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arbitrary state and information as identifier and Json</a:t>
                      </a:r>
                      <a:endParaRPr kumimoji="1" lang="ja-JP" altLang="en-US" sz="12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32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3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(A1-2) Implementation &amp; Evaluation Methods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 </a:t>
            </a:r>
            <a:r>
              <a:rPr lang="en-US" altLang="ja-JP" b="1" dirty="0"/>
              <a:t>Implementation method</a:t>
            </a:r>
          </a:p>
          <a:p>
            <a:pPr lvl="1"/>
            <a:r>
              <a:rPr lang="en-US" altLang="ja-JP" dirty="0"/>
              <a:t>Project Corpus Creation Method</a:t>
            </a:r>
          </a:p>
          <a:p>
            <a:pPr lvl="2"/>
            <a:r>
              <a:rPr lang="en-US" altLang="ja-JP" dirty="0"/>
              <a:t>Utilize Python for repository mining </a:t>
            </a:r>
          </a:p>
          <a:p>
            <a:pPr lvl="2"/>
            <a:r>
              <a:rPr lang="en-US" altLang="ja-JP" dirty="0"/>
              <a:t>Usage: data formatting, class name splitting</a:t>
            </a:r>
          </a:p>
          <a:p>
            <a:pPr lvl="1"/>
            <a:r>
              <a:rPr lang="en-US" altLang="ja-JP" dirty="0"/>
              <a:t>Question Format: Present the </a:t>
            </a:r>
            <a:r>
              <a:rPr lang="en-US" altLang="ja-JP" dirty="0" err="1"/>
              <a:t>CorpusPj</a:t>
            </a:r>
            <a:r>
              <a:rPr lang="en-US" altLang="ja-JP" dirty="0"/>
              <a:t> </a:t>
            </a:r>
          </a:p>
          <a:p>
            <a:pPr lvl="2"/>
            <a:r>
              <a:rPr lang="en-US" altLang="ja-JP" dirty="0"/>
              <a:t>in alphabetical order and tag cloud image</a:t>
            </a:r>
          </a:p>
          <a:p>
            <a:pPr lvl="1"/>
            <a:r>
              <a:rPr lang="en-US" altLang="ja-JP" dirty="0"/>
              <a:t>Conduct a survey using Google Forms</a:t>
            </a:r>
          </a:p>
          <a:p>
            <a:pPr lvl="2"/>
            <a:r>
              <a:rPr lang="en-US" altLang="ja-JP" dirty="0"/>
              <a:t>(Q1) Please list the functionalities of this system</a:t>
            </a:r>
          </a:p>
          <a:p>
            <a:pPr lvl="2"/>
            <a:r>
              <a:rPr lang="en-US" altLang="ja-JP" dirty="0"/>
              <a:t>(Q2) Please list the technologies and mechanisms used in the system</a:t>
            </a:r>
          </a:p>
          <a:p>
            <a:pPr lvl="2"/>
            <a:r>
              <a:rPr lang="en-US" altLang="ja-JP" dirty="0"/>
              <a:t>(Q3) Please provide a brief description of the system in 1-2 sentences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 </a:t>
            </a:r>
            <a:r>
              <a:rPr lang="en-US" altLang="ja-JP" b="1" dirty="0"/>
              <a:t>Evaluation Method</a:t>
            </a:r>
            <a:r>
              <a:rPr lang="en-US" altLang="ja-JP" dirty="0"/>
              <a:t>: Project administrator rates on a 5-point scale </a:t>
            </a:r>
          </a:p>
          <a:p>
            <a:endParaRPr lang="en-TH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6D441D7-2B7B-41AC-BBAC-DCBB58162578}"/>
              </a:ext>
            </a:extLst>
          </p:cNvPr>
          <p:cNvGrpSpPr/>
          <p:nvPr/>
        </p:nvGrpSpPr>
        <p:grpSpPr>
          <a:xfrm>
            <a:off x="7067549" y="1690688"/>
            <a:ext cx="4502151" cy="2747961"/>
            <a:chOff x="7105649" y="1566864"/>
            <a:chExt cx="4502151" cy="2747961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343F3EE-F90B-4F8F-B853-735C431C4663}"/>
                </a:ext>
              </a:extLst>
            </p:cNvPr>
            <p:cNvSpPr/>
            <p:nvPr/>
          </p:nvSpPr>
          <p:spPr>
            <a:xfrm>
              <a:off x="7105649" y="1566864"/>
              <a:ext cx="4502151" cy="2747961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A2CD4DA-EAD0-452D-9E5D-BB171D6F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949" y="1845347"/>
              <a:ext cx="4275809" cy="2324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14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98EC77-DFB1-44D3-9F23-B8A83C596471}"/>
              </a:ext>
            </a:extLst>
          </p:cNvPr>
          <p:cNvSpPr/>
          <p:nvPr/>
        </p:nvSpPr>
        <p:spPr>
          <a:xfrm>
            <a:off x="1281663" y="1690688"/>
            <a:ext cx="10072137" cy="4546600"/>
          </a:xfrm>
          <a:prstGeom prst="rect">
            <a:avLst/>
          </a:prstGeom>
          <a:solidFill>
            <a:schemeClr val="bg1">
              <a:lumMod val="95000"/>
              <a:alpha val="9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61CA60-1F59-4E2E-9A10-6710CA42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of a Corpus Created from Repository</a:t>
            </a:r>
            <a:endParaRPr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7845188D-C9EA-4F7D-84CD-E15636E3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3572"/>
              </p:ext>
            </p:extLst>
          </p:nvPr>
        </p:nvGraphicFramePr>
        <p:xfrm>
          <a:off x="1378321" y="1827459"/>
          <a:ext cx="9855198" cy="4250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57">
                  <a:extLst>
                    <a:ext uri="{9D8B030D-6E8A-4147-A177-3AD203B41FA5}">
                      <a16:colId xmlns:a16="http://schemas.microsoft.com/office/drawing/2014/main" val="2033813284"/>
                    </a:ext>
                  </a:extLst>
                </a:gridCol>
                <a:gridCol w="6604212">
                  <a:extLst>
                    <a:ext uri="{9D8B030D-6E8A-4147-A177-3AD203B41FA5}">
                      <a16:colId xmlns:a16="http://schemas.microsoft.com/office/drawing/2014/main" val="2568171086"/>
                    </a:ext>
                  </a:extLst>
                </a:gridCol>
                <a:gridCol w="2399529">
                  <a:extLst>
                    <a:ext uri="{9D8B030D-6E8A-4147-A177-3AD203B41FA5}">
                      <a16:colId xmlns:a16="http://schemas.microsoft.com/office/drawing/2014/main" val="804425738"/>
                    </a:ext>
                  </a:extLst>
                </a:gridCol>
              </a:tblGrid>
              <a:tr h="465904">
                <a:tc>
                  <a:txBody>
                    <a:bodyPr/>
                    <a:lstStyle/>
                    <a:p>
                      <a:pPr algn="ctr"/>
                      <a:endParaRPr kumimoji="1" lang="en-US" altLang="ja-JP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CorpusPj</a:t>
                      </a:r>
                      <a:endParaRPr kumimoji="1" lang="ja-JP" altLang="en-US" sz="14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Tag</a:t>
                      </a:r>
                      <a:r>
                        <a:rPr kumimoji="1" lang="ja-JP" alt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cloud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51349"/>
                  </a:ext>
                </a:extLst>
              </a:tr>
              <a:tr h="2035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Beacon Cloud Content Controller DAO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DAO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DAO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DAO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Date Drive Event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Event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Follow Handler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Handler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Http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Http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Info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Info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Join LINE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LINEBOT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LINEBOT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LINEBOT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Leave Listener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Listener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Listener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Log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Log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Message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Message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Message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Method Mongo Next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Postback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Profile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Profile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Response Service Test Time Unfollow Unknown User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User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Utils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Utils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Utils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Utils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Webhook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Webhook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Wrapper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872875"/>
                  </a:ext>
                </a:extLst>
              </a:tr>
              <a:tr h="858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1 45 5 Area Connector Demography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Demography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Error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Gson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Hello List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List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Message My Population Rest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Rest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SQL Test Town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Town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Town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Town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bin connector jar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mysql</a:t>
                      </a:r>
                      <a:endParaRPr kumimoji="1" lang="en-US" altLang="ja-JP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615910"/>
                  </a:ext>
                </a:extLst>
              </a:tr>
              <a:tr h="662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Box Detection Listener Location Mailer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Mailer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Manager Model Notify SBCPD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SBCPD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Score Sensor Service </a:t>
                      </a:r>
                      <a:r>
                        <a:rPr kumimoji="1" lang="en-US" altLang="ja-JP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Service</a:t>
                      </a:r>
                      <a:r>
                        <a:rPr kumimoji="1" lang="en-US" altLang="ja-JP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 Solver Stream Task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844840"/>
                  </a:ext>
                </a:extLst>
              </a:tr>
              <a:tr h="221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581660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2834683F-D9B5-4076-B677-F0C265FBA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77" y="2347373"/>
            <a:ext cx="2336455" cy="116822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4F0DCF1-6C83-4B3F-8EF2-B231C1AED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79" y="3589428"/>
            <a:ext cx="2336453" cy="11682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9932254-1AB5-4FEE-98C4-3AD2696E75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06" y="4831484"/>
            <a:ext cx="2336452" cy="11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6BD542-F1C9-4F94-9C13-B438B0CF123A}"/>
              </a:ext>
            </a:extLst>
          </p:cNvPr>
          <p:cNvSpPr/>
          <p:nvPr/>
        </p:nvSpPr>
        <p:spPr>
          <a:xfrm>
            <a:off x="6426199" y="1759012"/>
            <a:ext cx="4229101" cy="251301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(A2-1) Experimental Results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b="1" dirty="0"/>
              <a:t> Example Answers</a:t>
            </a:r>
          </a:p>
          <a:p>
            <a:pPr lvl="1"/>
            <a:r>
              <a:rPr lang="en-US" altLang="ja-JP" dirty="0"/>
              <a:t> (Q1: Functionalities) </a:t>
            </a:r>
          </a:p>
          <a:p>
            <a:pPr lvl="2"/>
            <a:r>
              <a:rPr lang="en-US" altLang="ja-JP" dirty="0"/>
              <a:t>Email sending feature</a:t>
            </a:r>
          </a:p>
          <a:p>
            <a:pPr lvl="2"/>
            <a:r>
              <a:rPr lang="en-US" altLang="ja-JP" dirty="0"/>
              <a:t>retrieving status from sensors</a:t>
            </a:r>
          </a:p>
          <a:p>
            <a:pPr lvl="1"/>
            <a:r>
              <a:rPr lang="en-US" altLang="ja-JP" dirty="0"/>
              <a:t> (Q2: Used Technologies) Gmail API</a:t>
            </a:r>
          </a:p>
          <a:p>
            <a:pPr lvl="1"/>
            <a:r>
              <a:rPr lang="en-US" altLang="ja-JP" dirty="0"/>
              <a:t> (Q3: Overview in 1-2 sentences) </a:t>
            </a:r>
          </a:p>
          <a:p>
            <a:pPr lvl="2"/>
            <a:r>
              <a:rPr lang="en-US" altLang="ja-JP" dirty="0"/>
              <a:t>Sending environmental information </a:t>
            </a:r>
            <a:br>
              <a:rPr lang="en-US" altLang="ja-JP" dirty="0"/>
            </a:br>
            <a:r>
              <a:rPr lang="en-US" altLang="ja-JP" dirty="0"/>
              <a:t>for specific locations via email</a:t>
            </a:r>
          </a:p>
          <a:p>
            <a:pPr lvl="1"/>
            <a:endParaRPr lang="en-US" altLang="ja-JP" dirty="0"/>
          </a:p>
          <a:p>
            <a:r>
              <a:rPr lang="en-US" altLang="ja-JP" b="1" dirty="0"/>
              <a:t> Average Answering Time for Participants</a:t>
            </a:r>
            <a:r>
              <a:rPr lang="en-US" altLang="ja-JP" dirty="0"/>
              <a:t>: 30 minutes</a:t>
            </a:r>
          </a:p>
          <a:p>
            <a:pPr lvl="1"/>
            <a:r>
              <a:rPr lang="en-US" altLang="ja-JP" dirty="0"/>
              <a:t> Shortest: 13 minutes</a:t>
            </a:r>
          </a:p>
          <a:p>
            <a:pPr lvl="1"/>
            <a:r>
              <a:rPr lang="en-US" altLang="ja-JP" dirty="0"/>
              <a:t> Longest: 44 minutes</a:t>
            </a:r>
          </a:p>
          <a:p>
            <a:pPr lvl="1"/>
            <a:r>
              <a:rPr lang="en-US" altLang="ja-JP" dirty="0"/>
              <a:t> On average, participants provided answers within 3 minutes</a:t>
            </a:r>
          </a:p>
          <a:p>
            <a:endParaRPr lang="en-TH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4B0ABF-1409-43C2-AA46-72C99306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8449" y="1825625"/>
            <a:ext cx="4062050" cy="23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4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13926</TotalTime>
  <Words>3129</Words>
  <Application>Microsoft Office PowerPoint</Application>
  <PresentationFormat>ワイド画面</PresentationFormat>
  <Paragraphs>417</Paragraphs>
  <Slides>23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Arial Italics</vt:lpstr>
      <vt:lpstr>等线</vt:lpstr>
      <vt:lpstr>游ゴシック</vt:lpstr>
      <vt:lpstr>游ゴシック Light</vt:lpstr>
      <vt:lpstr>Arial</vt:lpstr>
      <vt:lpstr>Arial Bold</vt:lpstr>
      <vt:lpstr>Calibri</vt:lpstr>
      <vt:lpstr>Wingdings</vt:lpstr>
      <vt:lpstr>Office Theme</vt:lpstr>
      <vt:lpstr>PowerPoint プレゼンテーション</vt:lpstr>
      <vt:lpstr>Research Background</vt:lpstr>
      <vt:lpstr>What is Upcycling?</vt:lpstr>
      <vt:lpstr>Previous Research:  Software Overview Estimation Method</vt:lpstr>
      <vt:lpstr>Goal and Approach</vt:lpstr>
      <vt:lpstr>(A1-1) Experimental Design</vt:lpstr>
      <vt:lpstr>(A1-2) Implementation &amp; Evaluation Methods</vt:lpstr>
      <vt:lpstr>Example of a Corpus Created from Repository</vt:lpstr>
      <vt:lpstr>(A2-1) Experimental Results</vt:lpstr>
      <vt:lpstr>(A2-2) Results of Q1 scoring</vt:lpstr>
      <vt:lpstr>(A3-1) Is it possible to understand the function? </vt:lpstr>
      <vt:lpstr>(A3-2) Is it possible to understand the function? </vt:lpstr>
      <vt:lpstr>Conclusion</vt:lpstr>
      <vt:lpstr>THANK YOU</vt:lpstr>
      <vt:lpstr>About the Participants</vt:lpstr>
      <vt:lpstr>Q2 scoring results</vt:lpstr>
      <vt:lpstr>RQ2: Is it possible to identify the technology used?</vt:lpstr>
      <vt:lpstr>Q3 scoring results</vt:lpstr>
      <vt:lpstr>RQ3: Is it possible to get an overview?</vt:lpstr>
      <vt:lpstr>A2: Answer to RQs</vt:lpstr>
      <vt:lpstr>PowerPoint プレゼンテーション</vt:lpstr>
      <vt:lpstr>PowerPoint プレゼンテーション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odajin</cp:lastModifiedBy>
  <cp:revision>132</cp:revision>
  <dcterms:created xsi:type="dcterms:W3CDTF">2023-05-16T14:53:12Z</dcterms:created>
  <dcterms:modified xsi:type="dcterms:W3CDTF">2023-06-24T09:20:01Z</dcterms:modified>
</cp:coreProperties>
</file>