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7" r:id="rId3"/>
    <p:sldId id="303" r:id="rId4"/>
    <p:sldId id="304" r:id="rId5"/>
    <p:sldId id="324" r:id="rId6"/>
    <p:sldId id="307" r:id="rId7"/>
    <p:sldId id="310" r:id="rId8"/>
    <p:sldId id="309" r:id="rId9"/>
    <p:sldId id="323" r:id="rId10"/>
    <p:sldId id="325" r:id="rId11"/>
    <p:sldId id="322" r:id="rId12"/>
    <p:sldId id="258" r:id="rId13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EA7"/>
    <a:srgbClr val="04349E"/>
    <a:srgbClr val="BCFFCF"/>
    <a:srgbClr val="F99022"/>
    <a:srgbClr val="6FA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1622" autoAdjust="0"/>
  </p:normalViewPr>
  <p:slideViewPr>
    <p:cSldViewPr snapToGrid="0">
      <p:cViewPr varScale="1">
        <p:scale>
          <a:sx n="65" d="100"/>
          <a:sy n="65" d="100"/>
        </p:scale>
        <p:origin x="49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05D6C-67FD-4C4C-85FE-BA91C2375CB6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F86BA-E1A8-4704-B5ED-B55958C7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9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8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8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2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F86BA-E1A8-4704-B5ED-B55958C724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38936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2B4A9D"/>
                </a:solidFill>
                <a:latin typeface="Arial Bold"/>
              </a:rPr>
              <a:t>Effects of Speech Duration on Preserving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2B4A9D"/>
                </a:solidFill>
                <a:latin typeface="Arial Bold"/>
              </a:rPr>
              <a:t>the Identity of Synthesized Voice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700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1600" dirty="0">
                <a:solidFill>
                  <a:srgbClr val="DB5300"/>
                </a:solidFill>
                <a:latin typeface="Arial Bold"/>
              </a:rPr>
              <a:t>	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Papapin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Supmee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,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Klittiya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Suwanmalai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,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Natkrita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Hanchoenkul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, Napa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Sae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-Bae and Banphatree Khomkham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Arial Italics"/>
              </a:rPr>
              <a:t>Department of Computer Science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000" i="1" dirty="0" err="1">
                <a:solidFill>
                  <a:srgbClr val="000000"/>
                </a:solidFill>
                <a:latin typeface="Arial Italics"/>
              </a:rPr>
              <a:t>Srinakharinwirot</a:t>
            </a:r>
            <a:r>
              <a:rPr lang="en-US" sz="2000" i="1" dirty="0">
                <a:solidFill>
                  <a:srgbClr val="000000"/>
                </a:solidFill>
                <a:latin typeface="Arial Italics"/>
              </a:rPr>
              <a:t> University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Arial Italics"/>
              </a:rPr>
              <a:t> Bangkok, Thailand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DC34FE-85C0-FABC-5111-FB0233FA3F90}"/>
              </a:ext>
            </a:extLst>
          </p:cNvPr>
          <p:cNvSpPr txBox="1">
            <a:spLocks/>
          </p:cNvSpPr>
          <p:nvPr/>
        </p:nvSpPr>
        <p:spPr>
          <a:xfrm>
            <a:off x="590420" y="1212175"/>
            <a:ext cx="11422040" cy="26212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lvl="1" indent="0">
              <a:buNone/>
            </a:pPr>
            <a:r>
              <a:rPr lang="en-US" sz="2000" dirty="0">
                <a:solidFill>
                  <a:srgbClr val="04349E"/>
                </a:solidFill>
              </a:rPr>
              <a:t>2. Verification performance of synthesized voice.</a:t>
            </a:r>
          </a:p>
          <a:p>
            <a:pPr lvl="1"/>
            <a:r>
              <a:rPr lang="en-US" sz="2000" dirty="0"/>
              <a:t>One speech from each user was used for enrollment.</a:t>
            </a:r>
          </a:p>
          <a:p>
            <a:pPr lvl="1"/>
            <a:r>
              <a:rPr lang="en-US" sz="2000" dirty="0"/>
              <a:t>The synthesized voices from the two speeches were used for genuine verification attempts, including short and long texts.</a:t>
            </a:r>
          </a:p>
          <a:p>
            <a:pPr lvl="1"/>
            <a:r>
              <a:rPr lang="en-US" sz="2000" dirty="0"/>
              <a:t>Synthesized voices from all other users were used for imposter verification attempts.</a:t>
            </a:r>
          </a:p>
          <a:p>
            <a:pPr lvl="1"/>
            <a:r>
              <a:rPr lang="en-US" sz="2000" dirty="0"/>
              <a:t>Longer durations of original speech resulted in synthesized voices with higher identity-preserving quality and lower verification error</a:t>
            </a:r>
            <a:r>
              <a:rPr lang="th-TH" sz="2000" dirty="0"/>
              <a:t>.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103EA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103EA7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20" y="365125"/>
            <a:ext cx="11601580" cy="5492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200" dirty="0"/>
              <a:t>Experiment 2: </a:t>
            </a:r>
            <a:r>
              <a:rPr lang="en-US" sz="2000" dirty="0"/>
              <a:t>Identity preserving characteristic on synthesized speech</a:t>
            </a:r>
            <a:r>
              <a:rPr lang="th-TH" sz="2000" dirty="0"/>
              <a:t> </a:t>
            </a:r>
            <a:r>
              <a:rPr lang="en-US" sz="2000" dirty="0"/>
              <a:t>with varied durations</a:t>
            </a:r>
            <a:endParaRPr lang="en-TH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10</a:t>
            </a:fld>
            <a:endParaRPr lang="en-TH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39BCB-3F46-9A0B-7774-0A672DAD5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46998"/>
              </p:ext>
            </p:extLst>
          </p:nvPr>
        </p:nvGraphicFramePr>
        <p:xfrm>
          <a:off x="3059678" y="4412541"/>
          <a:ext cx="5416659" cy="21678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4240">
                  <a:extLst>
                    <a:ext uri="{9D8B030D-6E8A-4147-A177-3AD203B41FA5}">
                      <a16:colId xmlns:a16="http://schemas.microsoft.com/office/drawing/2014/main" val="2013187973"/>
                    </a:ext>
                  </a:extLst>
                </a:gridCol>
                <a:gridCol w="1181815">
                  <a:extLst>
                    <a:ext uri="{9D8B030D-6E8A-4147-A177-3AD203B41FA5}">
                      <a16:colId xmlns:a16="http://schemas.microsoft.com/office/drawing/2014/main" val="4026030551"/>
                    </a:ext>
                  </a:extLst>
                </a:gridCol>
                <a:gridCol w="1280302">
                  <a:extLst>
                    <a:ext uri="{9D8B030D-6E8A-4147-A177-3AD203B41FA5}">
                      <a16:colId xmlns:a16="http://schemas.microsoft.com/office/drawing/2014/main" val="2218335674"/>
                    </a:ext>
                  </a:extLst>
                </a:gridCol>
                <a:gridCol w="1280302">
                  <a:extLst>
                    <a:ext uri="{9D8B030D-6E8A-4147-A177-3AD203B41FA5}">
                      <a16:colId xmlns:a16="http://schemas.microsoft.com/office/drawing/2014/main" val="473089513"/>
                    </a:ext>
                  </a:extLst>
                </a:gridCol>
              </a:tblGrid>
              <a:tr h="3605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 verification model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 (%)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09680"/>
                  </a:ext>
                </a:extLst>
              </a:tr>
              <a:tr h="46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A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(1-3 secs)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B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(4-7 secs)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C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(8-13 secs)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42948"/>
                  </a:ext>
                </a:extLst>
              </a:tr>
              <a:tr h="455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SpeakerNet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03EA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</a:t>
                      </a:r>
                      <a:endParaRPr lang="en-US" sz="1600" dirty="0">
                        <a:solidFill>
                          <a:srgbClr val="103EA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06114"/>
                  </a:ext>
                </a:extLst>
              </a:tr>
              <a:tr h="427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TITANET_L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03EA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14.83</a:t>
                      </a:r>
                      <a:endParaRPr lang="en-US" sz="1600" dirty="0">
                        <a:solidFill>
                          <a:srgbClr val="103EA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34111"/>
                  </a:ext>
                </a:extLst>
              </a:tr>
              <a:tr h="4368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ECAPA_TDNN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03EA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16.29</a:t>
                      </a:r>
                      <a:endParaRPr lang="en-US" sz="1600" dirty="0">
                        <a:solidFill>
                          <a:srgbClr val="103EA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427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8318E7-8CEC-F5C8-3035-55C5B819AFAD}"/>
              </a:ext>
            </a:extLst>
          </p:cNvPr>
          <p:cNvSpPr txBox="1"/>
          <p:nvPr/>
        </p:nvSpPr>
        <p:spPr>
          <a:xfrm>
            <a:off x="4001419" y="4066257"/>
            <a:ext cx="403293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03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EER of all verification system </a:t>
            </a:r>
          </a:p>
        </p:txBody>
      </p:sp>
    </p:spTree>
    <p:extLst>
      <p:ext uri="{BB962C8B-B14F-4D97-AF65-F5344CB8AC3E}">
        <p14:creationId xmlns:p14="http://schemas.microsoft.com/office/powerpoint/2010/main" val="8321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614" y="365125"/>
            <a:ext cx="9980578" cy="5492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614" y="1253331"/>
            <a:ext cx="9980578" cy="5239544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000" dirty="0">
                <a:solidFill>
                  <a:srgbClr val="103EA7"/>
                </a:solidFill>
              </a:rPr>
              <a:t>Study Objective: </a:t>
            </a:r>
            <a:r>
              <a:rPr lang="en-US" sz="2000" dirty="0"/>
              <a:t>Investigating the voice synthesizing model with Thai speech</a:t>
            </a:r>
          </a:p>
          <a:p>
            <a:pPr marL="342900" lvl="1" indent="-342900"/>
            <a:endParaRPr lang="en-US" sz="2000" dirty="0"/>
          </a:p>
          <a:p>
            <a:pPr marL="342900" lvl="1" indent="-342900"/>
            <a:r>
              <a:rPr lang="en-US" sz="2000" dirty="0">
                <a:solidFill>
                  <a:srgbClr val="103EA7"/>
                </a:solidFill>
              </a:rPr>
              <a:t>Experiment 1: </a:t>
            </a:r>
            <a:r>
              <a:rPr lang="en-US" sz="2000" dirty="0"/>
              <a:t>Evaluating embedding vector similarity based on different speech durations</a:t>
            </a:r>
          </a:p>
          <a:p>
            <a:pPr marL="800100" lvl="2" indent="-342900"/>
            <a:r>
              <a:rPr lang="en-US" sz="1800" dirty="0">
                <a:solidFill>
                  <a:srgbClr val="103EA7"/>
                </a:solidFill>
              </a:rPr>
              <a:t>Findings: </a:t>
            </a:r>
            <a:r>
              <a:rPr lang="en-US" sz="1800" dirty="0"/>
              <a:t>Longer speech duration leads to closer and more stable embedding vectors</a:t>
            </a:r>
          </a:p>
          <a:p>
            <a:pPr marL="800100" lvl="2" indent="-342900"/>
            <a:endParaRPr lang="en-US" sz="1800" dirty="0"/>
          </a:p>
          <a:p>
            <a:pPr marL="342900" lvl="1" indent="-342900"/>
            <a:r>
              <a:rPr lang="en-US" sz="2000" dirty="0">
                <a:solidFill>
                  <a:srgbClr val="103EA7"/>
                </a:solidFill>
              </a:rPr>
              <a:t>Experiment 2: </a:t>
            </a:r>
            <a:r>
              <a:rPr lang="en-US" sz="2000" dirty="0"/>
              <a:t>Evaluating similarity between speech and synthesized voice based on different speech durations</a:t>
            </a:r>
          </a:p>
          <a:p>
            <a:pPr marL="800100" lvl="2" indent="-342900"/>
            <a:r>
              <a:rPr lang="en-US" sz="1800" dirty="0">
                <a:solidFill>
                  <a:srgbClr val="103EA7"/>
                </a:solidFill>
              </a:rPr>
              <a:t>Findings: </a:t>
            </a:r>
            <a:r>
              <a:rPr lang="en-US" sz="1800" dirty="0"/>
              <a:t>Synthesized voices from longer speech are more similar to the original speech compared to shorter speech</a:t>
            </a:r>
          </a:p>
          <a:p>
            <a:pPr marL="0" lvl="1" indent="0">
              <a:buNone/>
            </a:pPr>
            <a:endParaRPr lang="en-US" sz="2000" dirty="0"/>
          </a:p>
          <a:p>
            <a:pPr marL="342900" lvl="1" indent="-342900"/>
            <a:r>
              <a:rPr lang="en-US" sz="2000" dirty="0">
                <a:solidFill>
                  <a:srgbClr val="103EA7"/>
                </a:solidFill>
              </a:rPr>
              <a:t>Recommendation: </a:t>
            </a:r>
            <a:r>
              <a:rPr lang="en-US" sz="2000" dirty="0"/>
              <a:t>Speech duration of around 10 seconds is recommended for model utilization in applications</a:t>
            </a:r>
          </a:p>
          <a:p>
            <a:pPr marL="342900" lvl="1" indent="-342900"/>
            <a:endParaRPr lang="en-US" sz="2000" dirty="0"/>
          </a:p>
          <a:p>
            <a:pPr marL="342900" lvl="1" indent="-342900"/>
            <a:r>
              <a:rPr lang="en-US" sz="2000" dirty="0">
                <a:solidFill>
                  <a:srgbClr val="103EA7"/>
                </a:solidFill>
              </a:rPr>
              <a:t>Limit: </a:t>
            </a:r>
            <a:r>
              <a:rPr lang="en-US" sz="2000" dirty="0"/>
              <a:t>Small dataset, same environment, range of speech duration</a:t>
            </a:r>
          </a:p>
          <a:p>
            <a:pPr marL="342900" lvl="1" indent="-342900"/>
            <a:endParaRPr lang="en-US" sz="2000" dirty="0"/>
          </a:p>
          <a:p>
            <a:pPr marL="342900" lvl="1" indent="-342900"/>
            <a:r>
              <a:rPr lang="en-US" sz="2000" dirty="0">
                <a:solidFill>
                  <a:srgbClr val="103EA7"/>
                </a:solidFill>
              </a:rPr>
              <a:t>F</a:t>
            </a:r>
            <a:r>
              <a:rPr lang="en-TH" sz="2000" dirty="0">
                <a:solidFill>
                  <a:srgbClr val="103EA7"/>
                </a:solidFill>
              </a:rPr>
              <a:t>uture research</a:t>
            </a:r>
            <a:r>
              <a:rPr lang="en-US" sz="2000" dirty="0">
                <a:solidFill>
                  <a:srgbClr val="103EA7"/>
                </a:solidFill>
              </a:rPr>
              <a:t>: </a:t>
            </a:r>
            <a:r>
              <a:rPr lang="en-US" sz="2000" dirty="0"/>
              <a:t>Improving the robustness and reliability of voice synthesis models</a:t>
            </a:r>
            <a:endParaRPr lang="en-TH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11</a:t>
            </a:fld>
            <a:endParaRPr lang="en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>
                <a:solidFill>
                  <a:srgbClr val="6FA243"/>
                </a:solidFill>
              </a:rPr>
              <a:t>QUESTION</a:t>
            </a:r>
            <a:r>
              <a:rPr lang="en-TH" dirty="0"/>
              <a:t> </a:t>
            </a:r>
            <a:r>
              <a:rPr lang="en-TH" dirty="0">
                <a:solidFill>
                  <a:srgbClr val="103EA7"/>
                </a:solidFill>
              </a:rPr>
              <a:t>&amp;</a:t>
            </a:r>
            <a:r>
              <a:rPr lang="en-TH" dirty="0"/>
              <a:t> </a:t>
            </a:r>
            <a:r>
              <a:rPr lang="en-TH" dirty="0">
                <a:solidFill>
                  <a:srgbClr val="F99022"/>
                </a:solidFill>
              </a:rPr>
              <a:t>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825" y="145811"/>
            <a:ext cx="4589493" cy="1578308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  <a:endParaRPr lang="en-TH" sz="4000" dirty="0"/>
          </a:p>
        </p:txBody>
      </p:sp>
      <p:pic>
        <p:nvPicPr>
          <p:cNvPr id="1026" name="Picture 2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2D4CFC72-18A5-83C1-4153-CE3ED38B5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"/>
          <a:stretch/>
        </p:blipFill>
        <p:spPr bwMode="auto"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00" y="1724120"/>
            <a:ext cx="5548187" cy="4346360"/>
          </a:xfrm>
        </p:spPr>
        <p:txBody>
          <a:bodyPr>
            <a:normAutofit/>
          </a:bodyPr>
          <a:lstStyle/>
          <a:p>
            <a:r>
              <a:rPr lang="en-US" sz="2000" dirty="0"/>
              <a:t> Advanced speech synthesis models use transfer learning to preserve the speaker's identity in </a:t>
            </a:r>
            <a:r>
              <a:rPr lang="en-US" sz="2000" dirty="0" err="1"/>
              <a:t>multispeaker</a:t>
            </a:r>
            <a:r>
              <a:rPr lang="en-US" sz="2000" dirty="0"/>
              <a:t> text-to-speech synthesis.</a:t>
            </a:r>
          </a:p>
          <a:p>
            <a:endParaRPr lang="en-US" sz="2000" dirty="0"/>
          </a:p>
          <a:p>
            <a:r>
              <a:rPr lang="en-US" sz="2000" dirty="0"/>
              <a:t>They efficiently generate high-quality voice signals from short speech samples, enhancing usability.</a:t>
            </a:r>
          </a:p>
          <a:p>
            <a:endParaRPr lang="en-US" sz="2000" dirty="0"/>
          </a:p>
          <a:p>
            <a:r>
              <a:rPr lang="en-US" sz="2000" dirty="0"/>
              <a:t>These models have diverse applications, including personalized children's book reading and scenarios with limited speech samples.</a:t>
            </a:r>
            <a:endParaRPr lang="en-TH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72F00A-FA3F-5A8D-9034-3C9E3CB414C4}"/>
              </a:ext>
            </a:extLst>
          </p:cNvPr>
          <p:cNvSpPr/>
          <p:nvPr/>
        </p:nvSpPr>
        <p:spPr>
          <a:xfrm>
            <a:off x="11455374" y="6162675"/>
            <a:ext cx="551144" cy="549514"/>
          </a:xfrm>
          <a:prstGeom prst="ellipse">
            <a:avLst/>
          </a:prstGeom>
          <a:solidFill>
            <a:srgbClr val="043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5427C51-6E1D-F20E-F07F-F064ECD692DB}"/>
              </a:ext>
            </a:extLst>
          </p:cNvPr>
          <p:cNvSpPr txBox="1">
            <a:spLocks/>
          </p:cNvSpPr>
          <p:nvPr/>
        </p:nvSpPr>
        <p:spPr>
          <a:xfrm>
            <a:off x="11398365" y="6254869"/>
            <a:ext cx="58872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F47DF-F2F7-574C-9B75-58C88A041A29}" type="slidenum">
              <a:rPr lang="en-TH" sz="2400" smtClean="0">
                <a:solidFill>
                  <a:schemeClr val="bg1"/>
                </a:solidFill>
              </a:rPr>
              <a:pPr algn="ctr"/>
              <a:t>2</a:t>
            </a:fld>
            <a:endParaRPr lang="en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Contribution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738" y="1253331"/>
            <a:ext cx="9980578" cy="5239544"/>
          </a:xfrm>
        </p:spPr>
        <p:txBody>
          <a:bodyPr>
            <a:normAutofit/>
          </a:bodyPr>
          <a:lstStyle/>
          <a:p>
            <a:r>
              <a:rPr lang="en-US" sz="2000" dirty="0"/>
              <a:t>Investigated the impact of speech duration on identity preservation in a speech-synthesized model using </a:t>
            </a:r>
            <a:r>
              <a:rPr lang="en-US" sz="2000" dirty="0">
                <a:highlight>
                  <a:srgbClr val="FFFF00"/>
                </a:highlight>
              </a:rPr>
              <a:t>Thai speech samples.</a:t>
            </a:r>
          </a:p>
          <a:p>
            <a:endParaRPr lang="en-US" sz="2000" dirty="0"/>
          </a:p>
          <a:p>
            <a:r>
              <a:rPr lang="en-US" sz="2000" dirty="0"/>
              <a:t>Conducted two experiments to evaluate the model's identity preserving performance: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103EA7"/>
                </a:solidFill>
              </a:rPr>
              <a:t>Experiment 1 </a:t>
            </a:r>
            <a:r>
              <a:rPr lang="en-US" sz="2000" dirty="0"/>
              <a:t>: Examined the quality of the identity vector derived from the </a:t>
            </a:r>
            <a:r>
              <a:rPr lang="en-US" sz="2000" dirty="0">
                <a:highlight>
                  <a:srgbClr val="FFFF00"/>
                </a:highlight>
              </a:rPr>
              <a:t>speech synthesized model </a:t>
            </a:r>
            <a:r>
              <a:rPr lang="en-US" sz="2000" dirty="0"/>
              <a:t>based on different speech durations.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/>
            <a:r>
              <a:rPr lang="en-US" sz="2000" dirty="0">
                <a:solidFill>
                  <a:srgbClr val="103EA7"/>
                </a:solidFill>
              </a:rPr>
              <a:t>Experiment 2 </a:t>
            </a:r>
            <a:r>
              <a:rPr lang="en-US" sz="2000" dirty="0"/>
              <a:t>: Assessed the identity preserving performance of the synthesized voice signal generated by the model in independent </a:t>
            </a:r>
            <a:r>
              <a:rPr lang="en-US" sz="2000" dirty="0">
                <a:highlight>
                  <a:srgbClr val="FFFF00"/>
                </a:highlight>
              </a:rPr>
              <a:t>speaker recognition systems.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TH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3</a:t>
            </a:fld>
            <a:endParaRPr lang="en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614" y="365125"/>
            <a:ext cx="9918342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Speech Synthesized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614" y="1253331"/>
            <a:ext cx="9980578" cy="5239544"/>
          </a:xfrm>
        </p:spPr>
        <p:txBody>
          <a:bodyPr>
            <a:normAutofit/>
          </a:bodyPr>
          <a:lstStyle/>
          <a:p>
            <a:pPr marL="522288" lvl="1" indent="-342900"/>
            <a:r>
              <a:rPr lang="en-US" sz="2000" dirty="0"/>
              <a:t>The speech-synthesized model introduced by </a:t>
            </a:r>
            <a:r>
              <a:rPr lang="en-US" sz="2000" dirty="0">
                <a:solidFill>
                  <a:srgbClr val="103EA7"/>
                </a:solidFill>
              </a:rPr>
              <a:t>Jia et al. (2018) </a:t>
            </a:r>
            <a:r>
              <a:rPr lang="en-US" sz="2000" dirty="0"/>
              <a:t>is employed.</a:t>
            </a:r>
          </a:p>
          <a:p>
            <a:pPr marL="522288" lvl="1" indent="-342900"/>
            <a:r>
              <a:rPr lang="en-US" sz="2000" dirty="0"/>
              <a:t>The model consists of three independently trained neural networks:</a:t>
            </a:r>
          </a:p>
          <a:p>
            <a:pPr marL="979488" lvl="2" indent="-342900"/>
            <a:r>
              <a:rPr lang="en-US" dirty="0"/>
              <a:t>Recurrent speaker encoder</a:t>
            </a:r>
          </a:p>
          <a:p>
            <a:pPr marL="979488" lvl="2" indent="-342900"/>
            <a:r>
              <a:rPr lang="en-US" dirty="0"/>
              <a:t>Sequence-to-sequence synthesizer</a:t>
            </a:r>
          </a:p>
          <a:p>
            <a:pPr marL="979488" lvl="2" indent="-342900"/>
            <a:r>
              <a:rPr lang="en-US" dirty="0"/>
              <a:t>Autoregressive </a:t>
            </a:r>
            <a:r>
              <a:rPr lang="en-US" dirty="0" err="1"/>
              <a:t>WaveNet</a:t>
            </a:r>
            <a:r>
              <a:rPr lang="en-US" dirty="0"/>
              <a:t> vocoder</a:t>
            </a:r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4</a:t>
            </a:fld>
            <a:endParaRPr lang="en-TH" sz="2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98C24-8F8B-2855-032B-34E1C6925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46" y="3466498"/>
            <a:ext cx="10257610" cy="22993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DE5CDE-DB1B-58B5-4E11-65C09B455470}"/>
              </a:ext>
            </a:extLst>
          </p:cNvPr>
          <p:cNvSpPr/>
          <p:nvPr/>
        </p:nvSpPr>
        <p:spPr>
          <a:xfrm>
            <a:off x="3124200" y="3712255"/>
            <a:ext cx="1238250" cy="6667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494D1-C43D-540B-CA6E-196852CB3312}"/>
              </a:ext>
            </a:extLst>
          </p:cNvPr>
          <p:cNvSpPr/>
          <p:nvPr/>
        </p:nvSpPr>
        <p:spPr>
          <a:xfrm>
            <a:off x="3105150" y="4480551"/>
            <a:ext cx="5219700" cy="1106557"/>
          </a:xfrm>
          <a:prstGeom prst="rect">
            <a:avLst/>
          </a:prstGeom>
          <a:noFill/>
          <a:ln w="57150">
            <a:solidFill>
              <a:srgbClr val="0434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634D6-052B-A4E9-C258-B8CB92D25DBE}"/>
              </a:ext>
            </a:extLst>
          </p:cNvPr>
          <p:cNvSpPr/>
          <p:nvPr/>
        </p:nvSpPr>
        <p:spPr>
          <a:xfrm>
            <a:off x="8842036" y="4922887"/>
            <a:ext cx="1235414" cy="568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612" y="365125"/>
            <a:ext cx="9980579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Speaker Recognition Models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5</a:t>
            </a:fld>
            <a:endParaRPr lang="en-TH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037BD-EDCA-6E08-86E1-74213FD6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23" y="1200150"/>
            <a:ext cx="7067619" cy="497681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Speaker recognition models perform two tasks: </a:t>
            </a:r>
          </a:p>
          <a:p>
            <a:pPr lvl="1"/>
            <a:r>
              <a:rPr lang="en-US" sz="2200" dirty="0">
                <a:solidFill>
                  <a:srgbClr val="103EA7"/>
                </a:solidFill>
              </a:rPr>
              <a:t>speaker identification and verification.</a:t>
            </a:r>
          </a:p>
          <a:p>
            <a:pPr lvl="1"/>
            <a:endParaRPr lang="en-US" sz="2000" dirty="0"/>
          </a:p>
          <a:p>
            <a:r>
              <a:rPr lang="en-US" sz="2200" dirty="0"/>
              <a:t>Text-independent models focus on determining speaker identity based on speech characteristics.</a:t>
            </a:r>
          </a:p>
          <a:p>
            <a:endParaRPr lang="en-US" sz="2200" dirty="0"/>
          </a:p>
          <a:p>
            <a:r>
              <a:rPr lang="en-US" sz="2200" dirty="0"/>
              <a:t>Speaker embeddings are generated from unconstrained speech utterances.</a:t>
            </a:r>
          </a:p>
          <a:p>
            <a:endParaRPr lang="en-US" sz="2200" dirty="0"/>
          </a:p>
          <a:p>
            <a:r>
              <a:rPr lang="en-US" sz="2200" dirty="0"/>
              <a:t>These models were trained on a composite dataset:</a:t>
            </a:r>
          </a:p>
          <a:p>
            <a:pPr lvl="1"/>
            <a:r>
              <a:rPr lang="en-US" sz="2200" b="0" i="0" dirty="0" err="1">
                <a:solidFill>
                  <a:srgbClr val="103EA7"/>
                </a:solidFill>
                <a:effectLst/>
              </a:rPr>
              <a:t>SpeakerNet</a:t>
            </a:r>
            <a:r>
              <a:rPr lang="en-US" sz="2200" b="0" i="0" dirty="0">
                <a:solidFill>
                  <a:srgbClr val="103EA7"/>
                </a:solidFill>
                <a:effectLst/>
              </a:rPr>
              <a:t> (</a:t>
            </a:r>
            <a:r>
              <a:rPr lang="en-US" sz="2200" b="0" i="0" dirty="0" err="1">
                <a:solidFill>
                  <a:srgbClr val="103EA7"/>
                </a:solidFill>
                <a:effectLst/>
              </a:rPr>
              <a:t>Koluguri</a:t>
            </a:r>
            <a:r>
              <a:rPr lang="en-US" sz="2200" b="0" i="0" dirty="0">
                <a:solidFill>
                  <a:srgbClr val="103EA7"/>
                </a:solidFill>
                <a:effectLst/>
              </a:rPr>
              <a:t> et al., 2010)</a:t>
            </a:r>
          </a:p>
          <a:p>
            <a:pPr lvl="1"/>
            <a:r>
              <a:rPr lang="en-US" sz="2200" b="0" i="0" dirty="0">
                <a:solidFill>
                  <a:srgbClr val="103EA7"/>
                </a:solidFill>
                <a:effectLst/>
              </a:rPr>
              <a:t>TITANET_L (</a:t>
            </a:r>
            <a:r>
              <a:rPr lang="en-US" sz="2200" b="0" i="0" dirty="0" err="1">
                <a:solidFill>
                  <a:srgbClr val="103EA7"/>
                </a:solidFill>
                <a:effectLst/>
              </a:rPr>
              <a:t>Koluguri</a:t>
            </a:r>
            <a:r>
              <a:rPr lang="en-US" sz="2200" b="0" i="0" dirty="0">
                <a:solidFill>
                  <a:srgbClr val="103EA7"/>
                </a:solidFill>
                <a:effectLst/>
              </a:rPr>
              <a:t> et al., 2020)</a:t>
            </a:r>
          </a:p>
          <a:p>
            <a:pPr lvl="1"/>
            <a:r>
              <a:rPr lang="en-US" sz="2200" b="0" i="0" dirty="0">
                <a:solidFill>
                  <a:srgbClr val="103EA7"/>
                </a:solidFill>
                <a:effectLst/>
              </a:rPr>
              <a:t>ECAPA_TDNN (</a:t>
            </a:r>
            <a:r>
              <a:rPr lang="en-US" sz="2200" b="0" i="0" dirty="0" err="1">
                <a:solidFill>
                  <a:srgbClr val="103EA7"/>
                </a:solidFill>
                <a:effectLst/>
              </a:rPr>
              <a:t>Dawalatabad</a:t>
            </a:r>
            <a:r>
              <a:rPr lang="en-US" sz="2200" b="0" i="0" dirty="0">
                <a:solidFill>
                  <a:srgbClr val="103EA7"/>
                </a:solidFill>
                <a:effectLst/>
              </a:rPr>
              <a:t> et al., 2021)</a:t>
            </a:r>
          </a:p>
          <a:p>
            <a:pPr lvl="1"/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These models are different from the ones used in the speech synthesized model.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D566F-5146-6AFE-3DB3-704BF2CFF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1" t="9931" r="11322" b="41667"/>
          <a:stretch/>
        </p:blipFill>
        <p:spPr>
          <a:xfrm>
            <a:off x="8219662" y="1200150"/>
            <a:ext cx="3517226" cy="306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462F9A-44D4-8819-1B95-A771AB0FD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1" t="63889" r="10811" b="8586"/>
          <a:stretch/>
        </p:blipFill>
        <p:spPr>
          <a:xfrm>
            <a:off x="8219662" y="4549776"/>
            <a:ext cx="3517226" cy="17423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D54A3-6EF0-E598-7314-BA7D0A9AD3A1}"/>
              </a:ext>
            </a:extLst>
          </p:cNvPr>
          <p:cNvSpPr txBox="1"/>
          <p:nvPr/>
        </p:nvSpPr>
        <p:spPr>
          <a:xfrm>
            <a:off x="0" y="6595672"/>
            <a:ext cx="7924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 from: https://www.apriorit.com/dev-blog/759-ai-speaker-recognition</a:t>
            </a:r>
          </a:p>
        </p:txBody>
      </p:sp>
    </p:spTree>
    <p:extLst>
      <p:ext uri="{BB962C8B-B14F-4D97-AF65-F5344CB8AC3E}">
        <p14:creationId xmlns:p14="http://schemas.microsoft.com/office/powerpoint/2010/main" val="374046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46" y="365125"/>
            <a:ext cx="10295354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Dataset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19" y="1304237"/>
            <a:ext cx="10741669" cy="52395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28600" lvl="1"/>
            <a:r>
              <a:rPr lang="en-US" sz="2000" dirty="0"/>
              <a:t>Dataset: LOTUS database (subset of Thai Speech Recognition corpus from NECTEC)</a:t>
            </a:r>
          </a:p>
          <a:p>
            <a:pPr marL="228600" lvl="1"/>
            <a:r>
              <a:rPr lang="en-US" sz="2000" dirty="0"/>
              <a:t>24 individuals' speech data with transcribed text</a:t>
            </a:r>
          </a:p>
          <a:p>
            <a:pPr marL="228600" lvl="1"/>
            <a:r>
              <a:rPr lang="en-US" sz="2000" dirty="0"/>
              <a:t>Clean speech environment recordings using a medium-quality 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6</a:t>
            </a:fld>
            <a:endParaRPr lang="en-TH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C472A-6853-994D-A8BD-344AAD14AFF4}"/>
              </a:ext>
            </a:extLst>
          </p:cNvPr>
          <p:cNvSpPr txBox="1"/>
          <p:nvPr/>
        </p:nvSpPr>
        <p:spPr>
          <a:xfrm>
            <a:off x="3131329" y="2632448"/>
            <a:ext cx="702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03EA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</a:t>
            </a:r>
            <a:r>
              <a:rPr lang="en-US" sz="1600" b="1" dirty="0">
                <a:solidFill>
                  <a:srgbClr val="103EA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table shows the length interval of the audio Files in each group.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C504DF-7A3D-E96B-5849-056B8B6CB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011119"/>
              </p:ext>
            </p:extLst>
          </p:nvPr>
        </p:nvGraphicFramePr>
        <p:xfrm>
          <a:off x="3715657" y="3105227"/>
          <a:ext cx="5856642" cy="2317571"/>
        </p:xfrm>
        <a:graphic>
          <a:graphicData uri="http://schemas.openxmlformats.org/drawingml/2006/table">
            <a:tbl>
              <a:tblPr firstRow="1" firstCol="1" bandRow="1"/>
              <a:tblGrid>
                <a:gridCol w="1335314">
                  <a:extLst>
                    <a:ext uri="{9D8B030D-6E8A-4147-A177-3AD203B41FA5}">
                      <a16:colId xmlns:a16="http://schemas.microsoft.com/office/drawing/2014/main" val="1956688442"/>
                    </a:ext>
                  </a:extLst>
                </a:gridCol>
                <a:gridCol w="2046515">
                  <a:extLst>
                    <a:ext uri="{9D8B030D-6E8A-4147-A177-3AD203B41FA5}">
                      <a16:colId xmlns:a16="http://schemas.microsoft.com/office/drawing/2014/main" val="2101976577"/>
                    </a:ext>
                  </a:extLst>
                </a:gridCol>
                <a:gridCol w="2474813">
                  <a:extLst>
                    <a:ext uri="{9D8B030D-6E8A-4147-A177-3AD203B41FA5}">
                      <a16:colId xmlns:a16="http://schemas.microsoft.com/office/drawing/2014/main" val="3246451624"/>
                    </a:ext>
                  </a:extLst>
                </a:gridCol>
              </a:tblGrid>
              <a:tr h="7725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Speech Duration (seconds)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Number of recordings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01933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Group 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1-3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232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48045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Group 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4-7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397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48053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Group 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8-13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327365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Group D</a:t>
                      </a:r>
                      <a:r>
                        <a:rPr lang="ar-SA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*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&gt;13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8262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7568C7A-CCD5-9ABF-6370-0407BC983528}"/>
              </a:ext>
            </a:extLst>
          </p:cNvPr>
          <p:cNvSpPr txBox="1"/>
          <p:nvPr/>
        </p:nvSpPr>
        <p:spPr>
          <a:xfrm>
            <a:off x="1058446" y="5766930"/>
            <a:ext cx="95566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Note that the audio files in group D were discarded as some people did not have audio files in this group resulting in a small quantity of audio files in this group.</a:t>
            </a:r>
          </a:p>
        </p:txBody>
      </p:sp>
    </p:spTree>
    <p:extLst>
      <p:ext uri="{BB962C8B-B14F-4D97-AF65-F5344CB8AC3E}">
        <p14:creationId xmlns:p14="http://schemas.microsoft.com/office/powerpoint/2010/main" val="323756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diagram of a speaker encoder&#10;&#10;Description automatically generated with medium confidence">
            <a:extLst>
              <a:ext uri="{FF2B5EF4-FFF2-40B4-BE49-F238E27FC236}">
                <a16:creationId xmlns:a16="http://schemas.microsoft.com/office/drawing/2014/main" id="{6137B366-6156-70DF-CB52-DE2C460E8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084" y="1251614"/>
            <a:ext cx="6631137" cy="44691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7</a:t>
            </a:fld>
            <a:endParaRPr lang="en-TH" sz="2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8DC4A-21A8-7026-D111-9902ABE5DFB0}"/>
              </a:ext>
            </a:extLst>
          </p:cNvPr>
          <p:cNvSpPr txBox="1"/>
          <p:nvPr/>
        </p:nvSpPr>
        <p:spPr>
          <a:xfrm>
            <a:off x="78827" y="6349165"/>
            <a:ext cx="76363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03EA7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Fig.1. 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diagram for deriving cosine distances between each user’s embedding vectors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DF39E-9E18-F974-0869-32FC70C00F3A}"/>
              </a:ext>
            </a:extLst>
          </p:cNvPr>
          <p:cNvSpPr txBox="1"/>
          <p:nvPr/>
        </p:nvSpPr>
        <p:spPr>
          <a:xfrm>
            <a:off x="321084" y="3175090"/>
            <a:ext cx="820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User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C492A-B349-F448-80F7-C8B03D215A0A}"/>
              </a:ext>
            </a:extLst>
          </p:cNvPr>
          <p:cNvSpPr txBox="1"/>
          <p:nvPr/>
        </p:nvSpPr>
        <p:spPr>
          <a:xfrm>
            <a:off x="272090" y="5449300"/>
            <a:ext cx="820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User 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486AE-E63B-8D70-A12C-7946B2EA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84" y="365125"/>
            <a:ext cx="11032716" cy="5492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800" dirty="0"/>
              <a:t> </a:t>
            </a:r>
            <a:r>
              <a:rPr lang="en-US" sz="3200" dirty="0"/>
              <a:t>Experiment 1: </a:t>
            </a:r>
            <a:r>
              <a:rPr lang="en-US" sz="2800" dirty="0"/>
              <a:t>Similarity of Identity Embedding Vectors</a:t>
            </a:r>
            <a:endParaRPr lang="en-TH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E882A-AEEB-B325-C2A9-E7EBEC752EAC}"/>
              </a:ext>
            </a:extLst>
          </p:cNvPr>
          <p:cNvSpPr/>
          <p:nvPr/>
        </p:nvSpPr>
        <p:spPr>
          <a:xfrm>
            <a:off x="3196883" y="1962452"/>
            <a:ext cx="1332000" cy="336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57EC6C-8C28-68FA-49BC-0F13268DA1EE}"/>
              </a:ext>
            </a:extLst>
          </p:cNvPr>
          <p:cNvSpPr/>
          <p:nvPr/>
        </p:nvSpPr>
        <p:spPr>
          <a:xfrm>
            <a:off x="5736276" y="1962452"/>
            <a:ext cx="1188000" cy="3365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166672-8A71-E989-132E-D42FA4C1524A}"/>
                  </a:ext>
                </a:extLst>
              </p:cNvPr>
              <p:cNvSpPr txBox="1"/>
              <p:nvPr/>
            </p:nvSpPr>
            <p:spPr>
              <a:xfrm>
                <a:off x="7929332" y="1112762"/>
                <a:ext cx="3797375" cy="13366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166672-8A71-E989-132E-D42FA4C15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332" y="1112762"/>
                <a:ext cx="3797375" cy="1336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A picture containing text, diagram, plot, line&#10;&#10;Description automatically generated">
            <a:extLst>
              <a:ext uri="{FF2B5EF4-FFF2-40B4-BE49-F238E27FC236}">
                <a16:creationId xmlns:a16="http://schemas.microsoft.com/office/drawing/2014/main" id="{7E0AA0B6-BF9D-6550-C22F-002C51EF6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484" y="2516353"/>
            <a:ext cx="5074761" cy="38866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E81C7A-C39E-04C2-25C2-043FB2666594}"/>
              </a:ext>
            </a:extLst>
          </p:cNvPr>
          <p:cNvSpPr txBox="1"/>
          <p:nvPr/>
        </p:nvSpPr>
        <p:spPr>
          <a:xfrm>
            <a:off x="7614446" y="6352949"/>
            <a:ext cx="439801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03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Fig.2</a:t>
            </a:r>
            <a:r>
              <a:rPr lang="en-US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Kernel Density Plot (KDE) plot of 24 individuals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C59E5-4AA4-B023-6C31-ABAA99EF3AC3}"/>
              </a:ext>
            </a:extLst>
          </p:cNvPr>
          <p:cNvSpPr/>
          <p:nvPr/>
        </p:nvSpPr>
        <p:spPr>
          <a:xfrm>
            <a:off x="3196883" y="2438126"/>
            <a:ext cx="1332000" cy="336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BA166B-BE91-4FF6-1425-12B00E55CFAE}"/>
              </a:ext>
            </a:extLst>
          </p:cNvPr>
          <p:cNvSpPr/>
          <p:nvPr/>
        </p:nvSpPr>
        <p:spPr>
          <a:xfrm>
            <a:off x="3196883" y="3004321"/>
            <a:ext cx="1332000" cy="336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204369-603A-9AFE-1403-A980D0D2D380}"/>
              </a:ext>
            </a:extLst>
          </p:cNvPr>
          <p:cNvSpPr/>
          <p:nvPr/>
        </p:nvSpPr>
        <p:spPr>
          <a:xfrm>
            <a:off x="3209583" y="4265785"/>
            <a:ext cx="1332000" cy="336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7493CC-C79B-C931-2769-DFEF23426371}"/>
              </a:ext>
            </a:extLst>
          </p:cNvPr>
          <p:cNvSpPr/>
          <p:nvPr/>
        </p:nvSpPr>
        <p:spPr>
          <a:xfrm>
            <a:off x="3209583" y="4741459"/>
            <a:ext cx="1332000" cy="336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648460-C4EF-5FBC-FDE0-6B76C59BDBA1}"/>
              </a:ext>
            </a:extLst>
          </p:cNvPr>
          <p:cNvSpPr/>
          <p:nvPr/>
        </p:nvSpPr>
        <p:spPr>
          <a:xfrm>
            <a:off x="3209583" y="5307654"/>
            <a:ext cx="1332000" cy="336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C008E-6B0B-D434-C843-84573A7F4776}"/>
              </a:ext>
            </a:extLst>
          </p:cNvPr>
          <p:cNvSpPr/>
          <p:nvPr/>
        </p:nvSpPr>
        <p:spPr>
          <a:xfrm>
            <a:off x="5736276" y="2492985"/>
            <a:ext cx="1188000" cy="3365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19931-9A6A-FDC9-6B79-7CB385E10267}"/>
              </a:ext>
            </a:extLst>
          </p:cNvPr>
          <p:cNvSpPr/>
          <p:nvPr/>
        </p:nvSpPr>
        <p:spPr>
          <a:xfrm>
            <a:off x="5736276" y="2998481"/>
            <a:ext cx="1188000" cy="3365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AA97D5-44A7-E13C-5C62-B18B48094E21}"/>
              </a:ext>
            </a:extLst>
          </p:cNvPr>
          <p:cNvSpPr/>
          <p:nvPr/>
        </p:nvSpPr>
        <p:spPr>
          <a:xfrm>
            <a:off x="5736276" y="4271625"/>
            <a:ext cx="1188000" cy="3365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D0CC19-9883-5F69-A787-8069D77BA231}"/>
              </a:ext>
            </a:extLst>
          </p:cNvPr>
          <p:cNvSpPr/>
          <p:nvPr/>
        </p:nvSpPr>
        <p:spPr>
          <a:xfrm>
            <a:off x="5736276" y="4802158"/>
            <a:ext cx="1188000" cy="3365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416024-54BC-90D9-1565-3360E2A9E523}"/>
              </a:ext>
            </a:extLst>
          </p:cNvPr>
          <p:cNvSpPr/>
          <p:nvPr/>
        </p:nvSpPr>
        <p:spPr>
          <a:xfrm>
            <a:off x="5736276" y="5307654"/>
            <a:ext cx="1188000" cy="3365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3" grpId="0" animBg="1"/>
      <p:bldP spid="3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62" y="1138433"/>
            <a:ext cx="6069826" cy="5239544"/>
          </a:xfrm>
          <a:solidFill>
            <a:schemeClr val="bg1"/>
          </a:solidFill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pPr marL="185738" lvl="1" indent="0">
              <a:buNone/>
            </a:pPr>
            <a:endParaRPr lang="en-US" sz="1600" dirty="0">
              <a:solidFill>
                <a:srgbClr val="103EA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103EA7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DC34FE-85C0-FABC-5111-FB0233FA3F90}"/>
              </a:ext>
            </a:extLst>
          </p:cNvPr>
          <p:cNvSpPr txBox="1">
            <a:spLocks/>
          </p:cNvSpPr>
          <p:nvPr/>
        </p:nvSpPr>
        <p:spPr>
          <a:xfrm>
            <a:off x="590420" y="1138433"/>
            <a:ext cx="4976740" cy="52395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74638">
              <a:lnSpc>
                <a:spcPct val="100000"/>
              </a:lnSpc>
            </a:pPr>
            <a:r>
              <a:rPr lang="en-US" sz="2000" dirty="0"/>
              <a:t>Identity vector and text were used to synthesize identity-preserving speech.</a:t>
            </a:r>
          </a:p>
          <a:p>
            <a:pPr marL="449263" lvl="1" indent="-274638">
              <a:lnSpc>
                <a:spcPct val="100000"/>
              </a:lnSpc>
            </a:pPr>
            <a:r>
              <a:rPr lang="en-US" sz="2000" dirty="0"/>
              <a:t>Baseline EER accuracy for all models on the LOTUS dataset, with one sample per user used for enrollment.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20" y="365125"/>
            <a:ext cx="11601580" cy="5492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200" dirty="0"/>
              <a:t>Experiment 2: </a:t>
            </a:r>
            <a:r>
              <a:rPr lang="en-US" sz="2000" dirty="0"/>
              <a:t>Identity preserving characteristic on synthesized speech</a:t>
            </a:r>
            <a:r>
              <a:rPr lang="th-TH" sz="2000" dirty="0"/>
              <a:t> </a:t>
            </a:r>
            <a:r>
              <a:rPr lang="en-US" sz="2000" dirty="0"/>
              <a:t>with varied durations</a:t>
            </a:r>
            <a:endParaRPr lang="en-T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8</a:t>
            </a:fld>
            <a:endParaRPr lang="en-TH" sz="2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318E7-8CEC-F5C8-3035-55C5B819AFAD}"/>
              </a:ext>
            </a:extLst>
          </p:cNvPr>
          <p:cNvSpPr txBox="1"/>
          <p:nvPr/>
        </p:nvSpPr>
        <p:spPr>
          <a:xfrm>
            <a:off x="808740" y="3548862"/>
            <a:ext cx="45400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03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EER of each voice verification models  evaluated on Thai speech dataset.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AAC3D-889E-DF32-7380-868E890ED9B0}"/>
              </a:ext>
            </a:extLst>
          </p:cNvPr>
          <p:cNvSpPr txBox="1"/>
          <p:nvPr/>
        </p:nvSpPr>
        <p:spPr>
          <a:xfrm>
            <a:off x="6205592" y="5597491"/>
            <a:ext cx="5531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03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Fig.3.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diagram for synthesizing voices with a short sentences from different speech duration.</a:t>
            </a:r>
          </a:p>
        </p:txBody>
      </p:sp>
      <p:pic>
        <p:nvPicPr>
          <p:cNvPr id="13" name="Picture 12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73B0A3ED-84B8-5DE6-0530-E7B825543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539" y="1419931"/>
            <a:ext cx="5973749" cy="3689098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3D2430-45B9-9CD8-16D9-97AF346C4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84723"/>
              </p:ext>
            </p:extLst>
          </p:nvPr>
        </p:nvGraphicFramePr>
        <p:xfrm>
          <a:off x="808741" y="4245654"/>
          <a:ext cx="4540097" cy="1931309"/>
        </p:xfrm>
        <a:graphic>
          <a:graphicData uri="http://schemas.openxmlformats.org/drawingml/2006/table">
            <a:tbl>
              <a:tblPr firstRow="1" firstCol="1" bandRow="1"/>
              <a:tblGrid>
                <a:gridCol w="2455644">
                  <a:extLst>
                    <a:ext uri="{9D8B030D-6E8A-4147-A177-3AD203B41FA5}">
                      <a16:colId xmlns:a16="http://schemas.microsoft.com/office/drawing/2014/main" val="1956688442"/>
                    </a:ext>
                  </a:extLst>
                </a:gridCol>
                <a:gridCol w="2084453">
                  <a:extLst>
                    <a:ext uri="{9D8B030D-6E8A-4147-A177-3AD203B41FA5}">
                      <a16:colId xmlns:a16="http://schemas.microsoft.com/office/drawing/2014/main" val="2101976577"/>
                    </a:ext>
                  </a:extLst>
                </a:gridCol>
              </a:tblGrid>
              <a:tr h="7725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Voice verification model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Baseline EER (%)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01933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SpeakerNet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2.68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48045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TITANET_L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0.59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48053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ECAPA_TDNN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1.21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327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5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6910248-B4EE-C2D6-5F51-984A5AE6317F}"/>
              </a:ext>
            </a:extLst>
          </p:cNvPr>
          <p:cNvSpPr/>
          <p:nvPr/>
        </p:nvSpPr>
        <p:spPr>
          <a:xfrm>
            <a:off x="11461316" y="6176963"/>
            <a:ext cx="551144" cy="549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20" y="365125"/>
            <a:ext cx="11601580" cy="5492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200" dirty="0"/>
              <a:t>Experiment 2: </a:t>
            </a:r>
            <a:r>
              <a:rPr lang="en-US" sz="2000" dirty="0"/>
              <a:t>Identity preserving characteristic on synthesized speech</a:t>
            </a:r>
            <a:r>
              <a:rPr lang="th-TH" sz="2000" dirty="0"/>
              <a:t> </a:t>
            </a:r>
            <a:r>
              <a:rPr lang="en-US" sz="2000" dirty="0"/>
              <a:t>with varied durations</a:t>
            </a:r>
            <a:endParaRPr lang="en-TH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19" y="1266490"/>
            <a:ext cx="11296781" cy="1854081"/>
          </a:xfrm>
          <a:solidFill>
            <a:schemeClr val="bg1"/>
          </a:solidFill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pPr marL="528638" lvl="1" indent="-342900">
              <a:buAutoNum type="arabicPeriod"/>
            </a:pPr>
            <a:r>
              <a:rPr lang="en-US" sz="2000" dirty="0">
                <a:solidFill>
                  <a:srgbClr val="04349E"/>
                </a:solidFill>
              </a:rPr>
              <a:t>Dissimilarity score between the original speeches and synthesized voices derived from independent speaker verification model.</a:t>
            </a:r>
          </a:p>
          <a:p>
            <a:pPr marL="471488" lvl="1" indent="-285750"/>
            <a:r>
              <a:rPr lang="en-US" sz="2000" dirty="0"/>
              <a:t>2 files were selected for each group of the 24 users.</a:t>
            </a:r>
          </a:p>
          <a:p>
            <a:pPr marL="471488" lvl="1" indent="-285750"/>
            <a:r>
              <a:rPr lang="en-US" sz="2000" dirty="0"/>
              <a:t>The dissimilarity between user's speeches and synthesized voices generated from the longest duration (8-13 seconds) was the lowest on average.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rgbClr val="103EA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rgbClr val="103EA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103EA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DD3-7D7C-B21F-6EDC-54EDCE1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8" y="6269157"/>
            <a:ext cx="588722" cy="365125"/>
          </a:xfrm>
        </p:spPr>
        <p:txBody>
          <a:bodyPr/>
          <a:lstStyle/>
          <a:p>
            <a:pPr algn="ctr"/>
            <a:fld id="{15DF47DF-F2F7-574C-9B75-58C88A041A29}" type="slidenum">
              <a:rPr lang="en-TH" sz="2400" smtClean="0">
                <a:solidFill>
                  <a:schemeClr val="tx1"/>
                </a:solidFill>
              </a:rPr>
              <a:pPr algn="ctr"/>
              <a:t>9</a:t>
            </a:fld>
            <a:endParaRPr lang="en-TH" sz="2400" dirty="0">
              <a:solidFill>
                <a:schemeClr val="tx1"/>
              </a:solidFill>
            </a:endParaRPr>
          </a:p>
        </p:txBody>
      </p:sp>
      <p:pic>
        <p:nvPicPr>
          <p:cNvPr id="10" name="Content Placeholder 6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B38F27E0-9FB5-4D86-4CDA-3B403E61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126" y="3385694"/>
            <a:ext cx="8828413" cy="3066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2AAC3D-889E-DF32-7380-868E890ED9B0}"/>
              </a:ext>
            </a:extLst>
          </p:cNvPr>
          <p:cNvSpPr txBox="1"/>
          <p:nvPr/>
        </p:nvSpPr>
        <p:spPr>
          <a:xfrm>
            <a:off x="4514829" y="6465005"/>
            <a:ext cx="507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03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Fig.4.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diagram for verification performance.</a:t>
            </a:r>
          </a:p>
        </p:txBody>
      </p:sp>
    </p:spTree>
    <p:extLst>
      <p:ext uri="{BB962C8B-B14F-4D97-AF65-F5344CB8AC3E}">
        <p14:creationId xmlns:p14="http://schemas.microsoft.com/office/powerpoint/2010/main" val="22528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6190</TotalTime>
  <Words>907</Words>
  <Application>Microsoft Office PowerPoint</Application>
  <PresentationFormat>Widescreen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Bold</vt:lpstr>
      <vt:lpstr>Arial Italics</vt:lpstr>
      <vt:lpstr>Calibri</vt:lpstr>
      <vt:lpstr>Cambria Math</vt:lpstr>
      <vt:lpstr>Söhne</vt:lpstr>
      <vt:lpstr>Office Theme</vt:lpstr>
      <vt:lpstr>PowerPoint Presentation</vt:lpstr>
      <vt:lpstr>Introduction</vt:lpstr>
      <vt:lpstr>Contribution</vt:lpstr>
      <vt:lpstr>Speech Synthesized Model</vt:lpstr>
      <vt:lpstr>Speaker Recognition Models </vt:lpstr>
      <vt:lpstr>Dataset</vt:lpstr>
      <vt:lpstr> Experiment 1: Similarity of Identity Embedding Vectors</vt:lpstr>
      <vt:lpstr>Experiment 2: Identity preserving characteristic on synthesized speech with varied durations</vt:lpstr>
      <vt:lpstr>Experiment 2: Identity preserving characteristic on synthesized speech with varied durations</vt:lpstr>
      <vt:lpstr>Experiment 2: Identity preserving characteristic on synthesized speech with varied durations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Banphatree Khomkham</cp:lastModifiedBy>
  <cp:revision>109</cp:revision>
  <dcterms:created xsi:type="dcterms:W3CDTF">2023-05-16T14:53:12Z</dcterms:created>
  <dcterms:modified xsi:type="dcterms:W3CDTF">2023-06-24T17:05:41Z</dcterms:modified>
</cp:coreProperties>
</file>