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72" r:id="rId6"/>
    <p:sldId id="274" r:id="rId7"/>
    <p:sldId id="275" r:id="rId8"/>
    <p:sldId id="267" r:id="rId9"/>
    <p:sldId id="260" r:id="rId10"/>
    <p:sldId id="268" r:id="rId11"/>
    <p:sldId id="262" r:id="rId12"/>
    <p:sldId id="276" r:id="rId13"/>
    <p:sldId id="269" r:id="rId14"/>
    <p:sldId id="270" r:id="rId15"/>
    <p:sldId id="271" r:id="rId16"/>
    <p:sldId id="258" r:id="rId17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103EA7"/>
    <a:srgbClr val="EE6E23"/>
    <a:srgbClr val="B5CF57"/>
    <a:srgbClr val="000000"/>
    <a:srgbClr val="FFFFFF"/>
    <a:srgbClr val="4169E1"/>
    <a:srgbClr val="3E4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3"/>
    <p:restoredTop sz="96058"/>
  </p:normalViewPr>
  <p:slideViewPr>
    <p:cSldViewPr snapToGrid="0">
      <p:cViewPr varScale="1">
        <p:scale>
          <a:sx n="82" d="100"/>
          <a:sy n="82" d="100"/>
        </p:scale>
        <p:origin x="259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06/23/2023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06/23/2023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06/23/2023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06/23/2023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06/23/2023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06/23/2023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06/23/2023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06/23/2023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06/23/2023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06/23/2023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06/23/2023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BA4E9D9-F5A4-BA3A-60FF-99F6C2BDA4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1Rect">
            <a:avLst>
              <a:gd name="adj" fmla="val 0"/>
            </a:avLst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0" y="5454416"/>
            <a:ext cx="12195110" cy="299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0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-1" y="1733056"/>
            <a:ext cx="121919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2B4A9D"/>
                </a:solidFill>
                <a:latin typeface="Arial Bold"/>
              </a:rPr>
              <a:t>Two-stage Thai Misspelling Correction</a:t>
            </a:r>
          </a:p>
          <a:p>
            <a:pPr algn="ctr"/>
            <a:r>
              <a:rPr lang="en-US" sz="4000" dirty="0">
                <a:solidFill>
                  <a:srgbClr val="2B4A9D"/>
                </a:solidFill>
                <a:latin typeface="Arial Bold"/>
              </a:rPr>
              <a:t>based on Pre-trained Language Models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296482" y="3100828"/>
            <a:ext cx="3493842" cy="735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2400" dirty="0">
                <a:solidFill>
                  <a:srgbClr val="DB5300"/>
                </a:solidFill>
                <a:latin typeface="Arial Bold"/>
              </a:rPr>
              <a:t>Idhibhat Pankam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3" y="5753472"/>
            <a:ext cx="895824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atin typeface="Arial Bold"/>
              </a:rPr>
              <a:t>28</a:t>
            </a:r>
            <a:r>
              <a:rPr lang="en-US" sz="2000" baseline="30000" dirty="0">
                <a:latin typeface="Arial Bold"/>
              </a:rPr>
              <a:t>th</a:t>
            </a:r>
            <a:r>
              <a:rPr lang="en-US" sz="2000" dirty="0">
                <a:latin typeface="Arial Bold"/>
              </a:rPr>
              <a:t> June-1</a:t>
            </a:r>
            <a:r>
              <a:rPr lang="en-US" sz="2000" baseline="30000" dirty="0">
                <a:latin typeface="Arial Bold"/>
              </a:rPr>
              <a:t>st</a:t>
            </a:r>
            <a:r>
              <a:rPr lang="en-US" sz="2000" dirty="0">
                <a:latin typeface="Arial Bold"/>
              </a:rPr>
              <a:t> July 2023</a:t>
            </a:r>
          </a:p>
          <a:p>
            <a:pPr algn="ctr"/>
            <a:r>
              <a:rPr lang="en-US" sz="2000" dirty="0" err="1">
                <a:latin typeface="Arial Bold"/>
              </a:rPr>
              <a:t>Naresuan</a:t>
            </a:r>
            <a:r>
              <a:rPr lang="en-US" sz="2000" dirty="0">
                <a:latin typeface="Arial Bold"/>
              </a:rPr>
              <a:t> University </a:t>
            </a:r>
            <a:r>
              <a:rPr lang="en-US" sz="2000" dirty="0" err="1">
                <a:latin typeface="Arial Bold"/>
              </a:rPr>
              <a:t>Phitsanulok</a:t>
            </a:r>
            <a:r>
              <a:rPr lang="en-US" sz="20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592965" y="3835745"/>
            <a:ext cx="2900876" cy="613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i="1" dirty="0">
                <a:solidFill>
                  <a:srgbClr val="000000"/>
                </a:solidFill>
                <a:latin typeface="Arial Italics"/>
              </a:rPr>
              <a:t>Computer Engineering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i="1" dirty="0">
                <a:solidFill>
                  <a:srgbClr val="000000"/>
                </a:solidFill>
                <a:latin typeface="Arial Italics"/>
              </a:rPr>
              <a:t>Chulalongkorn University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60561-6976-9536-66CB-9FD6FB3B66B7}"/>
              </a:ext>
            </a:extLst>
          </p:cNvPr>
          <p:cNvSpPr txBox="1"/>
          <p:nvPr/>
        </p:nvSpPr>
        <p:spPr>
          <a:xfrm>
            <a:off x="7968890" y="3111701"/>
            <a:ext cx="3766431" cy="724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Ekapol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Chuangsuwanich</a:t>
            </a:r>
            <a:endParaRPr lang="en-US" sz="2400" dirty="0">
              <a:solidFill>
                <a:srgbClr val="DB5300"/>
              </a:solidFill>
              <a:latin typeface="Arial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859F3C-3392-7D71-2B60-C27024CB6C97}"/>
              </a:ext>
            </a:extLst>
          </p:cNvPr>
          <p:cNvSpPr txBox="1"/>
          <p:nvPr/>
        </p:nvSpPr>
        <p:spPr>
          <a:xfrm>
            <a:off x="8401667" y="3829542"/>
            <a:ext cx="2900876" cy="613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i="1" dirty="0">
                <a:solidFill>
                  <a:srgbClr val="000000"/>
                </a:solidFill>
                <a:latin typeface="Arial Italics"/>
              </a:rPr>
              <a:t>Computer Engineering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i="1" dirty="0">
                <a:solidFill>
                  <a:srgbClr val="000000"/>
                </a:solidFill>
                <a:latin typeface="Arial Italics"/>
              </a:rPr>
              <a:t>Chulalongkorn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4B3F5-62DD-8422-C54A-799362B0D746}"/>
              </a:ext>
            </a:extLst>
          </p:cNvPr>
          <p:cNvSpPr txBox="1"/>
          <p:nvPr/>
        </p:nvSpPr>
        <p:spPr>
          <a:xfrm>
            <a:off x="4041166" y="3100829"/>
            <a:ext cx="3493842" cy="735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Peerat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Limkonchotiwat</a:t>
            </a:r>
            <a:endParaRPr lang="en-US" sz="2400" dirty="0">
              <a:solidFill>
                <a:srgbClr val="DB5300"/>
              </a:solidFill>
              <a:latin typeface="Arial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E7B9B9-0125-111D-3A39-EAA7999544B1}"/>
              </a:ext>
            </a:extLst>
          </p:cNvPr>
          <p:cNvSpPr txBox="1"/>
          <p:nvPr/>
        </p:nvSpPr>
        <p:spPr>
          <a:xfrm>
            <a:off x="4041167" y="3835745"/>
            <a:ext cx="3493841" cy="1254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i="1" dirty="0">
                <a:solidFill>
                  <a:srgbClr val="000000"/>
                </a:solidFill>
                <a:latin typeface="Arial Italics"/>
              </a:rPr>
              <a:t>Information Science and Technology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i="1" dirty="0" err="1">
                <a:solidFill>
                  <a:srgbClr val="000000"/>
                </a:solidFill>
                <a:latin typeface="Arial Italics"/>
              </a:rPr>
              <a:t>Vidyasirimedhi</a:t>
            </a:r>
            <a:r>
              <a:rPr lang="en-US" i="1" dirty="0">
                <a:solidFill>
                  <a:srgbClr val="000000"/>
                </a:solidFill>
                <a:latin typeface="Arial Italics"/>
              </a:rPr>
              <a:t> Institute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C3BADD30-43EE-E706-7BB2-EE0B8504E797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ound1Rect">
            <a:avLst>
              <a:gd name="adj" fmla="val 0"/>
            </a:avLst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706F0C-DA9F-1835-1FB8-1A9F28F879A0}"/>
              </a:ext>
            </a:extLst>
          </p:cNvPr>
          <p:cNvSpPr txBox="1">
            <a:spLocks/>
          </p:cNvSpPr>
          <p:nvPr/>
        </p:nvSpPr>
        <p:spPr>
          <a:xfrm>
            <a:off x="558498" y="1525554"/>
            <a:ext cx="11075003" cy="2509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Evaluation Metrics</a:t>
            </a:r>
          </a:p>
          <a:p>
            <a:pPr marL="457200" indent="-457200">
              <a:buAutoNum type="arabicPeriod"/>
            </a:pPr>
            <a:r>
              <a:rPr lang="en-US" sz="2000" dirty="0"/>
              <a:t>GLEU: measures accuracy on the token level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CER: measures accuracy on the character level. This alleviates cases where different tokens</a:t>
            </a:r>
          </a:p>
          <a:p>
            <a:pPr marL="0" indent="0">
              <a:buNone/>
            </a:pPr>
            <a:r>
              <a:rPr lang="en-US" sz="2000" dirty="0"/>
              <a:t>representing very similar text get little GLUE scores.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836C3D-2990-45AF-A53F-C69261B788F5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212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Experiments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18046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DA31CA98-E170-B058-9D49-2FE34BB768FC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ound1Rect">
            <a:avLst>
              <a:gd name="adj" fmla="val 0"/>
            </a:avLst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D29FFA-08CD-D2BC-7A07-0959E0D91F5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212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  <a:endParaRPr lang="en-TH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FBCDCEA-A7A3-4825-A506-53776F8A4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338093"/>
              </p:ext>
            </p:extLst>
          </p:nvPr>
        </p:nvGraphicFramePr>
        <p:xfrm>
          <a:off x="0" y="1673028"/>
          <a:ext cx="7100596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7641">
                  <a:extLst>
                    <a:ext uri="{9D8B030D-6E8A-4147-A177-3AD203B41FA5}">
                      <a16:colId xmlns:a16="http://schemas.microsoft.com/office/drawing/2014/main" val="4114514604"/>
                    </a:ext>
                  </a:extLst>
                </a:gridCol>
                <a:gridCol w="830424">
                  <a:extLst>
                    <a:ext uri="{9D8B030D-6E8A-4147-A177-3AD203B41FA5}">
                      <a16:colId xmlns:a16="http://schemas.microsoft.com/office/drawing/2014/main" val="3119780652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val="755387975"/>
                    </a:ext>
                  </a:extLst>
                </a:gridCol>
                <a:gridCol w="699796">
                  <a:extLst>
                    <a:ext uri="{9D8B030D-6E8A-4147-A177-3AD203B41FA5}">
                      <a16:colId xmlns:a16="http://schemas.microsoft.com/office/drawing/2014/main" val="3519674936"/>
                    </a:ext>
                  </a:extLst>
                </a:gridCol>
                <a:gridCol w="961053">
                  <a:extLst>
                    <a:ext uri="{9D8B030D-6E8A-4147-A177-3AD203B41FA5}">
                      <a16:colId xmlns:a16="http://schemas.microsoft.com/office/drawing/2014/main" val="464046746"/>
                    </a:ext>
                  </a:extLst>
                </a:gridCol>
              </a:tblGrid>
              <a:tr h="198120"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UGWC dataset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9813348"/>
                  </a:ext>
                </a:extLst>
              </a:tr>
              <a:tr h="121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GLEU(%)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CER(%)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23808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WangchanBERTa’s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tokenizer)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07283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Non-LM based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505568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pPr marL="228600" indent="-228600">
                        <a:buAutoNum type="arabicParenBoth"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Hunspell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-0.3158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32241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 Tagging +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Hunspell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241195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PyThaiNLP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-0.5314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19691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 Tagging +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PyThaiNLP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7995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mT5 based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912567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(mT5 Tokenizer)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961953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 Tagging + mT5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3961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 proposed models (</a:t>
                      </a:r>
                      <a:r>
                        <a:rPr lang="en-US" sz="1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WangchanBERTa</a:t>
                      </a:r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-based)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067835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(6) Tagging + Masking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591118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(7) Tagging + Masking (CED=2)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-0.1503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679138"/>
                  </a:ext>
                </a:extLst>
              </a:tr>
            </a:tbl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DBC2DA9-C806-D47D-DE46-3F1C4F2787F4}"/>
              </a:ext>
            </a:extLst>
          </p:cNvPr>
          <p:cNvSpPr txBox="1">
            <a:spLocks/>
          </p:cNvSpPr>
          <p:nvPr/>
        </p:nvSpPr>
        <p:spPr>
          <a:xfrm>
            <a:off x="474307" y="1192160"/>
            <a:ext cx="6151982" cy="50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Performance comparison of competing models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2587B9-65C0-099A-7CA4-98BA32A9A78F}"/>
              </a:ext>
            </a:extLst>
          </p:cNvPr>
          <p:cNvSpPr txBox="1">
            <a:spLocks/>
          </p:cNvSpPr>
          <p:nvPr/>
        </p:nvSpPr>
        <p:spPr>
          <a:xfrm>
            <a:off x="7381508" y="1673028"/>
            <a:ext cx="4636322" cy="5026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Thai UGWC dataset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/>
              <a:t>(1), (3) performed poorly on both GLEU and CER, but </a:t>
            </a:r>
            <a:r>
              <a:rPr lang="en-US" sz="2000" i="1" dirty="0"/>
              <a:t>improved when paired with Tagging</a:t>
            </a:r>
            <a:r>
              <a:rPr lang="en-US" sz="2000" dirty="0"/>
              <a:t> ((2), (4))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/>
              <a:t>Though (5) has highest GLEU increase, the CER also worsened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/>
              <a:t>(7) has the best overall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6BB08-6FF6-C1FC-56EC-C8A93CA58D41}"/>
              </a:ext>
            </a:extLst>
          </p:cNvPr>
          <p:cNvSpPr/>
          <p:nvPr/>
        </p:nvSpPr>
        <p:spPr>
          <a:xfrm>
            <a:off x="0" y="2752531"/>
            <a:ext cx="7100596" cy="1147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32591-5906-8FB3-720A-60D21079F510}"/>
              </a:ext>
            </a:extLst>
          </p:cNvPr>
          <p:cNvSpPr/>
          <p:nvPr/>
        </p:nvSpPr>
        <p:spPr>
          <a:xfrm>
            <a:off x="-2" y="4133020"/>
            <a:ext cx="7100596" cy="578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4A8F07-39F7-97C4-0CF4-6F0490CE8B79}"/>
              </a:ext>
            </a:extLst>
          </p:cNvPr>
          <p:cNvSpPr/>
          <p:nvPr/>
        </p:nvSpPr>
        <p:spPr>
          <a:xfrm>
            <a:off x="-2" y="4934568"/>
            <a:ext cx="7100596" cy="578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2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DA31CA98-E170-B058-9D49-2FE34BB768FC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ound1Rect">
            <a:avLst>
              <a:gd name="adj" fmla="val 0"/>
            </a:avLst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D29FFA-08CD-D2BC-7A07-0959E0D91F5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212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  <a:endParaRPr lang="en-TH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FBCDCEA-A7A3-4825-A506-53776F8A4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615141"/>
              </p:ext>
            </p:extLst>
          </p:nvPr>
        </p:nvGraphicFramePr>
        <p:xfrm>
          <a:off x="0" y="1673028"/>
          <a:ext cx="7100596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7641">
                  <a:extLst>
                    <a:ext uri="{9D8B030D-6E8A-4147-A177-3AD203B41FA5}">
                      <a16:colId xmlns:a16="http://schemas.microsoft.com/office/drawing/2014/main" val="4114514604"/>
                    </a:ext>
                  </a:extLst>
                </a:gridCol>
                <a:gridCol w="830424">
                  <a:extLst>
                    <a:ext uri="{9D8B030D-6E8A-4147-A177-3AD203B41FA5}">
                      <a16:colId xmlns:a16="http://schemas.microsoft.com/office/drawing/2014/main" val="3119780652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val="755387975"/>
                    </a:ext>
                  </a:extLst>
                </a:gridCol>
                <a:gridCol w="699796">
                  <a:extLst>
                    <a:ext uri="{9D8B030D-6E8A-4147-A177-3AD203B41FA5}">
                      <a16:colId xmlns:a16="http://schemas.microsoft.com/office/drawing/2014/main" val="3519674936"/>
                    </a:ext>
                  </a:extLst>
                </a:gridCol>
                <a:gridCol w="961053">
                  <a:extLst>
                    <a:ext uri="{9D8B030D-6E8A-4147-A177-3AD203B41FA5}">
                      <a16:colId xmlns:a16="http://schemas.microsoft.com/office/drawing/2014/main" val="464046746"/>
                    </a:ext>
                  </a:extLst>
                </a:gridCol>
              </a:tblGrid>
              <a:tr h="198120"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VISTEC-TPTH-2021 dataset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9813348"/>
                  </a:ext>
                </a:extLst>
              </a:tr>
              <a:tr h="121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GLEU(%)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CER(%)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23808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WangchanBERTa’s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tokenizer)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07283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Non-LM based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505568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pPr marL="228600" indent="-228600">
                        <a:buAutoNum type="arabicParenBoth"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Hunspell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-0.3797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4.2316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32241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 Tagging +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Hunspell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241195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PyThaiNLP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-0.7232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5.7768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19691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 Tagging +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PyThaiNLP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7995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mT5 based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912567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(mT5 Tokenizer)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961953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 Tagging + mT5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-0.1053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2.9634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3961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 proposed models (</a:t>
                      </a:r>
                      <a:r>
                        <a:rPr lang="en-US" sz="1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WangchanBERTa</a:t>
                      </a:r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-based)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067835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(6) Tagging + Masking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591118"/>
                  </a:ext>
                </a:extLst>
              </a:tr>
              <a:tr h="26034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(7) Tagging + Masking (CED=2)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679138"/>
                  </a:ext>
                </a:extLst>
              </a:tr>
            </a:tbl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DBC2DA9-C806-D47D-DE46-3F1C4F2787F4}"/>
              </a:ext>
            </a:extLst>
          </p:cNvPr>
          <p:cNvSpPr txBox="1">
            <a:spLocks/>
          </p:cNvSpPr>
          <p:nvPr/>
        </p:nvSpPr>
        <p:spPr>
          <a:xfrm>
            <a:off x="474307" y="1192160"/>
            <a:ext cx="6151982" cy="50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Performance comparison of competing models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F9A929-8176-3267-2CA3-20F2F71A6CAB}"/>
              </a:ext>
            </a:extLst>
          </p:cNvPr>
          <p:cNvSpPr txBox="1">
            <a:spLocks/>
          </p:cNvSpPr>
          <p:nvPr/>
        </p:nvSpPr>
        <p:spPr>
          <a:xfrm>
            <a:off x="7381508" y="1673028"/>
            <a:ext cx="4636322" cy="4354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VISTEC-TPTH-2021 dataset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/>
              <a:t>(1) – (4) is similar to previous dataset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/>
              <a:t>(7) has the best overall results, but due to dataset’s complexity, did not yield the same level as Thai UGWC dataset.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5631CA-53C4-3294-7399-E1B3DBD98001}"/>
              </a:ext>
            </a:extLst>
          </p:cNvPr>
          <p:cNvSpPr/>
          <p:nvPr/>
        </p:nvSpPr>
        <p:spPr>
          <a:xfrm>
            <a:off x="0" y="2752531"/>
            <a:ext cx="7100596" cy="1147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73B225-D8A9-0A02-EF5F-C5DC9F6EA00E}"/>
              </a:ext>
            </a:extLst>
          </p:cNvPr>
          <p:cNvSpPr/>
          <p:nvPr/>
        </p:nvSpPr>
        <p:spPr>
          <a:xfrm>
            <a:off x="-2" y="4133020"/>
            <a:ext cx="7100596" cy="578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C88DDD-464E-76E5-3176-65F7D6348DC5}"/>
              </a:ext>
            </a:extLst>
          </p:cNvPr>
          <p:cNvSpPr/>
          <p:nvPr/>
        </p:nvSpPr>
        <p:spPr>
          <a:xfrm>
            <a:off x="-2" y="4934568"/>
            <a:ext cx="7100596" cy="578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4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DA31CA98-E170-B058-9D49-2FE34BB768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1Rect">
            <a:avLst>
              <a:gd name="adj" fmla="val 0"/>
            </a:avLst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D29FFA-08CD-D2BC-7A07-0959E0D91F58}"/>
              </a:ext>
            </a:extLst>
          </p:cNvPr>
          <p:cNvSpPr txBox="1">
            <a:spLocks/>
          </p:cNvSpPr>
          <p:nvPr/>
        </p:nvSpPr>
        <p:spPr>
          <a:xfrm>
            <a:off x="838200" y="-129400"/>
            <a:ext cx="10515600" cy="1212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  <a:endParaRPr lang="en-TH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870009D-3223-E862-ED1D-4F1148CF346C}"/>
              </a:ext>
            </a:extLst>
          </p:cNvPr>
          <p:cNvSpPr txBox="1">
            <a:spLocks/>
          </p:cNvSpPr>
          <p:nvPr/>
        </p:nvSpPr>
        <p:spPr>
          <a:xfrm>
            <a:off x="838200" y="844711"/>
            <a:ext cx="10515600" cy="50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Top-10 tokens that our model (Tagging + Masking (CED=2)) can and cannot correct.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348DCBF-B07F-A71F-B737-5641FE28B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993111"/>
              </p:ext>
            </p:extLst>
          </p:nvPr>
        </p:nvGraphicFramePr>
        <p:xfrm>
          <a:off x="-1" y="1309089"/>
          <a:ext cx="5962620" cy="4690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446">
                  <a:extLst>
                    <a:ext uri="{9D8B030D-6E8A-4147-A177-3AD203B41FA5}">
                      <a16:colId xmlns:a16="http://schemas.microsoft.com/office/drawing/2014/main" val="1315422660"/>
                    </a:ext>
                  </a:extLst>
                </a:gridCol>
                <a:gridCol w="1207698">
                  <a:extLst>
                    <a:ext uri="{9D8B030D-6E8A-4147-A177-3AD203B41FA5}">
                      <a16:colId xmlns:a16="http://schemas.microsoft.com/office/drawing/2014/main" val="2462290056"/>
                    </a:ext>
                  </a:extLst>
                </a:gridCol>
                <a:gridCol w="1276710">
                  <a:extLst>
                    <a:ext uri="{9D8B030D-6E8A-4147-A177-3AD203B41FA5}">
                      <a16:colId xmlns:a16="http://schemas.microsoft.com/office/drawing/2014/main" val="1823927152"/>
                    </a:ext>
                  </a:extLst>
                </a:gridCol>
                <a:gridCol w="974785">
                  <a:extLst>
                    <a:ext uri="{9D8B030D-6E8A-4147-A177-3AD203B41FA5}">
                      <a16:colId xmlns:a16="http://schemas.microsoft.com/office/drawing/2014/main" val="1523107343"/>
                    </a:ext>
                  </a:extLst>
                </a:gridCol>
                <a:gridCol w="1312981">
                  <a:extLst>
                    <a:ext uri="{9D8B030D-6E8A-4147-A177-3AD203B41FA5}">
                      <a16:colId xmlns:a16="http://schemas.microsoft.com/office/drawing/2014/main" val="2588647385"/>
                    </a:ext>
                  </a:extLst>
                </a:gridCol>
              </a:tblGrid>
              <a:tr h="39235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10 tokens that are correctly corrected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-0.3158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641960"/>
                  </a:ext>
                </a:extLst>
              </a:tr>
              <a:tr h="3359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Groundtruth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760515"/>
                  </a:ext>
                </a:extLst>
              </a:tr>
              <a:tr h="3359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อ่ะ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542/626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86.581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156623"/>
                  </a:ext>
                </a:extLst>
              </a:tr>
              <a:tr h="3359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ค่ะ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409/489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83.640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31401"/>
                  </a:ext>
                </a:extLst>
              </a:tr>
              <a:tr h="3359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เบอ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เบอร์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344/352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97.727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993758"/>
                  </a:ext>
                </a:extLst>
              </a:tr>
              <a:tr h="3359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ค่ะ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283/345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82.029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36445"/>
                  </a:ext>
                </a:extLst>
              </a:tr>
              <a:tr h="3359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คับ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ครับ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189/467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40.471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71364"/>
                  </a:ext>
                </a:extLst>
              </a:tr>
              <a:tr h="3359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เปน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เป็น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151/153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98.693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18769"/>
                  </a:ext>
                </a:extLst>
              </a:tr>
              <a:tr h="3359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อ่อ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อ๋อ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141/143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98.601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5512"/>
                  </a:ext>
                </a:extLst>
              </a:tr>
              <a:tr h="3359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แอพ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แอป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137/170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80.588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39687"/>
                  </a:ext>
                </a:extLst>
              </a:tr>
              <a:tr h="3359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ค้ะ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135/148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91.216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344403"/>
                  </a:ext>
                </a:extLst>
              </a:tr>
              <a:tr h="3359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ก้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ก็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134/135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3281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50B770-5BC4-21DC-F9B0-F88309C2D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115761"/>
              </p:ext>
            </p:extLst>
          </p:nvPr>
        </p:nvGraphicFramePr>
        <p:xfrm>
          <a:off x="6229380" y="1309089"/>
          <a:ext cx="5962620" cy="4690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446">
                  <a:extLst>
                    <a:ext uri="{9D8B030D-6E8A-4147-A177-3AD203B41FA5}">
                      <a16:colId xmlns:a16="http://schemas.microsoft.com/office/drawing/2014/main" val="1315422660"/>
                    </a:ext>
                  </a:extLst>
                </a:gridCol>
                <a:gridCol w="1207698">
                  <a:extLst>
                    <a:ext uri="{9D8B030D-6E8A-4147-A177-3AD203B41FA5}">
                      <a16:colId xmlns:a16="http://schemas.microsoft.com/office/drawing/2014/main" val="2462290056"/>
                    </a:ext>
                  </a:extLst>
                </a:gridCol>
                <a:gridCol w="1276710">
                  <a:extLst>
                    <a:ext uri="{9D8B030D-6E8A-4147-A177-3AD203B41FA5}">
                      <a16:colId xmlns:a16="http://schemas.microsoft.com/office/drawing/2014/main" val="1823927152"/>
                    </a:ext>
                  </a:extLst>
                </a:gridCol>
                <a:gridCol w="974785">
                  <a:extLst>
                    <a:ext uri="{9D8B030D-6E8A-4147-A177-3AD203B41FA5}">
                      <a16:colId xmlns:a16="http://schemas.microsoft.com/office/drawing/2014/main" val="1523107343"/>
                    </a:ext>
                  </a:extLst>
                </a:gridCol>
                <a:gridCol w="1312981">
                  <a:extLst>
                    <a:ext uri="{9D8B030D-6E8A-4147-A177-3AD203B41FA5}">
                      <a16:colId xmlns:a16="http://schemas.microsoft.com/office/drawing/2014/main" val="2588647385"/>
                    </a:ext>
                  </a:extLst>
                </a:gridCol>
              </a:tblGrid>
              <a:tr h="39235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10 tokens that are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correctly corrected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-0.3158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641960"/>
                  </a:ext>
                </a:extLst>
              </a:tr>
              <a:tr h="3359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Groundtruth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760515"/>
                  </a:ext>
                </a:extLst>
              </a:tr>
              <a:tr h="3359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มั้ย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ไหม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0/205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31401"/>
                  </a:ext>
                </a:extLst>
              </a:tr>
              <a:tr h="3359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โทร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โทรศัพท์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0/150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993758"/>
                  </a:ext>
                </a:extLst>
              </a:tr>
              <a:tr h="3359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ยังไง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อย่างไร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0/137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36445"/>
                  </a:ext>
                </a:extLst>
              </a:tr>
              <a:tr h="3359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มั๊ย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ไหม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0/88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71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ไง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อย่างไร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0/67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39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คัฟ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ครับ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27/90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344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บช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บัญชี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0/56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69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ตัง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สตางค์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0/55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534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ก้อ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ก็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0/48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706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ค่ะ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8/55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14.545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072582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EED658-0E06-1036-A83B-F7483B64C6A2}"/>
              </a:ext>
            </a:extLst>
          </p:cNvPr>
          <p:cNvSpPr txBox="1">
            <a:spLocks/>
          </p:cNvSpPr>
          <p:nvPr/>
        </p:nvSpPr>
        <p:spPr>
          <a:xfrm>
            <a:off x="838200" y="6213350"/>
            <a:ext cx="10515600" cy="50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Our model was proficient in correcting misspellings it can correct, and vice versa.</a:t>
            </a:r>
          </a:p>
        </p:txBody>
      </p:sp>
    </p:spTree>
    <p:extLst>
      <p:ext uri="{BB962C8B-B14F-4D97-AF65-F5344CB8AC3E}">
        <p14:creationId xmlns:p14="http://schemas.microsoft.com/office/powerpoint/2010/main" val="272706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DA31CA98-E170-B058-9D49-2FE34BB768FC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ound1Rect">
            <a:avLst>
              <a:gd name="adj" fmla="val 0"/>
            </a:avLst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D29FFA-08CD-D2BC-7A07-0959E0D91F5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212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  <a:endParaRPr lang="en-TH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8773B2-6741-B8FD-C491-7E45888D4999}"/>
              </a:ext>
            </a:extLst>
          </p:cNvPr>
          <p:cNvSpPr txBox="1">
            <a:spLocks/>
          </p:cNvSpPr>
          <p:nvPr/>
        </p:nvSpPr>
        <p:spPr>
          <a:xfrm>
            <a:off x="0" y="1243292"/>
            <a:ext cx="7088845" cy="50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Performance of Tagging + Masking when CED is applied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61F334-B9BC-59B3-131B-C0E0A720E701}"/>
              </a:ext>
            </a:extLst>
          </p:cNvPr>
          <p:cNvSpPr txBox="1">
            <a:spLocks/>
          </p:cNvSpPr>
          <p:nvPr/>
        </p:nvSpPr>
        <p:spPr>
          <a:xfrm>
            <a:off x="6621811" y="1775292"/>
            <a:ext cx="4652913" cy="4242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-US" sz="1800" dirty="0"/>
              <a:t>This means limiting CED to 2 outputs the best results (the Masking model will not predict corrections with more than 2 character edits when compared to the original token).</a:t>
            </a:r>
          </a:p>
          <a:p>
            <a:pPr marL="0" indent="0">
              <a:lnSpc>
                <a:spcPct val="160000"/>
              </a:lnSpc>
              <a:buNone/>
            </a:pPr>
            <a:endParaRPr lang="en-US" sz="18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800" dirty="0"/>
              <a:t>This shows CED is a MUST for Masked Language Modeling.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DECEAF-BD6C-D079-C6D3-68C15421B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71047"/>
              </p:ext>
            </p:extLst>
          </p:nvPr>
        </p:nvGraphicFramePr>
        <p:xfrm>
          <a:off x="332895" y="1775292"/>
          <a:ext cx="6028572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2856">
                  <a:extLst>
                    <a:ext uri="{9D8B030D-6E8A-4147-A177-3AD203B41FA5}">
                      <a16:colId xmlns:a16="http://schemas.microsoft.com/office/drawing/2014/main" val="3549547395"/>
                    </a:ext>
                  </a:extLst>
                </a:gridCol>
                <a:gridCol w="934529">
                  <a:extLst>
                    <a:ext uri="{9D8B030D-6E8A-4147-A177-3AD203B41FA5}">
                      <a16:colId xmlns:a16="http://schemas.microsoft.com/office/drawing/2014/main" val="560425170"/>
                    </a:ext>
                  </a:extLst>
                </a:gridCol>
                <a:gridCol w="1191268">
                  <a:extLst>
                    <a:ext uri="{9D8B030D-6E8A-4147-A177-3AD203B41FA5}">
                      <a16:colId xmlns:a16="http://schemas.microsoft.com/office/drawing/2014/main" val="136123992"/>
                    </a:ext>
                  </a:extLst>
                </a:gridCol>
                <a:gridCol w="1069919">
                  <a:extLst>
                    <a:ext uri="{9D8B030D-6E8A-4147-A177-3AD203B41FA5}">
                      <a16:colId xmlns:a16="http://schemas.microsoft.com/office/drawing/2014/main" val="1647034516"/>
                    </a:ext>
                  </a:extLst>
                </a:gridCol>
              </a:tblGrid>
              <a:tr h="2529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954956"/>
                  </a:ext>
                </a:extLst>
              </a:tr>
              <a:tr h="252924">
                <a:tc rowSpan="6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 UGWC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760283"/>
                  </a:ext>
                </a:extLst>
              </a:tr>
              <a:tr h="252924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076080"/>
                  </a:ext>
                </a:extLst>
              </a:tr>
              <a:tr h="252924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727989"/>
                  </a:ext>
                </a:extLst>
              </a:tr>
              <a:tr h="252924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455421"/>
                  </a:ext>
                </a:extLst>
              </a:tr>
              <a:tr h="252924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875726"/>
                  </a:ext>
                </a:extLst>
              </a:tr>
              <a:tr h="252924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28165"/>
                  </a:ext>
                </a:extLst>
              </a:tr>
              <a:tr h="252924">
                <a:tc rowSpan="6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VISTEC-TPTH-2021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494191"/>
                  </a:ext>
                </a:extLst>
              </a:tr>
              <a:tr h="25292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94713"/>
                  </a:ext>
                </a:extLst>
              </a:tr>
              <a:tr h="25292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948254"/>
                  </a:ext>
                </a:extLst>
              </a:tr>
              <a:tr h="25292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212350"/>
                  </a:ext>
                </a:extLst>
              </a:tr>
              <a:tr h="25292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76181"/>
                  </a:ext>
                </a:extLst>
              </a:tr>
              <a:tr h="25292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31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92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DA31CA98-E170-B058-9D49-2FE34BB768FC}"/>
              </a:ext>
            </a:extLst>
          </p:cNvPr>
          <p:cNvSpPr/>
          <p:nvPr/>
        </p:nvSpPr>
        <p:spPr>
          <a:xfrm>
            <a:off x="1" y="-9331"/>
            <a:ext cx="12192000" cy="6858000"/>
          </a:xfrm>
          <a:prstGeom prst="round1Rect">
            <a:avLst>
              <a:gd name="adj" fmla="val 0"/>
            </a:avLst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D29FFA-08CD-D2BC-7A07-0959E0D91F5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212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Conclusion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1908-543A-9C31-560E-960EF4AB1689}"/>
              </a:ext>
            </a:extLst>
          </p:cNvPr>
          <p:cNvSpPr txBox="1">
            <a:spLocks/>
          </p:cNvSpPr>
          <p:nvPr/>
        </p:nvSpPr>
        <p:spPr>
          <a:xfrm>
            <a:off x="558498" y="1481234"/>
            <a:ext cx="11075003" cy="3876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/>
              <a:t>We used a two-stage Thai misspelling correction based on pre-trained language models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/>
              <a:t>Our proposed model performed better than </a:t>
            </a:r>
            <a:r>
              <a:rPr lang="en-US" sz="1800" dirty="0" err="1"/>
              <a:t>Hunspell</a:t>
            </a:r>
            <a:r>
              <a:rPr lang="en-US" sz="1800" dirty="0"/>
              <a:t> and </a:t>
            </a:r>
            <a:r>
              <a:rPr lang="en-US" sz="1800" dirty="0" err="1"/>
              <a:t>PyThaiNLP</a:t>
            </a:r>
            <a:r>
              <a:rPr lang="en-US" sz="1800" dirty="0"/>
              <a:t> on the GLEU and CER metrics.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/>
              <a:t>Implementing CED into the Masking model helped improve our model even further.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/>
              <a:t>Our model performed much better on the Thai UGWC dataset than the VISTEC-TPTH-2021, which was more complex.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1239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E441BBA8-5A69-1DD2-99AE-B515184833A8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ound1Rect">
            <a:avLst>
              <a:gd name="adj" fmla="val 0"/>
            </a:avLst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12980"/>
          </a:xfrm>
        </p:spPr>
        <p:txBody>
          <a:bodyPr/>
          <a:lstStyle/>
          <a:p>
            <a:r>
              <a:rPr lang="en-US" dirty="0"/>
              <a:t>Motivation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16" y="1562878"/>
            <a:ext cx="5112741" cy="373224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/>
              <a:t>Misspelling correction is an important task for NLP applications.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/>
              <a:t>Having a misspelling correction in NLP pipeline can be beneficial for downstream tasks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/>
              <a:t>Today we present a model for Thai misspelling correction that can take context information into account</a:t>
            </a:r>
            <a:endParaRPr lang="en-TH" sz="3200" dirty="0"/>
          </a:p>
        </p:txBody>
      </p:sp>
      <p:pic>
        <p:nvPicPr>
          <p:cNvPr id="1026" name="Picture 2" descr="ภาษาไทย&quot; เหตุใดจึงวิบัติ?">
            <a:extLst>
              <a:ext uri="{FF2B5EF4-FFF2-40B4-BE49-F238E27FC236}">
                <a16:creationId xmlns:a16="http://schemas.microsoft.com/office/drawing/2014/main" id="{33AA83F3-978A-3B55-C5A7-C33F76262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72" y="1625164"/>
            <a:ext cx="6270171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3CEBC3-8F00-7EB0-0224-37C4AC642150}"/>
              </a:ext>
            </a:extLst>
          </p:cNvPr>
          <p:cNvSpPr txBox="1">
            <a:spLocks/>
          </p:cNvSpPr>
          <p:nvPr/>
        </p:nvSpPr>
        <p:spPr>
          <a:xfrm>
            <a:off x="0" y="6588885"/>
            <a:ext cx="9673856" cy="53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Image: https://news.trueid.net/detail/VdQDDRe1G5Nl</a:t>
            </a:r>
            <a:endParaRPr lang="en-TH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D4E2E199-173C-7DC6-6D45-26AA84A4F9D7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ound1Rect">
            <a:avLst>
              <a:gd name="adj" fmla="val 0"/>
            </a:avLst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12980"/>
          </a:xfrm>
        </p:spPr>
        <p:txBody>
          <a:bodyPr/>
          <a:lstStyle/>
          <a:p>
            <a:r>
              <a:rPr lang="en-US" dirty="0"/>
              <a:t>Problem Statement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585" y="1240974"/>
            <a:ext cx="10515600" cy="52531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Off-the-shelf tools: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/>
              <a:t>Hunspell</a:t>
            </a:r>
            <a:r>
              <a:rPr lang="en-US" sz="2000" dirty="0"/>
              <a:t> and </a:t>
            </a:r>
            <a:r>
              <a:rPr lang="en-US" sz="2000" dirty="0" err="1"/>
              <a:t>PyThaiNLP</a:t>
            </a:r>
            <a:r>
              <a:rPr lang="en-US" sz="2000" dirty="0"/>
              <a:t> do not take context into consideration when performing misspelling correction.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i="1" dirty="0"/>
              <a:t>I won’t </a:t>
            </a:r>
            <a:r>
              <a:rPr lang="en-US" sz="2000" i="1" dirty="0" err="1">
                <a:highlight>
                  <a:srgbClr val="FFFF00"/>
                </a:highlight>
              </a:rPr>
              <a:t>sjeep</a:t>
            </a:r>
            <a:r>
              <a:rPr lang="en-US" sz="2000" i="1" dirty="0"/>
              <a:t> tonight.	can be		I won’t </a:t>
            </a:r>
            <a:r>
              <a:rPr lang="en-US" sz="2000" i="1" dirty="0">
                <a:highlight>
                  <a:srgbClr val="FFFF00"/>
                </a:highlight>
              </a:rPr>
              <a:t>sweep</a:t>
            </a:r>
            <a:r>
              <a:rPr lang="en-US" sz="2000" i="1" dirty="0"/>
              <a:t> tonight.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i="1" dirty="0"/>
              <a:t>			can also be	I won’t </a:t>
            </a:r>
            <a:r>
              <a:rPr lang="en-US" sz="2000" i="1" dirty="0">
                <a:highlight>
                  <a:srgbClr val="FFFF00"/>
                </a:highlight>
              </a:rPr>
              <a:t>sleep</a:t>
            </a:r>
            <a:r>
              <a:rPr lang="en-US" sz="2000" i="1" dirty="0"/>
              <a:t> tonight.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Recent works in NLP can leverage context information: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/>
              <a:t>Bidirectional Encoder Representations from Transformers (BERT), 2018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/>
              <a:t>mT5: A massively multilingual pre-trained text-to-text transformer, 2020</a:t>
            </a:r>
          </a:p>
        </p:txBody>
      </p:sp>
    </p:spTree>
    <p:extLst>
      <p:ext uri="{BB962C8B-B14F-4D97-AF65-F5344CB8AC3E}">
        <p14:creationId xmlns:p14="http://schemas.microsoft.com/office/powerpoint/2010/main" val="143810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Single Corner Rounded 47">
            <a:extLst>
              <a:ext uri="{FF2B5EF4-FFF2-40B4-BE49-F238E27FC236}">
                <a16:creationId xmlns:a16="http://schemas.microsoft.com/office/drawing/2014/main" id="{3294213B-3711-0856-F094-52F41EE3B37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ound1Rect">
            <a:avLst>
              <a:gd name="adj" fmla="val 0"/>
            </a:avLst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6BA8CF-65C0-BDD9-1D91-40704A915370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212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Our Model</a:t>
            </a:r>
            <a:endParaRPr lang="en-TH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2BAAE8-263F-1A40-9163-608B480E272B}"/>
              </a:ext>
            </a:extLst>
          </p:cNvPr>
          <p:cNvGrpSpPr/>
          <p:nvPr/>
        </p:nvGrpSpPr>
        <p:grpSpPr>
          <a:xfrm>
            <a:off x="294672" y="1813911"/>
            <a:ext cx="11602656" cy="3471498"/>
            <a:chOff x="76781" y="1645960"/>
            <a:chExt cx="11602656" cy="347149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816908A-A0B1-EFB4-5585-A5049B9096CA}"/>
                </a:ext>
              </a:extLst>
            </p:cNvPr>
            <p:cNvGrpSpPr/>
            <p:nvPr/>
          </p:nvGrpSpPr>
          <p:grpSpPr>
            <a:xfrm>
              <a:off x="5622541" y="3322972"/>
              <a:ext cx="3328758" cy="951723"/>
              <a:chOff x="4831953" y="2755445"/>
              <a:chExt cx="3328758" cy="951723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A2F0875-946D-2041-7156-69C88BF1EB3E}"/>
                  </a:ext>
                </a:extLst>
              </p:cNvPr>
              <p:cNvSpPr/>
              <p:nvPr/>
            </p:nvSpPr>
            <p:spPr>
              <a:xfrm>
                <a:off x="7292705" y="2755445"/>
                <a:ext cx="868006" cy="951723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  <a:p>
                <a:pPr algn="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  <a:p>
                <a:pPr algn="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8E82095-EE8F-B1C8-C71A-8E6AAD2FB274}"/>
                  </a:ext>
                </a:extLst>
              </p:cNvPr>
              <p:cNvSpPr/>
              <p:nvPr/>
            </p:nvSpPr>
            <p:spPr>
              <a:xfrm>
                <a:off x="4831953" y="2755445"/>
                <a:ext cx="2948678" cy="951723"/>
              </a:xfrm>
              <a:prstGeom prst="roundRect">
                <a:avLst/>
              </a:prstGeom>
              <a:solidFill>
                <a:srgbClr val="103EA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Masking Model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predicts correct token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469AC3-04F3-68AC-8F22-AD911A9867B8}"/>
                </a:ext>
              </a:extLst>
            </p:cNvPr>
            <p:cNvSpPr txBox="1"/>
            <p:nvPr/>
          </p:nvSpPr>
          <p:spPr>
            <a:xfrm>
              <a:off x="76781" y="1762973"/>
              <a:ext cx="26693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Misspelled Sentence</a:t>
              </a:r>
            </a:p>
            <a:p>
              <a:pPr algn="ctr"/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ไปดิ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…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รอไร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(Let’s go…waiting for what)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2CD4B1D-9B4C-27EE-7A02-027F3829A3C1}"/>
                </a:ext>
              </a:extLst>
            </p:cNvPr>
            <p:cNvCxnSpPr>
              <a:cxnSpLocks/>
              <a:stCxn id="9" idx="2"/>
              <a:endCxn id="5" idx="0"/>
            </p:cNvCxnSpPr>
            <p:nvPr/>
          </p:nvCxnSpPr>
          <p:spPr>
            <a:xfrm>
              <a:off x="1411441" y="2963302"/>
              <a:ext cx="6195" cy="402294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EB5C42-967E-8F59-3342-FF9110A730EC}"/>
                </a:ext>
              </a:extLst>
            </p:cNvPr>
            <p:cNvCxnSpPr>
              <a:cxnSpLocks/>
              <a:stCxn id="5" idx="3"/>
              <a:endCxn id="19" idx="1"/>
            </p:cNvCxnSpPr>
            <p:nvPr/>
          </p:nvCxnSpPr>
          <p:spPr>
            <a:xfrm flipV="1">
              <a:off x="2420676" y="3841457"/>
              <a:ext cx="107543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1BA461-D1ED-B1D8-B76D-5A5046B79072}"/>
                </a:ext>
              </a:extLst>
            </p:cNvPr>
            <p:cNvSpPr txBox="1"/>
            <p:nvPr/>
          </p:nvSpPr>
          <p:spPr>
            <a:xfrm>
              <a:off x="3496112" y="3610624"/>
              <a:ext cx="1385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th-TH" sz="2400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ดิ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/…/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ไร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EDC09FB-35DA-EF4F-A8AB-478D7022BA05}"/>
                </a:ext>
              </a:extLst>
            </p:cNvPr>
            <p:cNvCxnSpPr>
              <a:cxnSpLocks/>
              <a:stCxn id="19" idx="0"/>
              <a:endCxn id="6" idx="2"/>
            </p:cNvCxnSpPr>
            <p:nvPr/>
          </p:nvCxnSpPr>
          <p:spPr>
            <a:xfrm flipV="1">
              <a:off x="4188770" y="2670917"/>
              <a:ext cx="0" cy="93970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8718219-06BA-58AB-64B4-68616BBC4719}"/>
                </a:ext>
              </a:extLst>
            </p:cNvPr>
            <p:cNvSpPr txBox="1"/>
            <p:nvPr/>
          </p:nvSpPr>
          <p:spPr>
            <a:xfrm>
              <a:off x="6158511" y="1787162"/>
              <a:ext cx="19014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en-US" sz="240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&lt;pad&gt;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/…/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ไร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th-TH" sz="2400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ดิ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/…/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en-US" sz="240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&lt;pad&gt;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2DA8575-29ED-0E88-3AC9-695724FEF32F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>
              <a:off x="7109253" y="2618159"/>
              <a:ext cx="0" cy="70040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720842E-F9E7-9BE7-7381-7A8432D1945A}"/>
                </a:ext>
              </a:extLst>
            </p:cNvPr>
            <p:cNvCxnSpPr>
              <a:cxnSpLocks/>
              <a:stCxn id="6" idx="3"/>
              <a:endCxn id="35" idx="1"/>
            </p:cNvCxnSpPr>
            <p:nvPr/>
          </p:nvCxnSpPr>
          <p:spPr>
            <a:xfrm>
              <a:off x="5450629" y="2195056"/>
              <a:ext cx="707882" cy="760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6A98468-9AC7-700C-F0B7-84CB8DD31E48}"/>
                </a:ext>
              </a:extLst>
            </p:cNvPr>
            <p:cNvCxnSpPr>
              <a:cxnSpLocks/>
            </p:cNvCxnSpPr>
            <p:nvPr/>
          </p:nvCxnSpPr>
          <p:spPr>
            <a:xfrm>
              <a:off x="8954666" y="4186348"/>
              <a:ext cx="534462" cy="469445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C15E5A9B-1FD7-FCD2-198A-AA23553B5B47}"/>
                </a:ext>
              </a:extLst>
            </p:cNvPr>
            <p:cNvCxnSpPr>
              <a:cxnSpLocks/>
              <a:stCxn id="8" idx="3"/>
              <a:endCxn id="58" idx="2"/>
            </p:cNvCxnSpPr>
            <p:nvPr/>
          </p:nvCxnSpPr>
          <p:spPr>
            <a:xfrm flipV="1">
              <a:off x="8951299" y="2608862"/>
              <a:ext cx="1076739" cy="1189972"/>
            </a:xfrm>
            <a:prstGeom prst="bentConnector2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641DD46-CC70-6E82-B25D-492E2314F79B}"/>
                </a:ext>
              </a:extLst>
            </p:cNvPr>
            <p:cNvSpPr txBox="1"/>
            <p:nvPr/>
          </p:nvSpPr>
          <p:spPr>
            <a:xfrm>
              <a:off x="8954666" y="1777865"/>
              <a:ext cx="21467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Corrected Sentence</a:t>
              </a:r>
            </a:p>
            <a:p>
              <a:pPr algn="ctr"/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th-TH" sz="240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สิ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…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</a:t>
              </a:r>
              <a:r>
                <a:rPr lang="th-TH" sz="240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อะไร</a:t>
              </a:r>
              <a:endPara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FF32534-7E10-B33C-E452-F47FCDB7F222}"/>
                </a:ext>
              </a:extLst>
            </p:cNvPr>
            <p:cNvSpPr txBox="1"/>
            <p:nvPr/>
          </p:nvSpPr>
          <p:spPr>
            <a:xfrm>
              <a:off x="9351556" y="4655793"/>
              <a:ext cx="23278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Character Edit Distance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F68348F-48B8-2E89-2E31-C7BBD4F24D2F}"/>
                </a:ext>
              </a:extLst>
            </p:cNvPr>
            <p:cNvGrpSpPr/>
            <p:nvPr/>
          </p:nvGrpSpPr>
          <p:grpSpPr>
            <a:xfrm>
              <a:off x="160006" y="3280346"/>
              <a:ext cx="2260670" cy="1036973"/>
              <a:chOff x="589593" y="3237722"/>
              <a:chExt cx="2260670" cy="103697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903BB51-AFBC-0A45-BCCC-241AC8E8AF3E}"/>
                  </a:ext>
                </a:extLst>
              </p:cNvPr>
              <p:cNvSpPr/>
              <p:nvPr/>
            </p:nvSpPr>
            <p:spPr>
              <a:xfrm>
                <a:off x="844182" y="3322972"/>
                <a:ext cx="2006081" cy="951723"/>
              </a:xfrm>
              <a:prstGeom prst="roundRect">
                <a:avLst/>
              </a:prstGeom>
              <a:solidFill>
                <a:srgbClr val="B5CF5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Tokenizer</a:t>
                </a:r>
              </a:p>
            </p:txBody>
          </p:sp>
          <p:pic>
            <p:nvPicPr>
              <p:cNvPr id="3" name="Picture 2" descr="A puppet holding a durian&#10;&#10;Description automatically generated with low confidence">
                <a:extLst>
                  <a:ext uri="{FF2B5EF4-FFF2-40B4-BE49-F238E27FC236}">
                    <a16:creationId xmlns:a16="http://schemas.microsoft.com/office/drawing/2014/main" id="{4C53E6E0-690B-480A-A49C-5286EF7A6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9593" y="3237722"/>
                <a:ext cx="741724" cy="1036973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A71B319-C5E8-EDA3-77C2-73253D8F7B75}"/>
                </a:ext>
              </a:extLst>
            </p:cNvPr>
            <p:cNvGrpSpPr/>
            <p:nvPr/>
          </p:nvGrpSpPr>
          <p:grpSpPr>
            <a:xfrm>
              <a:off x="2844151" y="1645960"/>
              <a:ext cx="2606478" cy="1036973"/>
              <a:chOff x="3213202" y="1645960"/>
              <a:chExt cx="2606478" cy="1036973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7A2F89-C575-9950-A04D-0E10DFE08595}"/>
                  </a:ext>
                </a:extLst>
              </p:cNvPr>
              <p:cNvSpPr/>
              <p:nvPr/>
            </p:nvSpPr>
            <p:spPr>
              <a:xfrm>
                <a:off x="3295961" y="1719194"/>
                <a:ext cx="2523719" cy="951723"/>
              </a:xfrm>
              <a:prstGeom prst="roundRect">
                <a:avLst/>
              </a:prstGeom>
              <a:solidFill>
                <a:srgbClr val="EE6E2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Tagging Model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tags misspellings</a:t>
                </a:r>
              </a:p>
            </p:txBody>
          </p:sp>
          <p:pic>
            <p:nvPicPr>
              <p:cNvPr id="4" name="Picture 3" descr="A puppet holding a durian&#10;&#10;Description automatically generated with low confidence">
                <a:extLst>
                  <a:ext uri="{FF2B5EF4-FFF2-40B4-BE49-F238E27FC236}">
                    <a16:creationId xmlns:a16="http://schemas.microsoft.com/office/drawing/2014/main" id="{C9476DCC-0C4D-45F5-C189-32B25EF61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13202" y="1645960"/>
                <a:ext cx="741724" cy="1036973"/>
              </a:xfrm>
              <a:prstGeom prst="rect">
                <a:avLst/>
              </a:prstGeom>
            </p:spPr>
          </p:pic>
        </p:grpSp>
        <p:pic>
          <p:nvPicPr>
            <p:cNvPr id="38" name="Picture 37" descr="A puppet holding a durian&#10;&#10;Description automatically generated with low confidence">
              <a:extLst>
                <a:ext uri="{FF2B5EF4-FFF2-40B4-BE49-F238E27FC236}">
                  <a16:creationId xmlns:a16="http://schemas.microsoft.com/office/drawing/2014/main" id="{A69902B7-3686-13DD-62F0-E54DE0181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1627" y="3242132"/>
              <a:ext cx="741724" cy="1036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6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Single Corner Rounded 47">
            <a:extLst>
              <a:ext uri="{FF2B5EF4-FFF2-40B4-BE49-F238E27FC236}">
                <a16:creationId xmlns:a16="http://schemas.microsoft.com/office/drawing/2014/main" id="{3294213B-3711-0856-F094-52F41EE3B37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ound1Rect">
            <a:avLst>
              <a:gd name="adj" fmla="val 0"/>
            </a:avLst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C36180-BEB8-F978-0518-2890261B2666}"/>
              </a:ext>
            </a:extLst>
          </p:cNvPr>
          <p:cNvGrpSpPr/>
          <p:nvPr/>
        </p:nvGrpSpPr>
        <p:grpSpPr>
          <a:xfrm>
            <a:off x="294672" y="552033"/>
            <a:ext cx="11602656" cy="3471498"/>
            <a:chOff x="76781" y="1645960"/>
            <a:chExt cx="11602656" cy="347149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C9045E9-A5E2-C0B2-2E17-9AC05C873C99}"/>
                </a:ext>
              </a:extLst>
            </p:cNvPr>
            <p:cNvGrpSpPr/>
            <p:nvPr/>
          </p:nvGrpSpPr>
          <p:grpSpPr>
            <a:xfrm>
              <a:off x="5622541" y="3322972"/>
              <a:ext cx="3328758" cy="951723"/>
              <a:chOff x="4831953" y="2755445"/>
              <a:chExt cx="3328758" cy="951723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4B2B3CA6-638A-685F-1347-6E482AF4F6A5}"/>
                  </a:ext>
                </a:extLst>
              </p:cNvPr>
              <p:cNvSpPr/>
              <p:nvPr/>
            </p:nvSpPr>
            <p:spPr>
              <a:xfrm>
                <a:off x="7292705" y="2755445"/>
                <a:ext cx="868006" cy="951723"/>
              </a:xfrm>
              <a:prstGeom prst="roundRect">
                <a:avLst>
                  <a:gd name="adj" fmla="val 0"/>
                </a:avLst>
              </a:prstGeom>
              <a:solidFill>
                <a:srgbClr val="BFBFBF">
                  <a:alpha val="34902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  <a:p>
                <a:pPr algn="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  <a:p>
                <a:pPr algn="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76EDADA-4EAB-31CE-F0D4-A05A42DB941A}"/>
                  </a:ext>
                </a:extLst>
              </p:cNvPr>
              <p:cNvSpPr/>
              <p:nvPr/>
            </p:nvSpPr>
            <p:spPr>
              <a:xfrm>
                <a:off x="4831953" y="2755445"/>
                <a:ext cx="2948678" cy="951723"/>
              </a:xfrm>
              <a:prstGeom prst="roundRect">
                <a:avLst/>
              </a:prstGeom>
              <a:solidFill>
                <a:srgbClr val="103EA7">
                  <a:alpha val="34902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Masking Model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predicts correct token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31B25F-00C4-0024-DCF7-E68C28D7CD75}"/>
                </a:ext>
              </a:extLst>
            </p:cNvPr>
            <p:cNvSpPr txBox="1"/>
            <p:nvPr/>
          </p:nvSpPr>
          <p:spPr>
            <a:xfrm>
              <a:off x="76781" y="1762973"/>
              <a:ext cx="26693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Misspelled Sentence</a:t>
              </a:r>
            </a:p>
            <a:p>
              <a:pPr algn="ctr"/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ไปดิ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…</a:t>
              </a:r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รอไร</a:t>
              </a:r>
              <a:endParaRPr lang="en-US" sz="24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(Let’s go…waiting for what)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98ECD99-8037-CEF6-7BE8-C42BC507F601}"/>
                </a:ext>
              </a:extLst>
            </p:cNvPr>
            <p:cNvCxnSpPr>
              <a:cxnSpLocks/>
              <a:stCxn id="32" idx="2"/>
              <a:endCxn id="57" idx="0"/>
            </p:cNvCxnSpPr>
            <p:nvPr/>
          </p:nvCxnSpPr>
          <p:spPr>
            <a:xfrm>
              <a:off x="1411441" y="2963302"/>
              <a:ext cx="6195" cy="402294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1312E63-699E-7415-2C8B-9CCAC520ECEA}"/>
                </a:ext>
              </a:extLst>
            </p:cNvPr>
            <p:cNvCxnSpPr>
              <a:cxnSpLocks/>
              <a:stCxn id="57" idx="3"/>
              <a:endCxn id="37" idx="1"/>
            </p:cNvCxnSpPr>
            <p:nvPr/>
          </p:nvCxnSpPr>
          <p:spPr>
            <a:xfrm flipV="1">
              <a:off x="2420676" y="3841457"/>
              <a:ext cx="107543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98B397-C5D8-0926-071A-3FF80D1C1BDB}"/>
                </a:ext>
              </a:extLst>
            </p:cNvPr>
            <p:cNvSpPr txBox="1"/>
            <p:nvPr/>
          </p:nvSpPr>
          <p:spPr>
            <a:xfrm>
              <a:off x="3496112" y="3610624"/>
              <a:ext cx="1385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th-TH" sz="2400" dirty="0" err="1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ดิ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/…/</a:t>
              </a:r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ไร</a:t>
              </a:r>
              <a:endParaRPr lang="en-US" sz="24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310F0ED-DCE9-5F72-3B89-85DA0C8AE66E}"/>
                </a:ext>
              </a:extLst>
            </p:cNvPr>
            <p:cNvCxnSpPr>
              <a:cxnSpLocks/>
              <a:stCxn id="37" idx="0"/>
              <a:endCxn id="55" idx="2"/>
            </p:cNvCxnSpPr>
            <p:nvPr/>
          </p:nvCxnSpPr>
          <p:spPr>
            <a:xfrm flipV="1">
              <a:off x="4188770" y="2682933"/>
              <a:ext cx="0" cy="927691"/>
            </a:xfrm>
            <a:prstGeom prst="straightConnector1">
              <a:avLst/>
            </a:prstGeom>
            <a:ln w="38100">
              <a:solidFill>
                <a:srgbClr val="BFBFB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9F9338-1D88-27E0-AB41-30A5FF090FA3}"/>
                </a:ext>
              </a:extLst>
            </p:cNvPr>
            <p:cNvSpPr txBox="1"/>
            <p:nvPr/>
          </p:nvSpPr>
          <p:spPr>
            <a:xfrm>
              <a:off x="6146138" y="1787162"/>
              <a:ext cx="19014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&lt;pad&gt;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/…/</a:t>
              </a:r>
              <a:r>
                <a:rPr lang="th-TH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th-TH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ไร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th-TH" sz="2400" dirty="0" err="1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ดิ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/…/</a:t>
              </a:r>
              <a:r>
                <a:rPr lang="th-TH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&lt;pad&gt;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292FE85-A5E6-016E-FF14-FBE19BBC2F15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>
              <a:off x="7096880" y="2618159"/>
              <a:ext cx="0" cy="700403"/>
            </a:xfrm>
            <a:prstGeom prst="straightConnector1">
              <a:avLst/>
            </a:prstGeom>
            <a:ln w="38100">
              <a:solidFill>
                <a:srgbClr val="BFBFB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401D0FA-4B2E-6F65-10EB-2E5A219E0AF0}"/>
                </a:ext>
              </a:extLst>
            </p:cNvPr>
            <p:cNvCxnSpPr>
              <a:cxnSpLocks/>
              <a:stCxn id="55" idx="3"/>
              <a:endCxn id="41" idx="1"/>
            </p:cNvCxnSpPr>
            <p:nvPr/>
          </p:nvCxnSpPr>
          <p:spPr>
            <a:xfrm flipV="1">
              <a:off x="5450629" y="2202661"/>
              <a:ext cx="695509" cy="4411"/>
            </a:xfrm>
            <a:prstGeom prst="straightConnector1">
              <a:avLst/>
            </a:prstGeom>
            <a:ln w="38100">
              <a:solidFill>
                <a:srgbClr val="BFBFB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94BF86E-BFE1-A92C-91B2-3CD17A2CA2CB}"/>
                </a:ext>
              </a:extLst>
            </p:cNvPr>
            <p:cNvCxnSpPr>
              <a:cxnSpLocks/>
            </p:cNvCxnSpPr>
            <p:nvPr/>
          </p:nvCxnSpPr>
          <p:spPr>
            <a:xfrm>
              <a:off x="8954666" y="4186348"/>
              <a:ext cx="534462" cy="469445"/>
            </a:xfrm>
            <a:prstGeom prst="straightConnector1">
              <a:avLst/>
            </a:prstGeom>
            <a:ln w="9525">
              <a:solidFill>
                <a:srgbClr val="BFBFBF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CE286B40-034C-7661-072B-67C28086E3B6}"/>
                </a:ext>
              </a:extLst>
            </p:cNvPr>
            <p:cNvCxnSpPr>
              <a:cxnSpLocks/>
              <a:stCxn id="60" idx="3"/>
              <a:endCxn id="50" idx="2"/>
            </p:cNvCxnSpPr>
            <p:nvPr/>
          </p:nvCxnSpPr>
          <p:spPr>
            <a:xfrm flipV="1">
              <a:off x="8951299" y="2608862"/>
              <a:ext cx="1076739" cy="1189972"/>
            </a:xfrm>
            <a:prstGeom prst="bentConnector2">
              <a:avLst/>
            </a:prstGeom>
            <a:ln w="38100">
              <a:solidFill>
                <a:srgbClr val="BFBFB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C090C63-BF46-95DA-3697-043A05038D59}"/>
                </a:ext>
              </a:extLst>
            </p:cNvPr>
            <p:cNvSpPr txBox="1"/>
            <p:nvPr/>
          </p:nvSpPr>
          <p:spPr>
            <a:xfrm>
              <a:off x="8954666" y="1777865"/>
              <a:ext cx="21467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Corrected Sentence</a:t>
              </a:r>
            </a:p>
            <a:p>
              <a:pPr algn="ctr"/>
              <a:r>
                <a:rPr lang="th-TH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th-TH" sz="2400" b="1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สิ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…</a:t>
              </a:r>
              <a:r>
                <a:rPr lang="th-TH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</a:t>
              </a:r>
              <a:r>
                <a:rPr lang="th-TH" sz="2400" b="1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อะไร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F3C8EB6-64B6-6DC4-D22A-B7AFC2DC48D0}"/>
                </a:ext>
              </a:extLst>
            </p:cNvPr>
            <p:cNvSpPr txBox="1"/>
            <p:nvPr/>
          </p:nvSpPr>
          <p:spPr>
            <a:xfrm>
              <a:off x="9351556" y="4655793"/>
              <a:ext cx="23278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Character Edit Distance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4DE28F0-0D46-6DAA-1771-16DB54C11B9A}"/>
                </a:ext>
              </a:extLst>
            </p:cNvPr>
            <p:cNvGrpSpPr/>
            <p:nvPr/>
          </p:nvGrpSpPr>
          <p:grpSpPr>
            <a:xfrm>
              <a:off x="160006" y="3280346"/>
              <a:ext cx="2260670" cy="1036973"/>
              <a:chOff x="589593" y="3237722"/>
              <a:chExt cx="2260670" cy="103697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A4F3CC6-E1DC-A657-BD62-0BC7DD2A98C0}"/>
                  </a:ext>
                </a:extLst>
              </p:cNvPr>
              <p:cNvSpPr/>
              <p:nvPr/>
            </p:nvSpPr>
            <p:spPr>
              <a:xfrm>
                <a:off x="844182" y="3322972"/>
                <a:ext cx="2006081" cy="951723"/>
              </a:xfrm>
              <a:prstGeom prst="roundRect">
                <a:avLst/>
              </a:prstGeom>
              <a:solidFill>
                <a:srgbClr val="B5CF5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Tokenizer</a:t>
                </a:r>
              </a:p>
            </p:txBody>
          </p:sp>
          <p:pic>
            <p:nvPicPr>
              <p:cNvPr id="59" name="Picture 58" descr="A puppet holding a durian&#10;&#10;Description automatically generated with low confidence">
                <a:extLst>
                  <a:ext uri="{FF2B5EF4-FFF2-40B4-BE49-F238E27FC236}">
                    <a16:creationId xmlns:a16="http://schemas.microsoft.com/office/drawing/2014/main" id="{47C45712-50F3-463A-2476-38DF85746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89593" y="3237722"/>
                <a:ext cx="741724" cy="1036973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1719937-DE9A-233F-77F1-CD957100B853}"/>
                </a:ext>
              </a:extLst>
            </p:cNvPr>
            <p:cNvGrpSpPr/>
            <p:nvPr/>
          </p:nvGrpSpPr>
          <p:grpSpPr>
            <a:xfrm>
              <a:off x="2844151" y="1645960"/>
              <a:ext cx="2606478" cy="1036973"/>
              <a:chOff x="3213202" y="1645960"/>
              <a:chExt cx="2606478" cy="1036973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6CE58165-E7AC-A38D-7EF2-4379BA1599AC}"/>
                  </a:ext>
                </a:extLst>
              </p:cNvPr>
              <p:cNvSpPr/>
              <p:nvPr/>
            </p:nvSpPr>
            <p:spPr>
              <a:xfrm>
                <a:off x="3295961" y="1731210"/>
                <a:ext cx="2523719" cy="951723"/>
              </a:xfrm>
              <a:prstGeom prst="roundRect">
                <a:avLst/>
              </a:prstGeom>
              <a:solidFill>
                <a:srgbClr val="EE6E23">
                  <a:alpha val="34902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Tagging Model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tags misspellings</a:t>
                </a:r>
              </a:p>
            </p:txBody>
          </p:sp>
          <p:pic>
            <p:nvPicPr>
              <p:cNvPr id="56" name="Picture 55" descr="A puppet holding a durian&#10;&#10;Description automatically generated with low confidence">
                <a:extLst>
                  <a:ext uri="{FF2B5EF4-FFF2-40B4-BE49-F238E27FC236}">
                    <a16:creationId xmlns:a16="http://schemas.microsoft.com/office/drawing/2014/main" id="{CBAD9D48-2AFF-5E5C-C043-1F0B51A0D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35000"/>
              </a:blip>
              <a:stretch>
                <a:fillRect/>
              </a:stretch>
            </p:blipFill>
            <p:spPr>
              <a:xfrm>
                <a:off x="3213202" y="1645960"/>
                <a:ext cx="741724" cy="1036973"/>
              </a:xfrm>
              <a:prstGeom prst="rect">
                <a:avLst/>
              </a:prstGeom>
            </p:spPr>
          </p:pic>
        </p:grpSp>
        <p:pic>
          <p:nvPicPr>
            <p:cNvPr id="54" name="Picture 53" descr="A puppet holding a durian&#10;&#10;Description automatically generated with low confidence">
              <a:extLst>
                <a:ext uri="{FF2B5EF4-FFF2-40B4-BE49-F238E27FC236}">
                  <a16:creationId xmlns:a16="http://schemas.microsoft.com/office/drawing/2014/main" id="{084C1518-B533-468B-E07E-1ECB4EFC1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5461627" y="3242132"/>
              <a:ext cx="741724" cy="1036973"/>
            </a:xfrm>
            <a:prstGeom prst="rect">
              <a:avLst/>
            </a:prstGeom>
          </p:spPr>
        </p:pic>
      </p:grp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5D67BAF6-283F-D69E-9033-D07696C83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172" y="4135261"/>
            <a:ext cx="10515600" cy="22464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Tokenizer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WangchanBERTa</a:t>
            </a:r>
            <a:r>
              <a:rPr lang="en-US" sz="2000" dirty="0"/>
              <a:t>-based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/>
              <a:t>Tokenizes input raw sentence into word tokens</a:t>
            </a:r>
          </a:p>
        </p:txBody>
      </p:sp>
    </p:spTree>
    <p:extLst>
      <p:ext uri="{BB962C8B-B14F-4D97-AF65-F5344CB8AC3E}">
        <p14:creationId xmlns:p14="http://schemas.microsoft.com/office/powerpoint/2010/main" val="265667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Single Corner Rounded 47">
            <a:extLst>
              <a:ext uri="{FF2B5EF4-FFF2-40B4-BE49-F238E27FC236}">
                <a16:creationId xmlns:a16="http://schemas.microsoft.com/office/drawing/2014/main" id="{3294213B-3711-0856-F094-52F41EE3B37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ound1Rect">
            <a:avLst>
              <a:gd name="adj" fmla="val 0"/>
            </a:avLst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C36180-BEB8-F978-0518-2890261B2666}"/>
              </a:ext>
            </a:extLst>
          </p:cNvPr>
          <p:cNvGrpSpPr/>
          <p:nvPr/>
        </p:nvGrpSpPr>
        <p:grpSpPr>
          <a:xfrm>
            <a:off x="294672" y="552033"/>
            <a:ext cx="11602656" cy="3471498"/>
            <a:chOff x="76781" y="1645960"/>
            <a:chExt cx="11602656" cy="347149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C9045E9-A5E2-C0B2-2E17-9AC05C873C99}"/>
                </a:ext>
              </a:extLst>
            </p:cNvPr>
            <p:cNvGrpSpPr/>
            <p:nvPr/>
          </p:nvGrpSpPr>
          <p:grpSpPr>
            <a:xfrm>
              <a:off x="5622541" y="3322972"/>
              <a:ext cx="3328758" cy="951723"/>
              <a:chOff x="4831953" y="2755445"/>
              <a:chExt cx="3328758" cy="951723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4B2B3CA6-638A-685F-1347-6E482AF4F6A5}"/>
                  </a:ext>
                </a:extLst>
              </p:cNvPr>
              <p:cNvSpPr/>
              <p:nvPr/>
            </p:nvSpPr>
            <p:spPr>
              <a:xfrm>
                <a:off x="7292705" y="2755445"/>
                <a:ext cx="868006" cy="951723"/>
              </a:xfrm>
              <a:prstGeom prst="roundRect">
                <a:avLst>
                  <a:gd name="adj" fmla="val 0"/>
                </a:avLst>
              </a:prstGeom>
              <a:solidFill>
                <a:srgbClr val="BFBFBF">
                  <a:alpha val="34902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  <a:p>
                <a:pPr algn="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  <a:p>
                <a:pPr algn="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76EDADA-4EAB-31CE-F0D4-A05A42DB941A}"/>
                  </a:ext>
                </a:extLst>
              </p:cNvPr>
              <p:cNvSpPr/>
              <p:nvPr/>
            </p:nvSpPr>
            <p:spPr>
              <a:xfrm>
                <a:off x="4831953" y="2755445"/>
                <a:ext cx="2948678" cy="951723"/>
              </a:xfrm>
              <a:prstGeom prst="roundRect">
                <a:avLst/>
              </a:prstGeom>
              <a:solidFill>
                <a:srgbClr val="103EA7">
                  <a:alpha val="34902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Masking Model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predicts correct token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31B25F-00C4-0024-DCF7-E68C28D7CD75}"/>
                </a:ext>
              </a:extLst>
            </p:cNvPr>
            <p:cNvSpPr txBox="1"/>
            <p:nvPr/>
          </p:nvSpPr>
          <p:spPr>
            <a:xfrm>
              <a:off x="76781" y="1762973"/>
              <a:ext cx="26693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Misspelled Sentence</a:t>
              </a:r>
            </a:p>
            <a:p>
              <a:pPr algn="ctr"/>
              <a:r>
                <a:rPr lang="th-TH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ไปดิ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…</a:t>
              </a:r>
              <a:r>
                <a:rPr lang="th-TH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รอไร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(Let’s go…waiting for what)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98ECD99-8037-CEF6-7BE8-C42BC507F601}"/>
                </a:ext>
              </a:extLst>
            </p:cNvPr>
            <p:cNvCxnSpPr>
              <a:cxnSpLocks/>
              <a:stCxn id="32" idx="2"/>
              <a:endCxn id="57" idx="0"/>
            </p:cNvCxnSpPr>
            <p:nvPr/>
          </p:nvCxnSpPr>
          <p:spPr>
            <a:xfrm>
              <a:off x="1411441" y="2963302"/>
              <a:ext cx="6195" cy="402294"/>
            </a:xfrm>
            <a:prstGeom prst="straightConnector1">
              <a:avLst/>
            </a:prstGeom>
            <a:ln w="38100">
              <a:solidFill>
                <a:srgbClr val="BFBFB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1312E63-699E-7415-2C8B-9CCAC520ECEA}"/>
                </a:ext>
              </a:extLst>
            </p:cNvPr>
            <p:cNvCxnSpPr>
              <a:cxnSpLocks/>
              <a:stCxn id="57" idx="3"/>
              <a:endCxn id="37" idx="1"/>
            </p:cNvCxnSpPr>
            <p:nvPr/>
          </p:nvCxnSpPr>
          <p:spPr>
            <a:xfrm flipV="1">
              <a:off x="2420676" y="3841457"/>
              <a:ext cx="1075436" cy="1"/>
            </a:xfrm>
            <a:prstGeom prst="straightConnector1">
              <a:avLst/>
            </a:prstGeom>
            <a:ln w="38100">
              <a:solidFill>
                <a:srgbClr val="BFBFB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98B397-C5D8-0926-071A-3FF80D1C1BDB}"/>
                </a:ext>
              </a:extLst>
            </p:cNvPr>
            <p:cNvSpPr txBox="1"/>
            <p:nvPr/>
          </p:nvSpPr>
          <p:spPr>
            <a:xfrm>
              <a:off x="3496112" y="3610624"/>
              <a:ext cx="1385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th-TH" sz="2400" dirty="0" err="1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ดิ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/…/</a:t>
              </a:r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ไร</a:t>
              </a:r>
              <a:endParaRPr lang="en-US" sz="24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310F0ED-DCE9-5F72-3B89-85DA0C8AE66E}"/>
                </a:ext>
              </a:extLst>
            </p:cNvPr>
            <p:cNvCxnSpPr>
              <a:cxnSpLocks/>
              <a:stCxn id="37" idx="0"/>
              <a:endCxn id="55" idx="2"/>
            </p:cNvCxnSpPr>
            <p:nvPr/>
          </p:nvCxnSpPr>
          <p:spPr>
            <a:xfrm flipV="1">
              <a:off x="4188770" y="2682933"/>
              <a:ext cx="0" cy="92769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9F9338-1D88-27E0-AB41-30A5FF090FA3}"/>
                </a:ext>
              </a:extLst>
            </p:cNvPr>
            <p:cNvSpPr txBox="1"/>
            <p:nvPr/>
          </p:nvSpPr>
          <p:spPr>
            <a:xfrm>
              <a:off x="6146138" y="1787162"/>
              <a:ext cx="19014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&lt;pad&gt;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/…/</a:t>
              </a:r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ไร</a:t>
              </a:r>
              <a:endParaRPr lang="en-US" sz="24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th-TH" sz="2400" dirty="0" err="1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ดิ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/…/</a:t>
              </a:r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&lt;pad&gt;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292FE85-A5E6-016E-FF14-FBE19BBC2F15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>
              <a:off x="7096880" y="2618159"/>
              <a:ext cx="0" cy="700403"/>
            </a:xfrm>
            <a:prstGeom prst="straightConnector1">
              <a:avLst/>
            </a:prstGeom>
            <a:ln w="38100">
              <a:solidFill>
                <a:srgbClr val="BFBFB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401D0FA-4B2E-6F65-10EB-2E5A219E0AF0}"/>
                </a:ext>
              </a:extLst>
            </p:cNvPr>
            <p:cNvCxnSpPr>
              <a:cxnSpLocks/>
              <a:stCxn id="55" idx="3"/>
              <a:endCxn id="41" idx="1"/>
            </p:cNvCxnSpPr>
            <p:nvPr/>
          </p:nvCxnSpPr>
          <p:spPr>
            <a:xfrm flipV="1">
              <a:off x="5450629" y="2202661"/>
              <a:ext cx="695509" cy="441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94BF86E-BFE1-A92C-91B2-3CD17A2CA2CB}"/>
                </a:ext>
              </a:extLst>
            </p:cNvPr>
            <p:cNvCxnSpPr>
              <a:cxnSpLocks/>
            </p:cNvCxnSpPr>
            <p:nvPr/>
          </p:nvCxnSpPr>
          <p:spPr>
            <a:xfrm>
              <a:off x="8954666" y="4186348"/>
              <a:ext cx="534462" cy="469445"/>
            </a:xfrm>
            <a:prstGeom prst="straightConnector1">
              <a:avLst/>
            </a:prstGeom>
            <a:ln w="9525">
              <a:solidFill>
                <a:srgbClr val="BFBFBF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CE286B40-034C-7661-072B-67C28086E3B6}"/>
                </a:ext>
              </a:extLst>
            </p:cNvPr>
            <p:cNvCxnSpPr>
              <a:cxnSpLocks/>
              <a:stCxn id="60" idx="3"/>
              <a:endCxn id="50" idx="2"/>
            </p:cNvCxnSpPr>
            <p:nvPr/>
          </p:nvCxnSpPr>
          <p:spPr>
            <a:xfrm flipV="1">
              <a:off x="8951299" y="2608862"/>
              <a:ext cx="1076739" cy="1189972"/>
            </a:xfrm>
            <a:prstGeom prst="bentConnector2">
              <a:avLst/>
            </a:prstGeom>
            <a:ln w="38100">
              <a:solidFill>
                <a:srgbClr val="BFBFB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C090C63-BF46-95DA-3697-043A05038D59}"/>
                </a:ext>
              </a:extLst>
            </p:cNvPr>
            <p:cNvSpPr txBox="1"/>
            <p:nvPr/>
          </p:nvSpPr>
          <p:spPr>
            <a:xfrm>
              <a:off x="8954666" y="1777865"/>
              <a:ext cx="21467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Corrected Sentence</a:t>
              </a:r>
            </a:p>
            <a:p>
              <a:pPr algn="ctr"/>
              <a:r>
                <a:rPr lang="th-TH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th-TH" sz="2400" b="1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สิ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…</a:t>
              </a:r>
              <a:r>
                <a:rPr lang="th-TH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</a:t>
              </a:r>
              <a:r>
                <a:rPr lang="th-TH" sz="2400" b="1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อะไร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F3C8EB6-64B6-6DC4-D22A-B7AFC2DC48D0}"/>
                </a:ext>
              </a:extLst>
            </p:cNvPr>
            <p:cNvSpPr txBox="1"/>
            <p:nvPr/>
          </p:nvSpPr>
          <p:spPr>
            <a:xfrm>
              <a:off x="9351556" y="4655793"/>
              <a:ext cx="23278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Character Edit Distance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4DE28F0-0D46-6DAA-1771-16DB54C11B9A}"/>
                </a:ext>
              </a:extLst>
            </p:cNvPr>
            <p:cNvGrpSpPr/>
            <p:nvPr/>
          </p:nvGrpSpPr>
          <p:grpSpPr>
            <a:xfrm>
              <a:off x="160006" y="3280346"/>
              <a:ext cx="2260670" cy="1036973"/>
              <a:chOff x="589593" y="3237722"/>
              <a:chExt cx="2260670" cy="103697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A4F3CC6-E1DC-A657-BD62-0BC7DD2A98C0}"/>
                  </a:ext>
                </a:extLst>
              </p:cNvPr>
              <p:cNvSpPr/>
              <p:nvPr/>
            </p:nvSpPr>
            <p:spPr>
              <a:xfrm>
                <a:off x="844182" y="3322972"/>
                <a:ext cx="2006081" cy="951723"/>
              </a:xfrm>
              <a:prstGeom prst="roundRect">
                <a:avLst/>
              </a:prstGeom>
              <a:solidFill>
                <a:srgbClr val="B5CF57">
                  <a:alpha val="34902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Tokenizer</a:t>
                </a:r>
              </a:p>
            </p:txBody>
          </p:sp>
          <p:pic>
            <p:nvPicPr>
              <p:cNvPr id="59" name="Picture 58" descr="A puppet holding a durian&#10;&#10;Description automatically generated with low confidence">
                <a:extLst>
                  <a:ext uri="{FF2B5EF4-FFF2-40B4-BE49-F238E27FC236}">
                    <a16:creationId xmlns:a16="http://schemas.microsoft.com/office/drawing/2014/main" id="{47C45712-50F3-463A-2476-38DF85746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35000"/>
              </a:blip>
              <a:stretch>
                <a:fillRect/>
              </a:stretch>
            </p:blipFill>
            <p:spPr>
              <a:xfrm>
                <a:off x="589593" y="3237722"/>
                <a:ext cx="741724" cy="1036973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1719937-DE9A-233F-77F1-CD957100B853}"/>
                </a:ext>
              </a:extLst>
            </p:cNvPr>
            <p:cNvGrpSpPr/>
            <p:nvPr/>
          </p:nvGrpSpPr>
          <p:grpSpPr>
            <a:xfrm>
              <a:off x="2844151" y="1645960"/>
              <a:ext cx="2606478" cy="1036973"/>
              <a:chOff x="3213202" y="1645960"/>
              <a:chExt cx="2606478" cy="1036973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6CE58165-E7AC-A38D-7EF2-4379BA1599AC}"/>
                  </a:ext>
                </a:extLst>
              </p:cNvPr>
              <p:cNvSpPr/>
              <p:nvPr/>
            </p:nvSpPr>
            <p:spPr>
              <a:xfrm>
                <a:off x="3295961" y="1731210"/>
                <a:ext cx="2523719" cy="951723"/>
              </a:xfrm>
              <a:prstGeom prst="roundRect">
                <a:avLst/>
              </a:prstGeom>
              <a:solidFill>
                <a:srgbClr val="EE6E2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Tagging Model</a:t>
                </a:r>
              </a:p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tags misspellings</a:t>
                </a:r>
              </a:p>
            </p:txBody>
          </p:sp>
          <p:pic>
            <p:nvPicPr>
              <p:cNvPr id="56" name="Picture 55" descr="A puppet holding a durian&#10;&#10;Description automatically generated with low confidence">
                <a:extLst>
                  <a:ext uri="{FF2B5EF4-FFF2-40B4-BE49-F238E27FC236}">
                    <a16:creationId xmlns:a16="http://schemas.microsoft.com/office/drawing/2014/main" id="{CBAD9D48-2AFF-5E5C-C043-1F0B51A0D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213202" y="1645960"/>
                <a:ext cx="741724" cy="1036973"/>
              </a:xfrm>
              <a:prstGeom prst="rect">
                <a:avLst/>
              </a:prstGeom>
            </p:spPr>
          </p:pic>
        </p:grpSp>
        <p:pic>
          <p:nvPicPr>
            <p:cNvPr id="54" name="Picture 53" descr="A puppet holding a durian&#10;&#10;Description automatically generated with low confidence">
              <a:extLst>
                <a:ext uri="{FF2B5EF4-FFF2-40B4-BE49-F238E27FC236}">
                  <a16:creationId xmlns:a16="http://schemas.microsoft.com/office/drawing/2014/main" id="{084C1518-B533-468B-E07E-1ECB4EFC1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5461627" y="3242132"/>
              <a:ext cx="741724" cy="1036973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BFB18-FF89-8CAA-1E84-9D5E2CBF6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172" y="4135261"/>
            <a:ext cx="10515600" cy="22464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Tagging Model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WangchanBERTa</a:t>
            </a:r>
            <a:r>
              <a:rPr lang="en-US" sz="2000" dirty="0"/>
              <a:t>-based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/>
              <a:t>Trained in the same way as Named Entity Recognition task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/>
              <a:t>Scans every token to find “misspelled” tokens</a:t>
            </a:r>
          </a:p>
        </p:txBody>
      </p:sp>
    </p:spTree>
    <p:extLst>
      <p:ext uri="{BB962C8B-B14F-4D97-AF65-F5344CB8AC3E}">
        <p14:creationId xmlns:p14="http://schemas.microsoft.com/office/powerpoint/2010/main" val="20968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Single Corner Rounded 47">
            <a:extLst>
              <a:ext uri="{FF2B5EF4-FFF2-40B4-BE49-F238E27FC236}">
                <a16:creationId xmlns:a16="http://schemas.microsoft.com/office/drawing/2014/main" id="{3294213B-3711-0856-F094-52F41EE3B37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ound1Rect">
            <a:avLst>
              <a:gd name="adj" fmla="val 0"/>
            </a:avLst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C36180-BEB8-F978-0518-2890261B2666}"/>
              </a:ext>
            </a:extLst>
          </p:cNvPr>
          <p:cNvGrpSpPr/>
          <p:nvPr/>
        </p:nvGrpSpPr>
        <p:grpSpPr>
          <a:xfrm>
            <a:off x="294672" y="552033"/>
            <a:ext cx="11602656" cy="3471498"/>
            <a:chOff x="76781" y="1645960"/>
            <a:chExt cx="11602656" cy="347149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C9045E9-A5E2-C0B2-2E17-9AC05C873C99}"/>
                </a:ext>
              </a:extLst>
            </p:cNvPr>
            <p:cNvGrpSpPr/>
            <p:nvPr/>
          </p:nvGrpSpPr>
          <p:grpSpPr>
            <a:xfrm>
              <a:off x="5622541" y="3322972"/>
              <a:ext cx="3328758" cy="951723"/>
              <a:chOff x="4831953" y="2755445"/>
              <a:chExt cx="3328758" cy="951723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4B2B3CA6-638A-685F-1347-6E482AF4F6A5}"/>
                  </a:ext>
                </a:extLst>
              </p:cNvPr>
              <p:cNvSpPr/>
              <p:nvPr/>
            </p:nvSpPr>
            <p:spPr>
              <a:xfrm>
                <a:off x="7292705" y="2755445"/>
                <a:ext cx="868006" cy="951723"/>
              </a:xfrm>
              <a:prstGeom prst="roundRect">
                <a:avLst>
                  <a:gd name="adj" fmla="val 0"/>
                </a:avLst>
              </a:prstGeom>
              <a:solidFill>
                <a:srgbClr val="BFBFB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76EDADA-4EAB-31CE-F0D4-A05A42DB941A}"/>
                  </a:ext>
                </a:extLst>
              </p:cNvPr>
              <p:cNvSpPr/>
              <p:nvPr/>
            </p:nvSpPr>
            <p:spPr>
              <a:xfrm>
                <a:off x="4831953" y="2755445"/>
                <a:ext cx="2948678" cy="951723"/>
              </a:xfrm>
              <a:prstGeom prst="roundRect">
                <a:avLst/>
              </a:prstGeom>
              <a:solidFill>
                <a:srgbClr val="103EA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Masking Model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predicts correct token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31B25F-00C4-0024-DCF7-E68C28D7CD75}"/>
                </a:ext>
              </a:extLst>
            </p:cNvPr>
            <p:cNvSpPr txBox="1"/>
            <p:nvPr/>
          </p:nvSpPr>
          <p:spPr>
            <a:xfrm>
              <a:off x="76781" y="1762973"/>
              <a:ext cx="26693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Misspelled Sentence</a:t>
              </a:r>
            </a:p>
            <a:p>
              <a:pPr algn="ctr"/>
              <a:r>
                <a:rPr lang="th-TH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ไปดิ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…</a:t>
              </a:r>
              <a:r>
                <a:rPr lang="th-TH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รอไร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(Let’s go…waiting for what)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98ECD99-8037-CEF6-7BE8-C42BC507F601}"/>
                </a:ext>
              </a:extLst>
            </p:cNvPr>
            <p:cNvCxnSpPr>
              <a:cxnSpLocks/>
              <a:stCxn id="32" idx="2"/>
              <a:endCxn id="57" idx="0"/>
            </p:cNvCxnSpPr>
            <p:nvPr/>
          </p:nvCxnSpPr>
          <p:spPr>
            <a:xfrm>
              <a:off x="1411441" y="2963302"/>
              <a:ext cx="6195" cy="402294"/>
            </a:xfrm>
            <a:prstGeom prst="straightConnector1">
              <a:avLst/>
            </a:prstGeom>
            <a:ln w="38100">
              <a:solidFill>
                <a:srgbClr val="BFBFB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1312E63-699E-7415-2C8B-9CCAC520ECEA}"/>
                </a:ext>
              </a:extLst>
            </p:cNvPr>
            <p:cNvCxnSpPr>
              <a:cxnSpLocks/>
              <a:stCxn id="57" idx="3"/>
              <a:endCxn id="37" idx="1"/>
            </p:cNvCxnSpPr>
            <p:nvPr/>
          </p:nvCxnSpPr>
          <p:spPr>
            <a:xfrm flipV="1">
              <a:off x="2420676" y="3841457"/>
              <a:ext cx="1075436" cy="1"/>
            </a:xfrm>
            <a:prstGeom prst="straightConnector1">
              <a:avLst/>
            </a:prstGeom>
            <a:ln w="38100">
              <a:solidFill>
                <a:srgbClr val="BFBFB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98B397-C5D8-0926-071A-3FF80D1C1BDB}"/>
                </a:ext>
              </a:extLst>
            </p:cNvPr>
            <p:cNvSpPr txBox="1"/>
            <p:nvPr/>
          </p:nvSpPr>
          <p:spPr>
            <a:xfrm>
              <a:off x="3496112" y="3610624"/>
              <a:ext cx="1385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th-TH" sz="2400" dirty="0" err="1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ดิ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/…/</a:t>
              </a:r>
              <a:r>
                <a:rPr lang="th-TH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th-TH" sz="2400" dirty="0">
                  <a:solidFill>
                    <a:schemeClr val="bg1">
                      <a:lumMod val="6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ไร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310F0ED-DCE9-5F72-3B89-85DA0C8AE66E}"/>
                </a:ext>
              </a:extLst>
            </p:cNvPr>
            <p:cNvCxnSpPr>
              <a:cxnSpLocks/>
              <a:stCxn id="37" idx="0"/>
              <a:endCxn id="55" idx="2"/>
            </p:cNvCxnSpPr>
            <p:nvPr/>
          </p:nvCxnSpPr>
          <p:spPr>
            <a:xfrm flipV="1">
              <a:off x="4188770" y="2682933"/>
              <a:ext cx="0" cy="927691"/>
            </a:xfrm>
            <a:prstGeom prst="straightConnector1">
              <a:avLst/>
            </a:prstGeom>
            <a:ln w="38100">
              <a:solidFill>
                <a:srgbClr val="BFBFB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9F9338-1D88-27E0-AB41-30A5FF090FA3}"/>
                </a:ext>
              </a:extLst>
            </p:cNvPr>
            <p:cNvSpPr txBox="1"/>
            <p:nvPr/>
          </p:nvSpPr>
          <p:spPr>
            <a:xfrm>
              <a:off x="6146138" y="1787162"/>
              <a:ext cx="19014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en-US" sz="240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&lt;pad&gt;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/…/</a:t>
              </a:r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ไร</a:t>
              </a:r>
              <a:endParaRPr lang="en-US" sz="24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th-TH" sz="2400" dirty="0" err="1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ดิ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/…/</a:t>
              </a:r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/</a:t>
              </a:r>
              <a:r>
                <a:rPr lang="en-US" sz="240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&lt;pad&gt;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292FE85-A5E6-016E-FF14-FBE19BBC2F15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>
              <a:off x="7096880" y="2618159"/>
              <a:ext cx="0" cy="70040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401D0FA-4B2E-6F65-10EB-2E5A219E0AF0}"/>
                </a:ext>
              </a:extLst>
            </p:cNvPr>
            <p:cNvCxnSpPr>
              <a:cxnSpLocks/>
              <a:stCxn id="55" idx="3"/>
              <a:endCxn id="41" idx="1"/>
            </p:cNvCxnSpPr>
            <p:nvPr/>
          </p:nvCxnSpPr>
          <p:spPr>
            <a:xfrm flipV="1">
              <a:off x="5450629" y="2202661"/>
              <a:ext cx="695509" cy="4411"/>
            </a:xfrm>
            <a:prstGeom prst="straightConnector1">
              <a:avLst/>
            </a:prstGeom>
            <a:ln w="38100">
              <a:solidFill>
                <a:srgbClr val="BFBFB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94BF86E-BFE1-A92C-91B2-3CD17A2CA2CB}"/>
                </a:ext>
              </a:extLst>
            </p:cNvPr>
            <p:cNvCxnSpPr>
              <a:cxnSpLocks/>
            </p:cNvCxnSpPr>
            <p:nvPr/>
          </p:nvCxnSpPr>
          <p:spPr>
            <a:xfrm>
              <a:off x="8954666" y="4186348"/>
              <a:ext cx="534462" cy="469445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CE286B40-034C-7661-072B-67C28086E3B6}"/>
                </a:ext>
              </a:extLst>
            </p:cNvPr>
            <p:cNvCxnSpPr>
              <a:cxnSpLocks/>
              <a:stCxn id="60" idx="3"/>
              <a:endCxn id="50" idx="2"/>
            </p:cNvCxnSpPr>
            <p:nvPr/>
          </p:nvCxnSpPr>
          <p:spPr>
            <a:xfrm flipV="1">
              <a:off x="8951299" y="2608862"/>
              <a:ext cx="1076739" cy="1189972"/>
            </a:xfrm>
            <a:prstGeom prst="bentConnector2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C090C63-BF46-95DA-3697-043A05038D59}"/>
                </a:ext>
              </a:extLst>
            </p:cNvPr>
            <p:cNvSpPr txBox="1"/>
            <p:nvPr/>
          </p:nvSpPr>
          <p:spPr>
            <a:xfrm>
              <a:off x="8954666" y="1777865"/>
              <a:ext cx="21467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Corrected Sentence</a:t>
              </a:r>
            </a:p>
            <a:p>
              <a:pPr algn="ctr"/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th-TH" sz="240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สิ</a:t>
              </a:r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…</a:t>
              </a:r>
              <a:r>
                <a:rPr lang="th-TH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รอ</a:t>
              </a:r>
              <a:r>
                <a:rPr lang="th-TH" sz="240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อะไร</a:t>
              </a:r>
              <a:endPara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F3C8EB6-64B6-6DC4-D22A-B7AFC2DC48D0}"/>
                </a:ext>
              </a:extLst>
            </p:cNvPr>
            <p:cNvSpPr txBox="1"/>
            <p:nvPr/>
          </p:nvSpPr>
          <p:spPr>
            <a:xfrm>
              <a:off x="9351556" y="4655793"/>
              <a:ext cx="23278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Character Edit Distance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4DE28F0-0D46-6DAA-1771-16DB54C11B9A}"/>
                </a:ext>
              </a:extLst>
            </p:cNvPr>
            <p:cNvGrpSpPr/>
            <p:nvPr/>
          </p:nvGrpSpPr>
          <p:grpSpPr>
            <a:xfrm>
              <a:off x="160006" y="3280346"/>
              <a:ext cx="2260670" cy="1036973"/>
              <a:chOff x="589593" y="3237722"/>
              <a:chExt cx="2260670" cy="103697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A4F3CC6-E1DC-A657-BD62-0BC7DD2A98C0}"/>
                  </a:ext>
                </a:extLst>
              </p:cNvPr>
              <p:cNvSpPr/>
              <p:nvPr/>
            </p:nvSpPr>
            <p:spPr>
              <a:xfrm>
                <a:off x="844182" y="3322972"/>
                <a:ext cx="2006081" cy="951723"/>
              </a:xfrm>
              <a:prstGeom prst="roundRect">
                <a:avLst/>
              </a:prstGeom>
              <a:solidFill>
                <a:srgbClr val="B5CF57">
                  <a:alpha val="34902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Tokenizer</a:t>
                </a:r>
              </a:p>
            </p:txBody>
          </p:sp>
          <p:pic>
            <p:nvPicPr>
              <p:cNvPr id="59" name="Picture 58" descr="A puppet holding a durian&#10;&#10;Description automatically generated with low confidence">
                <a:extLst>
                  <a:ext uri="{FF2B5EF4-FFF2-40B4-BE49-F238E27FC236}">
                    <a16:creationId xmlns:a16="http://schemas.microsoft.com/office/drawing/2014/main" id="{47C45712-50F3-463A-2476-38DF85746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35000"/>
              </a:blip>
              <a:stretch>
                <a:fillRect/>
              </a:stretch>
            </p:blipFill>
            <p:spPr>
              <a:xfrm>
                <a:off x="589593" y="3237722"/>
                <a:ext cx="741724" cy="1036973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1719937-DE9A-233F-77F1-CD957100B853}"/>
                </a:ext>
              </a:extLst>
            </p:cNvPr>
            <p:cNvGrpSpPr/>
            <p:nvPr/>
          </p:nvGrpSpPr>
          <p:grpSpPr>
            <a:xfrm>
              <a:off x="2844151" y="1645960"/>
              <a:ext cx="2606478" cy="1036973"/>
              <a:chOff x="3213202" y="1645960"/>
              <a:chExt cx="2606478" cy="1036973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6CE58165-E7AC-A38D-7EF2-4379BA1599AC}"/>
                  </a:ext>
                </a:extLst>
              </p:cNvPr>
              <p:cNvSpPr/>
              <p:nvPr/>
            </p:nvSpPr>
            <p:spPr>
              <a:xfrm>
                <a:off x="3295961" y="1731210"/>
                <a:ext cx="2523719" cy="951723"/>
              </a:xfrm>
              <a:prstGeom prst="roundRect">
                <a:avLst/>
              </a:prstGeom>
              <a:solidFill>
                <a:srgbClr val="EE6E23">
                  <a:alpha val="34902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Tagging Model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tags misspellings</a:t>
                </a:r>
              </a:p>
            </p:txBody>
          </p:sp>
          <p:pic>
            <p:nvPicPr>
              <p:cNvPr id="56" name="Picture 55" descr="A puppet holding a durian&#10;&#10;Description automatically generated with low confidence">
                <a:extLst>
                  <a:ext uri="{FF2B5EF4-FFF2-40B4-BE49-F238E27FC236}">
                    <a16:creationId xmlns:a16="http://schemas.microsoft.com/office/drawing/2014/main" id="{CBAD9D48-2AFF-5E5C-C043-1F0B51A0D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35000"/>
              </a:blip>
              <a:stretch>
                <a:fillRect/>
              </a:stretch>
            </p:blipFill>
            <p:spPr>
              <a:xfrm>
                <a:off x="3213202" y="1645960"/>
                <a:ext cx="741724" cy="1036973"/>
              </a:xfrm>
              <a:prstGeom prst="rect">
                <a:avLst/>
              </a:prstGeom>
            </p:spPr>
          </p:pic>
        </p:grpSp>
        <p:pic>
          <p:nvPicPr>
            <p:cNvPr id="54" name="Picture 53" descr="A puppet holding a durian&#10;&#10;Description automatically generated with low confidence">
              <a:extLst>
                <a:ext uri="{FF2B5EF4-FFF2-40B4-BE49-F238E27FC236}">
                  <a16:creationId xmlns:a16="http://schemas.microsoft.com/office/drawing/2014/main" id="{084C1518-B533-468B-E07E-1ECB4EFC1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461627" y="3242132"/>
              <a:ext cx="741724" cy="1036973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F9161D-BC7B-6FEF-7DB5-446F7CA98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97" y="3665889"/>
            <a:ext cx="4785828" cy="22464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Masking Model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WangchanBERTa</a:t>
            </a:r>
            <a:r>
              <a:rPr lang="en-US" sz="2000" dirty="0"/>
              <a:t>-based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/>
              <a:t>Mask Language Modeling task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/>
              <a:t>Predicts correction for &lt;pad&gt;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5D9AA6-5F37-161F-3473-17617E940735}"/>
              </a:ext>
            </a:extLst>
          </p:cNvPr>
          <p:cNvSpPr txBox="1">
            <a:spLocks/>
          </p:cNvSpPr>
          <p:nvPr/>
        </p:nvSpPr>
        <p:spPr>
          <a:xfrm>
            <a:off x="4921856" y="3665889"/>
            <a:ext cx="6975472" cy="2246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/>
              <a:t>Character Edit Distance (CED)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/>
              <a:t>Threshold for word predictions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000" dirty="0"/>
              <a:t>Prevents corrections that don’t resemble original tokens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Ex. If CED = 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Accept:		</a:t>
            </a:r>
            <a:r>
              <a:rPr lang="en-US" sz="2000" dirty="0" err="1"/>
              <a:t>necesary</a:t>
            </a:r>
            <a:r>
              <a:rPr lang="en-US" sz="2000" dirty="0"/>
              <a:t> to nece</a:t>
            </a:r>
            <a:r>
              <a:rPr lang="en-US" sz="2000" dirty="0">
                <a:highlight>
                  <a:srgbClr val="FFFF00"/>
                </a:highlight>
              </a:rPr>
              <a:t>ss</a:t>
            </a:r>
            <a:r>
              <a:rPr lang="en-US" sz="2000" dirty="0"/>
              <a:t>ary (CED = 1)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Discard:	</a:t>
            </a:r>
            <a:r>
              <a:rPr lang="en-US" sz="2000" dirty="0" err="1"/>
              <a:t>acept</a:t>
            </a:r>
            <a:r>
              <a:rPr lang="en-US" sz="2000" dirty="0" err="1">
                <a:solidFill>
                  <a:srgbClr val="FF0000"/>
                </a:solidFill>
              </a:rPr>
              <a:t>i</a:t>
            </a:r>
            <a:r>
              <a:rPr lang="en-US" sz="2000" dirty="0" err="1"/>
              <a:t>ble</a:t>
            </a:r>
            <a:r>
              <a:rPr lang="en-US" sz="2000" dirty="0"/>
              <a:t> to ac</a:t>
            </a:r>
            <a:r>
              <a:rPr lang="en-US" sz="2000" dirty="0">
                <a:highlight>
                  <a:srgbClr val="FFFF00"/>
                </a:highlight>
              </a:rPr>
              <a:t>c</a:t>
            </a:r>
            <a:r>
              <a:rPr lang="en-US" sz="2000" dirty="0"/>
              <a:t>ept</a:t>
            </a:r>
            <a:r>
              <a:rPr lang="en-US" sz="2000" dirty="0">
                <a:highlight>
                  <a:srgbClr val="FFFF00"/>
                </a:highlight>
              </a:rPr>
              <a:t>a</a:t>
            </a:r>
            <a:r>
              <a:rPr lang="en-US" sz="2000" dirty="0"/>
              <a:t>ble (CED = 2 </a:t>
            </a:r>
            <a:r>
              <a:rPr lang="en-US" sz="2000" dirty="0">
                <a:solidFill>
                  <a:srgbClr val="FF0000"/>
                </a:solidFill>
              </a:rPr>
              <a:t>&gt; 1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855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2457F650-5017-A9A9-869B-F5ADE6B6CF6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ound1Rect">
            <a:avLst>
              <a:gd name="adj" fmla="val 0"/>
            </a:avLst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C3D3C8-6A4C-B550-ABA2-E9EF47E1245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212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Training and Validation</a:t>
            </a:r>
            <a:endParaRPr lang="en-TH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12F93ED-D877-E205-EB22-501F8E4D9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045152"/>
              </p:ext>
            </p:extLst>
          </p:nvPr>
        </p:nvGraphicFramePr>
        <p:xfrm>
          <a:off x="1" y="1506472"/>
          <a:ext cx="1219199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332">
                  <a:extLst>
                    <a:ext uri="{9D8B030D-6E8A-4147-A177-3AD203B41FA5}">
                      <a16:colId xmlns:a16="http://schemas.microsoft.com/office/drawing/2014/main" val="1950642731"/>
                    </a:ext>
                  </a:extLst>
                </a:gridCol>
                <a:gridCol w="2176586">
                  <a:extLst>
                    <a:ext uri="{9D8B030D-6E8A-4147-A177-3AD203B41FA5}">
                      <a16:colId xmlns:a16="http://schemas.microsoft.com/office/drawing/2014/main" val="2599273859"/>
                    </a:ext>
                  </a:extLst>
                </a:gridCol>
                <a:gridCol w="1881414">
                  <a:extLst>
                    <a:ext uri="{9D8B030D-6E8A-4147-A177-3AD203B41FA5}">
                      <a16:colId xmlns:a16="http://schemas.microsoft.com/office/drawing/2014/main" val="1493306192"/>
                    </a:ext>
                  </a:extLst>
                </a:gridCol>
                <a:gridCol w="1881414">
                  <a:extLst>
                    <a:ext uri="{9D8B030D-6E8A-4147-A177-3AD203B41FA5}">
                      <a16:colId xmlns:a16="http://schemas.microsoft.com/office/drawing/2014/main" val="63054743"/>
                    </a:ext>
                  </a:extLst>
                </a:gridCol>
                <a:gridCol w="3531252">
                  <a:extLst>
                    <a:ext uri="{9D8B030D-6E8A-4147-A177-3AD203B41FA5}">
                      <a16:colId xmlns:a16="http://schemas.microsoft.com/office/drawing/2014/main" val="4174744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Tagging (ours)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Masking (ours)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mT5 masking (competitor)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102965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 UGWC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Epochs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3218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7873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3151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23449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VISTEC-TPTH-2021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Epochs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5579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066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8277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186242"/>
                  </a:ext>
                </a:extLst>
              </a:tr>
            </a:tbl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49CF11-CFAB-61E0-8C57-DC231D455428}"/>
              </a:ext>
            </a:extLst>
          </p:cNvPr>
          <p:cNvSpPr txBox="1">
            <a:spLocks/>
          </p:cNvSpPr>
          <p:nvPr/>
        </p:nvSpPr>
        <p:spPr>
          <a:xfrm>
            <a:off x="1259071" y="5024259"/>
            <a:ext cx="9673856" cy="1815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Due to vast differences in datasets, the hyperparameters and statistics vary.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Note that mT5 masking has the same function as “Masking”, but it is based on the mT5 model.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E9FED-0273-BC12-0366-FAD53CBB25BE}"/>
              </a:ext>
            </a:extLst>
          </p:cNvPr>
          <p:cNvSpPr txBox="1">
            <a:spLocks/>
          </p:cNvSpPr>
          <p:nvPr/>
        </p:nvSpPr>
        <p:spPr>
          <a:xfrm>
            <a:off x="2708987" y="908536"/>
            <a:ext cx="6774024" cy="50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Model hyperparameters and training statistics</a:t>
            </a:r>
          </a:p>
        </p:txBody>
      </p:sp>
    </p:spTree>
    <p:extLst>
      <p:ext uri="{BB962C8B-B14F-4D97-AF65-F5344CB8AC3E}">
        <p14:creationId xmlns:p14="http://schemas.microsoft.com/office/powerpoint/2010/main" val="81873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2457F650-5017-A9A9-869B-F5ADE6B6CF6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ound1Rect">
            <a:avLst>
              <a:gd name="adj" fmla="val 0"/>
            </a:avLst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C3D3C8-6A4C-B550-ABA2-E9EF47E1245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212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Datasets</a:t>
            </a:r>
            <a:endParaRPr lang="en-TH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624D067-6C9D-13A4-66A1-3E3D897B2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339350"/>
              </p:ext>
            </p:extLst>
          </p:nvPr>
        </p:nvGraphicFramePr>
        <p:xfrm>
          <a:off x="1001804" y="1757485"/>
          <a:ext cx="1018839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3053">
                  <a:extLst>
                    <a:ext uri="{9D8B030D-6E8A-4147-A177-3AD203B41FA5}">
                      <a16:colId xmlns:a16="http://schemas.microsoft.com/office/drawing/2014/main" val="1349565436"/>
                    </a:ext>
                  </a:extLst>
                </a:gridCol>
                <a:gridCol w="2224114">
                  <a:extLst>
                    <a:ext uri="{9D8B030D-6E8A-4147-A177-3AD203B41FA5}">
                      <a16:colId xmlns:a16="http://schemas.microsoft.com/office/drawing/2014/main" val="2213427807"/>
                    </a:ext>
                  </a:extLst>
                </a:gridCol>
                <a:gridCol w="2761224">
                  <a:extLst>
                    <a:ext uri="{9D8B030D-6E8A-4147-A177-3AD203B41FA5}">
                      <a16:colId xmlns:a16="http://schemas.microsoft.com/office/drawing/2014/main" val="2008148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 UGWC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VISTEC-TPTH-2021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363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606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Idol-related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50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81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22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0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1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number of token per sample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32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number of misspelled token per sample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89368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46F2B3-8DFD-6577-5F0B-1B670077084C}"/>
              </a:ext>
            </a:extLst>
          </p:cNvPr>
          <p:cNvSpPr txBox="1">
            <a:spLocks/>
          </p:cNvSpPr>
          <p:nvPr/>
        </p:nvSpPr>
        <p:spPr>
          <a:xfrm>
            <a:off x="4534797" y="1211898"/>
            <a:ext cx="3122406" cy="50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Dataset Comparisons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840B1F-91E1-CA8A-0EDD-58EEF3E192C1}"/>
              </a:ext>
            </a:extLst>
          </p:cNvPr>
          <p:cNvSpPr txBox="1">
            <a:spLocks/>
          </p:cNvSpPr>
          <p:nvPr/>
        </p:nvSpPr>
        <p:spPr>
          <a:xfrm>
            <a:off x="1679944" y="5449144"/>
            <a:ext cx="9673856" cy="596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Note that both datasets are trained, validated and tested separately.</a:t>
            </a:r>
          </a:p>
        </p:txBody>
      </p:sp>
    </p:spTree>
    <p:extLst>
      <p:ext uri="{BB962C8B-B14F-4D97-AF65-F5344CB8AC3E}">
        <p14:creationId xmlns:p14="http://schemas.microsoft.com/office/powerpoint/2010/main" val="110492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1375</Words>
  <Application>Microsoft Office PowerPoint</Application>
  <PresentationFormat>Widescreen</PresentationFormat>
  <Paragraphs>483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Italics</vt:lpstr>
      <vt:lpstr>Arial</vt:lpstr>
      <vt:lpstr>Arial Bold</vt:lpstr>
      <vt:lpstr>Calibri</vt:lpstr>
      <vt:lpstr>TH Sarabun New</vt:lpstr>
      <vt:lpstr>Office Theme</vt:lpstr>
      <vt:lpstr>PowerPoint Presentation</vt:lpstr>
      <vt:lpstr>Motivation</vt:lpstr>
      <vt:lpstr>Problem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Idhibhat Pankam</cp:lastModifiedBy>
  <cp:revision>199</cp:revision>
  <dcterms:created xsi:type="dcterms:W3CDTF">2023-05-16T14:53:12Z</dcterms:created>
  <dcterms:modified xsi:type="dcterms:W3CDTF">2023-06-22T17:35:52Z</dcterms:modified>
</cp:coreProperties>
</file>