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3" r:id="rId3"/>
    <p:sldId id="259" r:id="rId4"/>
    <p:sldId id="304" r:id="rId5"/>
    <p:sldId id="265" r:id="rId6"/>
    <p:sldId id="305" r:id="rId7"/>
    <p:sldId id="266" r:id="rId8"/>
    <p:sldId id="267" r:id="rId9"/>
    <p:sldId id="268" r:id="rId10"/>
    <p:sldId id="303" r:id="rId11"/>
    <p:sldId id="271" r:id="rId12"/>
    <p:sldId id="269" r:id="rId13"/>
    <p:sldId id="270" r:id="rId14"/>
    <p:sldId id="273" r:id="rId15"/>
    <p:sldId id="290" r:id="rId16"/>
    <p:sldId id="288" r:id="rId17"/>
    <p:sldId id="291" r:id="rId18"/>
    <p:sldId id="292" r:id="rId19"/>
    <p:sldId id="289" r:id="rId20"/>
    <p:sldId id="293" r:id="rId21"/>
    <p:sldId id="294" r:id="rId22"/>
    <p:sldId id="295" r:id="rId23"/>
    <p:sldId id="296" r:id="rId24"/>
    <p:sldId id="297" r:id="rId25"/>
    <p:sldId id="277" r:id="rId26"/>
    <p:sldId id="278" r:id="rId27"/>
    <p:sldId id="279" r:id="rId28"/>
    <p:sldId id="298" r:id="rId29"/>
    <p:sldId id="299" r:id="rId30"/>
    <p:sldId id="300" r:id="rId31"/>
    <p:sldId id="301" r:id="rId32"/>
    <p:sldId id="283" r:id="rId33"/>
    <p:sldId id="284" r:id="rId34"/>
    <p:sldId id="302" r:id="rId35"/>
    <p:sldId id="287" r:id="rId36"/>
    <p:sldId id="258" r:id="rId37"/>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9"/>
    <p:restoredTop sz="82645"/>
  </p:normalViewPr>
  <p:slideViewPr>
    <p:cSldViewPr snapToGrid="0">
      <p:cViewPr varScale="1">
        <p:scale>
          <a:sx n="103" d="100"/>
          <a:sy n="103" d="100"/>
        </p:scale>
        <p:origin x="1336"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5675-4E62-4B49-ADCF-8D509C910431}" type="datetimeFigureOut">
              <a:rPr lang="th-TH" smtClean="0"/>
              <a:t>15/06/66</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4B0C9-1108-0541-B334-9C3C174C6E80}" type="slidenum">
              <a:rPr lang="th-TH" smtClean="0"/>
              <a:t>‹#›</a:t>
            </a:fld>
            <a:endParaRPr lang="th-TH"/>
          </a:p>
        </p:txBody>
      </p:sp>
    </p:spTree>
    <p:extLst>
      <p:ext uri="{BB962C8B-B14F-4D97-AF65-F5344CB8AC3E}">
        <p14:creationId xmlns:p14="http://schemas.microsoft.com/office/powerpoint/2010/main" val="73203386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NewRomanPSMT"/>
              </a:rPr>
              <a:t>Good afternoon, Mr. Chairman, and the audience.</a:t>
            </a:r>
            <a:br>
              <a:rPr lang="en-US" sz="1800" dirty="0">
                <a:effectLst/>
                <a:latin typeface="TimesNewRomanPSMT"/>
              </a:rPr>
            </a:br>
            <a:r>
              <a:rPr lang="en-US" sz="1800" dirty="0">
                <a:effectLst/>
                <a:latin typeface="TimesNewRomanPSMT"/>
              </a:rPr>
              <a:t>My name is </a:t>
            </a:r>
            <a:r>
              <a:rPr lang="en-US" sz="1800" dirty="0" err="1">
                <a:effectLst/>
                <a:latin typeface="TimesNewRomanPSMT"/>
              </a:rPr>
              <a:t>Jiraphat</a:t>
            </a:r>
            <a:r>
              <a:rPr lang="en-US" sz="1800" dirty="0">
                <a:effectLst/>
                <a:latin typeface="TimesNewRomanPSMT"/>
              </a:rPr>
              <a:t> </a:t>
            </a:r>
            <a:r>
              <a:rPr lang="en-US" sz="1800" dirty="0" err="1">
                <a:effectLst/>
                <a:latin typeface="TimesNewRomanPSMT"/>
              </a:rPr>
              <a:t>Samleepant</a:t>
            </a:r>
            <a:r>
              <a:rPr lang="en-US" sz="1800" dirty="0">
                <a:effectLst/>
                <a:latin typeface="TimesNewRomanPSMT"/>
              </a:rPr>
              <a:t>. I come from King Mongkut's University of Technology North Bangkok. </a:t>
            </a:r>
            <a:endParaRPr lang="en-US" dirty="0"/>
          </a:p>
          <a:p>
            <a:r>
              <a:rPr lang="en-US" sz="1800" dirty="0">
                <a:effectLst/>
                <a:latin typeface="TimesNewRomanPSMT"/>
              </a:rPr>
              <a:t>I’m going to present the topic of ”Modified Feature Extraction to Apply PSO for Solving Handwritten Digits".</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a:t>
            </a:fld>
            <a:endParaRPr lang="th-TH"/>
          </a:p>
        </p:txBody>
      </p:sp>
    </p:spTree>
    <p:extLst>
      <p:ext uri="{BB962C8B-B14F-4D97-AF65-F5344CB8AC3E}">
        <p14:creationId xmlns:p14="http://schemas.microsoft.com/office/powerpoint/2010/main" val="234800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overcome that problem</a:t>
            </a:r>
            <a:r>
              <a:rPr lang="en-US" dirty="0">
                <a:solidFill>
                  <a:schemeClr val="tx1">
                    <a:lumMod val="50000"/>
                    <a:lumOff val="50000"/>
                  </a:schemeClr>
                </a:solidFill>
                <a:latin typeface="Arial" panose="020B0604020202020204" pitchFamily="34" charset="0"/>
                <a:cs typeface="Arial" panose="020B0604020202020204" pitchFamily="34" charset="0"/>
              </a:rPr>
              <a:t>, There is a researcher that uses Particle Swarm Optimization (PSO)</a:t>
            </a:r>
            <a:r>
              <a:rPr lang="th-TH" dirty="0">
                <a:solidFill>
                  <a:schemeClr val="tx1">
                    <a:lumMod val="50000"/>
                    <a:lumOff val="50000"/>
                  </a:schemeClr>
                </a:solidFill>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to evaluate the recognition rate.</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10</a:t>
            </a:fld>
            <a:endParaRPr lang="th-TH"/>
          </a:p>
        </p:txBody>
      </p:sp>
    </p:spTree>
    <p:extLst>
      <p:ext uri="{BB962C8B-B14F-4D97-AF65-F5344CB8AC3E}">
        <p14:creationId xmlns:p14="http://schemas.microsoft.com/office/powerpoint/2010/main" val="149908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a:t>
            </a:r>
          </a:p>
          <a:p>
            <a:r>
              <a:rPr lang="en-US" dirty="0">
                <a:solidFill>
                  <a:schemeClr val="tx1">
                    <a:lumMod val="50000"/>
                    <a:lumOff val="50000"/>
                  </a:schemeClr>
                </a:solidFill>
                <a:latin typeface="Arial" panose="020B0604020202020204" pitchFamily="34" charset="0"/>
                <a:cs typeface="Arial" panose="020B0604020202020204" pitchFamily="34" charset="0"/>
              </a:rPr>
              <a:t>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11</a:t>
            </a:fld>
            <a:endParaRPr lang="th-TH"/>
          </a:p>
        </p:txBody>
      </p:sp>
    </p:spTree>
    <p:extLst>
      <p:ext uri="{BB962C8B-B14F-4D97-AF65-F5344CB8AC3E}">
        <p14:creationId xmlns:p14="http://schemas.microsoft.com/office/powerpoint/2010/main" val="209348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a:t>
            </a:r>
          </a:p>
          <a:p>
            <a:r>
              <a:rPr lang="en-US" dirty="0">
                <a:solidFill>
                  <a:schemeClr val="tx1">
                    <a:lumMod val="50000"/>
                    <a:lumOff val="50000"/>
                  </a:schemeClr>
                </a:solidFill>
                <a:latin typeface="Arial" panose="020B0604020202020204" pitchFamily="34" charset="0"/>
                <a:cs typeface="Arial" panose="020B0604020202020204" pitchFamily="34" charset="0"/>
              </a:rPr>
              <a:t>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p>
          <a:p>
            <a:endParaRPr lang="en-US" dirty="0">
              <a:latin typeface="Arial" panose="020B0604020202020204" pitchFamily="34" charset="0"/>
              <a:cs typeface="Arial" panose="020B0604020202020204" pitchFamily="34" charset="0"/>
            </a:endParaRPr>
          </a:p>
          <a:p>
            <a:r>
              <a:rPr lang="en-US" dirty="0">
                <a:solidFill>
                  <a:schemeClr val="tx1">
                    <a:lumMod val="50000"/>
                    <a:lumOff val="50000"/>
                  </a:schemeClr>
                </a:solidFill>
                <a:latin typeface="Arial" panose="020B0604020202020204" pitchFamily="34" charset="0"/>
                <a:cs typeface="Arial" panose="020B0604020202020204" pitchFamily="34" charset="0"/>
              </a:rPr>
              <a:t>But adopting improper pre-processing of the input image can affect the recognition rate.</a:t>
            </a:r>
          </a:p>
          <a:p>
            <a:r>
              <a:rPr lang="en-US" dirty="0">
                <a:latin typeface="Arial" panose="020B0604020202020204" pitchFamily="34" charset="0"/>
                <a:cs typeface="Arial" panose="020B0604020202020204" pitchFamily="34" charset="0"/>
              </a:rPr>
              <a:t>Therefore, pre-processing and feature management are very important in this work.</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12</a:t>
            </a:fld>
            <a:endParaRPr lang="th-TH"/>
          </a:p>
        </p:txBody>
      </p:sp>
    </p:spTree>
    <p:extLst>
      <p:ext uri="{BB962C8B-B14F-4D97-AF65-F5344CB8AC3E}">
        <p14:creationId xmlns:p14="http://schemas.microsoft.com/office/powerpoint/2010/main" val="338092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the Proposed Work.</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13</a:t>
            </a:fld>
            <a:endParaRPr lang="th-TH"/>
          </a:p>
        </p:txBody>
      </p:sp>
    </p:spTree>
    <p:extLst>
      <p:ext uri="{BB962C8B-B14F-4D97-AF65-F5344CB8AC3E}">
        <p14:creationId xmlns:p14="http://schemas.microsoft.com/office/powerpoint/2010/main" val="358109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the Proposed Work.</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14</a:t>
            </a:fld>
            <a:endParaRPr lang="th-TH"/>
          </a:p>
        </p:txBody>
      </p:sp>
    </p:spTree>
    <p:extLst>
      <p:ext uri="{BB962C8B-B14F-4D97-AF65-F5344CB8AC3E}">
        <p14:creationId xmlns:p14="http://schemas.microsoft.com/office/powerpoint/2010/main" val="1305447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I’m going to talk about Data Preparation before I continue to talk about my flowchart.</a:t>
            </a:r>
          </a:p>
          <a:p>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r>
              <a:rPr lang="en-US" dirty="0">
                <a:latin typeface="Arial" panose="020B0604020202020204" pitchFamily="34" charset="0"/>
                <a:cs typeface="Arial" panose="020B0604020202020204" pitchFamily="34" charset="0"/>
              </a:rPr>
              <a:t>written by the same person.</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15</a:t>
            </a:fld>
            <a:endParaRPr lang="th-TH"/>
          </a:p>
        </p:txBody>
      </p:sp>
    </p:spTree>
    <p:extLst>
      <p:ext uri="{BB962C8B-B14F-4D97-AF65-F5344CB8AC3E}">
        <p14:creationId xmlns:p14="http://schemas.microsoft.com/office/powerpoint/2010/main" val="412330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I’m going to talk about Data Preparation before I continue to talk about my flowchart.</a:t>
            </a:r>
          </a:p>
          <a:p>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r>
              <a:rPr lang="en-US" dirty="0">
                <a:latin typeface="Arial" panose="020B0604020202020204" pitchFamily="34" charset="0"/>
                <a:cs typeface="Arial" panose="020B0604020202020204" pitchFamily="34" charset="0"/>
              </a:rPr>
              <a:t>written by the same person.</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r>
              <a:rPr lang="en-US" dirty="0">
                <a:latin typeface="Arial" panose="020B0604020202020204" pitchFamily="34" charset="0"/>
                <a:cs typeface="Arial" panose="020B0604020202020204" pitchFamily="34" charset="0"/>
              </a:rPr>
              <a:t>non-pseudo-characteristic writing.</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16</a:t>
            </a:fld>
            <a:endParaRPr lang="th-TH"/>
          </a:p>
        </p:txBody>
      </p:sp>
    </p:spTree>
    <p:extLst>
      <p:ext uri="{BB962C8B-B14F-4D97-AF65-F5344CB8AC3E}">
        <p14:creationId xmlns:p14="http://schemas.microsoft.com/office/powerpoint/2010/main" val="387011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This is my flowchart.</a:t>
            </a:r>
          </a:p>
          <a:p>
            <a:endParaRPr lang="en-US" dirty="0"/>
          </a:p>
          <a:p>
            <a:r>
              <a:rPr lang="en-US" dirty="0"/>
              <a:t>I’m going to present the first step.</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17</a:t>
            </a:fld>
            <a:endParaRPr lang="th-TH"/>
          </a:p>
        </p:txBody>
      </p:sp>
    </p:spTree>
    <p:extLst>
      <p:ext uri="{BB962C8B-B14F-4D97-AF65-F5344CB8AC3E}">
        <p14:creationId xmlns:p14="http://schemas.microsoft.com/office/powerpoint/2010/main" val="201407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This is my flowchart.</a:t>
            </a:r>
          </a:p>
          <a:p>
            <a:endParaRPr lang="en-US" dirty="0"/>
          </a:p>
          <a:p>
            <a:r>
              <a:rPr lang="en-US" dirty="0"/>
              <a:t>I’m going to present the first step.</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18</a:t>
            </a:fld>
            <a:endParaRPr lang="th-TH"/>
          </a:p>
        </p:txBody>
      </p:sp>
    </p:spTree>
    <p:extLst>
      <p:ext uri="{BB962C8B-B14F-4D97-AF65-F5344CB8AC3E}">
        <p14:creationId xmlns:p14="http://schemas.microsoft.com/office/powerpoint/2010/main" val="121381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The first step is cropping the frame with the handwritten numbers inside.</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Then, the Discrete wavelet transform (DWT) method is used to extract the important lines to remove noise.</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Image segmentation is applied to crop the white outer image for centering the numbers.</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And the image is resized to 10*10 pixels in the final step as a digital number that can easily find the quantity of the black pixel.</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19</a:t>
            </a:fld>
            <a:endParaRPr lang="th-TH"/>
          </a:p>
        </p:txBody>
      </p:sp>
    </p:spTree>
    <p:extLst>
      <p:ext uri="{BB962C8B-B14F-4D97-AF65-F5344CB8AC3E}">
        <p14:creationId xmlns:p14="http://schemas.microsoft.com/office/powerpoint/2010/main" val="259790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NewRomanPSMT"/>
              </a:rPr>
              <a:t>The contents can be divided into five sections. </a:t>
            </a:r>
            <a:endParaRPr lang="en-US" dirty="0"/>
          </a:p>
          <a:p>
            <a:r>
              <a:rPr lang="en-US" sz="1800" dirty="0">
                <a:effectLst/>
                <a:latin typeface="TimesNewRomanPSMT"/>
              </a:rPr>
              <a:t>First, Introduction</a:t>
            </a:r>
          </a:p>
          <a:p>
            <a:r>
              <a:rPr lang="en-US" sz="1800" dirty="0">
                <a:effectLst/>
                <a:latin typeface="TimesNewRomanPSMT"/>
              </a:rPr>
              <a:t>Second, Related Work</a:t>
            </a:r>
          </a:p>
          <a:p>
            <a:r>
              <a:rPr lang="en-US" sz="1800" dirty="0">
                <a:effectLst/>
                <a:latin typeface="TimesNewRomanPSMT"/>
              </a:rPr>
              <a:t>Third, Proposed Work</a:t>
            </a:r>
          </a:p>
          <a:p>
            <a:r>
              <a:rPr lang="en-US" sz="1800" dirty="0">
                <a:effectLst/>
                <a:latin typeface="TimesNewRomanPSMT"/>
              </a:rPr>
              <a:t>Fourth, Experimental Results</a:t>
            </a:r>
          </a:p>
          <a:p>
            <a:r>
              <a:rPr lang="en-US" sz="1800" dirty="0">
                <a:effectLst/>
                <a:latin typeface="TimesNewRomanPSMT"/>
              </a:rPr>
              <a:t>And finally, Conclusion </a:t>
            </a:r>
            <a:endParaRPr lang="en-US" dirty="0"/>
          </a:p>
          <a:p>
            <a:r>
              <a:rPr lang="en-US" sz="1800" dirty="0">
                <a:effectLst/>
                <a:latin typeface="TimesNewRomanPSMT"/>
              </a:rPr>
              <a:t>Let’s start with the Introduction.</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a:t>
            </a:fld>
            <a:endParaRPr lang="th-TH"/>
          </a:p>
        </p:txBody>
      </p:sp>
    </p:spTree>
    <p:extLst>
      <p:ext uri="{BB962C8B-B14F-4D97-AF65-F5344CB8AC3E}">
        <p14:creationId xmlns:p14="http://schemas.microsoft.com/office/powerpoint/2010/main" val="18630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second step, I’m introducing a newly invented method called "Thinned and Checked pixel Chain Code processing (TCCC)", as the feature extraction.</a:t>
            </a:r>
          </a:p>
          <a:p>
            <a:r>
              <a:rPr lang="en-US" sz="1800" dirty="0">
                <a:effectLst/>
                <a:latin typeface="Times New Roman" panose="02020603050405020304" pitchFamily="18" charset="0"/>
                <a:ea typeface="SimSun" panose="02010600030101010101" pitchFamily="2" charset="-122"/>
              </a:rPr>
              <a:t>The process that makes thinning the input images and checking pixels by pixel to get the digit codes that indicate the numbers.</a:t>
            </a:r>
            <a:r>
              <a:rPr lang="en-US" dirty="0">
                <a:effectLst/>
              </a:rPr>
              <a:t> </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20</a:t>
            </a:fld>
            <a:endParaRPr lang="th-TH"/>
          </a:p>
        </p:txBody>
      </p:sp>
    </p:spTree>
    <p:extLst>
      <p:ext uri="{BB962C8B-B14F-4D97-AF65-F5344CB8AC3E}">
        <p14:creationId xmlns:p14="http://schemas.microsoft.com/office/powerpoint/2010/main" val="1444301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method, Thinning</a:t>
            </a:r>
            <a:r>
              <a:rPr lang="en-US" dirty="0">
                <a:solidFill>
                  <a:schemeClr val="tx1">
                    <a:lumMod val="50000"/>
                    <a:lumOff val="50000"/>
                  </a:schemeClr>
                </a:solidFill>
                <a:latin typeface="Arial" panose="020B0604020202020204" pitchFamily="34" charset="0"/>
                <a:cs typeface="Arial" panose="020B0604020202020204" pitchFamily="34" charset="0"/>
              </a:rPr>
              <a:t> is a method in which the input data removes the outer layer of the number until it’s a single pixel wide.</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21</a:t>
            </a:fld>
            <a:endParaRPr lang="th-TH"/>
          </a:p>
        </p:txBody>
      </p:sp>
    </p:spTree>
    <p:extLst>
      <p:ext uri="{BB962C8B-B14F-4D97-AF65-F5344CB8AC3E}">
        <p14:creationId xmlns:p14="http://schemas.microsoft.com/office/powerpoint/2010/main" val="2842647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The black pixels counting method uses to count the black pixel are as follows:</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First, the 10*2 pixels windowed image is created, which starts moving from top to bottom according to the input image, moving two rows at a time without overlapping the previous count.</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Second, the 5*5</a:t>
            </a:r>
            <a:r>
              <a:rPr lang="ar-SA" sz="1800" dirty="0">
                <a:effectLst/>
                <a:latin typeface="Times New Roman" panose="02020603050405020304" pitchFamily="18" charset="0"/>
                <a:ea typeface="SimSun" panose="02010600030101010101" pitchFamily="2" charset="-122"/>
              </a:rPr>
              <a:t> </a:t>
            </a:r>
            <a:r>
              <a:rPr lang="en-US" sz="1800" dirty="0">
                <a:effectLst/>
                <a:latin typeface="Times New Roman" panose="02020603050405020304" pitchFamily="18" charset="0"/>
                <a:ea typeface="SimSun" panose="02010600030101010101" pitchFamily="2" charset="-122"/>
              </a:rPr>
              <a:t>pixels windowed image is created, which starts moving from left to right, and top to bottom without overlapping the previous count.</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Third, the 5*10 pixels windowed image is created, which starts moving from top to bottom without overlapping the previous count.</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Fourth, the 10*5 pixels windowed image is created, which starts moving from left to right without overlapping the previous count.</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When the process is complete, the total number of black pixels obtained by the four methods is summarized.</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The shaded part represents the image with the windowed image and the total output value has 13 characters.</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The first five obtained values are from the first method's count. The next four obtained values are from the second method's count. The next two obtained values are from the third method's count. and the last two obtained are from the fourth method's count, respectively.</a:t>
            </a:r>
            <a:r>
              <a:rPr lang="en-US" dirty="0">
                <a:effectLst/>
              </a:rPr>
              <a:t> </a:t>
            </a:r>
            <a:endParaRPr lang="en-US" sz="1800" dirty="0">
              <a:effectLst/>
              <a:latin typeface="Times New Roman" panose="02020603050405020304" pitchFamily="18" charset="0"/>
              <a:ea typeface="SimSun" panose="02010600030101010101" pitchFamily="2" charset="-122"/>
            </a:endParaRPr>
          </a:p>
          <a:p>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22</a:t>
            </a:fld>
            <a:endParaRPr lang="th-TH"/>
          </a:p>
        </p:txBody>
      </p:sp>
    </p:spTree>
    <p:extLst>
      <p:ext uri="{BB962C8B-B14F-4D97-AF65-F5344CB8AC3E}">
        <p14:creationId xmlns:p14="http://schemas.microsoft.com/office/powerpoint/2010/main" val="252269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third step, The previous results were introduced into the PSO method to enter training. Output is the model that is used for clustering.</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23</a:t>
            </a:fld>
            <a:endParaRPr lang="th-TH"/>
          </a:p>
        </p:txBody>
      </p:sp>
    </p:spTree>
    <p:extLst>
      <p:ext uri="{BB962C8B-B14F-4D97-AF65-F5344CB8AC3E}">
        <p14:creationId xmlns:p14="http://schemas.microsoft.com/office/powerpoint/2010/main" val="242540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testing, the K-means method is used for the clustering. It works seamlessly with PSO because the output is a decimal point. It enables to calculation of the distance of values from each digit for accuracy.</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24</a:t>
            </a:fld>
            <a:endParaRPr lang="th-TH"/>
          </a:p>
        </p:txBody>
      </p:sp>
    </p:spTree>
    <p:extLst>
      <p:ext uri="{BB962C8B-B14F-4D97-AF65-F5344CB8AC3E}">
        <p14:creationId xmlns:p14="http://schemas.microsoft.com/office/powerpoint/2010/main" val="26889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Experimental Results.</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25</a:t>
            </a:fld>
            <a:endParaRPr lang="th-TH"/>
          </a:p>
        </p:txBody>
      </p:sp>
    </p:spTree>
    <p:extLst>
      <p:ext uri="{BB962C8B-B14F-4D97-AF65-F5344CB8AC3E}">
        <p14:creationId xmlns:p14="http://schemas.microsoft.com/office/powerpoint/2010/main" val="215697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Experimental Results.</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26</a:t>
            </a:fld>
            <a:endParaRPr lang="th-TH"/>
          </a:p>
        </p:txBody>
      </p:sp>
    </p:spTree>
    <p:extLst>
      <p:ext uri="{BB962C8B-B14F-4D97-AF65-F5344CB8AC3E}">
        <p14:creationId xmlns:p14="http://schemas.microsoft.com/office/powerpoint/2010/main" val="4039128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The proposed method was tested on A</a:t>
            </a:r>
            <a:r>
              <a:rPr lang="ar-SA" sz="1800" dirty="0">
                <a:effectLst/>
                <a:latin typeface="Times New Roman" panose="02020603050405020304" pitchFamily="18" charset="0"/>
                <a:ea typeface="SimSun" panose="02010600030101010101" pitchFamily="2" charset="-122"/>
              </a:rPr>
              <a:t>4</a:t>
            </a:r>
            <a:r>
              <a:rPr lang="en-US" sz="1800" dirty="0">
                <a:effectLst/>
                <a:latin typeface="Times New Roman" panose="02020603050405020304" pitchFamily="18" charset="0"/>
                <a:ea typeface="SimSun" panose="02010600030101010101" pitchFamily="2" charset="-122"/>
              </a:rPr>
              <a:t> paper using the blank grid and the 1</a:t>
            </a:r>
            <a:r>
              <a:rPr lang="ar-SA" sz="1800" dirty="0">
                <a:effectLst/>
                <a:latin typeface="Times New Roman" panose="02020603050405020304" pitchFamily="18" charset="0"/>
                <a:ea typeface="SimSun" panose="02010600030101010101" pitchFamily="2" charset="-122"/>
              </a:rPr>
              <a:t>.</a:t>
            </a:r>
            <a:r>
              <a:rPr lang="en-US" sz="1800" dirty="0">
                <a:effectLst/>
                <a:latin typeface="Times New Roman" panose="02020603050405020304" pitchFamily="18" charset="0"/>
                <a:ea typeface="SimSun" panose="02010600030101010101" pitchFamily="2" charset="-122"/>
              </a:rPr>
              <a:t>0 mm black gel pen.</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In the Experiments, 35 participants were used.</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They were instructed to fill up the table with numbers ranging from 0 to 9. However, the numbers on the individual test papers were mixed. Someone wrote small digits, while others wrote large digits.</a:t>
            </a:r>
            <a:r>
              <a:rPr lang="en-US" dirty="0">
                <a:effectLst/>
              </a:rPr>
              <a:t> </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27</a:t>
            </a:fld>
            <a:endParaRPr lang="th-TH"/>
          </a:p>
        </p:txBody>
      </p:sp>
    </p:spTree>
    <p:extLst>
      <p:ext uri="{BB962C8B-B14F-4D97-AF65-F5344CB8AC3E}">
        <p14:creationId xmlns:p14="http://schemas.microsoft.com/office/powerpoint/2010/main" val="1531099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first experiment, the results were the average of the recognition rate of all tests. In this work, we compared with Python-tesseract (</a:t>
            </a:r>
            <a:r>
              <a:rPr lang="en-US" sz="1800" dirty="0" err="1">
                <a:effectLst/>
                <a:latin typeface="Times New Roman" panose="02020603050405020304" pitchFamily="18" charset="0"/>
                <a:ea typeface="SimSun" panose="02010600030101010101" pitchFamily="2" charset="-122"/>
              </a:rPr>
              <a:t>Pytesseract</a:t>
            </a:r>
            <a:r>
              <a:rPr lang="en-US" sz="1800" dirty="0">
                <a:effectLst/>
                <a:latin typeface="Times New Roman" panose="02020603050405020304" pitchFamily="18" charset="0"/>
                <a:ea typeface="SimSun" panose="02010600030101010101" pitchFamily="2" charset="-122"/>
              </a:rPr>
              <a:t>), Google Lens, and Apple Live Text.</a:t>
            </a:r>
          </a:p>
          <a:p>
            <a:endParaRPr lang="en-US" sz="1800" dirty="0">
              <a:solidFill>
                <a:srgbClr val="000000"/>
              </a:solidFill>
              <a:effectLst/>
              <a:latin typeface="Times New Roman" panose="02020603050405020304" pitchFamily="18" charset="0"/>
              <a:ea typeface="SimSun" panose="02010600030101010101" pitchFamily="2" charset="-122"/>
            </a:endParaRPr>
          </a:p>
          <a:p>
            <a:r>
              <a:rPr lang="en-US" sz="1800" dirty="0">
                <a:solidFill>
                  <a:srgbClr val="000000"/>
                </a:solidFill>
                <a:effectLst/>
                <a:latin typeface="Times New Roman" panose="02020603050405020304" pitchFamily="18" charset="0"/>
                <a:ea typeface="SimSun" panose="02010600030101010101" pitchFamily="2" charset="-122"/>
              </a:rPr>
              <a:t>When the benchmarking test was completed, the results of this work compared to the compared techniques.</a:t>
            </a:r>
          </a:p>
          <a:p>
            <a:endParaRPr lang="en-US" sz="1800" dirty="0">
              <a:solidFill>
                <a:srgbClr val="000000"/>
              </a:solidFill>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This experiment produces very satisfactory results. This work receives a 93.40% recognition rate.</a:t>
            </a:r>
            <a:endParaRPr lang="en-US" sz="1800" dirty="0">
              <a:solidFill>
                <a:srgbClr val="000000"/>
              </a:solidFill>
              <a:effectLst/>
              <a:latin typeface="Times New Roman" panose="02020603050405020304" pitchFamily="18" charset="0"/>
              <a:ea typeface="SimSun" panose="02010600030101010101" pitchFamily="2" charset="-122"/>
            </a:endParaRPr>
          </a:p>
          <a:p>
            <a:endParaRPr lang="en-US" sz="1800" dirty="0">
              <a:solidFill>
                <a:srgbClr val="000000"/>
              </a:solidFill>
              <a:effectLst/>
              <a:latin typeface="Times New Roman" panose="02020603050405020304" pitchFamily="18" charset="0"/>
              <a:ea typeface="SimSun" panose="02010600030101010101" pitchFamily="2" charset="-122"/>
            </a:endParaRPr>
          </a:p>
          <a:p>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28</a:t>
            </a:fld>
            <a:endParaRPr lang="th-TH"/>
          </a:p>
        </p:txBody>
      </p:sp>
    </p:spTree>
    <p:extLst>
      <p:ext uri="{BB962C8B-B14F-4D97-AF65-F5344CB8AC3E}">
        <p14:creationId xmlns:p14="http://schemas.microsoft.com/office/powerpoint/2010/main" val="3050905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second experiment, the obvious limitation of the techniques is the small size of the digits.</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Apple Live Text has limitations in this regard because when the input image is too small, it's unable to capture and recognize the number at all. The next limitation is image noise, such as grid lines, dust, etc.</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The 3 compared techniques are unable to distinguish the disturbance.</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This enables them to estimate that the interlacing grid is a "1" or "l" or "|", for example, "112l3|4". And these results cannot be accurately sorted into numbers 0 to 9.</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In my work, pre-processing is performed by cropping the frame containing the handwritten numbers inside, then using the DWT method to remove noises and the image segmentation for cropping the white outer image to center the digits. It obviously resolves the limitations. The comparison of the techniques was tested with the sample sets that were written by the participants at the small size and normal size. (They wrote it themselves without being defined or ordered to write in small size)</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29</a:t>
            </a:fld>
            <a:endParaRPr lang="th-TH"/>
          </a:p>
        </p:txBody>
      </p:sp>
    </p:spTree>
    <p:extLst>
      <p:ext uri="{BB962C8B-B14F-4D97-AF65-F5344CB8AC3E}">
        <p14:creationId xmlns:p14="http://schemas.microsoft.com/office/powerpoint/2010/main" val="403316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endParaRPr lang="en-US" dirty="0"/>
          </a:p>
          <a:p>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a:t>
            </a:fld>
            <a:endParaRPr lang="th-TH"/>
          </a:p>
        </p:txBody>
      </p:sp>
    </p:spTree>
    <p:extLst>
      <p:ext uri="{BB962C8B-B14F-4D97-AF65-F5344CB8AC3E}">
        <p14:creationId xmlns:p14="http://schemas.microsoft.com/office/powerpoint/2010/main" val="3329825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In the third experiment, as mentioned in the related work, in my work, the MNIST database containing classes </a:t>
            </a:r>
            <a:r>
              <a:rPr lang="ar-SA" sz="1800" dirty="0">
                <a:effectLst/>
                <a:latin typeface="Times New Roman" panose="02020603050405020304" pitchFamily="18" charset="0"/>
                <a:ea typeface="SimSun" panose="02010600030101010101" pitchFamily="2" charset="-122"/>
              </a:rPr>
              <a:t>0</a:t>
            </a:r>
            <a:r>
              <a:rPr lang="en-US" sz="1800" dirty="0">
                <a:effectLst/>
                <a:latin typeface="Times New Roman" panose="02020603050405020304" pitchFamily="18" charset="0"/>
                <a:ea typeface="SimSun" panose="02010600030101010101" pitchFamily="2" charset="-122"/>
              </a:rPr>
              <a:t> to </a:t>
            </a:r>
            <a:r>
              <a:rPr lang="ar-SA" sz="1800" dirty="0">
                <a:effectLst/>
                <a:latin typeface="Times New Roman" panose="02020603050405020304" pitchFamily="18" charset="0"/>
                <a:ea typeface="SimSun" panose="02010600030101010101" pitchFamily="2" charset="-122"/>
              </a:rPr>
              <a:t>9</a:t>
            </a:r>
            <a:r>
              <a:rPr lang="en-US" sz="1800" dirty="0">
                <a:effectLst/>
                <a:latin typeface="Times New Roman" panose="02020603050405020304" pitchFamily="18" charset="0"/>
                <a:ea typeface="SimSun" panose="02010600030101010101" pitchFamily="2" charset="-122"/>
              </a:rPr>
              <a:t> of </a:t>
            </a:r>
            <a:r>
              <a:rPr lang="ar-SA" sz="1800" dirty="0">
                <a:effectLst/>
                <a:latin typeface="Times New Roman" panose="02020603050405020304" pitchFamily="18" charset="0"/>
                <a:ea typeface="SimSun" panose="02010600030101010101" pitchFamily="2" charset="-122"/>
              </a:rPr>
              <a:t>1</a:t>
            </a:r>
            <a:r>
              <a:rPr lang="en-US" sz="1800" dirty="0">
                <a:effectLst/>
                <a:latin typeface="Times New Roman" panose="02020603050405020304" pitchFamily="18" charset="0"/>
                <a:ea typeface="SimSun" panose="02010600030101010101" pitchFamily="2" charset="-122"/>
              </a:rPr>
              <a:t>,</a:t>
            </a:r>
            <a:r>
              <a:rPr lang="ar-SA" sz="1800" dirty="0">
                <a:effectLst/>
                <a:latin typeface="Times New Roman" panose="02020603050405020304" pitchFamily="18" charset="0"/>
                <a:ea typeface="SimSun" panose="02010600030101010101" pitchFamily="2" charset="-122"/>
              </a:rPr>
              <a:t>000</a:t>
            </a:r>
            <a:r>
              <a:rPr lang="en-US" sz="1800" dirty="0">
                <a:effectLst/>
                <a:latin typeface="Times New Roman" panose="02020603050405020304" pitchFamily="18" charset="0"/>
                <a:ea typeface="SimSun" panose="02010600030101010101" pitchFamily="2" charset="-122"/>
              </a:rPr>
              <a:t> samples was used.</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A total of 800 samples were tested as part of the training set. The results are compared to the mean total recognition rate.</a:t>
            </a:r>
          </a:p>
          <a:p>
            <a:endParaRPr lang="en-US" sz="1800" dirty="0">
              <a:effectLst/>
              <a:latin typeface="Times New Roman" panose="02020603050405020304" pitchFamily="18" charset="0"/>
              <a:ea typeface="SimSun" panose="02010600030101010101" pitchFamily="2" charset="-122"/>
            </a:endParaRPr>
          </a:p>
          <a:p>
            <a:r>
              <a:rPr lang="en-US" sz="1800" dirty="0">
                <a:effectLst/>
                <a:latin typeface="Times New Roman" panose="02020603050405020304" pitchFamily="18" charset="0"/>
                <a:ea typeface="SimSun" panose="02010600030101010101" pitchFamily="2" charset="-122"/>
              </a:rPr>
              <a:t>This work received a 95.57% recognition rate. It indicates the individual's handwritten digits, including the pre-processing method. Furthermore, having an effective method before starting the training process can influence the recognition rate.</a:t>
            </a:r>
            <a:r>
              <a:rPr lang="en-US" dirty="0">
                <a:effectLst/>
              </a:rPr>
              <a:t> </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30</a:t>
            </a:fld>
            <a:endParaRPr lang="th-TH"/>
          </a:p>
        </p:txBody>
      </p:sp>
    </p:spTree>
    <p:extLst>
      <p:ext uri="{BB962C8B-B14F-4D97-AF65-F5344CB8AC3E}">
        <p14:creationId xmlns:p14="http://schemas.microsoft.com/office/powerpoint/2010/main" val="4085445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final section, let’s see about the Conclusion.</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31</a:t>
            </a:fld>
            <a:endParaRPr lang="th-TH"/>
          </a:p>
        </p:txBody>
      </p:sp>
    </p:spTree>
    <p:extLst>
      <p:ext uri="{BB962C8B-B14F-4D97-AF65-F5344CB8AC3E}">
        <p14:creationId xmlns:p14="http://schemas.microsoft.com/office/powerpoint/2010/main" val="3291147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final section, let’s see about the Conclusion.</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32</a:t>
            </a:fld>
            <a:endParaRPr lang="th-TH"/>
          </a:p>
        </p:txBody>
      </p:sp>
    </p:spTree>
    <p:extLst>
      <p:ext uri="{BB962C8B-B14F-4D97-AF65-F5344CB8AC3E}">
        <p14:creationId xmlns:p14="http://schemas.microsoft.com/office/powerpoint/2010/main" val="1806297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33</a:t>
            </a:fld>
            <a:endParaRPr lang="th-TH"/>
          </a:p>
        </p:txBody>
      </p:sp>
    </p:spTree>
    <p:extLst>
      <p:ext uri="{BB962C8B-B14F-4D97-AF65-F5344CB8AC3E}">
        <p14:creationId xmlns:p14="http://schemas.microsoft.com/office/powerpoint/2010/main" val="1893422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a:p>
            <a:endParaRPr lang="en-US" dirty="0">
              <a:solidFill>
                <a:schemeClr val="tx1">
                  <a:lumMod val="50000"/>
                  <a:lumOff val="50000"/>
                </a:schemeClr>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93.40% recognition rate</a:t>
            </a:r>
            <a:r>
              <a:rPr lang="en-US" dirty="0">
                <a:solidFill>
                  <a:schemeClr val="tx1">
                    <a:lumMod val="50000"/>
                    <a:lumOff val="50000"/>
                  </a:schemeClr>
                </a:solidFill>
                <a:latin typeface="Arial" panose="020B0604020202020204" pitchFamily="34" charset="0"/>
                <a:cs typeface="Arial" panose="020B0604020202020204" pitchFamily="34" charset="0"/>
              </a:rPr>
              <a:t> in this work clearly shows that efficient image pre-processing and feature extraction contribute to a higher, more accurate recognition rate result.</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34</a:t>
            </a:fld>
            <a:endParaRPr lang="th-TH"/>
          </a:p>
        </p:txBody>
      </p:sp>
    </p:spTree>
    <p:extLst>
      <p:ext uri="{BB962C8B-B14F-4D97-AF65-F5344CB8AC3E}">
        <p14:creationId xmlns:p14="http://schemas.microsoft.com/office/powerpoint/2010/main" val="1507092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These are </a:t>
            </a:r>
            <a:r>
              <a:rPr lang="en-US" sz="1800" dirty="0">
                <a:effectLst/>
                <a:latin typeface="TimesNewRomanPSMT"/>
              </a:rPr>
              <a:t>the topic of ”Modified Feature Extraction to Apply PSO for Solving Handwritten Digits”.</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35</a:t>
            </a:fld>
            <a:endParaRPr lang="th-TH"/>
          </a:p>
        </p:txBody>
      </p:sp>
    </p:spTree>
    <p:extLst>
      <p:ext uri="{BB962C8B-B14F-4D97-AF65-F5344CB8AC3E}">
        <p14:creationId xmlns:p14="http://schemas.microsoft.com/office/powerpoint/2010/main" val="1677029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Thank you for your attention. Any question?</a:t>
            </a:r>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36</a:t>
            </a:fld>
            <a:endParaRPr lang="th-TH"/>
          </a:p>
        </p:txBody>
      </p:sp>
    </p:spTree>
    <p:extLst>
      <p:ext uri="{BB962C8B-B14F-4D97-AF65-F5344CB8AC3E}">
        <p14:creationId xmlns:p14="http://schemas.microsoft.com/office/powerpoint/2010/main" val="198345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But everyone’s handwriting is different. </a:t>
            </a:r>
            <a:r>
              <a:rPr lang="en-US" dirty="0">
                <a:solidFill>
                  <a:schemeClr val="tx1">
                    <a:lumMod val="50000"/>
                    <a:lumOff val="50000"/>
                  </a:schemeClr>
                </a:solidFill>
                <a:latin typeface="Arial" panose="020B0604020202020204" pitchFamily="34" charset="0"/>
                <a:cs typeface="Arial" panose="020B0604020202020204" pitchFamily="34" charset="0"/>
              </a:rPr>
              <a:t>It can be the personal markings and interpretation of them into human abilities.</a:t>
            </a:r>
            <a:endParaRPr lang="en-US" dirty="0">
              <a:latin typeface="Arial" panose="020B0604020202020204" pitchFamily="34" charset="0"/>
              <a:cs typeface="Arial" panose="020B0604020202020204" pitchFamily="34" charset="0"/>
            </a:endParaRP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4</a:t>
            </a:fld>
            <a:endParaRPr lang="th-TH"/>
          </a:p>
        </p:txBody>
      </p:sp>
    </p:spTree>
    <p:extLst>
      <p:ext uri="{BB962C8B-B14F-4D97-AF65-F5344CB8AC3E}">
        <p14:creationId xmlns:p14="http://schemas.microsoft.com/office/powerpoint/2010/main" val="157817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5</a:t>
            </a:fld>
            <a:endParaRPr lang="th-TH"/>
          </a:p>
        </p:txBody>
      </p:sp>
    </p:spTree>
    <p:extLst>
      <p:ext uri="{BB962C8B-B14F-4D97-AF65-F5344CB8AC3E}">
        <p14:creationId xmlns:p14="http://schemas.microsoft.com/office/powerpoint/2010/main" val="222947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Handwriting has several important characteristics </a:t>
            </a:r>
            <a:r>
              <a:rPr lang="en-US" dirty="0">
                <a:solidFill>
                  <a:schemeClr val="tx1">
                    <a:lumMod val="50000"/>
                    <a:lumOff val="50000"/>
                  </a:schemeClr>
                </a:solidFill>
                <a:latin typeface="Arial" panose="020B0604020202020204" pitchFamily="34" charset="0"/>
                <a:cs typeface="Arial" panose="020B0604020202020204" pitchFamily="34" charset="0"/>
              </a:rPr>
              <a:t>that make this type of work very challenging.</a:t>
            </a:r>
            <a:endParaRPr lang="en-US" dirty="0"/>
          </a:p>
          <a:p>
            <a:endParaRPr lang="th-TH"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6</a:t>
            </a:fld>
            <a:endParaRPr lang="th-TH"/>
          </a:p>
        </p:txBody>
      </p:sp>
    </p:spTree>
    <p:extLst>
      <p:ext uri="{BB962C8B-B14F-4D97-AF65-F5344CB8AC3E}">
        <p14:creationId xmlns:p14="http://schemas.microsoft.com/office/powerpoint/2010/main" val="128865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Related Work.</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7</a:t>
            </a:fld>
            <a:endParaRPr lang="th-TH"/>
          </a:p>
        </p:txBody>
      </p:sp>
    </p:spTree>
    <p:extLst>
      <p:ext uri="{BB962C8B-B14F-4D97-AF65-F5344CB8AC3E}">
        <p14:creationId xmlns:p14="http://schemas.microsoft.com/office/powerpoint/2010/main" val="44330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In the next section, let’s see about Related Work.</a:t>
            </a:r>
            <a:endParaRPr lang="en-US" dirty="0"/>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8</a:t>
            </a:fld>
            <a:endParaRPr lang="th-TH"/>
          </a:p>
        </p:txBody>
      </p:sp>
    </p:spTree>
    <p:extLst>
      <p:ext uri="{BB962C8B-B14F-4D97-AF65-F5344CB8AC3E}">
        <p14:creationId xmlns:p14="http://schemas.microsoft.com/office/powerpoint/2010/main" val="308942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p:txBody>
      </p:sp>
      <p:sp>
        <p:nvSpPr>
          <p:cNvPr id="4" name="ตัวแทนหมายเลขสไลด์ 3"/>
          <p:cNvSpPr>
            <a:spLocks noGrp="1"/>
          </p:cNvSpPr>
          <p:nvPr>
            <p:ph type="sldNum" sz="quarter" idx="5"/>
          </p:nvPr>
        </p:nvSpPr>
        <p:spPr/>
        <p:txBody>
          <a:bodyPr/>
          <a:lstStyle/>
          <a:p>
            <a:fld id="{60C4B0C9-1108-0541-B334-9C3C174C6E80}" type="slidenum">
              <a:rPr lang="th-TH" smtClean="0"/>
              <a:t>9</a:t>
            </a:fld>
            <a:endParaRPr lang="th-TH"/>
          </a:p>
        </p:txBody>
      </p:sp>
    </p:spTree>
    <p:extLst>
      <p:ext uri="{BB962C8B-B14F-4D97-AF65-F5344CB8AC3E}">
        <p14:creationId xmlns:p14="http://schemas.microsoft.com/office/powerpoint/2010/main" val="251994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6/15/23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6/15/23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gi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gif"/><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220080" y="5454416"/>
            <a:ext cx="12269867" cy="299056"/>
          </a:xfrm>
          <a:prstGeom prst="rect">
            <a:avLst/>
          </a:prstGeom>
        </p:spPr>
        <p:txBody>
          <a:bodyPr lIns="0" tIns="0" rIns="0" bIns="0" rtlCol="0" anchor="t">
            <a:spAutoFit/>
          </a:bodyPr>
          <a:lstStyle/>
          <a:p>
            <a:pPr algn="ctr">
              <a:lnSpc>
                <a:spcPts val="2300"/>
              </a:lnSpc>
              <a:spcBef>
                <a:spcPct val="0"/>
              </a:spcBef>
            </a:pPr>
            <a:r>
              <a:rPr lang="en-US" sz="2100" dirty="0">
                <a:latin typeface="Arial Bold"/>
              </a:rPr>
              <a:t>The 20th International Joint Conference on Computer Science and Software Engineering</a:t>
            </a:r>
          </a:p>
        </p:txBody>
      </p:sp>
      <p:sp>
        <p:nvSpPr>
          <p:cNvPr id="11" name="TextBox 10">
            <a:extLst>
              <a:ext uri="{FF2B5EF4-FFF2-40B4-BE49-F238E27FC236}">
                <a16:creationId xmlns:a16="http://schemas.microsoft.com/office/drawing/2014/main" id="{69F43A58-E8D6-D49B-FDDB-E6049DB745FD}"/>
              </a:ext>
            </a:extLst>
          </p:cNvPr>
          <p:cNvSpPr txBox="1"/>
          <p:nvPr/>
        </p:nvSpPr>
        <p:spPr>
          <a:xfrm>
            <a:off x="-1" y="3032064"/>
            <a:ext cx="12191999" cy="770788"/>
          </a:xfrm>
          <a:prstGeom prst="rect">
            <a:avLst/>
          </a:prstGeom>
        </p:spPr>
        <p:txBody>
          <a:bodyPr wrap="square" lIns="0" tIns="0" rIns="0" bIns="0" rtlCol="0" anchor="t">
            <a:spAutoFit/>
          </a:bodyPr>
          <a:lstStyle/>
          <a:p>
            <a:pPr algn="ctr">
              <a:lnSpc>
                <a:spcPts val="6826"/>
              </a:lnSpc>
            </a:pPr>
            <a:r>
              <a:rPr lang="en-US" sz="4000" dirty="0" err="1">
                <a:solidFill>
                  <a:srgbClr val="DB5300"/>
                </a:solidFill>
                <a:latin typeface="Arial Bold"/>
              </a:rPr>
              <a:t>Jiraphat</a:t>
            </a:r>
            <a:r>
              <a:rPr lang="en-US" sz="4000" dirty="0">
                <a:solidFill>
                  <a:srgbClr val="DB5300"/>
                </a:solidFill>
                <a:latin typeface="Arial Bold"/>
              </a:rPr>
              <a:t> </a:t>
            </a:r>
            <a:r>
              <a:rPr lang="en-US" sz="4000" dirty="0" err="1">
                <a:solidFill>
                  <a:srgbClr val="DB5300"/>
                </a:solidFill>
                <a:latin typeface="Arial Bold"/>
              </a:rPr>
              <a:t>Samleepant</a:t>
            </a:r>
            <a:endParaRPr lang="en-US" sz="4000" dirty="0">
              <a:solidFill>
                <a:srgbClr val="DB5300"/>
              </a:solidFill>
              <a:latin typeface="Arial Bold"/>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1108664" y="4026471"/>
            <a:ext cx="9974668" cy="320601"/>
          </a:xfrm>
          <a:prstGeom prst="rect">
            <a:avLst/>
          </a:prstGeom>
        </p:spPr>
        <p:txBody>
          <a:bodyPr wrap="square" lIns="0" tIns="0" rIns="0" bIns="0" rtlCol="0" anchor="t">
            <a:spAutoFit/>
          </a:bodyPr>
          <a:lstStyle/>
          <a:p>
            <a:pPr algn="ctr">
              <a:lnSpc>
                <a:spcPts val="2499"/>
              </a:lnSpc>
              <a:spcBef>
                <a:spcPct val="0"/>
              </a:spcBef>
            </a:pPr>
            <a:r>
              <a:rPr lang="en-US" sz="2499" i="1" dirty="0">
                <a:solidFill>
                  <a:srgbClr val="000000"/>
                </a:solidFill>
                <a:latin typeface="Arial Italics"/>
              </a:rPr>
              <a:t>King Mongkut University Technology of North Bangkok</a:t>
            </a:r>
          </a:p>
        </p:txBody>
      </p:sp>
      <p:sp>
        <p:nvSpPr>
          <p:cNvPr id="4" name="กล่องข้อความ 3">
            <a:extLst>
              <a:ext uri="{FF2B5EF4-FFF2-40B4-BE49-F238E27FC236}">
                <a16:creationId xmlns:a16="http://schemas.microsoft.com/office/drawing/2014/main" id="{B6016178-F096-FF63-8DFF-6A727B7C14CF}"/>
              </a:ext>
            </a:extLst>
          </p:cNvPr>
          <p:cNvSpPr txBox="1"/>
          <p:nvPr/>
        </p:nvSpPr>
        <p:spPr>
          <a:xfrm>
            <a:off x="1564848" y="1835606"/>
            <a:ext cx="8700010" cy="1200329"/>
          </a:xfrm>
          <a:prstGeom prst="rect">
            <a:avLst/>
          </a:prstGeom>
          <a:noFill/>
        </p:spPr>
        <p:txBody>
          <a:bodyPr wrap="none" rtlCol="0">
            <a:spAutoFit/>
          </a:bodyPr>
          <a:lstStyle/>
          <a:p>
            <a:pPr algn="ctr"/>
            <a:r>
              <a:rPr lang="en-US" sz="3600" dirty="0">
                <a:solidFill>
                  <a:srgbClr val="2B4A9D"/>
                </a:solidFill>
                <a:latin typeface="Arial Bold"/>
              </a:rPr>
              <a:t>Modified Feature Extraction to Apply PSO</a:t>
            </a:r>
          </a:p>
          <a:p>
            <a:pPr algn="ctr"/>
            <a:r>
              <a:rPr lang="en-US" sz="3600" dirty="0">
                <a:solidFill>
                  <a:srgbClr val="2B4A9D"/>
                </a:solidFill>
                <a:latin typeface="Arial Bold"/>
              </a:rPr>
              <a:t>for Solving Handwritten Digits</a:t>
            </a:r>
          </a:p>
        </p:txBody>
      </p:sp>
      <p:grpSp>
        <p:nvGrpSpPr>
          <p:cNvPr id="30" name="กลุ่ม 29">
            <a:extLst>
              <a:ext uri="{FF2B5EF4-FFF2-40B4-BE49-F238E27FC236}">
                <a16:creationId xmlns:a16="http://schemas.microsoft.com/office/drawing/2014/main" id="{9A6077C4-CAB1-B8BA-7FED-EE211515FBA9}"/>
              </a:ext>
            </a:extLst>
          </p:cNvPr>
          <p:cNvGrpSpPr/>
          <p:nvPr/>
        </p:nvGrpSpPr>
        <p:grpSpPr>
          <a:xfrm>
            <a:off x="-1" y="-61072"/>
            <a:ext cx="12192001" cy="6919072"/>
            <a:chOff x="-1" y="-61072"/>
            <a:chExt cx="12192001" cy="6919072"/>
          </a:xfrm>
        </p:grpSpPr>
        <p:pic>
          <p:nvPicPr>
            <p:cNvPr id="29" name="รูปภาพ 28"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5D185F02-F73B-B341-7C35-14B51BA0F538}"/>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28" name="กลุ่ม 27">
              <a:extLst>
                <a:ext uri="{FF2B5EF4-FFF2-40B4-BE49-F238E27FC236}">
                  <a16:creationId xmlns:a16="http://schemas.microsoft.com/office/drawing/2014/main" id="{55A0E81C-B4DD-35AA-1361-87552D5410FE}"/>
                </a:ext>
              </a:extLst>
            </p:cNvPr>
            <p:cNvGrpSpPr/>
            <p:nvPr/>
          </p:nvGrpSpPr>
          <p:grpSpPr>
            <a:xfrm>
              <a:off x="0" y="0"/>
              <a:ext cx="12192000" cy="6858000"/>
              <a:chOff x="0" y="0"/>
              <a:chExt cx="12192000" cy="6858000"/>
            </a:xfrm>
          </p:grpSpPr>
          <p:pic>
            <p:nvPicPr>
              <p:cNvPr id="25" name="รูปภาพ 24"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8A051ABE-5920-3639-28C1-A0E9ABE55494}"/>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23" name="รูปภาพ 22"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844AE75D-6773-7950-A536-7D288B4F412A}"/>
                  </a:ext>
                </a:extLst>
              </p:cNvPr>
              <p:cNvPicPr>
                <a:picLocks noChangeAspect="1"/>
              </p:cNvPicPr>
              <p:nvPr/>
            </p:nvPicPr>
            <p:blipFill>
              <a:blip r:embed="rId8"/>
              <a:stretch>
                <a:fillRect/>
              </a:stretch>
            </p:blipFill>
            <p:spPr>
              <a:xfrm>
                <a:off x="0" y="0"/>
                <a:ext cx="8509946" cy="4848447"/>
              </a:xfrm>
              <a:prstGeom prst="rect">
                <a:avLst/>
              </a:prstGeom>
            </p:spPr>
          </p:pic>
        </p:grpSp>
      </p:grpSp>
      <p:sp>
        <p:nvSpPr>
          <p:cNvPr id="16" name="กล่องข้อความ 15">
            <a:extLst>
              <a:ext uri="{FF2B5EF4-FFF2-40B4-BE49-F238E27FC236}">
                <a16:creationId xmlns:a16="http://schemas.microsoft.com/office/drawing/2014/main" id="{26C24884-0ECE-480B-DAD3-2130E00D7709}"/>
              </a:ext>
            </a:extLst>
          </p:cNvPr>
          <p:cNvSpPr txBox="1"/>
          <p:nvPr/>
        </p:nvSpPr>
        <p:spPr>
          <a:xfrm>
            <a:off x="2300066" y="9070993"/>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Introduction</a:t>
            </a:r>
          </a:p>
        </p:txBody>
      </p:sp>
      <p:sp>
        <p:nvSpPr>
          <p:cNvPr id="17" name="กล่องข้อความ 16">
            <a:extLst>
              <a:ext uri="{FF2B5EF4-FFF2-40B4-BE49-F238E27FC236}">
                <a16:creationId xmlns:a16="http://schemas.microsoft.com/office/drawing/2014/main" id="{DF404BDB-20C4-21EA-6A3E-F5ECD7406781}"/>
              </a:ext>
            </a:extLst>
          </p:cNvPr>
          <p:cNvSpPr txBox="1"/>
          <p:nvPr/>
        </p:nvSpPr>
        <p:spPr>
          <a:xfrm>
            <a:off x="2300066" y="1000545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8" name="กล่องข้อความ 17">
            <a:extLst>
              <a:ext uri="{FF2B5EF4-FFF2-40B4-BE49-F238E27FC236}">
                <a16:creationId xmlns:a16="http://schemas.microsoft.com/office/drawing/2014/main" id="{58F96230-569E-3B21-191E-A4391CA87ACB}"/>
              </a:ext>
            </a:extLst>
          </p:cNvPr>
          <p:cNvSpPr txBox="1"/>
          <p:nvPr/>
        </p:nvSpPr>
        <p:spPr>
          <a:xfrm>
            <a:off x="2300066" y="1068682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9" name="กล่องข้อความ 18">
            <a:extLst>
              <a:ext uri="{FF2B5EF4-FFF2-40B4-BE49-F238E27FC236}">
                <a16:creationId xmlns:a16="http://schemas.microsoft.com/office/drawing/2014/main" id="{C6BA685D-F29C-BAE5-1989-636FF8AD0A9F}"/>
              </a:ext>
            </a:extLst>
          </p:cNvPr>
          <p:cNvSpPr txBox="1"/>
          <p:nvPr/>
        </p:nvSpPr>
        <p:spPr>
          <a:xfrm>
            <a:off x="2300066" y="1135433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20" name="กล่องข้อความ 19">
            <a:extLst>
              <a:ext uri="{FF2B5EF4-FFF2-40B4-BE49-F238E27FC236}">
                <a16:creationId xmlns:a16="http://schemas.microsoft.com/office/drawing/2014/main" id="{1F82BFDE-2BEA-422D-ECB0-1699789F5C45}"/>
              </a:ext>
            </a:extLst>
          </p:cNvPr>
          <p:cNvSpPr txBox="1"/>
          <p:nvPr/>
        </p:nvSpPr>
        <p:spPr>
          <a:xfrm>
            <a:off x="2300066" y="1202185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1" name="กล่องข้อความ 20">
            <a:extLst>
              <a:ext uri="{FF2B5EF4-FFF2-40B4-BE49-F238E27FC236}">
                <a16:creationId xmlns:a16="http://schemas.microsoft.com/office/drawing/2014/main" id="{37A0F59D-F71E-18AA-3F96-A90EE0AA8837}"/>
              </a:ext>
            </a:extLst>
          </p:cNvPr>
          <p:cNvSpPr txBox="1"/>
          <p:nvPr/>
        </p:nvSpPr>
        <p:spPr>
          <a:xfrm>
            <a:off x="1789022" y="8118469"/>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Tree>
    <p:extLst>
      <p:ext uri="{BB962C8B-B14F-4D97-AF65-F5344CB8AC3E}">
        <p14:creationId xmlns:p14="http://schemas.microsoft.com/office/powerpoint/2010/main" val="894987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3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6783644"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6783644"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6783644"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6783644" y="50357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29468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4" name="กล่องข้อความ 3">
            <a:extLst>
              <a:ext uri="{FF2B5EF4-FFF2-40B4-BE49-F238E27FC236}">
                <a16:creationId xmlns:a16="http://schemas.microsoft.com/office/drawing/2014/main" id="{2BEFE2A5-FDFD-6CFE-A9F5-A3719D9A2EB4}"/>
              </a:ext>
            </a:extLst>
          </p:cNvPr>
          <p:cNvSpPr txBox="1"/>
          <p:nvPr/>
        </p:nvSpPr>
        <p:spPr>
          <a:xfrm>
            <a:off x="1759245" y="372402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To overcome that problem</a:t>
            </a:r>
            <a:r>
              <a:rPr lang="en-US" dirty="0">
                <a:solidFill>
                  <a:schemeClr val="tx1">
                    <a:lumMod val="50000"/>
                    <a:lumOff val="50000"/>
                  </a:schemeClr>
                </a:solidFill>
                <a:latin typeface="Arial" panose="020B0604020202020204" pitchFamily="34" charset="0"/>
                <a:cs typeface="Arial" panose="020B0604020202020204" pitchFamily="34" charset="0"/>
              </a:rPr>
              <a:t>, There is a researcher that uses Particle Swarm Optimization (PSO)</a:t>
            </a:r>
            <a:r>
              <a:rPr lang="th-TH" dirty="0">
                <a:solidFill>
                  <a:schemeClr val="tx1">
                    <a:lumMod val="50000"/>
                    <a:lumOff val="50000"/>
                  </a:schemeClr>
                </a:solidFill>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to evaluate the recognition rate.</a:t>
            </a:r>
          </a:p>
        </p:txBody>
      </p:sp>
      <p:sp>
        <p:nvSpPr>
          <p:cNvPr id="6" name="กล่องข้อความ 5">
            <a:extLst>
              <a:ext uri="{FF2B5EF4-FFF2-40B4-BE49-F238E27FC236}">
                <a16:creationId xmlns:a16="http://schemas.microsoft.com/office/drawing/2014/main" id="{DD831ABE-50AE-4974-E518-72DE524FEE92}"/>
              </a:ext>
            </a:extLst>
          </p:cNvPr>
          <p:cNvSpPr txBox="1"/>
          <p:nvPr/>
        </p:nvSpPr>
        <p:spPr>
          <a:xfrm>
            <a:off x="1759245" y="248764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p:txBody>
      </p:sp>
      <p:sp>
        <p:nvSpPr>
          <p:cNvPr id="2" name="กล่องข้อความ 1">
            <a:extLst>
              <a:ext uri="{FF2B5EF4-FFF2-40B4-BE49-F238E27FC236}">
                <a16:creationId xmlns:a16="http://schemas.microsoft.com/office/drawing/2014/main" id="{6DC57C16-7E1E-1DC4-23B0-85F19B5A1896}"/>
              </a:ext>
            </a:extLst>
          </p:cNvPr>
          <p:cNvSpPr txBox="1"/>
          <p:nvPr/>
        </p:nvSpPr>
        <p:spPr>
          <a:xfrm>
            <a:off x="14156808" y="1997839"/>
            <a:ext cx="8673510"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 </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solidFill>
                  <a:schemeClr val="tx1">
                    <a:lumMod val="50000"/>
                    <a:lumOff val="50000"/>
                  </a:schemeClr>
                </a:solidFill>
                <a:latin typeface="Arial" panose="020B0604020202020204" pitchFamily="34" charset="0"/>
                <a:cs typeface="Arial" panose="020B0604020202020204" pitchFamily="34" charset="0"/>
              </a:rPr>
              <a:t>	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7" name="กลุ่ม 6">
            <a:extLst>
              <a:ext uri="{FF2B5EF4-FFF2-40B4-BE49-F238E27FC236}">
                <a16:creationId xmlns:a16="http://schemas.microsoft.com/office/drawing/2014/main" id="{F827DF60-BD87-846D-BFC8-9FF797F0E447}"/>
              </a:ext>
            </a:extLst>
          </p:cNvPr>
          <p:cNvGrpSpPr/>
          <p:nvPr/>
        </p:nvGrpSpPr>
        <p:grpSpPr>
          <a:xfrm>
            <a:off x="-1" y="-61072"/>
            <a:ext cx="12192001" cy="6919072"/>
            <a:chOff x="-1" y="-61072"/>
            <a:chExt cx="12192001" cy="6919072"/>
          </a:xfrm>
        </p:grpSpPr>
        <p:pic>
          <p:nvPicPr>
            <p:cNvPr id="8" name="รูปภาพ 7"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33E78ABC-8B36-3FF8-F490-33AA6139F058}"/>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9" name="กลุ่ม 8">
              <a:extLst>
                <a:ext uri="{FF2B5EF4-FFF2-40B4-BE49-F238E27FC236}">
                  <a16:creationId xmlns:a16="http://schemas.microsoft.com/office/drawing/2014/main" id="{3F13A465-9417-8887-2AE5-E040EAE9D299}"/>
                </a:ext>
              </a:extLst>
            </p:cNvPr>
            <p:cNvGrpSpPr/>
            <p:nvPr/>
          </p:nvGrpSpPr>
          <p:grpSpPr>
            <a:xfrm>
              <a:off x="0" y="0"/>
              <a:ext cx="12192000" cy="6858000"/>
              <a:chOff x="0" y="0"/>
              <a:chExt cx="12192000" cy="6858000"/>
            </a:xfrm>
          </p:grpSpPr>
          <p:pic>
            <p:nvPicPr>
              <p:cNvPr id="10" name="รูปภาพ 9"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DB21B16D-155D-627B-75F6-0A1122D8934F}"/>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11" name="รูปภาพ 1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3323E180-EC63-08D0-2AD1-1822B77E4B44}"/>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40509276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Related work</a:t>
            </a:r>
          </a:p>
        </p:txBody>
      </p:sp>
      <p:sp>
        <p:nvSpPr>
          <p:cNvPr id="2" name="กล่องข้อความ 1">
            <a:extLst>
              <a:ext uri="{FF2B5EF4-FFF2-40B4-BE49-F238E27FC236}">
                <a16:creationId xmlns:a16="http://schemas.microsoft.com/office/drawing/2014/main" id="{D6B963A3-C50B-14D9-8EDA-1B6892BA0CB0}"/>
              </a:ext>
            </a:extLst>
          </p:cNvPr>
          <p:cNvSpPr txBox="1"/>
          <p:nvPr/>
        </p:nvSpPr>
        <p:spPr>
          <a:xfrm>
            <a:off x="1759245" y="1997839"/>
            <a:ext cx="8673510"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 </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solidFill>
                  <a:schemeClr val="tx1">
                    <a:lumMod val="50000"/>
                    <a:lumOff val="50000"/>
                  </a:schemeClr>
                </a:solidFill>
                <a:latin typeface="Arial" panose="020B0604020202020204" pitchFamily="34" charset="0"/>
                <a:cs typeface="Arial" panose="020B0604020202020204" pitchFamily="34" charset="0"/>
              </a:rPr>
              <a:t>	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กล่องข้อความ 3">
            <a:extLst>
              <a:ext uri="{FF2B5EF4-FFF2-40B4-BE49-F238E27FC236}">
                <a16:creationId xmlns:a16="http://schemas.microsoft.com/office/drawing/2014/main" id="{CAB68B57-798D-B3A6-9E38-B71D6D88D182}"/>
              </a:ext>
            </a:extLst>
          </p:cNvPr>
          <p:cNvSpPr txBox="1"/>
          <p:nvPr/>
        </p:nvSpPr>
        <p:spPr>
          <a:xfrm>
            <a:off x="13667710" y="4385280"/>
            <a:ext cx="8673510" cy="1477328"/>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But adopting improper pre-processing of the input image can affect the recognition rate.</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Therefore, pre-processing and feature management are very important in this work.</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กล่องข้อความ 4">
            <a:extLst>
              <a:ext uri="{FF2B5EF4-FFF2-40B4-BE49-F238E27FC236}">
                <a16:creationId xmlns:a16="http://schemas.microsoft.com/office/drawing/2014/main" id="{65115985-EBB9-6452-3931-EE35C29959DE}"/>
              </a:ext>
            </a:extLst>
          </p:cNvPr>
          <p:cNvSpPr txBox="1"/>
          <p:nvPr/>
        </p:nvSpPr>
        <p:spPr>
          <a:xfrm>
            <a:off x="-11233741" y="372402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To overcome that problem</a:t>
            </a:r>
            <a:r>
              <a:rPr lang="en-US" dirty="0">
                <a:solidFill>
                  <a:schemeClr val="tx1">
                    <a:lumMod val="50000"/>
                    <a:lumOff val="50000"/>
                  </a:schemeClr>
                </a:solidFill>
                <a:latin typeface="Arial" panose="020B0604020202020204" pitchFamily="34" charset="0"/>
                <a:cs typeface="Arial" panose="020B0604020202020204" pitchFamily="34" charset="0"/>
              </a:rPr>
              <a:t>, There is a researcher that uses Particle Swarm Optimization (PSO)</a:t>
            </a:r>
            <a:r>
              <a:rPr lang="th-TH" dirty="0">
                <a:solidFill>
                  <a:schemeClr val="tx1">
                    <a:lumMod val="50000"/>
                    <a:lumOff val="50000"/>
                  </a:schemeClr>
                </a:solidFill>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to evaluate the recognition rate.</a:t>
            </a:r>
          </a:p>
        </p:txBody>
      </p:sp>
      <p:sp>
        <p:nvSpPr>
          <p:cNvPr id="6" name="กล่องข้อความ 5">
            <a:extLst>
              <a:ext uri="{FF2B5EF4-FFF2-40B4-BE49-F238E27FC236}">
                <a16:creationId xmlns:a16="http://schemas.microsoft.com/office/drawing/2014/main" id="{F3ADFE20-199B-AFD2-EBD8-B37C55AF5126}"/>
              </a:ext>
            </a:extLst>
          </p:cNvPr>
          <p:cNvSpPr txBox="1"/>
          <p:nvPr/>
        </p:nvSpPr>
        <p:spPr>
          <a:xfrm>
            <a:off x="-11233741" y="248764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p:txBody>
      </p:sp>
      <p:grpSp>
        <p:nvGrpSpPr>
          <p:cNvPr id="9" name="กลุ่ม 8">
            <a:extLst>
              <a:ext uri="{FF2B5EF4-FFF2-40B4-BE49-F238E27FC236}">
                <a16:creationId xmlns:a16="http://schemas.microsoft.com/office/drawing/2014/main" id="{C89A7C90-6AF1-74C0-47EE-A0C49B220C2D}"/>
              </a:ext>
            </a:extLst>
          </p:cNvPr>
          <p:cNvGrpSpPr/>
          <p:nvPr/>
        </p:nvGrpSpPr>
        <p:grpSpPr>
          <a:xfrm>
            <a:off x="-1" y="-61072"/>
            <a:ext cx="12192001" cy="6919072"/>
            <a:chOff x="-1" y="-61072"/>
            <a:chExt cx="12192001" cy="6919072"/>
          </a:xfrm>
        </p:grpSpPr>
        <p:pic>
          <p:nvPicPr>
            <p:cNvPr id="10" name="รูปภาพ 9"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587680B7-1963-84B2-CA69-7104CBDAC8B0}"/>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11" name="กลุ่ม 10">
              <a:extLst>
                <a:ext uri="{FF2B5EF4-FFF2-40B4-BE49-F238E27FC236}">
                  <a16:creationId xmlns:a16="http://schemas.microsoft.com/office/drawing/2014/main" id="{040F1A9B-C01A-6DD8-F35B-067F908ED6DA}"/>
                </a:ext>
              </a:extLst>
            </p:cNvPr>
            <p:cNvGrpSpPr/>
            <p:nvPr/>
          </p:nvGrpSpPr>
          <p:grpSpPr>
            <a:xfrm>
              <a:off x="0" y="0"/>
              <a:ext cx="12192000" cy="6858000"/>
              <a:chOff x="0" y="0"/>
              <a:chExt cx="12192000" cy="6858000"/>
            </a:xfrm>
          </p:grpSpPr>
          <p:pic>
            <p:nvPicPr>
              <p:cNvPr id="12" name="รูปภาพ 11"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7A9D2CC3-4ED7-AF0E-B046-21074BF7DDCD}"/>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13" name="รูปภาพ 12"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AE3602D6-155E-003A-53B7-28C17A2FB790}"/>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8413962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6783644"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6783644"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6783644"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6783644" y="50357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29468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C5A2F66E-CCA7-04ED-5AE1-B969F4982FB4}"/>
              </a:ext>
            </a:extLst>
          </p:cNvPr>
          <p:cNvSpPr txBox="1"/>
          <p:nvPr/>
        </p:nvSpPr>
        <p:spPr>
          <a:xfrm>
            <a:off x="1759245" y="1997839"/>
            <a:ext cx="8673510"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 </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solidFill>
                  <a:schemeClr val="tx1">
                    <a:lumMod val="50000"/>
                    <a:lumOff val="50000"/>
                  </a:schemeClr>
                </a:solidFill>
                <a:latin typeface="Arial" panose="020B0604020202020204" pitchFamily="34" charset="0"/>
                <a:cs typeface="Arial" panose="020B0604020202020204" pitchFamily="34" charset="0"/>
              </a:rPr>
              <a:t>	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กล่องข้อความ 3">
            <a:extLst>
              <a:ext uri="{FF2B5EF4-FFF2-40B4-BE49-F238E27FC236}">
                <a16:creationId xmlns:a16="http://schemas.microsoft.com/office/drawing/2014/main" id="{099054D5-E857-6369-1225-67EE41ABA015}"/>
              </a:ext>
            </a:extLst>
          </p:cNvPr>
          <p:cNvSpPr txBox="1"/>
          <p:nvPr/>
        </p:nvSpPr>
        <p:spPr>
          <a:xfrm>
            <a:off x="1759245" y="4385280"/>
            <a:ext cx="8673510" cy="1477328"/>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But adopting improper pre-processing of the input image can affect the recognition rate.</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Therefore, pre-processing and feature management are very important in this work.</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7" name="กลุ่ม 6">
            <a:extLst>
              <a:ext uri="{FF2B5EF4-FFF2-40B4-BE49-F238E27FC236}">
                <a16:creationId xmlns:a16="http://schemas.microsoft.com/office/drawing/2014/main" id="{7AB54403-DBFF-792A-4ADA-B52022602B1A}"/>
              </a:ext>
            </a:extLst>
          </p:cNvPr>
          <p:cNvGrpSpPr/>
          <p:nvPr/>
        </p:nvGrpSpPr>
        <p:grpSpPr>
          <a:xfrm>
            <a:off x="-1" y="-61072"/>
            <a:ext cx="12192001" cy="6919072"/>
            <a:chOff x="-1" y="-61072"/>
            <a:chExt cx="12192001" cy="6919072"/>
          </a:xfrm>
        </p:grpSpPr>
        <p:pic>
          <p:nvPicPr>
            <p:cNvPr id="8" name="รูปภาพ 7"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4A793B2C-F1A2-6878-F7BE-3268EEBDB00C}"/>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9" name="กลุ่ม 8">
              <a:extLst>
                <a:ext uri="{FF2B5EF4-FFF2-40B4-BE49-F238E27FC236}">
                  <a16:creationId xmlns:a16="http://schemas.microsoft.com/office/drawing/2014/main" id="{46B8E4F6-10E9-8A7A-8D01-1ACB64E9415C}"/>
                </a:ext>
              </a:extLst>
            </p:cNvPr>
            <p:cNvGrpSpPr/>
            <p:nvPr/>
          </p:nvGrpSpPr>
          <p:grpSpPr>
            <a:xfrm>
              <a:off x="0" y="0"/>
              <a:ext cx="12192000" cy="6858000"/>
              <a:chOff x="0" y="0"/>
              <a:chExt cx="12192000" cy="6858000"/>
            </a:xfrm>
          </p:grpSpPr>
          <p:pic>
            <p:nvPicPr>
              <p:cNvPr id="10" name="รูปภาพ 9"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05AF7D37-21AC-EDDF-36A6-C5D9C976CBC1}"/>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11" name="รูปภาพ 1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51A1AD3D-A0D0-A0DE-9537-1402DD6360B7}"/>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41975966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918832"/>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50357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5" name="กล่องข้อความ 4">
            <a:extLst>
              <a:ext uri="{FF2B5EF4-FFF2-40B4-BE49-F238E27FC236}">
                <a16:creationId xmlns:a16="http://schemas.microsoft.com/office/drawing/2014/main" id="{53EC5EF4-D75E-8E42-F510-B86B684BFD5E}"/>
              </a:ext>
            </a:extLst>
          </p:cNvPr>
          <p:cNvSpPr txBox="1"/>
          <p:nvPr/>
        </p:nvSpPr>
        <p:spPr>
          <a:xfrm>
            <a:off x="14435470" y="1997839"/>
            <a:ext cx="8673510"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using Particle Swarm Optimization or</a:t>
            </a:r>
            <a:r>
              <a:rPr lang="th-TH"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Freeman Chain Code + PSO + 5 Folds Cross-Validation. </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solidFill>
                  <a:schemeClr val="tx1">
                    <a:lumMod val="50000"/>
                    <a:lumOff val="50000"/>
                  </a:schemeClr>
                </a:solidFill>
                <a:latin typeface="Arial" panose="020B0604020202020204" pitchFamily="34" charset="0"/>
                <a:cs typeface="Arial" panose="020B0604020202020204" pitchFamily="34" charset="0"/>
              </a:rPr>
              <a:t>	This algorithm is not only searching for all the answers but searching only the area that is the best answer.</a:t>
            </a:r>
            <a:r>
              <a:rPr lang="en-US" dirty="0">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It makes reducing the scope of the search and possible to search efficiently,</a:t>
            </a:r>
            <a:r>
              <a:rPr lang="en-US" dirty="0">
                <a:latin typeface="Arial" panose="020B0604020202020204" pitchFamily="34" charset="0"/>
                <a:cs typeface="Arial" panose="020B0604020202020204" pitchFamily="34" charset="0"/>
              </a:rPr>
              <a:t> thus saving time.</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กล่องข้อความ 5">
            <a:extLst>
              <a:ext uri="{FF2B5EF4-FFF2-40B4-BE49-F238E27FC236}">
                <a16:creationId xmlns:a16="http://schemas.microsoft.com/office/drawing/2014/main" id="{F39A3C1F-8ED0-99E8-3487-4D82D9F01539}"/>
              </a:ext>
            </a:extLst>
          </p:cNvPr>
          <p:cNvSpPr txBox="1"/>
          <p:nvPr/>
        </p:nvSpPr>
        <p:spPr>
          <a:xfrm>
            <a:off x="14435470" y="4385280"/>
            <a:ext cx="8673510" cy="1477328"/>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But adopting improper pre-processing of the input image can affect the recognition rate.</a:t>
            </a:r>
          </a:p>
          <a:p>
            <a:pPr marL="91440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Therefore, pre-processing and feature management are very important in this work.</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4" name="กลุ่ม 13">
            <a:extLst>
              <a:ext uri="{FF2B5EF4-FFF2-40B4-BE49-F238E27FC236}">
                <a16:creationId xmlns:a16="http://schemas.microsoft.com/office/drawing/2014/main" id="{70BCCD3C-44FF-A341-4030-42BD9AA3552E}"/>
              </a:ext>
            </a:extLst>
          </p:cNvPr>
          <p:cNvGrpSpPr/>
          <p:nvPr/>
        </p:nvGrpSpPr>
        <p:grpSpPr>
          <a:xfrm>
            <a:off x="-1" y="-61072"/>
            <a:ext cx="12192001" cy="6919072"/>
            <a:chOff x="-1" y="-61072"/>
            <a:chExt cx="12192001" cy="6919072"/>
          </a:xfrm>
        </p:grpSpPr>
        <p:pic>
          <p:nvPicPr>
            <p:cNvPr id="21" name="รูปภาพ 20"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BC9100DD-8625-FCD6-5391-50E2E6DAE27C}"/>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22" name="กลุ่ม 21">
              <a:extLst>
                <a:ext uri="{FF2B5EF4-FFF2-40B4-BE49-F238E27FC236}">
                  <a16:creationId xmlns:a16="http://schemas.microsoft.com/office/drawing/2014/main" id="{0F4FED38-0D02-3120-9D49-E084917E9485}"/>
                </a:ext>
              </a:extLst>
            </p:cNvPr>
            <p:cNvGrpSpPr/>
            <p:nvPr/>
          </p:nvGrpSpPr>
          <p:grpSpPr>
            <a:xfrm>
              <a:off x="0" y="0"/>
              <a:ext cx="12192000" cy="6858000"/>
              <a:chOff x="0" y="0"/>
              <a:chExt cx="12192000" cy="6858000"/>
            </a:xfrm>
          </p:grpSpPr>
          <p:pic>
            <p:nvPicPr>
              <p:cNvPr id="23" name="รูปภาพ 22"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B47E775E-3852-DD0A-4236-7807C25D7F7F}"/>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24" name="รูปภาพ 23"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6AFBA339-F2B6-6DBE-2338-0D895391DE6B}"/>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1962443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539629"/>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pic>
        <p:nvPicPr>
          <p:cNvPr id="6" name="Picture 4" descr="A picture containing piece&#10;&#10;Description automatically generated">
            <a:extLst>
              <a:ext uri="{FF2B5EF4-FFF2-40B4-BE49-F238E27FC236}">
                <a16:creationId xmlns:a16="http://schemas.microsoft.com/office/drawing/2014/main" id="{48FB150F-36F8-804F-E587-459BF37C29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654"/>
          <a:stretch/>
        </p:blipFill>
        <p:spPr bwMode="auto">
          <a:xfrm>
            <a:off x="14236457" y="1752488"/>
            <a:ext cx="4347586" cy="4336656"/>
          </a:xfrm>
          <a:prstGeom prst="rect">
            <a:avLst/>
          </a:prstGeom>
          <a:ln>
            <a:noFill/>
          </a:ln>
          <a:extLst>
            <a:ext uri="{53640926-AAD7-44D8-BBD7-CCE9431645EC}">
              <a14:shadowObscured xmlns:a14="http://schemas.microsoft.com/office/drawing/2010/main"/>
            </a:ext>
          </a:extLst>
        </p:spPr>
      </p:pic>
      <p:sp>
        <p:nvSpPr>
          <p:cNvPr id="7" name="กล่องข้อความ 6">
            <a:extLst>
              <a:ext uri="{FF2B5EF4-FFF2-40B4-BE49-F238E27FC236}">
                <a16:creationId xmlns:a16="http://schemas.microsoft.com/office/drawing/2014/main" id="{4AFA7C3F-72F4-2EE9-0015-F57A887F7A57}"/>
              </a:ext>
            </a:extLst>
          </p:cNvPr>
          <p:cNvSpPr txBox="1"/>
          <p:nvPr/>
        </p:nvSpPr>
        <p:spPr>
          <a:xfrm>
            <a:off x="18478535"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preparation</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grpSp>
        <p:nvGrpSpPr>
          <p:cNvPr id="21" name="กลุ่ม 20">
            <a:extLst>
              <a:ext uri="{FF2B5EF4-FFF2-40B4-BE49-F238E27FC236}">
                <a16:creationId xmlns:a16="http://schemas.microsoft.com/office/drawing/2014/main" id="{3CC1C179-CBBE-D082-242C-C4975F0B9F12}"/>
              </a:ext>
            </a:extLst>
          </p:cNvPr>
          <p:cNvGrpSpPr/>
          <p:nvPr/>
        </p:nvGrpSpPr>
        <p:grpSpPr>
          <a:xfrm>
            <a:off x="-1" y="-61072"/>
            <a:ext cx="12192001" cy="6919072"/>
            <a:chOff x="-1" y="-61072"/>
            <a:chExt cx="12192001" cy="6919072"/>
          </a:xfrm>
        </p:grpSpPr>
        <p:pic>
          <p:nvPicPr>
            <p:cNvPr id="22" name="รูปภาพ 2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7BC6E886-6DA3-2454-7AB0-FA57A80533E8}"/>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23" name="กลุ่ม 22">
              <a:extLst>
                <a:ext uri="{FF2B5EF4-FFF2-40B4-BE49-F238E27FC236}">
                  <a16:creationId xmlns:a16="http://schemas.microsoft.com/office/drawing/2014/main" id="{DA8FC0DD-1A0F-A058-BC4A-8750F5289B13}"/>
                </a:ext>
              </a:extLst>
            </p:cNvPr>
            <p:cNvGrpSpPr/>
            <p:nvPr/>
          </p:nvGrpSpPr>
          <p:grpSpPr>
            <a:xfrm>
              <a:off x="0" y="0"/>
              <a:ext cx="12192000" cy="6858000"/>
              <a:chOff x="0" y="0"/>
              <a:chExt cx="12192000" cy="6858000"/>
            </a:xfrm>
          </p:grpSpPr>
          <p:pic>
            <p:nvPicPr>
              <p:cNvPr id="24" name="รูปภาพ 2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EDF1CD45-0B0A-A0EC-B9CD-ECCB6FD683CE}"/>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25" name="รูปภาพ 24"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A20ADBF4-6363-FD50-35A4-8F5BE1C567A3}"/>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951667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7115240"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7115240"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7115240"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7115240"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626284"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Proposed work</a:t>
            </a:r>
          </a:p>
        </p:txBody>
      </p:sp>
      <p:pic>
        <p:nvPicPr>
          <p:cNvPr id="4" name="Picture 4" descr="A picture containing piece&#10;&#10;Description automatically generated">
            <a:extLst>
              <a:ext uri="{FF2B5EF4-FFF2-40B4-BE49-F238E27FC236}">
                <a16:creationId xmlns:a16="http://schemas.microsoft.com/office/drawing/2014/main" id="{A18215FB-AFED-4717-FF09-312FA9471F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654"/>
          <a:stretch/>
        </p:blipFill>
        <p:spPr bwMode="auto">
          <a:xfrm>
            <a:off x="2094075" y="1752488"/>
            <a:ext cx="4347586" cy="4336656"/>
          </a:xfrm>
          <a:prstGeom prst="rect">
            <a:avLst/>
          </a:prstGeom>
          <a:ln>
            <a:noFill/>
          </a:ln>
          <a:extLst>
            <a:ext uri="{53640926-AAD7-44D8-BBD7-CCE9431645EC}">
              <a14:shadowObscured xmlns:a14="http://schemas.microsoft.com/office/drawing/2010/main"/>
            </a:ext>
          </a:extLst>
        </p:spPr>
      </p:pic>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6336153"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preparation</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sp>
        <p:nvSpPr>
          <p:cNvPr id="9" name="กล่องข้อความ 8">
            <a:extLst>
              <a:ext uri="{FF2B5EF4-FFF2-40B4-BE49-F238E27FC236}">
                <a16:creationId xmlns:a16="http://schemas.microsoft.com/office/drawing/2014/main" id="{048BBEA6-A242-3409-44AD-76AE32600480}"/>
              </a:ext>
            </a:extLst>
          </p:cNvPr>
          <p:cNvSpPr txBox="1"/>
          <p:nvPr/>
        </p:nvSpPr>
        <p:spPr>
          <a:xfrm>
            <a:off x="12694418" y="4133009"/>
            <a:ext cx="4347586" cy="1200329"/>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“non-pseudo-characteristic writing”.</a:t>
            </a:r>
          </a:p>
        </p:txBody>
      </p:sp>
      <p:grpSp>
        <p:nvGrpSpPr>
          <p:cNvPr id="7" name="กลุ่ม 6">
            <a:extLst>
              <a:ext uri="{FF2B5EF4-FFF2-40B4-BE49-F238E27FC236}">
                <a16:creationId xmlns:a16="http://schemas.microsoft.com/office/drawing/2014/main" id="{7F797E79-9490-245F-E7B9-ABE26E3D3C0D}"/>
              </a:ext>
            </a:extLst>
          </p:cNvPr>
          <p:cNvGrpSpPr/>
          <p:nvPr/>
        </p:nvGrpSpPr>
        <p:grpSpPr>
          <a:xfrm>
            <a:off x="-1" y="-61072"/>
            <a:ext cx="12192001" cy="6919072"/>
            <a:chOff x="-1" y="-61072"/>
            <a:chExt cx="12192001" cy="6919072"/>
          </a:xfrm>
        </p:grpSpPr>
        <p:pic>
          <p:nvPicPr>
            <p:cNvPr id="8" name="รูปภาพ 7"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1F10332A-21AA-DDAD-1D41-F556A38E079D}"/>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10" name="กลุ่ม 9">
              <a:extLst>
                <a:ext uri="{FF2B5EF4-FFF2-40B4-BE49-F238E27FC236}">
                  <a16:creationId xmlns:a16="http://schemas.microsoft.com/office/drawing/2014/main" id="{6E651AD6-36F3-3B7B-36A2-9BD4487C2556}"/>
                </a:ext>
              </a:extLst>
            </p:cNvPr>
            <p:cNvGrpSpPr/>
            <p:nvPr/>
          </p:nvGrpSpPr>
          <p:grpSpPr>
            <a:xfrm>
              <a:off x="0" y="0"/>
              <a:ext cx="12192000" cy="6858000"/>
              <a:chOff x="0" y="0"/>
              <a:chExt cx="12192000" cy="6858000"/>
            </a:xfrm>
          </p:grpSpPr>
          <p:pic>
            <p:nvPicPr>
              <p:cNvPr id="11" name="รูปภาพ 10"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EBCFDFFB-E1C4-C16F-1C39-DBBC7901A484}"/>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12" name="รูปภาพ 11"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905451DA-4E18-CA63-CBE3-FD0C692B4F09}"/>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6378917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iece&#10;&#10;Description automatically generated">
            <a:extLst>
              <a:ext uri="{FF2B5EF4-FFF2-40B4-BE49-F238E27FC236}">
                <a16:creationId xmlns:a16="http://schemas.microsoft.com/office/drawing/2014/main" id="{A18215FB-AFED-4717-FF09-312FA9471F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654"/>
          <a:stretch/>
        </p:blipFill>
        <p:spPr bwMode="auto">
          <a:xfrm>
            <a:off x="2094075" y="1752488"/>
            <a:ext cx="4347586" cy="4336656"/>
          </a:xfrm>
          <a:prstGeom prst="rect">
            <a:avLst/>
          </a:prstGeom>
          <a:ln>
            <a:noFill/>
          </a:ln>
          <a:extLst>
            <a:ext uri="{53640926-AAD7-44D8-BBD7-CCE9431645EC}">
              <a14:shadowObscured xmlns:a14="http://schemas.microsoft.com/office/drawing/2010/main"/>
            </a:ext>
          </a:extLst>
        </p:spPr>
      </p:pic>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7115240"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7115240"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7115240"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7115240"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626284"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Proposed work</a:t>
            </a:r>
          </a:p>
        </p:txBody>
      </p:sp>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6336153"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preparation</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sp>
        <p:nvSpPr>
          <p:cNvPr id="9" name="กล่องข้อความ 8">
            <a:extLst>
              <a:ext uri="{FF2B5EF4-FFF2-40B4-BE49-F238E27FC236}">
                <a16:creationId xmlns:a16="http://schemas.microsoft.com/office/drawing/2014/main" id="{048BBEA6-A242-3409-44AD-76AE32600480}"/>
              </a:ext>
            </a:extLst>
          </p:cNvPr>
          <p:cNvSpPr txBox="1"/>
          <p:nvPr/>
        </p:nvSpPr>
        <p:spPr>
          <a:xfrm>
            <a:off x="6336153" y="4133009"/>
            <a:ext cx="4347586" cy="1200329"/>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“non-pseudo-characteristic writing”.</a:t>
            </a:r>
          </a:p>
        </p:txBody>
      </p:sp>
      <p:pic>
        <p:nvPicPr>
          <p:cNvPr id="10" name="รูปภาพ 9"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A5970BCD-5E1E-D271-8A7C-5665A21CFC22}"/>
              </a:ext>
            </a:extLst>
          </p:cNvPr>
          <p:cNvPicPr>
            <a:picLocks noChangeAspect="1"/>
          </p:cNvPicPr>
          <p:nvPr/>
        </p:nvPicPr>
        <p:blipFill>
          <a:blip r:embed="rId4"/>
          <a:stretch>
            <a:fillRect/>
          </a:stretch>
        </p:blipFill>
        <p:spPr>
          <a:xfrm>
            <a:off x="4430233" y="8379291"/>
            <a:ext cx="3331534" cy="4780028"/>
          </a:xfrm>
          <a:prstGeom prst="rect">
            <a:avLst/>
          </a:prstGeom>
        </p:spPr>
      </p:pic>
      <p:grpSp>
        <p:nvGrpSpPr>
          <p:cNvPr id="13" name="กลุ่ม 12">
            <a:extLst>
              <a:ext uri="{FF2B5EF4-FFF2-40B4-BE49-F238E27FC236}">
                <a16:creationId xmlns:a16="http://schemas.microsoft.com/office/drawing/2014/main" id="{AE0FA6CD-F484-AF29-605D-3759AA00157B}"/>
              </a:ext>
            </a:extLst>
          </p:cNvPr>
          <p:cNvGrpSpPr/>
          <p:nvPr/>
        </p:nvGrpSpPr>
        <p:grpSpPr>
          <a:xfrm>
            <a:off x="-1" y="-61072"/>
            <a:ext cx="12192001" cy="6919072"/>
            <a:chOff x="-1" y="-61072"/>
            <a:chExt cx="12192001" cy="6919072"/>
          </a:xfrm>
        </p:grpSpPr>
        <p:pic>
          <p:nvPicPr>
            <p:cNvPr id="14" name="รูปภาพ 13"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ED215EDA-8868-3D61-AD69-25D2C9D6D05E}"/>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17" name="กลุ่ม 16">
              <a:extLst>
                <a:ext uri="{FF2B5EF4-FFF2-40B4-BE49-F238E27FC236}">
                  <a16:creationId xmlns:a16="http://schemas.microsoft.com/office/drawing/2014/main" id="{00A6D13B-8C8B-9DE6-F9CB-21EA79DF2954}"/>
                </a:ext>
              </a:extLst>
            </p:cNvPr>
            <p:cNvGrpSpPr/>
            <p:nvPr/>
          </p:nvGrpSpPr>
          <p:grpSpPr>
            <a:xfrm>
              <a:off x="0" y="0"/>
              <a:ext cx="12192000" cy="6858000"/>
              <a:chOff x="0" y="0"/>
              <a:chExt cx="12192000" cy="6858000"/>
            </a:xfrm>
          </p:grpSpPr>
          <p:pic>
            <p:nvPicPr>
              <p:cNvPr id="21" name="รูปภาพ 20"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73896F58-7350-5A2E-5403-2746C34D2E8B}"/>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22" name="รูปภาพ 21"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02B8059B-846C-D515-08E4-54E967DBCA73}"/>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929000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Proposed work</a:t>
            </a:r>
          </a:p>
        </p:txBody>
      </p:sp>
      <p:pic>
        <p:nvPicPr>
          <p:cNvPr id="4" name="Picture 4" descr="A picture containing piece&#10;&#10;Description automatically generated">
            <a:extLst>
              <a:ext uri="{FF2B5EF4-FFF2-40B4-BE49-F238E27FC236}">
                <a16:creationId xmlns:a16="http://schemas.microsoft.com/office/drawing/2014/main" id="{A18215FB-AFED-4717-FF09-312FA9471F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654"/>
          <a:stretch/>
        </p:blipFill>
        <p:spPr bwMode="auto">
          <a:xfrm>
            <a:off x="20626311" y="1752488"/>
            <a:ext cx="4347586" cy="4336656"/>
          </a:xfrm>
          <a:prstGeom prst="rect">
            <a:avLst/>
          </a:prstGeom>
          <a:ln>
            <a:noFill/>
          </a:ln>
          <a:extLst>
            <a:ext uri="{53640926-AAD7-44D8-BBD7-CCE9431645EC}">
              <a14:shadowObscured xmlns:a14="http://schemas.microsoft.com/office/drawing/2010/main"/>
            </a:ext>
          </a:extLst>
        </p:spPr>
      </p:pic>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24868389"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preparation</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sp>
        <p:nvSpPr>
          <p:cNvPr id="9" name="กล่องข้อความ 8">
            <a:extLst>
              <a:ext uri="{FF2B5EF4-FFF2-40B4-BE49-F238E27FC236}">
                <a16:creationId xmlns:a16="http://schemas.microsoft.com/office/drawing/2014/main" id="{048BBEA6-A242-3409-44AD-76AE32600480}"/>
              </a:ext>
            </a:extLst>
          </p:cNvPr>
          <p:cNvSpPr txBox="1"/>
          <p:nvPr/>
        </p:nvSpPr>
        <p:spPr>
          <a:xfrm>
            <a:off x="24868389" y="4133009"/>
            <a:ext cx="4347586" cy="1200329"/>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“non-pseudo-characteristic writing”.</a:t>
            </a:r>
          </a:p>
        </p:txBody>
      </p:sp>
      <p:pic>
        <p:nvPicPr>
          <p:cNvPr id="8" name="รูปภาพ 7"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ACAD955B-D764-5957-2DDA-0AC537200528}"/>
              </a:ext>
            </a:extLst>
          </p:cNvPr>
          <p:cNvPicPr>
            <a:picLocks noChangeAspect="1"/>
          </p:cNvPicPr>
          <p:nvPr/>
        </p:nvPicPr>
        <p:blipFill>
          <a:blip r:embed="rId4"/>
          <a:stretch>
            <a:fillRect/>
          </a:stretch>
        </p:blipFill>
        <p:spPr>
          <a:xfrm>
            <a:off x="4430233" y="1578465"/>
            <a:ext cx="3331534" cy="4780028"/>
          </a:xfrm>
          <a:prstGeom prst="rect">
            <a:avLst/>
          </a:prstGeom>
        </p:spPr>
      </p:pic>
      <p:grpSp>
        <p:nvGrpSpPr>
          <p:cNvPr id="12" name="กลุ่ม 11">
            <a:extLst>
              <a:ext uri="{FF2B5EF4-FFF2-40B4-BE49-F238E27FC236}">
                <a16:creationId xmlns:a16="http://schemas.microsoft.com/office/drawing/2014/main" id="{C80A054E-7C21-8C9D-F27B-0D1A00271885}"/>
              </a:ext>
            </a:extLst>
          </p:cNvPr>
          <p:cNvGrpSpPr/>
          <p:nvPr/>
        </p:nvGrpSpPr>
        <p:grpSpPr>
          <a:xfrm>
            <a:off x="-1" y="-61072"/>
            <a:ext cx="12192001" cy="6919072"/>
            <a:chOff x="-1" y="-61072"/>
            <a:chExt cx="12192001" cy="6919072"/>
          </a:xfrm>
        </p:grpSpPr>
        <p:pic>
          <p:nvPicPr>
            <p:cNvPr id="13" name="รูปภาพ 12"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52F27919-307C-EDBE-C084-69CCC15E6DF3}"/>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14" name="กลุ่ม 13">
              <a:extLst>
                <a:ext uri="{FF2B5EF4-FFF2-40B4-BE49-F238E27FC236}">
                  <a16:creationId xmlns:a16="http://schemas.microsoft.com/office/drawing/2014/main" id="{553FB10A-7C12-2805-E794-EACB18061127}"/>
                </a:ext>
              </a:extLst>
            </p:cNvPr>
            <p:cNvGrpSpPr/>
            <p:nvPr/>
          </p:nvGrpSpPr>
          <p:grpSpPr>
            <a:xfrm>
              <a:off x="0" y="0"/>
              <a:ext cx="12192000" cy="6858000"/>
              <a:chOff x="0" y="0"/>
              <a:chExt cx="12192000" cy="6858000"/>
            </a:xfrm>
          </p:grpSpPr>
          <p:pic>
            <p:nvPicPr>
              <p:cNvPr id="17" name="รูปภาพ 16"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58E6C2C5-B724-8085-3162-134FF6477CCE}"/>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21" name="รูปภาพ 2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AEC3F6D9-0466-29B8-84BE-310620ABD957}"/>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7498425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961550"/>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Step1</a:t>
            </a:r>
          </a:p>
        </p:txBody>
      </p:sp>
      <p:pic>
        <p:nvPicPr>
          <p:cNvPr id="7" name="รูปภาพ 6"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991B8D4C-6E79-0972-EA4D-BCD24749844C}"/>
              </a:ext>
            </a:extLst>
          </p:cNvPr>
          <p:cNvPicPr>
            <a:picLocks noChangeAspect="1"/>
          </p:cNvPicPr>
          <p:nvPr/>
        </p:nvPicPr>
        <p:blipFill>
          <a:blip r:embed="rId3"/>
          <a:stretch>
            <a:fillRect/>
          </a:stretch>
        </p:blipFill>
        <p:spPr>
          <a:xfrm>
            <a:off x="2792819" y="947104"/>
            <a:ext cx="6606362" cy="9478696"/>
          </a:xfrm>
          <a:prstGeom prst="rect">
            <a:avLst/>
          </a:prstGeom>
        </p:spPr>
      </p:pic>
      <p:sp>
        <p:nvSpPr>
          <p:cNvPr id="8" name="กล่องข้อความ 7">
            <a:extLst>
              <a:ext uri="{FF2B5EF4-FFF2-40B4-BE49-F238E27FC236}">
                <a16:creationId xmlns:a16="http://schemas.microsoft.com/office/drawing/2014/main" id="{4E87BF10-F8AC-0DCB-9DAF-B9D8849B7D62}"/>
              </a:ext>
            </a:extLst>
          </p:cNvPr>
          <p:cNvSpPr txBox="1"/>
          <p:nvPr/>
        </p:nvSpPr>
        <p:spPr>
          <a:xfrm>
            <a:off x="2300066" y="-1550960"/>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Proposed work</a:t>
            </a:r>
          </a:p>
        </p:txBody>
      </p:sp>
      <p:sp>
        <p:nvSpPr>
          <p:cNvPr id="10" name="กล่องข้อความ 9">
            <a:extLst>
              <a:ext uri="{FF2B5EF4-FFF2-40B4-BE49-F238E27FC236}">
                <a16:creationId xmlns:a16="http://schemas.microsoft.com/office/drawing/2014/main" id="{0C6E492D-CAB3-DECA-C0C1-AC83160D0C91}"/>
              </a:ext>
            </a:extLst>
          </p:cNvPr>
          <p:cNvSpPr txBox="1"/>
          <p:nvPr/>
        </p:nvSpPr>
        <p:spPr>
          <a:xfrm>
            <a:off x="12476903" y="4297984"/>
            <a:ext cx="8902996"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Cropping the frame</a:t>
            </a:r>
            <a:r>
              <a:rPr lang="en-US" dirty="0">
                <a:solidFill>
                  <a:schemeClr val="tx1">
                    <a:lumMod val="50000"/>
                    <a:lumOff val="50000"/>
                  </a:schemeClr>
                </a:solidFill>
                <a:latin typeface="Arial" panose="020B0604020202020204" pitchFamily="34" charset="0"/>
                <a:cs typeface="Arial" panose="020B0604020202020204" pitchFamily="34" charset="0"/>
              </a:rPr>
              <a:t> with the handwritten numbers inside.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DWT method is used to extract the important lines to </a:t>
            </a:r>
            <a:r>
              <a:rPr lang="en-US" dirty="0">
                <a:latin typeface="Arial" panose="020B0604020202020204" pitchFamily="34" charset="0"/>
                <a:cs typeface="Arial" panose="020B0604020202020204" pitchFamily="34" charset="0"/>
              </a:rPr>
              <a:t>remove noise.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Image segmentation is applied to </a:t>
            </a:r>
            <a:r>
              <a:rPr lang="en-US" dirty="0">
                <a:latin typeface="Arial" panose="020B0604020202020204" pitchFamily="34" charset="0"/>
                <a:cs typeface="Arial" panose="020B0604020202020204" pitchFamily="34" charset="0"/>
              </a:rPr>
              <a:t>crop the white outer image</a:t>
            </a:r>
            <a:r>
              <a:rPr lang="en-US" dirty="0">
                <a:solidFill>
                  <a:schemeClr val="tx1">
                    <a:lumMod val="50000"/>
                    <a:lumOff val="50000"/>
                  </a:schemeClr>
                </a:solidFill>
                <a:latin typeface="Arial" panose="020B0604020202020204" pitchFamily="34" charset="0"/>
                <a:cs typeface="Arial" panose="020B0604020202020204" pitchFamily="34" charset="0"/>
              </a:rPr>
              <a:t> for centering the numbers.</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image is </a:t>
            </a:r>
            <a:r>
              <a:rPr lang="en-US" dirty="0">
                <a:latin typeface="Arial" panose="020B0604020202020204" pitchFamily="34" charset="0"/>
                <a:cs typeface="Arial" panose="020B0604020202020204" pitchFamily="34" charset="0"/>
              </a:rPr>
              <a:t>resized to 10*10 pixels</a:t>
            </a:r>
            <a:r>
              <a:rPr lang="en-US" dirty="0">
                <a:solidFill>
                  <a:schemeClr val="tx1">
                    <a:lumMod val="50000"/>
                    <a:lumOff val="50000"/>
                  </a:schemeClr>
                </a:solidFill>
                <a:latin typeface="Arial" panose="020B0604020202020204" pitchFamily="34" charset="0"/>
                <a:cs typeface="Arial" panose="020B0604020202020204" pitchFamily="34" charset="0"/>
              </a:rPr>
              <a:t> for ease to find the quantity of the black pixel.</a:t>
            </a:r>
          </a:p>
        </p:txBody>
      </p:sp>
      <p:pic>
        <p:nvPicPr>
          <p:cNvPr id="11" name="Picture 7" descr="A picture containing text, different&#10;&#10;Description automatically generated">
            <a:extLst>
              <a:ext uri="{FF2B5EF4-FFF2-40B4-BE49-F238E27FC236}">
                <a16:creationId xmlns:a16="http://schemas.microsoft.com/office/drawing/2014/main" id="{6812CA27-C91B-0E6E-BE27-11445EFFC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7749" y="1994197"/>
            <a:ext cx="7021304" cy="1758820"/>
          </a:xfrm>
          <a:prstGeom prst="rect">
            <a:avLst/>
          </a:prstGeom>
        </p:spPr>
      </p:pic>
      <p:sp>
        <p:nvSpPr>
          <p:cNvPr id="12" name="สี่เหลี่ยมผืนผ้า 11">
            <a:extLst>
              <a:ext uri="{FF2B5EF4-FFF2-40B4-BE49-F238E27FC236}">
                <a16:creationId xmlns:a16="http://schemas.microsoft.com/office/drawing/2014/main" id="{2F67E853-9969-F4B8-9FCA-778E9B678233}"/>
              </a:ext>
            </a:extLst>
          </p:cNvPr>
          <p:cNvSpPr/>
          <p:nvPr/>
        </p:nvSpPr>
        <p:spPr>
          <a:xfrm>
            <a:off x="4942367" y="1594884"/>
            <a:ext cx="2307265" cy="2703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5" name="กลุ่ม 14">
            <a:extLst>
              <a:ext uri="{FF2B5EF4-FFF2-40B4-BE49-F238E27FC236}">
                <a16:creationId xmlns:a16="http://schemas.microsoft.com/office/drawing/2014/main" id="{604354C9-123D-3D3A-F875-805523967A12}"/>
              </a:ext>
            </a:extLst>
          </p:cNvPr>
          <p:cNvGrpSpPr/>
          <p:nvPr/>
        </p:nvGrpSpPr>
        <p:grpSpPr>
          <a:xfrm>
            <a:off x="-1" y="-61072"/>
            <a:ext cx="12192001" cy="6919072"/>
            <a:chOff x="-1" y="-61072"/>
            <a:chExt cx="12192001" cy="6919072"/>
          </a:xfrm>
        </p:grpSpPr>
        <p:pic>
          <p:nvPicPr>
            <p:cNvPr id="16" name="รูปภาพ 15"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2A77A248-2F65-B229-FC70-39D13048BBA5}"/>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17" name="กลุ่ม 16">
              <a:extLst>
                <a:ext uri="{FF2B5EF4-FFF2-40B4-BE49-F238E27FC236}">
                  <a16:creationId xmlns:a16="http://schemas.microsoft.com/office/drawing/2014/main" id="{267D236F-E709-0A9A-4FFF-6A9246BDC4AB}"/>
                </a:ext>
              </a:extLst>
            </p:cNvPr>
            <p:cNvGrpSpPr/>
            <p:nvPr/>
          </p:nvGrpSpPr>
          <p:grpSpPr>
            <a:xfrm>
              <a:off x="0" y="0"/>
              <a:ext cx="12192000" cy="6858000"/>
              <a:chOff x="0" y="0"/>
              <a:chExt cx="12192000" cy="6858000"/>
            </a:xfrm>
          </p:grpSpPr>
          <p:pic>
            <p:nvPicPr>
              <p:cNvPr id="18" name="รูปภาพ 17"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6FD7901F-0179-A447-646B-668E9DA64E93}"/>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19" name="รูปภาพ 18"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F8480212-D5AD-1F86-9DDC-B8068E604A1A}"/>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6654931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Step1</a:t>
            </a:r>
          </a:p>
        </p:txBody>
      </p:sp>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1644502" y="4297984"/>
            <a:ext cx="8902996"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Cropping the frame</a:t>
            </a:r>
            <a:r>
              <a:rPr lang="en-US" dirty="0">
                <a:solidFill>
                  <a:schemeClr val="tx1">
                    <a:lumMod val="50000"/>
                    <a:lumOff val="50000"/>
                  </a:schemeClr>
                </a:solidFill>
                <a:latin typeface="Arial" panose="020B0604020202020204" pitchFamily="34" charset="0"/>
                <a:cs typeface="Arial" panose="020B0604020202020204" pitchFamily="34" charset="0"/>
              </a:rPr>
              <a:t> with the handwritten numbers inside.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DWT method is used to extract the important lines to </a:t>
            </a:r>
            <a:r>
              <a:rPr lang="en-US" dirty="0">
                <a:latin typeface="Arial" panose="020B0604020202020204" pitchFamily="34" charset="0"/>
                <a:cs typeface="Arial" panose="020B0604020202020204" pitchFamily="34" charset="0"/>
              </a:rPr>
              <a:t>remove noise.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Image segmentation is applied to </a:t>
            </a:r>
            <a:r>
              <a:rPr lang="en-US" dirty="0">
                <a:latin typeface="Arial" panose="020B0604020202020204" pitchFamily="34" charset="0"/>
                <a:cs typeface="Arial" panose="020B0604020202020204" pitchFamily="34" charset="0"/>
              </a:rPr>
              <a:t>crop the white outer image</a:t>
            </a:r>
            <a:r>
              <a:rPr lang="en-US" dirty="0">
                <a:solidFill>
                  <a:schemeClr val="tx1">
                    <a:lumMod val="50000"/>
                    <a:lumOff val="50000"/>
                  </a:schemeClr>
                </a:solidFill>
                <a:latin typeface="Arial" panose="020B0604020202020204" pitchFamily="34" charset="0"/>
                <a:cs typeface="Arial" panose="020B0604020202020204" pitchFamily="34" charset="0"/>
              </a:rPr>
              <a:t> for centering the numbers.</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image is </a:t>
            </a:r>
            <a:r>
              <a:rPr lang="en-US" dirty="0">
                <a:latin typeface="Arial" panose="020B0604020202020204" pitchFamily="34" charset="0"/>
                <a:cs typeface="Arial" panose="020B0604020202020204" pitchFamily="34" charset="0"/>
              </a:rPr>
              <a:t>resized to 10*10 pixels</a:t>
            </a:r>
            <a:r>
              <a:rPr lang="en-US" dirty="0">
                <a:solidFill>
                  <a:schemeClr val="tx1">
                    <a:lumMod val="50000"/>
                    <a:lumOff val="50000"/>
                  </a:schemeClr>
                </a:solidFill>
                <a:latin typeface="Arial" panose="020B0604020202020204" pitchFamily="34" charset="0"/>
                <a:cs typeface="Arial" panose="020B0604020202020204" pitchFamily="34" charset="0"/>
              </a:rPr>
              <a:t> for ease to find the quantity of the black pixel.</a:t>
            </a:r>
          </a:p>
        </p:txBody>
      </p:sp>
      <p:pic>
        <p:nvPicPr>
          <p:cNvPr id="23" name="Picture 7" descr="A picture containing text, different&#10;&#10;Description automatically generated">
            <a:extLst>
              <a:ext uri="{FF2B5EF4-FFF2-40B4-BE49-F238E27FC236}">
                <a16:creationId xmlns:a16="http://schemas.microsoft.com/office/drawing/2014/main" id="{D17F06B1-4B72-6BEE-EA70-6D5F9CEB3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348" y="1994197"/>
            <a:ext cx="7021304" cy="1758820"/>
          </a:xfrm>
          <a:prstGeom prst="rect">
            <a:avLst/>
          </a:prstGeom>
        </p:spPr>
      </p:pic>
      <p:sp>
        <p:nvSpPr>
          <p:cNvPr id="25" name="กล่องข้อความ 24">
            <a:extLst>
              <a:ext uri="{FF2B5EF4-FFF2-40B4-BE49-F238E27FC236}">
                <a16:creationId xmlns:a16="http://schemas.microsoft.com/office/drawing/2014/main" id="{E355B8E8-DA5C-BDB5-F40B-754EC0463997}"/>
              </a:ext>
            </a:extLst>
          </p:cNvPr>
          <p:cNvSpPr txBox="1"/>
          <p:nvPr/>
        </p:nvSpPr>
        <p:spPr>
          <a:xfrm>
            <a:off x="19696637"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Step1</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sp>
        <p:nvSpPr>
          <p:cNvPr id="26" name="กล่องข้อความ 25">
            <a:extLst>
              <a:ext uri="{FF2B5EF4-FFF2-40B4-BE49-F238E27FC236}">
                <a16:creationId xmlns:a16="http://schemas.microsoft.com/office/drawing/2014/main" id="{B27ABFF8-8B22-F086-5000-595E79572C03}"/>
              </a:ext>
            </a:extLst>
          </p:cNvPr>
          <p:cNvSpPr txBox="1"/>
          <p:nvPr/>
        </p:nvSpPr>
        <p:spPr>
          <a:xfrm>
            <a:off x="19696637" y="4133009"/>
            <a:ext cx="4347586" cy="1200329"/>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“non-pseudo-characteristic writing”.</a:t>
            </a:r>
          </a:p>
        </p:txBody>
      </p:sp>
      <p:pic>
        <p:nvPicPr>
          <p:cNvPr id="27" name="รูปภาพ 26"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4936ED17-C763-301D-529C-03A3F80BB09D}"/>
              </a:ext>
            </a:extLst>
          </p:cNvPr>
          <p:cNvPicPr>
            <a:picLocks noChangeAspect="1"/>
          </p:cNvPicPr>
          <p:nvPr/>
        </p:nvPicPr>
        <p:blipFill>
          <a:blip r:embed="rId4"/>
          <a:stretch>
            <a:fillRect/>
          </a:stretch>
        </p:blipFill>
        <p:spPr>
          <a:xfrm>
            <a:off x="-8194158" y="947104"/>
            <a:ext cx="6606362" cy="9478696"/>
          </a:xfrm>
          <a:prstGeom prst="rect">
            <a:avLst/>
          </a:prstGeom>
        </p:spPr>
      </p:pic>
      <p:sp>
        <p:nvSpPr>
          <p:cNvPr id="28" name="สี่เหลี่ยมผืนผ้า 27">
            <a:extLst>
              <a:ext uri="{FF2B5EF4-FFF2-40B4-BE49-F238E27FC236}">
                <a16:creationId xmlns:a16="http://schemas.microsoft.com/office/drawing/2014/main" id="{86739796-DE46-3BEC-C7A3-BD826BD6BC53}"/>
              </a:ext>
            </a:extLst>
          </p:cNvPr>
          <p:cNvSpPr/>
          <p:nvPr/>
        </p:nvSpPr>
        <p:spPr>
          <a:xfrm>
            <a:off x="-6044610" y="1594884"/>
            <a:ext cx="2307265" cy="27031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1" name="กลุ่ม 30">
            <a:extLst>
              <a:ext uri="{FF2B5EF4-FFF2-40B4-BE49-F238E27FC236}">
                <a16:creationId xmlns:a16="http://schemas.microsoft.com/office/drawing/2014/main" id="{2E7EBFC8-02E9-5F04-1BD6-36FD090457FA}"/>
              </a:ext>
            </a:extLst>
          </p:cNvPr>
          <p:cNvGrpSpPr/>
          <p:nvPr/>
        </p:nvGrpSpPr>
        <p:grpSpPr>
          <a:xfrm>
            <a:off x="-1" y="-61072"/>
            <a:ext cx="12192001" cy="6919072"/>
            <a:chOff x="-1" y="-61072"/>
            <a:chExt cx="12192001" cy="6919072"/>
          </a:xfrm>
        </p:grpSpPr>
        <p:pic>
          <p:nvPicPr>
            <p:cNvPr id="32" name="รูปภาพ 3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A710736E-F451-46DE-867F-46DAFE3AC1A0}"/>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33" name="กลุ่ม 32">
              <a:extLst>
                <a:ext uri="{FF2B5EF4-FFF2-40B4-BE49-F238E27FC236}">
                  <a16:creationId xmlns:a16="http://schemas.microsoft.com/office/drawing/2014/main" id="{D303FA7A-A022-D2F0-FDDC-85A03B3C3648}"/>
                </a:ext>
              </a:extLst>
            </p:cNvPr>
            <p:cNvGrpSpPr/>
            <p:nvPr/>
          </p:nvGrpSpPr>
          <p:grpSpPr>
            <a:xfrm>
              <a:off x="0" y="0"/>
              <a:ext cx="12192000" cy="6858000"/>
              <a:chOff x="0" y="0"/>
              <a:chExt cx="12192000" cy="6858000"/>
            </a:xfrm>
          </p:grpSpPr>
          <p:pic>
            <p:nvPicPr>
              <p:cNvPr id="34" name="รูปภาพ 3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72E6A62A-8E86-AB7E-2E99-D100C1641968}"/>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35" name="รูปภาพ 34"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20E016D1-2417-B719-6399-3659898BA25D}"/>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1667877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3EB025B3-1DCA-9F0A-E55F-0D1E1B63149E}"/>
              </a:ext>
            </a:extLst>
          </p:cNvPr>
          <p:cNvPicPr>
            <a:picLocks noChangeAspect="1"/>
          </p:cNvPicPr>
          <p:nvPr/>
        </p:nvPicPr>
        <p:blipFill>
          <a:blip r:embed="rId3"/>
          <a:srcRect/>
          <a:stretch>
            <a:fillRect/>
          </a:stretch>
        </p:blipFill>
        <p:spPr>
          <a:xfrm>
            <a:off x="7254489" y="-6917555"/>
            <a:ext cx="1749196" cy="1749196"/>
          </a:xfrm>
          <a:prstGeom prst="rect">
            <a:avLst/>
          </a:prstGeom>
        </p:spPr>
      </p:pic>
      <p:pic>
        <p:nvPicPr>
          <p:cNvPr id="5" name="Picture 6">
            <a:extLst>
              <a:ext uri="{FF2B5EF4-FFF2-40B4-BE49-F238E27FC236}">
                <a16:creationId xmlns:a16="http://schemas.microsoft.com/office/drawing/2014/main" id="{0557314D-3853-4091-086C-591D15C7DC4F}"/>
              </a:ext>
            </a:extLst>
          </p:cNvPr>
          <p:cNvPicPr>
            <a:picLocks noChangeAspect="1"/>
          </p:cNvPicPr>
          <p:nvPr/>
        </p:nvPicPr>
        <p:blipFill>
          <a:blip r:embed="rId4"/>
          <a:srcRect/>
          <a:stretch>
            <a:fillRect/>
          </a:stretch>
        </p:blipFill>
        <p:spPr>
          <a:xfrm>
            <a:off x="5375330" y="-6768499"/>
            <a:ext cx="1749196" cy="1749196"/>
          </a:xfrm>
          <a:prstGeom prst="rect">
            <a:avLst/>
          </a:prstGeom>
        </p:spPr>
      </p:pic>
      <p:pic>
        <p:nvPicPr>
          <p:cNvPr id="6" name="Picture 7">
            <a:extLst>
              <a:ext uri="{FF2B5EF4-FFF2-40B4-BE49-F238E27FC236}">
                <a16:creationId xmlns:a16="http://schemas.microsoft.com/office/drawing/2014/main" id="{07B98A12-A84F-C306-5D3C-8CDB7969921F}"/>
              </a:ext>
            </a:extLst>
          </p:cNvPr>
          <p:cNvPicPr>
            <a:picLocks noChangeAspect="1"/>
          </p:cNvPicPr>
          <p:nvPr/>
        </p:nvPicPr>
        <p:blipFill>
          <a:blip r:embed="rId5"/>
          <a:srcRect/>
          <a:stretch>
            <a:fillRect/>
          </a:stretch>
        </p:blipFill>
        <p:spPr>
          <a:xfrm>
            <a:off x="3854200" y="-6690599"/>
            <a:ext cx="1295284" cy="1295284"/>
          </a:xfrm>
          <a:prstGeom prst="rect">
            <a:avLst/>
          </a:prstGeom>
        </p:spPr>
      </p:pic>
      <p:sp>
        <p:nvSpPr>
          <p:cNvPr id="7" name="TextBox 8">
            <a:extLst>
              <a:ext uri="{FF2B5EF4-FFF2-40B4-BE49-F238E27FC236}">
                <a16:creationId xmlns:a16="http://schemas.microsoft.com/office/drawing/2014/main" id="{42C3A9DE-703A-82D8-0045-E837FB33EB49}"/>
              </a:ext>
            </a:extLst>
          </p:cNvPr>
          <p:cNvSpPr txBox="1"/>
          <p:nvPr/>
        </p:nvSpPr>
        <p:spPr>
          <a:xfrm>
            <a:off x="-220080" y="-1338269"/>
            <a:ext cx="12269867" cy="299056"/>
          </a:xfrm>
          <a:prstGeom prst="rect">
            <a:avLst/>
          </a:prstGeom>
        </p:spPr>
        <p:txBody>
          <a:bodyPr lIns="0" tIns="0" rIns="0" bIns="0" rtlCol="0" anchor="t">
            <a:spAutoFit/>
          </a:bodyPr>
          <a:lstStyle/>
          <a:p>
            <a:pPr algn="ctr">
              <a:lnSpc>
                <a:spcPts val="2300"/>
              </a:lnSpc>
              <a:spcBef>
                <a:spcPct val="0"/>
              </a:spcBef>
            </a:pPr>
            <a:r>
              <a:rPr lang="en-US" sz="2100" dirty="0">
                <a:latin typeface="Arial Bold"/>
              </a:rPr>
              <a:t>The 20th International Joint Conference on Computer Science and Software Engineering</a:t>
            </a:r>
          </a:p>
        </p:txBody>
      </p:sp>
      <p:sp>
        <p:nvSpPr>
          <p:cNvPr id="8" name="TextBox 10">
            <a:extLst>
              <a:ext uri="{FF2B5EF4-FFF2-40B4-BE49-F238E27FC236}">
                <a16:creationId xmlns:a16="http://schemas.microsoft.com/office/drawing/2014/main" id="{8C0D0C34-83E1-7946-8684-94A7BC76FA1B}"/>
              </a:ext>
            </a:extLst>
          </p:cNvPr>
          <p:cNvSpPr txBox="1"/>
          <p:nvPr/>
        </p:nvSpPr>
        <p:spPr>
          <a:xfrm>
            <a:off x="-1" y="-3760621"/>
            <a:ext cx="12191999" cy="770788"/>
          </a:xfrm>
          <a:prstGeom prst="rect">
            <a:avLst/>
          </a:prstGeom>
        </p:spPr>
        <p:txBody>
          <a:bodyPr wrap="square" lIns="0" tIns="0" rIns="0" bIns="0" rtlCol="0" anchor="t">
            <a:spAutoFit/>
          </a:bodyPr>
          <a:lstStyle/>
          <a:p>
            <a:pPr algn="ctr">
              <a:lnSpc>
                <a:spcPts val="6826"/>
              </a:lnSpc>
            </a:pPr>
            <a:r>
              <a:rPr lang="en-US" sz="4000" dirty="0" err="1">
                <a:solidFill>
                  <a:srgbClr val="DB5300"/>
                </a:solidFill>
                <a:latin typeface="Arial Bold"/>
              </a:rPr>
              <a:t>Jiraphat</a:t>
            </a:r>
            <a:r>
              <a:rPr lang="en-US" sz="4000" dirty="0">
                <a:solidFill>
                  <a:srgbClr val="DB5300"/>
                </a:solidFill>
                <a:latin typeface="Arial Bold"/>
              </a:rPr>
              <a:t> </a:t>
            </a:r>
            <a:r>
              <a:rPr lang="en-US" sz="4000" dirty="0" err="1">
                <a:solidFill>
                  <a:srgbClr val="DB5300"/>
                </a:solidFill>
                <a:latin typeface="Arial Bold"/>
              </a:rPr>
              <a:t>Samleepant</a:t>
            </a:r>
            <a:endParaRPr lang="en-US" sz="4000" dirty="0">
              <a:solidFill>
                <a:srgbClr val="DB5300"/>
              </a:solidFill>
              <a:latin typeface="Arial Bold"/>
            </a:endParaRPr>
          </a:p>
        </p:txBody>
      </p:sp>
      <p:sp>
        <p:nvSpPr>
          <p:cNvPr id="9" name="TextBox 11">
            <a:extLst>
              <a:ext uri="{FF2B5EF4-FFF2-40B4-BE49-F238E27FC236}">
                <a16:creationId xmlns:a16="http://schemas.microsoft.com/office/drawing/2014/main" id="{4435F21E-A0D7-AF67-38DE-D3D7F881F40D}"/>
              </a:ext>
            </a:extLst>
          </p:cNvPr>
          <p:cNvSpPr txBox="1"/>
          <p:nvPr/>
        </p:nvSpPr>
        <p:spPr>
          <a:xfrm>
            <a:off x="1616876" y="-1039213"/>
            <a:ext cx="8958248" cy="707886"/>
          </a:xfrm>
          <a:prstGeom prst="rect">
            <a:avLst/>
          </a:prstGeom>
        </p:spPr>
        <p:txBody>
          <a:bodyPr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err="1">
                <a:latin typeface="Arial Bold"/>
              </a:rPr>
              <a:t>Naresuan</a:t>
            </a:r>
            <a:r>
              <a:rPr lang="en-US" sz="2300" dirty="0">
                <a:latin typeface="Arial Bold"/>
              </a:rPr>
              <a:t> University </a:t>
            </a:r>
            <a:r>
              <a:rPr lang="en-US" sz="2300" dirty="0" err="1">
                <a:latin typeface="Arial Bold"/>
              </a:rPr>
              <a:t>Phitsanulok</a:t>
            </a:r>
            <a:r>
              <a:rPr lang="en-US" sz="2300" dirty="0">
                <a:latin typeface="Arial Bold"/>
              </a:rPr>
              <a:t>, THAILAND</a:t>
            </a:r>
          </a:p>
        </p:txBody>
      </p:sp>
      <p:sp>
        <p:nvSpPr>
          <p:cNvPr id="10" name="TextBox 12">
            <a:extLst>
              <a:ext uri="{FF2B5EF4-FFF2-40B4-BE49-F238E27FC236}">
                <a16:creationId xmlns:a16="http://schemas.microsoft.com/office/drawing/2014/main" id="{ACEC4807-C711-26D9-AC54-C8CF83B7B2BA}"/>
              </a:ext>
            </a:extLst>
          </p:cNvPr>
          <p:cNvSpPr txBox="1"/>
          <p:nvPr/>
        </p:nvSpPr>
        <p:spPr>
          <a:xfrm>
            <a:off x="1108664" y="-2766214"/>
            <a:ext cx="9974668" cy="320601"/>
          </a:xfrm>
          <a:prstGeom prst="rect">
            <a:avLst/>
          </a:prstGeom>
        </p:spPr>
        <p:txBody>
          <a:bodyPr wrap="square" lIns="0" tIns="0" rIns="0" bIns="0" rtlCol="0" anchor="t">
            <a:spAutoFit/>
          </a:bodyPr>
          <a:lstStyle/>
          <a:p>
            <a:pPr algn="ctr">
              <a:lnSpc>
                <a:spcPts val="2499"/>
              </a:lnSpc>
              <a:spcBef>
                <a:spcPct val="0"/>
              </a:spcBef>
            </a:pPr>
            <a:r>
              <a:rPr lang="en-US" sz="2499" i="1" dirty="0">
                <a:solidFill>
                  <a:srgbClr val="000000"/>
                </a:solidFill>
                <a:latin typeface="Arial Italics"/>
              </a:rPr>
              <a:t>King Mongkut University Technology of North Bangkok</a:t>
            </a:r>
          </a:p>
        </p:txBody>
      </p:sp>
      <p:sp>
        <p:nvSpPr>
          <p:cNvPr id="11" name="กล่องข้อความ 10">
            <a:extLst>
              <a:ext uri="{FF2B5EF4-FFF2-40B4-BE49-F238E27FC236}">
                <a16:creationId xmlns:a16="http://schemas.microsoft.com/office/drawing/2014/main" id="{95B3E4DD-D4E0-FAE5-2A0A-D632D415B3EF}"/>
              </a:ext>
            </a:extLst>
          </p:cNvPr>
          <p:cNvSpPr txBox="1"/>
          <p:nvPr/>
        </p:nvSpPr>
        <p:spPr>
          <a:xfrm>
            <a:off x="1564848" y="-4957079"/>
            <a:ext cx="8700010" cy="1200329"/>
          </a:xfrm>
          <a:prstGeom prst="rect">
            <a:avLst/>
          </a:prstGeom>
          <a:noFill/>
        </p:spPr>
        <p:txBody>
          <a:bodyPr wrap="none" rtlCol="0">
            <a:spAutoFit/>
          </a:bodyPr>
          <a:lstStyle/>
          <a:p>
            <a:pPr algn="ctr"/>
            <a:r>
              <a:rPr lang="en-US" sz="3600" dirty="0">
                <a:solidFill>
                  <a:srgbClr val="2B4A9D"/>
                </a:solidFill>
                <a:latin typeface="Arial Bold"/>
              </a:rPr>
              <a:t>Modified Feature Extraction to Apply PSO</a:t>
            </a:r>
          </a:p>
          <a:p>
            <a:pPr algn="ctr"/>
            <a:r>
              <a:rPr lang="en-US" sz="3600" dirty="0">
                <a:solidFill>
                  <a:srgbClr val="2B4A9D"/>
                </a:solidFill>
                <a:latin typeface="Arial Bold"/>
              </a:rPr>
              <a:t>for Solving Handwritten Digits</a:t>
            </a:r>
          </a:p>
        </p:txBody>
      </p:sp>
      <p:sp>
        <p:nvSpPr>
          <p:cNvPr id="3" name="กล่องข้อความ 2">
            <a:extLst>
              <a:ext uri="{FF2B5EF4-FFF2-40B4-BE49-F238E27FC236}">
                <a16:creationId xmlns:a16="http://schemas.microsoft.com/office/drawing/2014/main" id="{F3A12888-FBAA-B7A5-FEEA-A0B096B05172}"/>
              </a:ext>
            </a:extLst>
          </p:cNvPr>
          <p:cNvSpPr txBox="1"/>
          <p:nvPr/>
        </p:nvSpPr>
        <p:spPr>
          <a:xfrm>
            <a:off x="2300066" y="2247036"/>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Introduction</a:t>
            </a:r>
          </a:p>
        </p:txBody>
      </p:sp>
      <p:sp>
        <p:nvSpPr>
          <p:cNvPr id="12" name="กล่องข้อความ 11">
            <a:extLst>
              <a:ext uri="{FF2B5EF4-FFF2-40B4-BE49-F238E27FC236}">
                <a16:creationId xmlns:a16="http://schemas.microsoft.com/office/drawing/2014/main" id="{4B089C08-8BCF-4793-D9CE-703362C37847}"/>
              </a:ext>
            </a:extLst>
          </p:cNvPr>
          <p:cNvSpPr txBox="1"/>
          <p:nvPr/>
        </p:nvSpPr>
        <p:spPr>
          <a:xfrm>
            <a:off x="2300066" y="318150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3" name="กล่องข้อความ 12">
            <a:extLst>
              <a:ext uri="{FF2B5EF4-FFF2-40B4-BE49-F238E27FC236}">
                <a16:creationId xmlns:a16="http://schemas.microsoft.com/office/drawing/2014/main" id="{7DC25782-F614-1A2C-382C-D92D2925E071}"/>
              </a:ext>
            </a:extLst>
          </p:cNvPr>
          <p:cNvSpPr txBox="1"/>
          <p:nvPr/>
        </p:nvSpPr>
        <p:spPr>
          <a:xfrm>
            <a:off x="2300066" y="386286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5" name="กล่องข้อความ 14">
            <a:extLst>
              <a:ext uri="{FF2B5EF4-FFF2-40B4-BE49-F238E27FC236}">
                <a16:creationId xmlns:a16="http://schemas.microsoft.com/office/drawing/2014/main" id="{18A35E79-EFBE-D3E6-C61D-79EA912CB56E}"/>
              </a:ext>
            </a:extLst>
          </p:cNvPr>
          <p:cNvSpPr txBox="1"/>
          <p:nvPr/>
        </p:nvSpPr>
        <p:spPr>
          <a:xfrm>
            <a:off x="2300066" y="453038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6" name="กล่องข้อความ 15">
            <a:extLst>
              <a:ext uri="{FF2B5EF4-FFF2-40B4-BE49-F238E27FC236}">
                <a16:creationId xmlns:a16="http://schemas.microsoft.com/office/drawing/2014/main" id="{A3779AD3-7C54-2AAB-FCA9-1CC5BFC14C74}"/>
              </a:ext>
            </a:extLst>
          </p:cNvPr>
          <p:cNvSpPr txBox="1"/>
          <p:nvPr/>
        </p:nvSpPr>
        <p:spPr>
          <a:xfrm>
            <a:off x="2300066" y="519789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17" name="กล่องข้อความ 16">
            <a:extLst>
              <a:ext uri="{FF2B5EF4-FFF2-40B4-BE49-F238E27FC236}">
                <a16:creationId xmlns:a16="http://schemas.microsoft.com/office/drawing/2014/main" id="{864F68DD-1916-665B-36D5-D839DCE823A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19" name="กล่องข้อความ 18">
            <a:extLst>
              <a:ext uri="{FF2B5EF4-FFF2-40B4-BE49-F238E27FC236}">
                <a16:creationId xmlns:a16="http://schemas.microsoft.com/office/drawing/2014/main" id="{D1153A2A-D0D9-208D-AE56-E0BB0687F723}"/>
              </a:ext>
            </a:extLst>
          </p:cNvPr>
          <p:cNvSpPr txBox="1"/>
          <p:nvPr/>
        </p:nvSpPr>
        <p:spPr>
          <a:xfrm>
            <a:off x="13901628" y="1692884"/>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endParaRPr lang="en-US" dirty="0">
              <a:latin typeface="Arial" panose="020B0604020202020204" pitchFamily="34" charset="0"/>
              <a:cs typeface="Arial" panose="020B0604020202020204" pitchFamily="34" charset="0"/>
            </a:endParaRPr>
          </a:p>
        </p:txBody>
      </p:sp>
      <p:pic>
        <p:nvPicPr>
          <p:cNvPr id="20" name="Picture 2" descr="Classify Handwritten-Digits With Tensorflow - MarkTechPost">
            <a:extLst>
              <a:ext uri="{FF2B5EF4-FFF2-40B4-BE49-F238E27FC236}">
                <a16:creationId xmlns:a16="http://schemas.microsoft.com/office/drawing/2014/main" id="{6BDBE246-B63B-74BA-BACC-1B42292634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3033" y="8443080"/>
            <a:ext cx="4245934" cy="271648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กลุ่ม 34">
            <a:extLst>
              <a:ext uri="{FF2B5EF4-FFF2-40B4-BE49-F238E27FC236}">
                <a16:creationId xmlns:a16="http://schemas.microsoft.com/office/drawing/2014/main" id="{FB521EA8-E6BD-D02B-B158-8CD084AB2362}"/>
              </a:ext>
            </a:extLst>
          </p:cNvPr>
          <p:cNvGrpSpPr/>
          <p:nvPr/>
        </p:nvGrpSpPr>
        <p:grpSpPr>
          <a:xfrm>
            <a:off x="-1" y="-61072"/>
            <a:ext cx="12192001" cy="6919072"/>
            <a:chOff x="-1" y="-61072"/>
            <a:chExt cx="12192001" cy="6919072"/>
          </a:xfrm>
        </p:grpSpPr>
        <p:pic>
          <p:nvPicPr>
            <p:cNvPr id="36" name="รูปภาพ 35"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236E2E61-AE89-BBBD-86A5-CDB64B43297B}"/>
                </a:ext>
              </a:extLst>
            </p:cNvPr>
            <p:cNvPicPr>
              <a:picLocks noChangeAspect="1"/>
            </p:cNvPicPr>
            <p:nvPr/>
          </p:nvPicPr>
          <p:blipFill>
            <a:blip r:embed="rId7"/>
            <a:stretch>
              <a:fillRect/>
            </a:stretch>
          </p:blipFill>
          <p:spPr>
            <a:xfrm>
              <a:off x="-1" y="-61072"/>
              <a:ext cx="12192001" cy="6919072"/>
            </a:xfrm>
            <a:prstGeom prst="rect">
              <a:avLst/>
            </a:prstGeom>
          </p:spPr>
        </p:pic>
        <p:grpSp>
          <p:nvGrpSpPr>
            <p:cNvPr id="37" name="กลุ่ม 36">
              <a:extLst>
                <a:ext uri="{FF2B5EF4-FFF2-40B4-BE49-F238E27FC236}">
                  <a16:creationId xmlns:a16="http://schemas.microsoft.com/office/drawing/2014/main" id="{CE7133DF-5BAA-4EDB-F3B3-AC972BD8ACCB}"/>
                </a:ext>
              </a:extLst>
            </p:cNvPr>
            <p:cNvGrpSpPr/>
            <p:nvPr/>
          </p:nvGrpSpPr>
          <p:grpSpPr>
            <a:xfrm>
              <a:off x="0" y="0"/>
              <a:ext cx="12192000" cy="6858000"/>
              <a:chOff x="0" y="0"/>
              <a:chExt cx="12192000" cy="6858000"/>
            </a:xfrm>
          </p:grpSpPr>
          <p:pic>
            <p:nvPicPr>
              <p:cNvPr id="38" name="รูปภาพ 37"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6A8B329E-ECAD-5A7E-C989-C353FE8CABE0}"/>
                  </a:ext>
                </a:extLst>
              </p:cNvPr>
              <p:cNvPicPr>
                <a:picLocks noChangeAspect="1"/>
              </p:cNvPicPr>
              <p:nvPr/>
            </p:nvPicPr>
            <p:blipFill>
              <a:blip r:embed="rId8"/>
              <a:stretch>
                <a:fillRect/>
              </a:stretch>
            </p:blipFill>
            <p:spPr>
              <a:xfrm>
                <a:off x="8431620" y="4723514"/>
                <a:ext cx="3760380" cy="2134486"/>
              </a:xfrm>
              <a:prstGeom prst="rect">
                <a:avLst/>
              </a:prstGeom>
            </p:spPr>
          </p:pic>
          <p:pic>
            <p:nvPicPr>
              <p:cNvPr id="39" name="รูปภาพ 38"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9D8879ED-C054-58C5-F603-0767751DBE85}"/>
                  </a:ext>
                </a:extLst>
              </p:cNvPr>
              <p:cNvPicPr>
                <a:picLocks noChangeAspect="1"/>
              </p:cNvPicPr>
              <p:nvPr/>
            </p:nvPicPr>
            <p:blipFill>
              <a:blip r:embed="rId9"/>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4568370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961550"/>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Step1</a:t>
            </a:r>
          </a:p>
        </p:txBody>
      </p:sp>
      <p:pic>
        <p:nvPicPr>
          <p:cNvPr id="7" name="รูปภาพ 6"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991B8D4C-6E79-0972-EA4D-BCD24749844C}"/>
              </a:ext>
            </a:extLst>
          </p:cNvPr>
          <p:cNvPicPr>
            <a:picLocks noChangeAspect="1"/>
          </p:cNvPicPr>
          <p:nvPr/>
        </p:nvPicPr>
        <p:blipFill>
          <a:blip r:embed="rId3"/>
          <a:stretch>
            <a:fillRect/>
          </a:stretch>
        </p:blipFill>
        <p:spPr>
          <a:xfrm>
            <a:off x="2792819" y="-1310348"/>
            <a:ext cx="6606362" cy="9478696"/>
          </a:xfrm>
          <a:prstGeom prst="rect">
            <a:avLst/>
          </a:prstGeom>
        </p:spPr>
      </p:pic>
      <p:sp>
        <p:nvSpPr>
          <p:cNvPr id="10" name="กล่องข้อความ 9">
            <a:extLst>
              <a:ext uri="{FF2B5EF4-FFF2-40B4-BE49-F238E27FC236}">
                <a16:creationId xmlns:a16="http://schemas.microsoft.com/office/drawing/2014/main" id="{0C6E492D-CAB3-DECA-C0C1-AC83160D0C91}"/>
              </a:ext>
            </a:extLst>
          </p:cNvPr>
          <p:cNvSpPr txBox="1"/>
          <p:nvPr/>
        </p:nvSpPr>
        <p:spPr>
          <a:xfrm>
            <a:off x="12476903" y="4297984"/>
            <a:ext cx="8902996" cy="1754326"/>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Cropping the frame</a:t>
            </a:r>
            <a:r>
              <a:rPr lang="en-US" dirty="0">
                <a:solidFill>
                  <a:schemeClr val="tx1">
                    <a:lumMod val="50000"/>
                    <a:lumOff val="50000"/>
                  </a:schemeClr>
                </a:solidFill>
                <a:latin typeface="Arial" panose="020B0604020202020204" pitchFamily="34" charset="0"/>
                <a:cs typeface="Arial" panose="020B0604020202020204" pitchFamily="34" charset="0"/>
              </a:rPr>
              <a:t> with the handwritten numbers inside.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DWT method is used to extract the important lines to </a:t>
            </a:r>
            <a:r>
              <a:rPr lang="en-US" dirty="0">
                <a:latin typeface="Arial" panose="020B0604020202020204" pitchFamily="34" charset="0"/>
                <a:cs typeface="Arial" panose="020B0604020202020204" pitchFamily="34" charset="0"/>
              </a:rPr>
              <a:t>remove noise.</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Image segmentation is applied to </a:t>
            </a:r>
            <a:r>
              <a:rPr lang="en-US" dirty="0">
                <a:latin typeface="Arial" panose="020B0604020202020204" pitchFamily="34" charset="0"/>
                <a:cs typeface="Arial" panose="020B0604020202020204" pitchFamily="34" charset="0"/>
              </a:rPr>
              <a:t>crop the white outer image</a:t>
            </a:r>
            <a:r>
              <a:rPr lang="en-US" dirty="0">
                <a:solidFill>
                  <a:schemeClr val="tx1">
                    <a:lumMod val="50000"/>
                    <a:lumOff val="50000"/>
                  </a:schemeClr>
                </a:solidFill>
                <a:latin typeface="Arial" panose="020B0604020202020204" pitchFamily="34" charset="0"/>
                <a:cs typeface="Arial" panose="020B0604020202020204" pitchFamily="34" charset="0"/>
              </a:rPr>
              <a:t> for centering the numbers.</a:t>
            </a: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image is </a:t>
            </a:r>
            <a:r>
              <a:rPr lang="en-US" dirty="0">
                <a:latin typeface="Arial" panose="020B0604020202020204" pitchFamily="34" charset="0"/>
                <a:cs typeface="Arial" panose="020B0604020202020204" pitchFamily="34" charset="0"/>
              </a:rPr>
              <a:t>resized to 10*10 pixels</a:t>
            </a:r>
            <a:r>
              <a:rPr lang="en-US" dirty="0">
                <a:solidFill>
                  <a:schemeClr val="tx1">
                    <a:lumMod val="50000"/>
                    <a:lumOff val="50000"/>
                  </a:schemeClr>
                </a:solidFill>
                <a:latin typeface="Arial" panose="020B0604020202020204" pitchFamily="34" charset="0"/>
                <a:cs typeface="Arial" panose="020B0604020202020204" pitchFamily="34" charset="0"/>
              </a:rPr>
              <a:t> for ease to find the quantity of the black pixel.</a:t>
            </a:r>
          </a:p>
        </p:txBody>
      </p:sp>
      <p:pic>
        <p:nvPicPr>
          <p:cNvPr id="11" name="Picture 7" descr="A picture containing text, different&#10;&#10;Description automatically generated">
            <a:extLst>
              <a:ext uri="{FF2B5EF4-FFF2-40B4-BE49-F238E27FC236}">
                <a16:creationId xmlns:a16="http://schemas.microsoft.com/office/drawing/2014/main" id="{6812CA27-C91B-0E6E-BE27-11445EFFC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7749" y="1994197"/>
            <a:ext cx="7021304" cy="1758820"/>
          </a:xfrm>
          <a:prstGeom prst="rect">
            <a:avLst/>
          </a:prstGeom>
        </p:spPr>
      </p:pic>
      <p:sp>
        <p:nvSpPr>
          <p:cNvPr id="12" name="สี่เหลี่ยมผืนผ้า 11">
            <a:extLst>
              <a:ext uri="{FF2B5EF4-FFF2-40B4-BE49-F238E27FC236}">
                <a16:creationId xmlns:a16="http://schemas.microsoft.com/office/drawing/2014/main" id="{2F67E853-9969-F4B8-9FCA-778E9B678233}"/>
              </a:ext>
            </a:extLst>
          </p:cNvPr>
          <p:cNvSpPr/>
          <p:nvPr/>
        </p:nvSpPr>
        <p:spPr>
          <a:xfrm>
            <a:off x="2560674" y="2040532"/>
            <a:ext cx="7070651" cy="35382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กล่องข้อความ 2">
            <a:extLst>
              <a:ext uri="{FF2B5EF4-FFF2-40B4-BE49-F238E27FC236}">
                <a16:creationId xmlns:a16="http://schemas.microsoft.com/office/drawing/2014/main" id="{313C0C0E-8089-E8DF-C306-76CD8063258F}"/>
              </a:ext>
            </a:extLst>
          </p:cNvPr>
          <p:cNvSpPr txBox="1"/>
          <p:nvPr/>
        </p:nvSpPr>
        <p:spPr>
          <a:xfrm>
            <a:off x="2300066" y="-961550"/>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Step2</a:t>
            </a:r>
          </a:p>
        </p:txBody>
      </p:sp>
      <p:pic>
        <p:nvPicPr>
          <p:cNvPr id="4" name="Picture 9" descr="A picture containing text, clock, scoreboard&#10;&#10;Description automatically generated">
            <a:extLst>
              <a:ext uri="{FF2B5EF4-FFF2-40B4-BE49-F238E27FC236}">
                <a16:creationId xmlns:a16="http://schemas.microsoft.com/office/drawing/2014/main" id="{AEF23F7B-9080-7766-F13A-4BB26D7D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7749" y="1981072"/>
            <a:ext cx="7019754" cy="1758822"/>
          </a:xfrm>
          <a:prstGeom prst="rect">
            <a:avLst/>
          </a:prstGeom>
        </p:spPr>
      </p:pic>
      <p:sp>
        <p:nvSpPr>
          <p:cNvPr id="5" name="กล่องข้อความ 4">
            <a:extLst>
              <a:ext uri="{FF2B5EF4-FFF2-40B4-BE49-F238E27FC236}">
                <a16:creationId xmlns:a16="http://schemas.microsoft.com/office/drawing/2014/main" id="{75A93CE8-7DD5-0D05-5B29-E0D0D992085A}"/>
              </a:ext>
            </a:extLst>
          </p:cNvPr>
          <p:cNvSpPr txBox="1"/>
          <p:nvPr/>
        </p:nvSpPr>
        <p:spPr>
          <a:xfrm>
            <a:off x="12476128" y="4297984"/>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Thinning</a:t>
            </a:r>
            <a:r>
              <a:rPr lang="en-US" dirty="0">
                <a:solidFill>
                  <a:schemeClr val="tx1">
                    <a:lumMod val="50000"/>
                    <a:lumOff val="50000"/>
                  </a:schemeClr>
                </a:solidFill>
                <a:latin typeface="Arial" panose="020B0604020202020204" pitchFamily="34" charset="0"/>
                <a:cs typeface="Arial" panose="020B0604020202020204" pitchFamily="34" charset="0"/>
              </a:rPr>
              <a:t> is a method in which the input data removes the outer layer of the number until it’s a single pixel wide.</a:t>
            </a:r>
          </a:p>
        </p:txBody>
      </p:sp>
      <p:grpSp>
        <p:nvGrpSpPr>
          <p:cNvPr id="13" name="กลุ่ม 12">
            <a:extLst>
              <a:ext uri="{FF2B5EF4-FFF2-40B4-BE49-F238E27FC236}">
                <a16:creationId xmlns:a16="http://schemas.microsoft.com/office/drawing/2014/main" id="{53178065-3407-CC3A-9F3C-1EB003A31D70}"/>
              </a:ext>
            </a:extLst>
          </p:cNvPr>
          <p:cNvGrpSpPr/>
          <p:nvPr/>
        </p:nvGrpSpPr>
        <p:grpSpPr>
          <a:xfrm>
            <a:off x="-1" y="-61072"/>
            <a:ext cx="12192001" cy="6919072"/>
            <a:chOff x="-1" y="-61072"/>
            <a:chExt cx="12192001" cy="6919072"/>
          </a:xfrm>
        </p:grpSpPr>
        <p:pic>
          <p:nvPicPr>
            <p:cNvPr id="14" name="รูปภาพ 13"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F7CC56BF-19A6-7A2F-EB81-93FE4394726B}"/>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15" name="กลุ่ม 14">
              <a:extLst>
                <a:ext uri="{FF2B5EF4-FFF2-40B4-BE49-F238E27FC236}">
                  <a16:creationId xmlns:a16="http://schemas.microsoft.com/office/drawing/2014/main" id="{2E2814C5-F52A-2C01-FACF-38A08A70BE44}"/>
                </a:ext>
              </a:extLst>
            </p:cNvPr>
            <p:cNvGrpSpPr/>
            <p:nvPr/>
          </p:nvGrpSpPr>
          <p:grpSpPr>
            <a:xfrm>
              <a:off x="0" y="0"/>
              <a:ext cx="12192000" cy="6858000"/>
              <a:chOff x="0" y="0"/>
              <a:chExt cx="12192000" cy="6858000"/>
            </a:xfrm>
          </p:grpSpPr>
          <p:pic>
            <p:nvPicPr>
              <p:cNvPr id="16" name="รูปภาพ 15"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AE309595-F7F6-D422-1839-FAF3F200D7CF}"/>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17" name="รูปภาพ 16"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BD44733B-8C91-B475-5B15-26069DD0EBE2}"/>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7819685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A picture containing text, clock, scoreboard&#10;&#10;Description automatically generated">
            <a:extLst>
              <a:ext uri="{FF2B5EF4-FFF2-40B4-BE49-F238E27FC236}">
                <a16:creationId xmlns:a16="http://schemas.microsoft.com/office/drawing/2014/main" id="{5A2D3696-0A49-4D85-7C63-80CB75DAA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123" y="1981072"/>
            <a:ext cx="7019754" cy="1758822"/>
          </a:xfrm>
          <a:prstGeom prst="rect">
            <a:avLst/>
          </a:prstGeom>
        </p:spPr>
      </p:pic>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Step2</a:t>
            </a:r>
          </a:p>
        </p:txBody>
      </p:sp>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1644502" y="4297984"/>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Thinning</a:t>
            </a:r>
            <a:r>
              <a:rPr lang="en-US" dirty="0">
                <a:solidFill>
                  <a:schemeClr val="tx1">
                    <a:lumMod val="50000"/>
                    <a:lumOff val="50000"/>
                  </a:schemeClr>
                </a:solidFill>
                <a:latin typeface="Arial" panose="020B0604020202020204" pitchFamily="34" charset="0"/>
                <a:cs typeface="Arial" panose="020B0604020202020204" pitchFamily="34" charset="0"/>
              </a:rPr>
              <a:t> is a method in which the input data removes the outer layer of the number until it’s a single pixel wide.</a:t>
            </a:r>
          </a:p>
        </p:txBody>
      </p:sp>
      <p:sp>
        <p:nvSpPr>
          <p:cNvPr id="25" name="กล่องข้อความ 24">
            <a:extLst>
              <a:ext uri="{FF2B5EF4-FFF2-40B4-BE49-F238E27FC236}">
                <a16:creationId xmlns:a16="http://schemas.microsoft.com/office/drawing/2014/main" id="{E355B8E8-DA5C-BDB5-F40B-754EC0463997}"/>
              </a:ext>
            </a:extLst>
          </p:cNvPr>
          <p:cNvSpPr txBox="1"/>
          <p:nvPr/>
        </p:nvSpPr>
        <p:spPr>
          <a:xfrm>
            <a:off x="19696637" y="1752488"/>
            <a:ext cx="4347586" cy="2215991"/>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Step1</a:t>
            </a:r>
          </a:p>
          <a:p>
            <a:pPr lvl="1"/>
            <a:endParaRPr lang="th-TH" sz="2400" dirty="0">
              <a:solidFill>
                <a:schemeClr val="tx1">
                  <a:lumMod val="65000"/>
                  <a:lumOff val="35000"/>
                </a:schemeClr>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individual handwritten numbers where each dataset must be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“written by the same person”.</a:t>
            </a:r>
          </a:p>
        </p:txBody>
      </p:sp>
      <p:sp>
        <p:nvSpPr>
          <p:cNvPr id="26" name="กล่องข้อความ 25">
            <a:extLst>
              <a:ext uri="{FF2B5EF4-FFF2-40B4-BE49-F238E27FC236}">
                <a16:creationId xmlns:a16="http://schemas.microsoft.com/office/drawing/2014/main" id="{B27ABFF8-8B22-F086-5000-595E79572C03}"/>
              </a:ext>
            </a:extLst>
          </p:cNvPr>
          <p:cNvSpPr txBox="1"/>
          <p:nvPr/>
        </p:nvSpPr>
        <p:spPr>
          <a:xfrm>
            <a:off x="19696637" y="4133009"/>
            <a:ext cx="4347586" cy="1200329"/>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digits are two sets of numbers 0 to 9 that must have </a:t>
            </a:r>
          </a:p>
          <a:p>
            <a:pPr lvl="1"/>
            <a:endParaRPr lang="en-US" dirty="0">
              <a:solidFill>
                <a:schemeClr val="tx1">
                  <a:lumMod val="50000"/>
                  <a:lumOff val="50000"/>
                </a:schemeClr>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“non-pseudo-characteristic writing”.</a:t>
            </a:r>
          </a:p>
        </p:txBody>
      </p:sp>
      <p:pic>
        <p:nvPicPr>
          <p:cNvPr id="6" name="รูปภาพ 5"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3B6FE6D7-03E3-41BF-1F46-89C7F3AD13CE}"/>
              </a:ext>
            </a:extLst>
          </p:cNvPr>
          <p:cNvPicPr>
            <a:picLocks noChangeAspect="1"/>
          </p:cNvPicPr>
          <p:nvPr/>
        </p:nvPicPr>
        <p:blipFill>
          <a:blip r:embed="rId4"/>
          <a:stretch>
            <a:fillRect/>
          </a:stretch>
        </p:blipFill>
        <p:spPr>
          <a:xfrm>
            <a:off x="-14110999" y="-1310348"/>
            <a:ext cx="6606362" cy="9478696"/>
          </a:xfrm>
          <a:prstGeom prst="rect">
            <a:avLst/>
          </a:prstGeom>
        </p:spPr>
      </p:pic>
      <p:sp>
        <p:nvSpPr>
          <p:cNvPr id="7" name="สี่เหลี่ยมผืนผ้า 6">
            <a:extLst>
              <a:ext uri="{FF2B5EF4-FFF2-40B4-BE49-F238E27FC236}">
                <a16:creationId xmlns:a16="http://schemas.microsoft.com/office/drawing/2014/main" id="{7812354F-B4A0-EC2D-504E-DA9AAB7DEEA7}"/>
              </a:ext>
            </a:extLst>
          </p:cNvPr>
          <p:cNvSpPr/>
          <p:nvPr/>
        </p:nvSpPr>
        <p:spPr>
          <a:xfrm>
            <a:off x="-14343144" y="2040532"/>
            <a:ext cx="7070651" cy="35382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กล่องข้อความ 7">
            <a:extLst>
              <a:ext uri="{FF2B5EF4-FFF2-40B4-BE49-F238E27FC236}">
                <a16:creationId xmlns:a16="http://schemas.microsoft.com/office/drawing/2014/main" id="{39F7C080-8799-D162-6810-1BC09F4B8E41}"/>
              </a:ext>
            </a:extLst>
          </p:cNvPr>
          <p:cNvSpPr txBox="1"/>
          <p:nvPr/>
        </p:nvSpPr>
        <p:spPr>
          <a:xfrm>
            <a:off x="12915014" y="5686452"/>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total number of black pixels obtained by the four methods is</a:t>
            </a:r>
            <a:r>
              <a:rPr lang="en-US" dirty="0">
                <a:latin typeface="Arial" panose="020B0604020202020204" pitchFamily="34" charset="0"/>
                <a:cs typeface="Arial" panose="020B0604020202020204" pitchFamily="34" charset="0"/>
              </a:rPr>
              <a:t> summarized.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6" descr="A picture containing text, crossword puzzle, shoji, clipart&#10;&#10;Description automatically generated">
            <a:extLst>
              <a:ext uri="{FF2B5EF4-FFF2-40B4-BE49-F238E27FC236}">
                <a16:creationId xmlns:a16="http://schemas.microsoft.com/office/drawing/2014/main" id="{F8E16443-1FEE-1623-5BE5-97CFBB704847}"/>
              </a:ext>
            </a:extLst>
          </p:cNvPr>
          <p:cNvPicPr>
            <a:picLocks noChangeAspect="1"/>
          </p:cNvPicPr>
          <p:nvPr/>
        </p:nvPicPr>
        <p:blipFill>
          <a:blip r:embed="rId5"/>
          <a:stretch>
            <a:fillRect/>
          </a:stretch>
        </p:blipFill>
        <p:spPr>
          <a:xfrm>
            <a:off x="13404111" y="1474368"/>
            <a:ext cx="7924802" cy="3909264"/>
          </a:xfrm>
          <a:prstGeom prst="rect">
            <a:avLst/>
          </a:prstGeom>
        </p:spPr>
      </p:pic>
      <p:grpSp>
        <p:nvGrpSpPr>
          <p:cNvPr id="12" name="กลุ่ม 11">
            <a:extLst>
              <a:ext uri="{FF2B5EF4-FFF2-40B4-BE49-F238E27FC236}">
                <a16:creationId xmlns:a16="http://schemas.microsoft.com/office/drawing/2014/main" id="{9927CDF3-9418-5396-B053-4F376D2B1761}"/>
              </a:ext>
            </a:extLst>
          </p:cNvPr>
          <p:cNvGrpSpPr/>
          <p:nvPr/>
        </p:nvGrpSpPr>
        <p:grpSpPr>
          <a:xfrm>
            <a:off x="-1" y="-61072"/>
            <a:ext cx="12192001" cy="6919072"/>
            <a:chOff x="-1" y="-61072"/>
            <a:chExt cx="12192001" cy="6919072"/>
          </a:xfrm>
        </p:grpSpPr>
        <p:pic>
          <p:nvPicPr>
            <p:cNvPr id="13" name="รูปภาพ 12"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02E1ED4A-8C5B-4D5F-7E0F-5BAB2B00B43D}"/>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14" name="กลุ่ม 13">
              <a:extLst>
                <a:ext uri="{FF2B5EF4-FFF2-40B4-BE49-F238E27FC236}">
                  <a16:creationId xmlns:a16="http://schemas.microsoft.com/office/drawing/2014/main" id="{42900BAF-26AF-40A9-AC3D-DB241E2057F2}"/>
                </a:ext>
              </a:extLst>
            </p:cNvPr>
            <p:cNvGrpSpPr/>
            <p:nvPr/>
          </p:nvGrpSpPr>
          <p:grpSpPr>
            <a:xfrm>
              <a:off x="0" y="0"/>
              <a:ext cx="12192000" cy="6858000"/>
              <a:chOff x="0" y="0"/>
              <a:chExt cx="12192000" cy="6858000"/>
            </a:xfrm>
          </p:grpSpPr>
          <p:pic>
            <p:nvPicPr>
              <p:cNvPr id="15" name="รูปภาพ 14"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EF6175C5-174F-7D0C-5635-0E272324A420}"/>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16" name="รูปภาพ 15"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17DB4B61-238D-329E-DB27-0CEED896E5F0}"/>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662731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กล่องข้อความ 1">
            <a:extLst>
              <a:ext uri="{FF2B5EF4-FFF2-40B4-BE49-F238E27FC236}">
                <a16:creationId xmlns:a16="http://schemas.microsoft.com/office/drawing/2014/main" id="{03D61988-E14B-E779-7321-AD5566528E6E}"/>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Step2</a:t>
            </a:r>
          </a:p>
        </p:txBody>
      </p:sp>
      <p:sp>
        <p:nvSpPr>
          <p:cNvPr id="5" name="กล่องข้อความ 4">
            <a:extLst>
              <a:ext uri="{FF2B5EF4-FFF2-40B4-BE49-F238E27FC236}">
                <a16:creationId xmlns:a16="http://schemas.microsoft.com/office/drawing/2014/main" id="{F22256D5-51D1-7033-C79C-4EEC2A3373B0}"/>
              </a:ext>
            </a:extLst>
          </p:cNvPr>
          <p:cNvSpPr txBox="1"/>
          <p:nvPr/>
        </p:nvSpPr>
        <p:spPr>
          <a:xfrm>
            <a:off x="1644502" y="5686452"/>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total number of black pixels obtained by the four methods is</a:t>
            </a:r>
            <a:r>
              <a:rPr lang="en-US" dirty="0">
                <a:latin typeface="Arial" panose="020B0604020202020204" pitchFamily="34" charset="0"/>
                <a:cs typeface="Arial" panose="020B0604020202020204" pitchFamily="34" charset="0"/>
              </a:rPr>
              <a:t> summarized.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6" descr="A picture containing text, crossword puzzle, shoji, clipart&#10;&#10;Description automatically generated">
            <a:extLst>
              <a:ext uri="{FF2B5EF4-FFF2-40B4-BE49-F238E27FC236}">
                <a16:creationId xmlns:a16="http://schemas.microsoft.com/office/drawing/2014/main" id="{A68E089E-CAE7-E924-85BE-431BA63D4108}"/>
              </a:ext>
            </a:extLst>
          </p:cNvPr>
          <p:cNvPicPr>
            <a:picLocks noChangeAspect="1"/>
          </p:cNvPicPr>
          <p:nvPr/>
        </p:nvPicPr>
        <p:blipFill>
          <a:blip r:embed="rId3"/>
          <a:stretch>
            <a:fillRect/>
          </a:stretch>
        </p:blipFill>
        <p:spPr>
          <a:xfrm>
            <a:off x="2133599" y="1474368"/>
            <a:ext cx="7924802" cy="3909264"/>
          </a:xfrm>
          <a:prstGeom prst="rect">
            <a:avLst/>
          </a:prstGeom>
        </p:spPr>
      </p:pic>
      <p:pic>
        <p:nvPicPr>
          <p:cNvPr id="6" name="Picture 9" descr="A picture containing text, clock, scoreboard&#10;&#10;Description automatically generated">
            <a:extLst>
              <a:ext uri="{FF2B5EF4-FFF2-40B4-BE49-F238E27FC236}">
                <a16:creationId xmlns:a16="http://schemas.microsoft.com/office/drawing/2014/main" id="{FEEB2121-F897-21B0-C475-7B64BEABB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609" y="1981072"/>
            <a:ext cx="7019754" cy="1758822"/>
          </a:xfrm>
          <a:prstGeom prst="rect">
            <a:avLst/>
          </a:prstGeom>
        </p:spPr>
      </p:pic>
      <p:sp>
        <p:nvSpPr>
          <p:cNvPr id="7" name="กล่องข้อความ 6">
            <a:extLst>
              <a:ext uri="{FF2B5EF4-FFF2-40B4-BE49-F238E27FC236}">
                <a16:creationId xmlns:a16="http://schemas.microsoft.com/office/drawing/2014/main" id="{0126E13B-4ABB-B51D-F73B-1EED8FAE7E3F}"/>
              </a:ext>
            </a:extLst>
          </p:cNvPr>
          <p:cNvSpPr txBox="1"/>
          <p:nvPr/>
        </p:nvSpPr>
        <p:spPr>
          <a:xfrm>
            <a:off x="-11047230" y="4297984"/>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Thinning</a:t>
            </a:r>
            <a:r>
              <a:rPr lang="en-US" dirty="0">
                <a:solidFill>
                  <a:schemeClr val="tx1">
                    <a:lumMod val="50000"/>
                    <a:lumOff val="50000"/>
                  </a:schemeClr>
                </a:solidFill>
                <a:latin typeface="Arial" panose="020B0604020202020204" pitchFamily="34" charset="0"/>
                <a:cs typeface="Arial" panose="020B0604020202020204" pitchFamily="34" charset="0"/>
              </a:rPr>
              <a:t> is a method in which the input data removes the outer layer of the number until it’s a single pixel wide.</a:t>
            </a:r>
          </a:p>
        </p:txBody>
      </p:sp>
      <p:pic>
        <p:nvPicPr>
          <p:cNvPr id="8" name="รูปภาพ 7"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D70FDA08-AA01-FD50-23E7-9072B52766DF}"/>
              </a:ext>
            </a:extLst>
          </p:cNvPr>
          <p:cNvPicPr>
            <a:picLocks noChangeAspect="1"/>
          </p:cNvPicPr>
          <p:nvPr/>
        </p:nvPicPr>
        <p:blipFill>
          <a:blip r:embed="rId5"/>
          <a:stretch>
            <a:fillRect/>
          </a:stretch>
        </p:blipFill>
        <p:spPr>
          <a:xfrm>
            <a:off x="-9611836" y="-1310348"/>
            <a:ext cx="6606362" cy="9478696"/>
          </a:xfrm>
          <a:prstGeom prst="rect">
            <a:avLst/>
          </a:prstGeom>
        </p:spPr>
      </p:pic>
      <p:sp>
        <p:nvSpPr>
          <p:cNvPr id="9" name="สี่เหลี่ยมผืนผ้า 8">
            <a:extLst>
              <a:ext uri="{FF2B5EF4-FFF2-40B4-BE49-F238E27FC236}">
                <a16:creationId xmlns:a16="http://schemas.microsoft.com/office/drawing/2014/main" id="{2C252C81-08F9-C55B-8B78-C63F7D17D4F6}"/>
              </a:ext>
            </a:extLst>
          </p:cNvPr>
          <p:cNvSpPr/>
          <p:nvPr/>
        </p:nvSpPr>
        <p:spPr>
          <a:xfrm>
            <a:off x="-9843981" y="2040532"/>
            <a:ext cx="7070651" cy="35382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กล่องข้อความ 9">
            <a:extLst>
              <a:ext uri="{FF2B5EF4-FFF2-40B4-BE49-F238E27FC236}">
                <a16:creationId xmlns:a16="http://schemas.microsoft.com/office/drawing/2014/main" id="{E958FBB0-3871-98C7-FCCD-E9D5E775F3D4}"/>
              </a:ext>
            </a:extLst>
          </p:cNvPr>
          <p:cNvSpPr txBox="1"/>
          <p:nvPr/>
        </p:nvSpPr>
        <p:spPr>
          <a:xfrm>
            <a:off x="-9435380" y="3231289"/>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Step3</a:t>
            </a:r>
          </a:p>
        </p:txBody>
      </p:sp>
      <p:grpSp>
        <p:nvGrpSpPr>
          <p:cNvPr id="13" name="กลุ่ม 12">
            <a:extLst>
              <a:ext uri="{FF2B5EF4-FFF2-40B4-BE49-F238E27FC236}">
                <a16:creationId xmlns:a16="http://schemas.microsoft.com/office/drawing/2014/main" id="{231D3BCF-1206-2D3C-BE9C-D3BBC139142A}"/>
              </a:ext>
            </a:extLst>
          </p:cNvPr>
          <p:cNvGrpSpPr/>
          <p:nvPr/>
        </p:nvGrpSpPr>
        <p:grpSpPr>
          <a:xfrm>
            <a:off x="-1" y="-61072"/>
            <a:ext cx="12192001" cy="6919072"/>
            <a:chOff x="-1" y="-61072"/>
            <a:chExt cx="12192001" cy="6919072"/>
          </a:xfrm>
        </p:grpSpPr>
        <p:pic>
          <p:nvPicPr>
            <p:cNvPr id="14" name="รูปภาพ 13"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AC2F99D0-0D8A-D3BB-67AB-194D0D8C38B5}"/>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15" name="กลุ่ม 14">
              <a:extLst>
                <a:ext uri="{FF2B5EF4-FFF2-40B4-BE49-F238E27FC236}">
                  <a16:creationId xmlns:a16="http://schemas.microsoft.com/office/drawing/2014/main" id="{C5C7CC11-89F0-40F0-ADF3-53E3E552FA10}"/>
                </a:ext>
              </a:extLst>
            </p:cNvPr>
            <p:cNvGrpSpPr/>
            <p:nvPr/>
          </p:nvGrpSpPr>
          <p:grpSpPr>
            <a:xfrm>
              <a:off x="0" y="0"/>
              <a:ext cx="12192000" cy="6858000"/>
              <a:chOff x="0" y="0"/>
              <a:chExt cx="12192000" cy="6858000"/>
            </a:xfrm>
          </p:grpSpPr>
          <p:pic>
            <p:nvPicPr>
              <p:cNvPr id="16" name="รูปภาพ 15"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6387A9BC-01EA-244A-E9D0-3F1A1605A22A}"/>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17" name="รูปภาพ 16"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8E78162C-8E29-D695-F339-0CE6DDD12190}"/>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51253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991B8D4C-6E79-0972-EA4D-BCD24749844C}"/>
              </a:ext>
            </a:extLst>
          </p:cNvPr>
          <p:cNvPicPr>
            <a:picLocks noChangeAspect="1"/>
          </p:cNvPicPr>
          <p:nvPr/>
        </p:nvPicPr>
        <p:blipFill>
          <a:blip r:embed="rId3"/>
          <a:stretch>
            <a:fillRect/>
          </a:stretch>
        </p:blipFill>
        <p:spPr>
          <a:xfrm>
            <a:off x="2792819" y="-3899954"/>
            <a:ext cx="6606362" cy="9478696"/>
          </a:xfrm>
          <a:prstGeom prst="rect">
            <a:avLst/>
          </a:prstGeom>
        </p:spPr>
      </p:pic>
      <p:sp>
        <p:nvSpPr>
          <p:cNvPr id="12" name="สี่เหลี่ยมผืนผ้า 11">
            <a:extLst>
              <a:ext uri="{FF2B5EF4-FFF2-40B4-BE49-F238E27FC236}">
                <a16:creationId xmlns:a16="http://schemas.microsoft.com/office/drawing/2014/main" id="{2F67E853-9969-F4B8-9FCA-778E9B678233}"/>
              </a:ext>
            </a:extLst>
          </p:cNvPr>
          <p:cNvSpPr/>
          <p:nvPr/>
        </p:nvSpPr>
        <p:spPr>
          <a:xfrm flipV="1">
            <a:off x="5167453" y="3089803"/>
            <a:ext cx="1857094" cy="9293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กล่องข้อความ 5">
            <a:extLst>
              <a:ext uri="{FF2B5EF4-FFF2-40B4-BE49-F238E27FC236}">
                <a16:creationId xmlns:a16="http://schemas.microsoft.com/office/drawing/2014/main" id="{28927F01-9C8A-7E20-EF8B-2270493263B0}"/>
              </a:ext>
            </a:extLst>
          </p:cNvPr>
          <p:cNvSpPr txBox="1"/>
          <p:nvPr/>
        </p:nvSpPr>
        <p:spPr>
          <a:xfrm>
            <a:off x="2300066" y="-961550"/>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Step2</a:t>
            </a:r>
          </a:p>
        </p:txBody>
      </p:sp>
      <p:sp>
        <p:nvSpPr>
          <p:cNvPr id="8" name="กล่องข้อความ 7">
            <a:extLst>
              <a:ext uri="{FF2B5EF4-FFF2-40B4-BE49-F238E27FC236}">
                <a16:creationId xmlns:a16="http://schemas.microsoft.com/office/drawing/2014/main" id="{34E9472A-A787-6232-1F58-719085E88977}"/>
              </a:ext>
            </a:extLst>
          </p:cNvPr>
          <p:cNvSpPr txBox="1"/>
          <p:nvPr/>
        </p:nvSpPr>
        <p:spPr>
          <a:xfrm>
            <a:off x="13220169" y="5686452"/>
            <a:ext cx="8902996"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The total number of black pixels obtained by the four methods is</a:t>
            </a:r>
            <a:r>
              <a:rPr lang="en-US" dirty="0">
                <a:latin typeface="Arial" panose="020B0604020202020204" pitchFamily="34" charset="0"/>
                <a:cs typeface="Arial" panose="020B0604020202020204" pitchFamily="34" charset="0"/>
              </a:rPr>
              <a:t> summarized.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6" descr="A picture containing text, crossword puzzle, shoji, clipart&#10;&#10;Description automatically generated">
            <a:extLst>
              <a:ext uri="{FF2B5EF4-FFF2-40B4-BE49-F238E27FC236}">
                <a16:creationId xmlns:a16="http://schemas.microsoft.com/office/drawing/2014/main" id="{F17A4989-674D-0720-E705-C1D349184254}"/>
              </a:ext>
            </a:extLst>
          </p:cNvPr>
          <p:cNvPicPr>
            <a:picLocks noChangeAspect="1"/>
          </p:cNvPicPr>
          <p:nvPr/>
        </p:nvPicPr>
        <p:blipFill>
          <a:blip r:embed="rId4"/>
          <a:stretch>
            <a:fillRect/>
          </a:stretch>
        </p:blipFill>
        <p:spPr>
          <a:xfrm>
            <a:off x="13709266" y="1474368"/>
            <a:ext cx="7924802" cy="3909264"/>
          </a:xfrm>
          <a:prstGeom prst="rect">
            <a:avLst/>
          </a:prstGeom>
        </p:spPr>
      </p:pic>
      <p:sp>
        <p:nvSpPr>
          <p:cNvPr id="13" name="กล่องข้อความ 12">
            <a:extLst>
              <a:ext uri="{FF2B5EF4-FFF2-40B4-BE49-F238E27FC236}">
                <a16:creationId xmlns:a16="http://schemas.microsoft.com/office/drawing/2014/main" id="{1F4928A3-E13C-454A-AAF0-770146BB58D0}"/>
              </a:ext>
            </a:extLst>
          </p:cNvPr>
          <p:cNvSpPr txBox="1"/>
          <p:nvPr/>
        </p:nvSpPr>
        <p:spPr>
          <a:xfrm>
            <a:off x="2792819" y="3231289"/>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Step3</a:t>
            </a:r>
          </a:p>
        </p:txBody>
      </p:sp>
      <p:sp>
        <p:nvSpPr>
          <p:cNvPr id="14" name="กล่องข้อความ 13">
            <a:extLst>
              <a:ext uri="{FF2B5EF4-FFF2-40B4-BE49-F238E27FC236}">
                <a16:creationId xmlns:a16="http://schemas.microsoft.com/office/drawing/2014/main" id="{221CFCD3-888F-643E-4390-8BA105B79E1C}"/>
              </a:ext>
            </a:extLst>
          </p:cNvPr>
          <p:cNvSpPr txBox="1"/>
          <p:nvPr/>
        </p:nvSpPr>
        <p:spPr>
          <a:xfrm>
            <a:off x="-9279267" y="4932411"/>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Step4</a:t>
            </a:r>
          </a:p>
        </p:txBody>
      </p:sp>
      <p:grpSp>
        <p:nvGrpSpPr>
          <p:cNvPr id="17" name="กลุ่ม 16">
            <a:extLst>
              <a:ext uri="{FF2B5EF4-FFF2-40B4-BE49-F238E27FC236}">
                <a16:creationId xmlns:a16="http://schemas.microsoft.com/office/drawing/2014/main" id="{248F088A-C519-3BD0-C826-F50466AF0E13}"/>
              </a:ext>
            </a:extLst>
          </p:cNvPr>
          <p:cNvGrpSpPr/>
          <p:nvPr/>
        </p:nvGrpSpPr>
        <p:grpSpPr>
          <a:xfrm>
            <a:off x="-1" y="-61072"/>
            <a:ext cx="12192001" cy="6919072"/>
            <a:chOff x="-1" y="-61072"/>
            <a:chExt cx="12192001" cy="6919072"/>
          </a:xfrm>
        </p:grpSpPr>
        <p:pic>
          <p:nvPicPr>
            <p:cNvPr id="18" name="รูปภาพ 17"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21B9829B-197B-FF06-42EB-7B90D3EBCA6D}"/>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19" name="กลุ่ม 18">
              <a:extLst>
                <a:ext uri="{FF2B5EF4-FFF2-40B4-BE49-F238E27FC236}">
                  <a16:creationId xmlns:a16="http://schemas.microsoft.com/office/drawing/2014/main" id="{528D093D-8CCD-8D12-D9B9-1F8D4238DD2A}"/>
                </a:ext>
              </a:extLst>
            </p:cNvPr>
            <p:cNvGrpSpPr/>
            <p:nvPr/>
          </p:nvGrpSpPr>
          <p:grpSpPr>
            <a:xfrm>
              <a:off x="0" y="0"/>
              <a:ext cx="12192000" cy="6858000"/>
              <a:chOff x="0" y="0"/>
              <a:chExt cx="12192000" cy="6858000"/>
            </a:xfrm>
          </p:grpSpPr>
          <p:pic>
            <p:nvPicPr>
              <p:cNvPr id="20" name="รูปภาพ 19"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3B51581B-B1DD-C44C-9994-4E584907413B}"/>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21" name="รูปภาพ 2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BAA0F731-E70B-7AA5-075E-B632F9A51F0E}"/>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41031670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991B8D4C-6E79-0972-EA4D-BCD24749844C}"/>
              </a:ext>
            </a:extLst>
          </p:cNvPr>
          <p:cNvPicPr>
            <a:picLocks noChangeAspect="1"/>
          </p:cNvPicPr>
          <p:nvPr/>
        </p:nvPicPr>
        <p:blipFill>
          <a:blip r:embed="rId3"/>
          <a:stretch>
            <a:fillRect/>
          </a:stretch>
        </p:blipFill>
        <p:spPr>
          <a:xfrm>
            <a:off x="2792819" y="-3899954"/>
            <a:ext cx="6606362" cy="9478696"/>
          </a:xfrm>
          <a:prstGeom prst="rect">
            <a:avLst/>
          </a:prstGeom>
        </p:spPr>
      </p:pic>
      <p:sp>
        <p:nvSpPr>
          <p:cNvPr id="12" name="สี่เหลี่ยมผืนผ้า 11">
            <a:extLst>
              <a:ext uri="{FF2B5EF4-FFF2-40B4-BE49-F238E27FC236}">
                <a16:creationId xmlns:a16="http://schemas.microsoft.com/office/drawing/2014/main" id="{2F67E853-9969-F4B8-9FCA-778E9B678233}"/>
              </a:ext>
            </a:extLst>
          </p:cNvPr>
          <p:cNvSpPr/>
          <p:nvPr/>
        </p:nvSpPr>
        <p:spPr>
          <a:xfrm flipV="1">
            <a:off x="5167453" y="4801645"/>
            <a:ext cx="1857094" cy="9293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กล่องข้อความ 2">
            <a:extLst>
              <a:ext uri="{FF2B5EF4-FFF2-40B4-BE49-F238E27FC236}">
                <a16:creationId xmlns:a16="http://schemas.microsoft.com/office/drawing/2014/main" id="{DD9305A6-87FD-CD0F-9704-2D03C978655B}"/>
              </a:ext>
            </a:extLst>
          </p:cNvPr>
          <p:cNvSpPr txBox="1"/>
          <p:nvPr/>
        </p:nvSpPr>
        <p:spPr>
          <a:xfrm>
            <a:off x="2792819" y="4932411"/>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Step4</a:t>
            </a:r>
          </a:p>
        </p:txBody>
      </p:sp>
      <p:sp>
        <p:nvSpPr>
          <p:cNvPr id="4" name="กล่องข้อความ 3">
            <a:extLst>
              <a:ext uri="{FF2B5EF4-FFF2-40B4-BE49-F238E27FC236}">
                <a16:creationId xmlns:a16="http://schemas.microsoft.com/office/drawing/2014/main" id="{DD72FDD5-7EDF-D349-0764-D2B6384FE99B}"/>
              </a:ext>
            </a:extLst>
          </p:cNvPr>
          <p:cNvSpPr txBox="1"/>
          <p:nvPr/>
        </p:nvSpPr>
        <p:spPr>
          <a:xfrm>
            <a:off x="-10143460" y="3231289"/>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Step3</a:t>
            </a:r>
          </a:p>
        </p:txBody>
      </p:sp>
      <p:sp>
        <p:nvSpPr>
          <p:cNvPr id="6" name="กล่องข้อความ 5">
            <a:extLst>
              <a:ext uri="{FF2B5EF4-FFF2-40B4-BE49-F238E27FC236}">
                <a16:creationId xmlns:a16="http://schemas.microsoft.com/office/drawing/2014/main" id="{A635E654-B6D8-3EF2-32DF-DC89465AC183}"/>
              </a:ext>
            </a:extLst>
          </p:cNvPr>
          <p:cNvSpPr txBox="1"/>
          <p:nvPr/>
        </p:nvSpPr>
        <p:spPr>
          <a:xfrm>
            <a:off x="-7460978"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8" name="กล่องข้อความ 7">
            <a:extLst>
              <a:ext uri="{FF2B5EF4-FFF2-40B4-BE49-F238E27FC236}">
                <a16:creationId xmlns:a16="http://schemas.microsoft.com/office/drawing/2014/main" id="{960A5CCD-9366-4E75-BE52-3512E81AC7F7}"/>
              </a:ext>
            </a:extLst>
          </p:cNvPr>
          <p:cNvSpPr txBox="1"/>
          <p:nvPr/>
        </p:nvSpPr>
        <p:spPr>
          <a:xfrm>
            <a:off x="-7460978"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9" name="กล่องข้อความ 8">
            <a:extLst>
              <a:ext uri="{FF2B5EF4-FFF2-40B4-BE49-F238E27FC236}">
                <a16:creationId xmlns:a16="http://schemas.microsoft.com/office/drawing/2014/main" id="{38666364-5BAD-E0F2-8A04-8974A8EF41B9}"/>
              </a:ext>
            </a:extLst>
          </p:cNvPr>
          <p:cNvSpPr txBox="1"/>
          <p:nvPr/>
        </p:nvSpPr>
        <p:spPr>
          <a:xfrm>
            <a:off x="-7460978" y="3539629"/>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Proposed work</a:t>
            </a:r>
          </a:p>
        </p:txBody>
      </p:sp>
      <p:sp>
        <p:nvSpPr>
          <p:cNvPr id="10" name="กล่องข้อความ 9">
            <a:extLst>
              <a:ext uri="{FF2B5EF4-FFF2-40B4-BE49-F238E27FC236}">
                <a16:creationId xmlns:a16="http://schemas.microsoft.com/office/drawing/2014/main" id="{FCF4D662-F2AA-91E6-B123-52D5649701B2}"/>
              </a:ext>
            </a:extLst>
          </p:cNvPr>
          <p:cNvSpPr txBox="1"/>
          <p:nvPr/>
        </p:nvSpPr>
        <p:spPr>
          <a:xfrm>
            <a:off x="-7460978"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1" name="กล่องข้อความ 10">
            <a:extLst>
              <a:ext uri="{FF2B5EF4-FFF2-40B4-BE49-F238E27FC236}">
                <a16:creationId xmlns:a16="http://schemas.microsoft.com/office/drawing/2014/main" id="{1A2CAEE3-53AB-D799-7B3D-1C5D241E77DC}"/>
              </a:ext>
            </a:extLst>
          </p:cNvPr>
          <p:cNvSpPr txBox="1"/>
          <p:nvPr/>
        </p:nvSpPr>
        <p:spPr>
          <a:xfrm>
            <a:off x="-7460978"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13" name="กล่องข้อความ 12">
            <a:extLst>
              <a:ext uri="{FF2B5EF4-FFF2-40B4-BE49-F238E27FC236}">
                <a16:creationId xmlns:a16="http://schemas.microsoft.com/office/drawing/2014/main" id="{611D3EBC-5FA9-3052-626C-C8BCACD673A6}"/>
              </a:ext>
            </a:extLst>
          </p:cNvPr>
          <p:cNvSpPr txBox="1"/>
          <p:nvPr/>
        </p:nvSpPr>
        <p:spPr>
          <a:xfrm>
            <a:off x="-7972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grpSp>
        <p:nvGrpSpPr>
          <p:cNvPr id="16" name="กลุ่ม 15">
            <a:extLst>
              <a:ext uri="{FF2B5EF4-FFF2-40B4-BE49-F238E27FC236}">
                <a16:creationId xmlns:a16="http://schemas.microsoft.com/office/drawing/2014/main" id="{CDD538ED-2946-7293-913F-C6F0BF26A637}"/>
              </a:ext>
            </a:extLst>
          </p:cNvPr>
          <p:cNvGrpSpPr/>
          <p:nvPr/>
        </p:nvGrpSpPr>
        <p:grpSpPr>
          <a:xfrm>
            <a:off x="-1" y="-61072"/>
            <a:ext cx="12192001" cy="6919072"/>
            <a:chOff x="-1" y="-61072"/>
            <a:chExt cx="12192001" cy="6919072"/>
          </a:xfrm>
        </p:grpSpPr>
        <p:pic>
          <p:nvPicPr>
            <p:cNvPr id="17" name="รูปภาพ 16"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075131CA-DF0D-00F8-B2C7-AD74B9D85E17}"/>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18" name="กลุ่ม 17">
              <a:extLst>
                <a:ext uri="{FF2B5EF4-FFF2-40B4-BE49-F238E27FC236}">
                  <a16:creationId xmlns:a16="http://schemas.microsoft.com/office/drawing/2014/main" id="{759590CA-C37E-B0CC-AE6F-00F3AE7157E3}"/>
                </a:ext>
              </a:extLst>
            </p:cNvPr>
            <p:cNvGrpSpPr/>
            <p:nvPr/>
          </p:nvGrpSpPr>
          <p:grpSpPr>
            <a:xfrm>
              <a:off x="0" y="0"/>
              <a:ext cx="12192000" cy="6858000"/>
              <a:chOff x="0" y="0"/>
              <a:chExt cx="12192000" cy="6858000"/>
            </a:xfrm>
          </p:grpSpPr>
          <p:pic>
            <p:nvPicPr>
              <p:cNvPr id="19" name="รูปภาพ 18"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CE1D1A8A-97E8-A417-D7AF-E581D973E4EF}"/>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20" name="รูปภาพ 19"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711E8E1A-43D6-A593-F9C2-EF94411B4D4B}"/>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2585955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539629"/>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pic>
        <p:nvPicPr>
          <p:cNvPr id="5" name="รูปภาพ 4" descr="รูปภาพประกอบด้วย ข้อความ, ภาพหน้าจอ, ตัวอักษร, การออกแบบกราฟิก&#10;&#10;คำอธิบายที่สร้างโดยอัตโนมัติ">
            <a:extLst>
              <a:ext uri="{FF2B5EF4-FFF2-40B4-BE49-F238E27FC236}">
                <a16:creationId xmlns:a16="http://schemas.microsoft.com/office/drawing/2014/main" id="{B298190C-199F-522E-7CDF-D0B47E867798}"/>
              </a:ext>
            </a:extLst>
          </p:cNvPr>
          <p:cNvPicPr>
            <a:picLocks noChangeAspect="1"/>
          </p:cNvPicPr>
          <p:nvPr/>
        </p:nvPicPr>
        <p:blipFill>
          <a:blip r:embed="rId3"/>
          <a:stretch>
            <a:fillRect/>
          </a:stretch>
        </p:blipFill>
        <p:spPr>
          <a:xfrm>
            <a:off x="14600164" y="-3899954"/>
            <a:ext cx="6606362" cy="9478696"/>
          </a:xfrm>
          <a:prstGeom prst="rect">
            <a:avLst/>
          </a:prstGeom>
        </p:spPr>
      </p:pic>
      <p:sp>
        <p:nvSpPr>
          <p:cNvPr id="6" name="สี่เหลี่ยมผืนผ้า 5">
            <a:extLst>
              <a:ext uri="{FF2B5EF4-FFF2-40B4-BE49-F238E27FC236}">
                <a16:creationId xmlns:a16="http://schemas.microsoft.com/office/drawing/2014/main" id="{48C08E27-7F44-BF15-A87D-000D5C60EAE7}"/>
              </a:ext>
            </a:extLst>
          </p:cNvPr>
          <p:cNvSpPr/>
          <p:nvPr/>
        </p:nvSpPr>
        <p:spPr>
          <a:xfrm flipV="1">
            <a:off x="16974798" y="4801645"/>
            <a:ext cx="1857094" cy="9293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กล่องข้อความ 6">
            <a:extLst>
              <a:ext uri="{FF2B5EF4-FFF2-40B4-BE49-F238E27FC236}">
                <a16:creationId xmlns:a16="http://schemas.microsoft.com/office/drawing/2014/main" id="{437067D9-4CAC-3573-61E6-BB174EDFA943}"/>
              </a:ext>
            </a:extLst>
          </p:cNvPr>
          <p:cNvSpPr txBox="1"/>
          <p:nvPr/>
        </p:nvSpPr>
        <p:spPr>
          <a:xfrm>
            <a:off x="14600164" y="4932411"/>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Step4</a:t>
            </a:r>
          </a:p>
        </p:txBody>
      </p:sp>
      <p:grpSp>
        <p:nvGrpSpPr>
          <p:cNvPr id="21" name="กลุ่ม 20">
            <a:extLst>
              <a:ext uri="{FF2B5EF4-FFF2-40B4-BE49-F238E27FC236}">
                <a16:creationId xmlns:a16="http://schemas.microsoft.com/office/drawing/2014/main" id="{9704A84A-AF4D-3886-98C4-AD3A1C8C2CEF}"/>
              </a:ext>
            </a:extLst>
          </p:cNvPr>
          <p:cNvGrpSpPr/>
          <p:nvPr/>
        </p:nvGrpSpPr>
        <p:grpSpPr>
          <a:xfrm>
            <a:off x="-1" y="-61072"/>
            <a:ext cx="12192001" cy="6919072"/>
            <a:chOff x="-1" y="-61072"/>
            <a:chExt cx="12192001" cy="6919072"/>
          </a:xfrm>
        </p:grpSpPr>
        <p:pic>
          <p:nvPicPr>
            <p:cNvPr id="22" name="รูปภาพ 2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B5C6C5A8-0435-A793-B85A-7283E01AFA21}"/>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23" name="กลุ่ม 22">
              <a:extLst>
                <a:ext uri="{FF2B5EF4-FFF2-40B4-BE49-F238E27FC236}">
                  <a16:creationId xmlns:a16="http://schemas.microsoft.com/office/drawing/2014/main" id="{52606EF3-10C7-0277-A2FE-8758237866C2}"/>
                </a:ext>
              </a:extLst>
            </p:cNvPr>
            <p:cNvGrpSpPr/>
            <p:nvPr/>
          </p:nvGrpSpPr>
          <p:grpSpPr>
            <a:xfrm>
              <a:off x="0" y="0"/>
              <a:ext cx="12192000" cy="6858000"/>
              <a:chOff x="0" y="0"/>
              <a:chExt cx="12192000" cy="6858000"/>
            </a:xfrm>
          </p:grpSpPr>
          <p:pic>
            <p:nvPicPr>
              <p:cNvPr id="24" name="รูปภาพ 2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FE5E4832-6D29-3B09-94F5-88BC12127A08}"/>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25" name="รูปภาพ 24"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F82FBE03-B83C-12D5-CBBD-40B610FE3D64}"/>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599465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157954"/>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pic>
        <p:nvPicPr>
          <p:cNvPr id="4" name="Picture 14" descr="A picture containing text&#10;&#10;Description automatically generated">
            <a:extLst>
              <a:ext uri="{FF2B5EF4-FFF2-40B4-BE49-F238E27FC236}">
                <a16:creationId xmlns:a16="http://schemas.microsoft.com/office/drawing/2014/main" id="{09CC8BD0-3C39-3BC1-0CE2-969E7D078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482" y="7842621"/>
            <a:ext cx="6627630" cy="3429198"/>
          </a:xfrm>
          <a:prstGeom prst="rect">
            <a:avLst/>
          </a:prstGeom>
        </p:spPr>
      </p:pic>
      <p:sp>
        <p:nvSpPr>
          <p:cNvPr id="5" name="กล่องข้อความ 4">
            <a:extLst>
              <a:ext uri="{FF2B5EF4-FFF2-40B4-BE49-F238E27FC236}">
                <a16:creationId xmlns:a16="http://schemas.microsoft.com/office/drawing/2014/main" id="{FC710963-8CAF-7659-0FF6-35F60464169D}"/>
              </a:ext>
            </a:extLst>
          </p:cNvPr>
          <p:cNvSpPr txBox="1"/>
          <p:nvPr/>
        </p:nvSpPr>
        <p:spPr>
          <a:xfrm>
            <a:off x="1332503" y="7941389"/>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used</a:t>
            </a:r>
          </a:p>
        </p:txBody>
      </p:sp>
      <p:sp>
        <p:nvSpPr>
          <p:cNvPr id="6" name="กล่องข้อความ 5">
            <a:extLst>
              <a:ext uri="{FF2B5EF4-FFF2-40B4-BE49-F238E27FC236}">
                <a16:creationId xmlns:a16="http://schemas.microsoft.com/office/drawing/2014/main" id="{54B13E7A-41A9-917D-62B8-00DC2E431F0C}"/>
              </a:ext>
            </a:extLst>
          </p:cNvPr>
          <p:cNvSpPr txBox="1"/>
          <p:nvPr/>
        </p:nvSpPr>
        <p:spPr>
          <a:xfrm>
            <a:off x="1332503" y="887585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1</a:t>
            </a:r>
            <a:r>
              <a:rPr lang="en-US" baseline="30000" dirty="0">
                <a:solidFill>
                  <a:schemeClr val="bg1">
                    <a:lumMod val="75000"/>
                  </a:schemeClr>
                </a:solidFill>
                <a:latin typeface="Arial" panose="020B0604020202020204" pitchFamily="34" charset="0"/>
                <a:cs typeface="Arial" panose="020B0604020202020204" pitchFamily="34" charset="0"/>
              </a:rPr>
              <a:t>st</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7" name="กล่องข้อความ 6">
            <a:extLst>
              <a:ext uri="{FF2B5EF4-FFF2-40B4-BE49-F238E27FC236}">
                <a16:creationId xmlns:a16="http://schemas.microsoft.com/office/drawing/2014/main" id="{FD9AE760-752F-7889-E84B-40186C5993D3}"/>
              </a:ext>
            </a:extLst>
          </p:cNvPr>
          <p:cNvSpPr txBox="1"/>
          <p:nvPr/>
        </p:nvSpPr>
        <p:spPr>
          <a:xfrm>
            <a:off x="1332503" y="9557220"/>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2</a:t>
            </a:r>
            <a:r>
              <a:rPr lang="en-US" baseline="30000" dirty="0">
                <a:solidFill>
                  <a:schemeClr val="bg1">
                    <a:lumMod val="75000"/>
                  </a:schemeClr>
                </a:solidFill>
                <a:latin typeface="Arial" panose="020B0604020202020204" pitchFamily="34" charset="0"/>
                <a:cs typeface="Arial" panose="020B0604020202020204" pitchFamily="34" charset="0"/>
              </a:rPr>
              <a:t>nd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8" name="กล่องข้อความ 7">
            <a:extLst>
              <a:ext uri="{FF2B5EF4-FFF2-40B4-BE49-F238E27FC236}">
                <a16:creationId xmlns:a16="http://schemas.microsoft.com/office/drawing/2014/main" id="{1DCFE00F-E36D-F6B1-F5BB-A8B90B5DE10E}"/>
              </a:ext>
            </a:extLst>
          </p:cNvPr>
          <p:cNvSpPr txBox="1"/>
          <p:nvPr/>
        </p:nvSpPr>
        <p:spPr>
          <a:xfrm>
            <a:off x="1332503" y="102247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3</a:t>
            </a:r>
            <a:r>
              <a:rPr lang="en-US" baseline="30000" dirty="0">
                <a:solidFill>
                  <a:schemeClr val="bg1">
                    <a:lumMod val="75000"/>
                  </a:schemeClr>
                </a:solidFill>
                <a:latin typeface="Arial" panose="020B0604020202020204" pitchFamily="34" charset="0"/>
                <a:cs typeface="Arial" panose="020B0604020202020204" pitchFamily="34" charset="0"/>
              </a:rPr>
              <a:t>rd</a:t>
            </a:r>
            <a:r>
              <a:rPr lang="en-US" dirty="0">
                <a:solidFill>
                  <a:schemeClr val="bg1">
                    <a:lumMod val="75000"/>
                  </a:schemeClr>
                </a:solidFill>
                <a:latin typeface="Arial" panose="020B0604020202020204" pitchFamily="34" charset="0"/>
                <a:cs typeface="Arial" panose="020B0604020202020204" pitchFamily="34" charset="0"/>
              </a:rPr>
              <a:t> Experiment</a:t>
            </a:r>
          </a:p>
        </p:txBody>
      </p:sp>
      <p:grpSp>
        <p:nvGrpSpPr>
          <p:cNvPr id="22" name="กลุ่ม 21">
            <a:extLst>
              <a:ext uri="{FF2B5EF4-FFF2-40B4-BE49-F238E27FC236}">
                <a16:creationId xmlns:a16="http://schemas.microsoft.com/office/drawing/2014/main" id="{5C16D507-A8BC-4183-6B54-4DAB0C317F73}"/>
              </a:ext>
            </a:extLst>
          </p:cNvPr>
          <p:cNvGrpSpPr/>
          <p:nvPr/>
        </p:nvGrpSpPr>
        <p:grpSpPr>
          <a:xfrm>
            <a:off x="-1" y="-61072"/>
            <a:ext cx="12192001" cy="6919072"/>
            <a:chOff x="-1" y="-61072"/>
            <a:chExt cx="12192001" cy="6919072"/>
          </a:xfrm>
        </p:grpSpPr>
        <p:pic>
          <p:nvPicPr>
            <p:cNvPr id="23" name="รูปภาพ 22"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D8E238A1-C635-FAF2-D312-A9FAF66B0B35}"/>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24" name="กลุ่ม 23">
              <a:extLst>
                <a:ext uri="{FF2B5EF4-FFF2-40B4-BE49-F238E27FC236}">
                  <a16:creationId xmlns:a16="http://schemas.microsoft.com/office/drawing/2014/main" id="{7A80815D-1B45-D5BD-A4D6-A79E3CE0F02A}"/>
                </a:ext>
              </a:extLst>
            </p:cNvPr>
            <p:cNvGrpSpPr/>
            <p:nvPr/>
          </p:nvGrpSpPr>
          <p:grpSpPr>
            <a:xfrm>
              <a:off x="0" y="0"/>
              <a:ext cx="12192000" cy="6858000"/>
              <a:chOff x="0" y="0"/>
              <a:chExt cx="12192000" cy="6858000"/>
            </a:xfrm>
          </p:grpSpPr>
          <p:pic>
            <p:nvPicPr>
              <p:cNvPr id="25" name="รูปภาพ 24"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99C31CAB-6679-EF72-EC17-C82C12F533BD}"/>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26" name="รูปภาพ 25"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91F671F7-B278-8408-001E-06DF27417D33}"/>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4914925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6994660"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6994660"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6994660"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6994660"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505704"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1D6B8FB0-4F25-1E46-373F-C34BAF4AF7B0}"/>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Experimental Results</a:t>
            </a:r>
          </a:p>
        </p:txBody>
      </p:sp>
      <p:pic>
        <p:nvPicPr>
          <p:cNvPr id="4" name="Picture 14" descr="A picture containing text&#10;&#10;Description automatically generated">
            <a:extLst>
              <a:ext uri="{FF2B5EF4-FFF2-40B4-BE49-F238E27FC236}">
                <a16:creationId xmlns:a16="http://schemas.microsoft.com/office/drawing/2014/main" id="{1C93C3CC-90FC-77C2-0D1A-B84D3A5B6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482" y="2148268"/>
            <a:ext cx="6627630" cy="3429198"/>
          </a:xfrm>
          <a:prstGeom prst="rect">
            <a:avLst/>
          </a:prstGeom>
        </p:spPr>
      </p:pic>
      <p:sp>
        <p:nvSpPr>
          <p:cNvPr id="21" name="กล่องข้อความ 20">
            <a:extLst>
              <a:ext uri="{FF2B5EF4-FFF2-40B4-BE49-F238E27FC236}">
                <a16:creationId xmlns:a16="http://schemas.microsoft.com/office/drawing/2014/main" id="{652DA12F-F7B2-E0ED-FFDD-7DB62167AF77}"/>
              </a:ext>
            </a:extLst>
          </p:cNvPr>
          <p:cNvSpPr txBox="1"/>
          <p:nvPr/>
        </p:nvSpPr>
        <p:spPr>
          <a:xfrm>
            <a:off x="1332503" y="2247036"/>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Data used</a:t>
            </a:r>
          </a:p>
        </p:txBody>
      </p:sp>
      <p:sp>
        <p:nvSpPr>
          <p:cNvPr id="22" name="กล่องข้อความ 21">
            <a:extLst>
              <a:ext uri="{FF2B5EF4-FFF2-40B4-BE49-F238E27FC236}">
                <a16:creationId xmlns:a16="http://schemas.microsoft.com/office/drawing/2014/main" id="{DEFC175C-C0FB-B0F2-F565-A90E8C8E4F7E}"/>
              </a:ext>
            </a:extLst>
          </p:cNvPr>
          <p:cNvSpPr txBox="1"/>
          <p:nvPr/>
        </p:nvSpPr>
        <p:spPr>
          <a:xfrm>
            <a:off x="1332503" y="318150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1</a:t>
            </a:r>
            <a:r>
              <a:rPr lang="en-US" baseline="30000" dirty="0">
                <a:solidFill>
                  <a:schemeClr val="bg1">
                    <a:lumMod val="75000"/>
                  </a:schemeClr>
                </a:solidFill>
                <a:latin typeface="Arial" panose="020B0604020202020204" pitchFamily="34" charset="0"/>
                <a:cs typeface="Arial" panose="020B0604020202020204" pitchFamily="34" charset="0"/>
              </a:rPr>
              <a:t>st</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23" name="กล่องข้อความ 22">
            <a:extLst>
              <a:ext uri="{FF2B5EF4-FFF2-40B4-BE49-F238E27FC236}">
                <a16:creationId xmlns:a16="http://schemas.microsoft.com/office/drawing/2014/main" id="{766ECD3D-77C6-C95F-AA73-54A4405C92BD}"/>
              </a:ext>
            </a:extLst>
          </p:cNvPr>
          <p:cNvSpPr txBox="1"/>
          <p:nvPr/>
        </p:nvSpPr>
        <p:spPr>
          <a:xfrm>
            <a:off x="1332503" y="386286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2</a:t>
            </a:r>
            <a:r>
              <a:rPr lang="en-US" baseline="30000" dirty="0">
                <a:solidFill>
                  <a:schemeClr val="bg1">
                    <a:lumMod val="75000"/>
                  </a:schemeClr>
                </a:solidFill>
                <a:latin typeface="Arial" panose="020B0604020202020204" pitchFamily="34" charset="0"/>
                <a:cs typeface="Arial" panose="020B0604020202020204" pitchFamily="34" charset="0"/>
              </a:rPr>
              <a:t>nd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24" name="กล่องข้อความ 23">
            <a:extLst>
              <a:ext uri="{FF2B5EF4-FFF2-40B4-BE49-F238E27FC236}">
                <a16:creationId xmlns:a16="http://schemas.microsoft.com/office/drawing/2014/main" id="{2F2E3098-56F4-BD90-D4E3-94B6945028E8}"/>
              </a:ext>
            </a:extLst>
          </p:cNvPr>
          <p:cNvSpPr txBox="1"/>
          <p:nvPr/>
        </p:nvSpPr>
        <p:spPr>
          <a:xfrm>
            <a:off x="1332503" y="453038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3</a:t>
            </a:r>
            <a:r>
              <a:rPr lang="en-US" baseline="30000" dirty="0">
                <a:solidFill>
                  <a:schemeClr val="bg1">
                    <a:lumMod val="75000"/>
                  </a:schemeClr>
                </a:solidFill>
                <a:latin typeface="Arial" panose="020B0604020202020204" pitchFamily="34" charset="0"/>
                <a:cs typeface="Arial" panose="020B0604020202020204" pitchFamily="34" charset="0"/>
              </a:rPr>
              <a:t>rd</a:t>
            </a:r>
            <a:r>
              <a:rPr lang="en-US" dirty="0">
                <a:solidFill>
                  <a:schemeClr val="bg1">
                    <a:lumMod val="75000"/>
                  </a:schemeClr>
                </a:solidFill>
                <a:latin typeface="Arial" panose="020B0604020202020204" pitchFamily="34" charset="0"/>
                <a:cs typeface="Arial" panose="020B0604020202020204" pitchFamily="34" charset="0"/>
              </a:rPr>
              <a:t> Experiment</a:t>
            </a:r>
          </a:p>
        </p:txBody>
      </p:sp>
      <p:graphicFrame>
        <p:nvGraphicFramePr>
          <p:cNvPr id="32" name="ตาราง 31">
            <a:extLst>
              <a:ext uri="{FF2B5EF4-FFF2-40B4-BE49-F238E27FC236}">
                <a16:creationId xmlns:a16="http://schemas.microsoft.com/office/drawing/2014/main" id="{DE47A71D-7687-1988-9790-03F1E33DE516}"/>
              </a:ext>
            </a:extLst>
          </p:cNvPr>
          <p:cNvGraphicFramePr>
            <a:graphicFrameLocks noGrp="1"/>
          </p:cNvGraphicFramePr>
          <p:nvPr>
            <p:extLst>
              <p:ext uri="{D42A27DB-BD31-4B8C-83A1-F6EECF244321}">
                <p14:modId xmlns:p14="http://schemas.microsoft.com/office/powerpoint/2010/main" val="3059587273"/>
              </p:ext>
            </p:extLst>
          </p:nvPr>
        </p:nvGraphicFramePr>
        <p:xfrm>
          <a:off x="4188997" y="8621856"/>
          <a:ext cx="5932965" cy="3330597"/>
        </p:xfrm>
        <a:graphic>
          <a:graphicData uri="http://schemas.openxmlformats.org/drawingml/2006/table">
            <a:tbl>
              <a:tblPr firstRow="1" firstCol="1" bandRow="1">
                <a:tableStyleId>{5C22544A-7EE6-4342-B048-85BDC9FD1C3A}</a:tableStyleId>
              </a:tblPr>
              <a:tblGrid>
                <a:gridCol w="2806995">
                  <a:extLst>
                    <a:ext uri="{9D8B030D-6E8A-4147-A177-3AD203B41FA5}">
                      <a16:colId xmlns:a16="http://schemas.microsoft.com/office/drawing/2014/main" val="1917594953"/>
                    </a:ext>
                  </a:extLst>
                </a:gridCol>
                <a:gridCol w="1273751">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17.43%</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73470899"/>
                  </a:ext>
                </a:extLst>
              </a:tr>
              <a:tr h="740133">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47.40%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19968849"/>
                  </a:ext>
                </a:extLst>
              </a:tr>
              <a:tr h="740133">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40.71%</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Individual Handwriting</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93.40%</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33" name="กล่องข้อความ 32">
            <a:extLst>
              <a:ext uri="{FF2B5EF4-FFF2-40B4-BE49-F238E27FC236}">
                <a16:creationId xmlns:a16="http://schemas.microsoft.com/office/drawing/2014/main" id="{00970712-ACC4-B514-EC30-BAEECC29E8CB}"/>
              </a:ext>
            </a:extLst>
          </p:cNvPr>
          <p:cNvSpPr txBox="1"/>
          <p:nvPr/>
        </p:nvSpPr>
        <p:spPr>
          <a:xfrm>
            <a:off x="4188994" y="8160741"/>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Performance comparison for all digits</a:t>
            </a:r>
          </a:p>
        </p:txBody>
      </p:sp>
      <p:grpSp>
        <p:nvGrpSpPr>
          <p:cNvPr id="36" name="กลุ่ม 35">
            <a:extLst>
              <a:ext uri="{FF2B5EF4-FFF2-40B4-BE49-F238E27FC236}">
                <a16:creationId xmlns:a16="http://schemas.microsoft.com/office/drawing/2014/main" id="{C10B0A28-A84B-61FD-4F82-AAEFD275BDE9}"/>
              </a:ext>
            </a:extLst>
          </p:cNvPr>
          <p:cNvGrpSpPr/>
          <p:nvPr/>
        </p:nvGrpSpPr>
        <p:grpSpPr>
          <a:xfrm>
            <a:off x="-1" y="-61072"/>
            <a:ext cx="12192001" cy="6919072"/>
            <a:chOff x="-1" y="-61072"/>
            <a:chExt cx="12192001" cy="6919072"/>
          </a:xfrm>
        </p:grpSpPr>
        <p:pic>
          <p:nvPicPr>
            <p:cNvPr id="37" name="รูปภาพ 36"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207486EB-ADE6-78E5-323A-D2A69E42EDDC}"/>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38" name="กลุ่ม 37">
              <a:extLst>
                <a:ext uri="{FF2B5EF4-FFF2-40B4-BE49-F238E27FC236}">
                  <a16:creationId xmlns:a16="http://schemas.microsoft.com/office/drawing/2014/main" id="{FA5D8943-C464-19B2-D457-A400406C4D24}"/>
                </a:ext>
              </a:extLst>
            </p:cNvPr>
            <p:cNvGrpSpPr/>
            <p:nvPr/>
          </p:nvGrpSpPr>
          <p:grpSpPr>
            <a:xfrm>
              <a:off x="0" y="0"/>
              <a:ext cx="12192000" cy="6858000"/>
              <a:chOff x="0" y="0"/>
              <a:chExt cx="12192000" cy="6858000"/>
            </a:xfrm>
          </p:grpSpPr>
          <p:pic>
            <p:nvPicPr>
              <p:cNvPr id="39" name="รูปภาพ 38"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71EB53BE-937C-BA0E-1452-01A17944F0E0}"/>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40" name="รูปภาพ 39"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A73213AF-CE8D-FF07-9FC5-2AA5A49F0E8B}"/>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5111830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กล่องข้อความ 25">
            <a:extLst>
              <a:ext uri="{FF2B5EF4-FFF2-40B4-BE49-F238E27FC236}">
                <a16:creationId xmlns:a16="http://schemas.microsoft.com/office/drawing/2014/main" id="{70E5F0B8-662B-66F6-B59B-B3FF5ACF091D}"/>
              </a:ext>
            </a:extLst>
          </p:cNvPr>
          <p:cNvSpPr txBox="1"/>
          <p:nvPr/>
        </p:nvSpPr>
        <p:spPr>
          <a:xfrm>
            <a:off x="1332503"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Data used</a:t>
            </a:r>
          </a:p>
        </p:txBody>
      </p:sp>
      <p:sp>
        <p:nvSpPr>
          <p:cNvPr id="2" name="กล่องข้อความ 1">
            <a:extLst>
              <a:ext uri="{FF2B5EF4-FFF2-40B4-BE49-F238E27FC236}">
                <a16:creationId xmlns:a16="http://schemas.microsoft.com/office/drawing/2014/main" id="{1D6B8FB0-4F25-1E46-373F-C34BAF4AF7B0}"/>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Experimental Results</a:t>
            </a:r>
          </a:p>
        </p:txBody>
      </p:sp>
      <p:pic>
        <p:nvPicPr>
          <p:cNvPr id="4" name="Picture 14" descr="A picture containing text&#10;&#10;Description automatically generated">
            <a:extLst>
              <a:ext uri="{FF2B5EF4-FFF2-40B4-BE49-F238E27FC236}">
                <a16:creationId xmlns:a16="http://schemas.microsoft.com/office/drawing/2014/main" id="{1C93C3CC-90FC-77C2-0D1A-B84D3A5B6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6836" y="2148268"/>
            <a:ext cx="6627630" cy="3429198"/>
          </a:xfrm>
          <a:prstGeom prst="rect">
            <a:avLst/>
          </a:prstGeom>
        </p:spPr>
      </p:pic>
      <p:sp>
        <p:nvSpPr>
          <p:cNvPr id="27" name="กล่องข้อความ 26">
            <a:extLst>
              <a:ext uri="{FF2B5EF4-FFF2-40B4-BE49-F238E27FC236}">
                <a16:creationId xmlns:a16="http://schemas.microsoft.com/office/drawing/2014/main" id="{EC0F5A16-E2FA-1399-DA90-9347D80C945D}"/>
              </a:ext>
            </a:extLst>
          </p:cNvPr>
          <p:cNvSpPr txBox="1"/>
          <p:nvPr/>
        </p:nvSpPr>
        <p:spPr>
          <a:xfrm>
            <a:off x="1332503" y="2918832"/>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Experiment</a:t>
            </a:r>
          </a:p>
        </p:txBody>
      </p:sp>
      <p:sp>
        <p:nvSpPr>
          <p:cNvPr id="28" name="กล่องข้อความ 27">
            <a:extLst>
              <a:ext uri="{FF2B5EF4-FFF2-40B4-BE49-F238E27FC236}">
                <a16:creationId xmlns:a16="http://schemas.microsoft.com/office/drawing/2014/main" id="{6C81174B-5D4D-9146-EE4E-0FC45D34C071}"/>
              </a:ext>
            </a:extLst>
          </p:cNvPr>
          <p:cNvSpPr txBox="1"/>
          <p:nvPr/>
        </p:nvSpPr>
        <p:spPr>
          <a:xfrm>
            <a:off x="1332503"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2</a:t>
            </a:r>
            <a:r>
              <a:rPr lang="en-US" baseline="30000" dirty="0">
                <a:solidFill>
                  <a:schemeClr val="bg1">
                    <a:lumMod val="75000"/>
                  </a:schemeClr>
                </a:solidFill>
                <a:latin typeface="Arial" panose="020B0604020202020204" pitchFamily="34" charset="0"/>
                <a:cs typeface="Arial" panose="020B0604020202020204" pitchFamily="34" charset="0"/>
              </a:rPr>
              <a:t>nd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29" name="กล่องข้อความ 28">
            <a:extLst>
              <a:ext uri="{FF2B5EF4-FFF2-40B4-BE49-F238E27FC236}">
                <a16:creationId xmlns:a16="http://schemas.microsoft.com/office/drawing/2014/main" id="{A31EBEE0-436A-0DA4-045C-5F808DA36300}"/>
              </a:ext>
            </a:extLst>
          </p:cNvPr>
          <p:cNvSpPr txBox="1"/>
          <p:nvPr/>
        </p:nvSpPr>
        <p:spPr>
          <a:xfrm>
            <a:off x="1332503"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3</a:t>
            </a:r>
            <a:r>
              <a:rPr lang="en-US" baseline="30000" dirty="0">
                <a:solidFill>
                  <a:schemeClr val="bg1">
                    <a:lumMod val="75000"/>
                  </a:schemeClr>
                </a:solidFill>
                <a:latin typeface="Arial" panose="020B0604020202020204" pitchFamily="34" charset="0"/>
                <a:cs typeface="Arial" panose="020B0604020202020204" pitchFamily="34" charset="0"/>
              </a:rPr>
              <a:t>rd</a:t>
            </a:r>
            <a:r>
              <a:rPr lang="en-US" dirty="0">
                <a:solidFill>
                  <a:schemeClr val="bg1">
                    <a:lumMod val="75000"/>
                  </a:schemeClr>
                </a:solidFill>
                <a:latin typeface="Arial" panose="020B0604020202020204" pitchFamily="34" charset="0"/>
                <a:cs typeface="Arial" panose="020B0604020202020204" pitchFamily="34" charset="0"/>
              </a:rPr>
              <a:t> Experiment</a:t>
            </a:r>
          </a:p>
        </p:txBody>
      </p:sp>
      <p:graphicFrame>
        <p:nvGraphicFramePr>
          <p:cNvPr id="6" name="ตาราง 5">
            <a:extLst>
              <a:ext uri="{FF2B5EF4-FFF2-40B4-BE49-F238E27FC236}">
                <a16:creationId xmlns:a16="http://schemas.microsoft.com/office/drawing/2014/main" id="{877C0AF4-D038-E787-9AC8-3D6F52F1564A}"/>
              </a:ext>
            </a:extLst>
          </p:cNvPr>
          <p:cNvGraphicFramePr>
            <a:graphicFrameLocks noGrp="1"/>
          </p:cNvGraphicFramePr>
          <p:nvPr>
            <p:extLst>
              <p:ext uri="{D42A27DB-BD31-4B8C-83A1-F6EECF244321}">
                <p14:modId xmlns:p14="http://schemas.microsoft.com/office/powerpoint/2010/main" val="4038202712"/>
              </p:ext>
            </p:extLst>
          </p:nvPr>
        </p:nvGraphicFramePr>
        <p:xfrm>
          <a:off x="4188997" y="2278847"/>
          <a:ext cx="5932965" cy="3330597"/>
        </p:xfrm>
        <a:graphic>
          <a:graphicData uri="http://schemas.openxmlformats.org/drawingml/2006/table">
            <a:tbl>
              <a:tblPr firstRow="1" firstCol="1" bandRow="1">
                <a:tableStyleId>{5C22544A-7EE6-4342-B048-85BDC9FD1C3A}</a:tableStyleId>
              </a:tblPr>
              <a:tblGrid>
                <a:gridCol w="2806995">
                  <a:extLst>
                    <a:ext uri="{9D8B030D-6E8A-4147-A177-3AD203B41FA5}">
                      <a16:colId xmlns:a16="http://schemas.microsoft.com/office/drawing/2014/main" val="1917594953"/>
                    </a:ext>
                  </a:extLst>
                </a:gridCol>
                <a:gridCol w="1273751">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17.43%</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73470899"/>
                  </a:ext>
                </a:extLst>
              </a:tr>
              <a:tr h="740133">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47.40%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19968849"/>
                  </a:ext>
                </a:extLst>
              </a:tr>
              <a:tr h="740133">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40.71%</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Individual Handwriting</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93.40%</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7" name="กล่องข้อความ 6">
            <a:extLst>
              <a:ext uri="{FF2B5EF4-FFF2-40B4-BE49-F238E27FC236}">
                <a16:creationId xmlns:a16="http://schemas.microsoft.com/office/drawing/2014/main" id="{E85805A6-967D-B3FC-FC19-C6D48C9E2980}"/>
              </a:ext>
            </a:extLst>
          </p:cNvPr>
          <p:cNvSpPr txBox="1"/>
          <p:nvPr/>
        </p:nvSpPr>
        <p:spPr>
          <a:xfrm>
            <a:off x="4188994" y="7964351"/>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small digits</a:t>
            </a:r>
          </a:p>
        </p:txBody>
      </p:sp>
      <p:graphicFrame>
        <p:nvGraphicFramePr>
          <p:cNvPr id="8" name="ตาราง 7">
            <a:extLst>
              <a:ext uri="{FF2B5EF4-FFF2-40B4-BE49-F238E27FC236}">
                <a16:creationId xmlns:a16="http://schemas.microsoft.com/office/drawing/2014/main" id="{35B64F2B-8EF2-AEB7-4859-4626D2570813}"/>
              </a:ext>
            </a:extLst>
          </p:cNvPr>
          <p:cNvGraphicFramePr>
            <a:graphicFrameLocks noGrp="1"/>
          </p:cNvGraphicFramePr>
          <p:nvPr>
            <p:extLst>
              <p:ext uri="{D42A27DB-BD31-4B8C-83A1-F6EECF244321}">
                <p14:modId xmlns:p14="http://schemas.microsoft.com/office/powerpoint/2010/main" val="3721245259"/>
              </p:ext>
            </p:extLst>
          </p:nvPr>
        </p:nvGraphicFramePr>
        <p:xfrm>
          <a:off x="4188994" y="8420597"/>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32.00%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b="1" dirty="0">
                          <a:effectLst/>
                          <a:latin typeface="Arial" panose="020B0604020202020204" pitchFamily="34" charset="0"/>
                          <a:cs typeface="Arial" panose="020B0604020202020204" pitchFamily="34" charset="0"/>
                        </a:rPr>
                        <a:t>92.22%</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sp>
        <p:nvSpPr>
          <p:cNvPr id="9" name="กล่องข้อความ 8">
            <a:extLst>
              <a:ext uri="{FF2B5EF4-FFF2-40B4-BE49-F238E27FC236}">
                <a16:creationId xmlns:a16="http://schemas.microsoft.com/office/drawing/2014/main" id="{C77B6C31-AAE0-D2C9-4E2B-C5E4D10376CE}"/>
              </a:ext>
            </a:extLst>
          </p:cNvPr>
          <p:cNvSpPr txBox="1"/>
          <p:nvPr/>
        </p:nvSpPr>
        <p:spPr>
          <a:xfrm>
            <a:off x="4188994" y="10149244"/>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large digits</a:t>
            </a:r>
          </a:p>
        </p:txBody>
      </p:sp>
      <p:graphicFrame>
        <p:nvGraphicFramePr>
          <p:cNvPr id="10" name="ตาราง 9">
            <a:extLst>
              <a:ext uri="{FF2B5EF4-FFF2-40B4-BE49-F238E27FC236}">
                <a16:creationId xmlns:a16="http://schemas.microsoft.com/office/drawing/2014/main" id="{96211E89-02B4-C6EA-7AA0-937A7E6E7F96}"/>
              </a:ext>
            </a:extLst>
          </p:cNvPr>
          <p:cNvGraphicFramePr>
            <a:graphicFrameLocks noGrp="1"/>
          </p:cNvGraphicFramePr>
          <p:nvPr>
            <p:extLst>
              <p:ext uri="{D42A27DB-BD31-4B8C-83A1-F6EECF244321}">
                <p14:modId xmlns:p14="http://schemas.microsoft.com/office/powerpoint/2010/main" val="2211736442"/>
              </p:ext>
            </p:extLst>
          </p:nvPr>
        </p:nvGraphicFramePr>
        <p:xfrm>
          <a:off x="4188994" y="10605490"/>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11.00%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85.00%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b="1" dirty="0">
                          <a:effectLst/>
                          <a:latin typeface="Arial" panose="020B0604020202020204" pitchFamily="34" charset="0"/>
                          <a:cs typeface="Arial" panose="020B0604020202020204" pitchFamily="34" charset="0"/>
                        </a:rPr>
                        <a:t>95.56%</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sp>
        <p:nvSpPr>
          <p:cNvPr id="12" name="กล่องข้อความ 11">
            <a:extLst>
              <a:ext uri="{FF2B5EF4-FFF2-40B4-BE49-F238E27FC236}">
                <a16:creationId xmlns:a16="http://schemas.microsoft.com/office/drawing/2014/main" id="{F4DFF832-CF5A-F716-B794-0AC79978F24A}"/>
              </a:ext>
            </a:extLst>
          </p:cNvPr>
          <p:cNvSpPr txBox="1"/>
          <p:nvPr/>
        </p:nvSpPr>
        <p:spPr>
          <a:xfrm>
            <a:off x="4188994" y="1817732"/>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Performance comparison for all digits</a:t>
            </a:r>
          </a:p>
        </p:txBody>
      </p:sp>
      <p:grpSp>
        <p:nvGrpSpPr>
          <p:cNvPr id="18" name="กลุ่ม 17">
            <a:extLst>
              <a:ext uri="{FF2B5EF4-FFF2-40B4-BE49-F238E27FC236}">
                <a16:creationId xmlns:a16="http://schemas.microsoft.com/office/drawing/2014/main" id="{F2D84FE4-2785-4072-E18F-03E0CA01FFBE}"/>
              </a:ext>
            </a:extLst>
          </p:cNvPr>
          <p:cNvGrpSpPr/>
          <p:nvPr/>
        </p:nvGrpSpPr>
        <p:grpSpPr>
          <a:xfrm>
            <a:off x="-1" y="-61072"/>
            <a:ext cx="12192001" cy="6919072"/>
            <a:chOff x="-1" y="-61072"/>
            <a:chExt cx="12192001" cy="6919072"/>
          </a:xfrm>
        </p:grpSpPr>
        <p:pic>
          <p:nvPicPr>
            <p:cNvPr id="25" name="รูปภาพ 24"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776516B7-80B2-A383-9D7D-FBCB9DE330F3}"/>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30" name="กลุ่ม 29">
              <a:extLst>
                <a:ext uri="{FF2B5EF4-FFF2-40B4-BE49-F238E27FC236}">
                  <a16:creationId xmlns:a16="http://schemas.microsoft.com/office/drawing/2014/main" id="{20FC342E-8049-46E2-DD3D-FE14E7EFDB96}"/>
                </a:ext>
              </a:extLst>
            </p:cNvPr>
            <p:cNvGrpSpPr/>
            <p:nvPr/>
          </p:nvGrpSpPr>
          <p:grpSpPr>
            <a:xfrm>
              <a:off x="0" y="0"/>
              <a:ext cx="12192000" cy="6858000"/>
              <a:chOff x="0" y="0"/>
              <a:chExt cx="12192000" cy="6858000"/>
            </a:xfrm>
          </p:grpSpPr>
          <p:pic>
            <p:nvPicPr>
              <p:cNvPr id="31" name="รูปภาพ 30"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C33A0EB1-2AF8-B1DF-2BC3-8F70DBF3BE63}"/>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32" name="รูปภาพ 31"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7310CB15-2891-077D-1567-CF7F0EE9EE4E}"/>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7560241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กล่องข้อความ 8">
            <a:extLst>
              <a:ext uri="{FF2B5EF4-FFF2-40B4-BE49-F238E27FC236}">
                <a16:creationId xmlns:a16="http://schemas.microsoft.com/office/drawing/2014/main" id="{543C9EAE-8784-C7C1-BAED-9511149BAA37}"/>
              </a:ext>
            </a:extLst>
          </p:cNvPr>
          <p:cNvSpPr txBox="1"/>
          <p:nvPr/>
        </p:nvSpPr>
        <p:spPr>
          <a:xfrm>
            <a:off x="1332503"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Data used</a:t>
            </a:r>
          </a:p>
        </p:txBody>
      </p:sp>
      <p:sp>
        <p:nvSpPr>
          <p:cNvPr id="10" name="กล่องข้อความ 9">
            <a:extLst>
              <a:ext uri="{FF2B5EF4-FFF2-40B4-BE49-F238E27FC236}">
                <a16:creationId xmlns:a16="http://schemas.microsoft.com/office/drawing/2014/main" id="{05C22F70-215D-13C9-3674-7090A05BD3C2}"/>
              </a:ext>
            </a:extLst>
          </p:cNvPr>
          <p:cNvSpPr txBox="1"/>
          <p:nvPr/>
        </p:nvSpPr>
        <p:spPr>
          <a:xfrm>
            <a:off x="1332503"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1</a:t>
            </a:r>
            <a:r>
              <a:rPr lang="en-US" baseline="30000" dirty="0">
                <a:solidFill>
                  <a:schemeClr val="bg1">
                    <a:lumMod val="75000"/>
                  </a:schemeClr>
                </a:solidFill>
                <a:latin typeface="Arial" panose="020B0604020202020204" pitchFamily="34" charset="0"/>
                <a:cs typeface="Arial" panose="020B0604020202020204" pitchFamily="34" charset="0"/>
              </a:rPr>
              <a:t>st</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11" name="กล่องข้อความ 10">
            <a:extLst>
              <a:ext uri="{FF2B5EF4-FFF2-40B4-BE49-F238E27FC236}">
                <a16:creationId xmlns:a16="http://schemas.microsoft.com/office/drawing/2014/main" id="{504C57AF-44A5-D44D-CF22-E4C6C5003775}"/>
              </a:ext>
            </a:extLst>
          </p:cNvPr>
          <p:cNvSpPr txBox="1"/>
          <p:nvPr/>
        </p:nvSpPr>
        <p:spPr>
          <a:xfrm>
            <a:off x="1332503" y="3539629"/>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Experiment</a:t>
            </a:r>
          </a:p>
        </p:txBody>
      </p:sp>
      <p:sp>
        <p:nvSpPr>
          <p:cNvPr id="12" name="กล่องข้อความ 11">
            <a:extLst>
              <a:ext uri="{FF2B5EF4-FFF2-40B4-BE49-F238E27FC236}">
                <a16:creationId xmlns:a16="http://schemas.microsoft.com/office/drawing/2014/main" id="{BE37D1F2-F473-EB6C-2F67-D7489B8CE070}"/>
              </a:ext>
            </a:extLst>
          </p:cNvPr>
          <p:cNvSpPr txBox="1"/>
          <p:nvPr/>
        </p:nvSpPr>
        <p:spPr>
          <a:xfrm>
            <a:off x="1332503" y="429798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3</a:t>
            </a:r>
            <a:r>
              <a:rPr lang="en-US" baseline="30000" dirty="0">
                <a:solidFill>
                  <a:schemeClr val="bg1">
                    <a:lumMod val="75000"/>
                  </a:schemeClr>
                </a:solidFill>
                <a:latin typeface="Arial" panose="020B0604020202020204" pitchFamily="34" charset="0"/>
                <a:cs typeface="Arial" panose="020B0604020202020204" pitchFamily="34" charset="0"/>
              </a:rPr>
              <a:t>rd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2" name="กล่องข้อความ 1">
            <a:extLst>
              <a:ext uri="{FF2B5EF4-FFF2-40B4-BE49-F238E27FC236}">
                <a16:creationId xmlns:a16="http://schemas.microsoft.com/office/drawing/2014/main" id="{1D6B8FB0-4F25-1E46-373F-C34BAF4AF7B0}"/>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Experimental Results</a:t>
            </a:r>
          </a:p>
        </p:txBody>
      </p:sp>
      <p:sp>
        <p:nvSpPr>
          <p:cNvPr id="3" name="กล่องข้อความ 2">
            <a:extLst>
              <a:ext uri="{FF2B5EF4-FFF2-40B4-BE49-F238E27FC236}">
                <a16:creationId xmlns:a16="http://schemas.microsoft.com/office/drawing/2014/main" id="{ABA0F97A-33F4-0D04-B2ED-76C8FBAB5289}"/>
              </a:ext>
            </a:extLst>
          </p:cNvPr>
          <p:cNvSpPr txBox="1"/>
          <p:nvPr/>
        </p:nvSpPr>
        <p:spPr>
          <a:xfrm>
            <a:off x="4188994" y="1533528"/>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small digits</a:t>
            </a:r>
          </a:p>
        </p:txBody>
      </p:sp>
      <p:graphicFrame>
        <p:nvGraphicFramePr>
          <p:cNvPr id="5" name="ตาราง 4">
            <a:extLst>
              <a:ext uri="{FF2B5EF4-FFF2-40B4-BE49-F238E27FC236}">
                <a16:creationId xmlns:a16="http://schemas.microsoft.com/office/drawing/2014/main" id="{DB4452AF-B04F-5F1A-3D62-298130C5F786}"/>
              </a:ext>
            </a:extLst>
          </p:cNvPr>
          <p:cNvGraphicFramePr>
            <a:graphicFrameLocks noGrp="1"/>
          </p:cNvGraphicFramePr>
          <p:nvPr>
            <p:extLst>
              <p:ext uri="{D42A27DB-BD31-4B8C-83A1-F6EECF244321}">
                <p14:modId xmlns:p14="http://schemas.microsoft.com/office/powerpoint/2010/main" val="680421316"/>
              </p:ext>
            </p:extLst>
          </p:nvPr>
        </p:nvGraphicFramePr>
        <p:xfrm>
          <a:off x="4188994" y="1989774"/>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32.00%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b="1" dirty="0">
                          <a:effectLst/>
                          <a:latin typeface="Arial" panose="020B0604020202020204" pitchFamily="34" charset="0"/>
                          <a:cs typeface="Arial" panose="020B0604020202020204" pitchFamily="34" charset="0"/>
                        </a:rPr>
                        <a:t>92.22%</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sp>
        <p:nvSpPr>
          <p:cNvPr id="7" name="กล่องข้อความ 6">
            <a:extLst>
              <a:ext uri="{FF2B5EF4-FFF2-40B4-BE49-F238E27FC236}">
                <a16:creationId xmlns:a16="http://schemas.microsoft.com/office/drawing/2014/main" id="{26266457-9F79-D731-4B95-FCADC81B2C5D}"/>
              </a:ext>
            </a:extLst>
          </p:cNvPr>
          <p:cNvSpPr txBox="1"/>
          <p:nvPr/>
        </p:nvSpPr>
        <p:spPr>
          <a:xfrm>
            <a:off x="4188994" y="3718421"/>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large digits</a:t>
            </a:r>
          </a:p>
        </p:txBody>
      </p:sp>
      <p:graphicFrame>
        <p:nvGraphicFramePr>
          <p:cNvPr id="8" name="ตาราง 7">
            <a:extLst>
              <a:ext uri="{FF2B5EF4-FFF2-40B4-BE49-F238E27FC236}">
                <a16:creationId xmlns:a16="http://schemas.microsoft.com/office/drawing/2014/main" id="{80D4997E-B1AF-6888-1FD2-15141A3E2DBE}"/>
              </a:ext>
            </a:extLst>
          </p:cNvPr>
          <p:cNvGraphicFramePr>
            <a:graphicFrameLocks noGrp="1"/>
          </p:cNvGraphicFramePr>
          <p:nvPr>
            <p:extLst>
              <p:ext uri="{D42A27DB-BD31-4B8C-83A1-F6EECF244321}">
                <p14:modId xmlns:p14="http://schemas.microsoft.com/office/powerpoint/2010/main" val="4010327200"/>
              </p:ext>
            </p:extLst>
          </p:nvPr>
        </p:nvGraphicFramePr>
        <p:xfrm>
          <a:off x="4188994" y="4174667"/>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11.00%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85.00%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b="1" dirty="0">
                          <a:effectLst/>
                          <a:latin typeface="Arial" panose="020B0604020202020204" pitchFamily="34" charset="0"/>
                          <a:cs typeface="Arial" panose="020B0604020202020204" pitchFamily="34" charset="0"/>
                        </a:rPr>
                        <a:t>95.56%</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graphicFrame>
        <p:nvGraphicFramePr>
          <p:cNvPr id="18" name="ตาราง 17">
            <a:extLst>
              <a:ext uri="{FF2B5EF4-FFF2-40B4-BE49-F238E27FC236}">
                <a16:creationId xmlns:a16="http://schemas.microsoft.com/office/drawing/2014/main" id="{25A1E144-7B3B-A64D-4316-921D08869B17}"/>
              </a:ext>
            </a:extLst>
          </p:cNvPr>
          <p:cNvGraphicFramePr>
            <a:graphicFrameLocks noGrp="1"/>
          </p:cNvGraphicFramePr>
          <p:nvPr>
            <p:extLst>
              <p:ext uri="{D42A27DB-BD31-4B8C-83A1-F6EECF244321}">
                <p14:modId xmlns:p14="http://schemas.microsoft.com/office/powerpoint/2010/main" val="3125399967"/>
              </p:ext>
            </p:extLst>
          </p:nvPr>
        </p:nvGraphicFramePr>
        <p:xfrm>
          <a:off x="18626895" y="2278847"/>
          <a:ext cx="5932965" cy="3330597"/>
        </p:xfrm>
        <a:graphic>
          <a:graphicData uri="http://schemas.openxmlformats.org/drawingml/2006/table">
            <a:tbl>
              <a:tblPr firstRow="1" firstCol="1" bandRow="1">
                <a:tableStyleId>{5C22544A-7EE6-4342-B048-85BDC9FD1C3A}</a:tableStyleId>
              </a:tblPr>
              <a:tblGrid>
                <a:gridCol w="2806995">
                  <a:extLst>
                    <a:ext uri="{9D8B030D-6E8A-4147-A177-3AD203B41FA5}">
                      <a16:colId xmlns:a16="http://schemas.microsoft.com/office/drawing/2014/main" val="1917594953"/>
                    </a:ext>
                  </a:extLst>
                </a:gridCol>
                <a:gridCol w="1273751">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17.43%</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73470899"/>
                  </a:ext>
                </a:extLst>
              </a:tr>
              <a:tr h="740133">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47.40%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19968849"/>
                  </a:ext>
                </a:extLst>
              </a:tr>
              <a:tr h="740133">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Individual Handwriting</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40.71%</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Individual Handwriting</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93.40%</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21" name="กล่องข้อความ 20">
            <a:extLst>
              <a:ext uri="{FF2B5EF4-FFF2-40B4-BE49-F238E27FC236}">
                <a16:creationId xmlns:a16="http://schemas.microsoft.com/office/drawing/2014/main" id="{0BC81DE1-E23B-CAED-ADD7-047AECF0E9C2}"/>
              </a:ext>
            </a:extLst>
          </p:cNvPr>
          <p:cNvSpPr txBox="1"/>
          <p:nvPr/>
        </p:nvSpPr>
        <p:spPr>
          <a:xfrm>
            <a:off x="18626892" y="1817732"/>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Performance comparison for all digits</a:t>
            </a:r>
          </a:p>
        </p:txBody>
      </p:sp>
      <p:graphicFrame>
        <p:nvGraphicFramePr>
          <p:cNvPr id="22" name="ตาราง 21">
            <a:extLst>
              <a:ext uri="{FF2B5EF4-FFF2-40B4-BE49-F238E27FC236}">
                <a16:creationId xmlns:a16="http://schemas.microsoft.com/office/drawing/2014/main" id="{97028713-11E7-E428-6771-17B268D19167}"/>
              </a:ext>
            </a:extLst>
          </p:cNvPr>
          <p:cNvGraphicFramePr>
            <a:graphicFrameLocks noGrp="1"/>
          </p:cNvGraphicFramePr>
          <p:nvPr>
            <p:extLst>
              <p:ext uri="{D42A27DB-BD31-4B8C-83A1-F6EECF244321}">
                <p14:modId xmlns:p14="http://schemas.microsoft.com/office/powerpoint/2010/main" val="4108529323"/>
              </p:ext>
            </p:extLst>
          </p:nvPr>
        </p:nvGraphicFramePr>
        <p:xfrm>
          <a:off x="4366764" y="9437075"/>
          <a:ext cx="5932965" cy="1850331"/>
        </p:xfrm>
        <a:graphic>
          <a:graphicData uri="http://schemas.openxmlformats.org/drawingml/2006/table">
            <a:tbl>
              <a:tblPr firstRow="1" firstCol="1" bandRow="1">
                <a:tableStyleId>{5C22544A-7EE6-4342-B048-85BDC9FD1C3A}</a:tableStyleId>
              </a:tblPr>
              <a:tblGrid>
                <a:gridCol w="2849756">
                  <a:extLst>
                    <a:ext uri="{9D8B030D-6E8A-4147-A177-3AD203B41FA5}">
                      <a16:colId xmlns:a16="http://schemas.microsoft.com/office/drawing/2014/main" val="1917594953"/>
                    </a:ext>
                  </a:extLst>
                </a:gridCol>
                <a:gridCol w="1230990">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a:effectLst/>
                          <a:latin typeface="Arial" panose="020B0604020202020204" pitchFamily="34" charset="0"/>
                          <a:cs typeface="Arial" panose="020B0604020202020204" pitchFamily="34" charset="0"/>
                        </a:rPr>
                        <a:t>Freeman Chain Code + PSO + 5 Folds Cross-Validation</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MNIST</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82.60%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MNIST</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95.57%</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23" name="กล่องข้อความ 22">
            <a:extLst>
              <a:ext uri="{FF2B5EF4-FFF2-40B4-BE49-F238E27FC236}">
                <a16:creationId xmlns:a16="http://schemas.microsoft.com/office/drawing/2014/main" id="{712018A9-AA16-0F5E-0360-E0EA959E46ED}"/>
              </a:ext>
            </a:extLst>
          </p:cNvPr>
          <p:cNvSpPr txBox="1"/>
          <p:nvPr/>
        </p:nvSpPr>
        <p:spPr>
          <a:xfrm>
            <a:off x="4366761" y="8975960"/>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Comparison of this work with the related one</a:t>
            </a:r>
          </a:p>
        </p:txBody>
      </p:sp>
      <p:grpSp>
        <p:nvGrpSpPr>
          <p:cNvPr id="30" name="กลุ่ม 29">
            <a:extLst>
              <a:ext uri="{FF2B5EF4-FFF2-40B4-BE49-F238E27FC236}">
                <a16:creationId xmlns:a16="http://schemas.microsoft.com/office/drawing/2014/main" id="{DA2BE53F-7183-CDB4-4AA6-60BF733FEBB6}"/>
              </a:ext>
            </a:extLst>
          </p:cNvPr>
          <p:cNvGrpSpPr/>
          <p:nvPr/>
        </p:nvGrpSpPr>
        <p:grpSpPr>
          <a:xfrm>
            <a:off x="-1" y="-61072"/>
            <a:ext cx="12192001" cy="6919072"/>
            <a:chOff x="-1" y="-61072"/>
            <a:chExt cx="12192001" cy="6919072"/>
          </a:xfrm>
        </p:grpSpPr>
        <p:pic>
          <p:nvPicPr>
            <p:cNvPr id="31" name="รูปภาพ 30"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1E89B36A-9D41-F793-3896-0538191CDFCB}"/>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32" name="กลุ่ม 31">
              <a:extLst>
                <a:ext uri="{FF2B5EF4-FFF2-40B4-BE49-F238E27FC236}">
                  <a16:creationId xmlns:a16="http://schemas.microsoft.com/office/drawing/2014/main" id="{2D1B5E68-5717-0CD5-FE3D-2B80F916D64C}"/>
                </a:ext>
              </a:extLst>
            </p:cNvPr>
            <p:cNvGrpSpPr/>
            <p:nvPr/>
          </p:nvGrpSpPr>
          <p:grpSpPr>
            <a:xfrm>
              <a:off x="0" y="0"/>
              <a:ext cx="12192000" cy="6858000"/>
              <a:chOff x="0" y="0"/>
              <a:chExt cx="12192000" cy="6858000"/>
            </a:xfrm>
          </p:grpSpPr>
          <p:pic>
            <p:nvPicPr>
              <p:cNvPr id="33" name="รูปภาพ 32"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DE174C51-798F-2934-6885-DD0B2EDE3F4C}"/>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34" name="รูปภาพ 33"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D6CD8F46-69A0-7242-7B86-0C91E6E56E0C}"/>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2743285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DA016612-B576-2772-CBFE-085B463B7533}"/>
              </a:ext>
            </a:extLst>
          </p:cNvPr>
          <p:cNvSpPr txBox="1"/>
          <p:nvPr/>
        </p:nvSpPr>
        <p:spPr>
          <a:xfrm>
            <a:off x="2300066" y="718394"/>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Introduction</a:t>
            </a:r>
          </a:p>
        </p:txBody>
      </p:sp>
      <p:sp>
        <p:nvSpPr>
          <p:cNvPr id="6" name="กล่องข้อความ 5">
            <a:extLst>
              <a:ext uri="{FF2B5EF4-FFF2-40B4-BE49-F238E27FC236}">
                <a16:creationId xmlns:a16="http://schemas.microsoft.com/office/drawing/2014/main" id="{14E77204-2EA2-1FF0-D53B-EAD42A2E47E7}"/>
              </a:ext>
            </a:extLst>
          </p:cNvPr>
          <p:cNvSpPr txBox="1"/>
          <p:nvPr/>
        </p:nvSpPr>
        <p:spPr>
          <a:xfrm>
            <a:off x="-6723354" y="318150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7" name="กล่องข้อความ 6">
            <a:extLst>
              <a:ext uri="{FF2B5EF4-FFF2-40B4-BE49-F238E27FC236}">
                <a16:creationId xmlns:a16="http://schemas.microsoft.com/office/drawing/2014/main" id="{398414E1-2846-449A-DF83-4CED0AE335BA}"/>
              </a:ext>
            </a:extLst>
          </p:cNvPr>
          <p:cNvSpPr txBox="1"/>
          <p:nvPr/>
        </p:nvSpPr>
        <p:spPr>
          <a:xfrm>
            <a:off x="-6723354" y="386286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8" name="กล่องข้อความ 7">
            <a:extLst>
              <a:ext uri="{FF2B5EF4-FFF2-40B4-BE49-F238E27FC236}">
                <a16:creationId xmlns:a16="http://schemas.microsoft.com/office/drawing/2014/main" id="{CD496989-C52A-0655-CECB-76D5C156894D}"/>
              </a:ext>
            </a:extLst>
          </p:cNvPr>
          <p:cNvSpPr txBox="1"/>
          <p:nvPr/>
        </p:nvSpPr>
        <p:spPr>
          <a:xfrm>
            <a:off x="-6723354" y="453038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9" name="กล่องข้อความ 8">
            <a:extLst>
              <a:ext uri="{FF2B5EF4-FFF2-40B4-BE49-F238E27FC236}">
                <a16:creationId xmlns:a16="http://schemas.microsoft.com/office/drawing/2014/main" id="{8BF3BDD3-6EB6-05E9-139E-4468B1398795}"/>
              </a:ext>
            </a:extLst>
          </p:cNvPr>
          <p:cNvSpPr txBox="1"/>
          <p:nvPr/>
        </p:nvSpPr>
        <p:spPr>
          <a:xfrm>
            <a:off x="-6723354" y="519789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10" name="กล่องข้อความ 9">
            <a:extLst>
              <a:ext uri="{FF2B5EF4-FFF2-40B4-BE49-F238E27FC236}">
                <a16:creationId xmlns:a16="http://schemas.microsoft.com/office/drawing/2014/main" id="{01D3B00B-8ED7-C962-6530-7E8C81216DA9}"/>
              </a:ext>
            </a:extLst>
          </p:cNvPr>
          <p:cNvSpPr txBox="1"/>
          <p:nvPr/>
        </p:nvSpPr>
        <p:spPr>
          <a:xfrm>
            <a:off x="-723439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14" name="กล่องข้อความ 13">
            <a:extLst>
              <a:ext uri="{FF2B5EF4-FFF2-40B4-BE49-F238E27FC236}">
                <a16:creationId xmlns:a16="http://schemas.microsoft.com/office/drawing/2014/main" id="{25E7ECDA-C667-CB99-1C4F-73493BBB8C34}"/>
              </a:ext>
            </a:extLst>
          </p:cNvPr>
          <p:cNvSpPr txBox="1"/>
          <p:nvPr/>
        </p:nvSpPr>
        <p:spPr>
          <a:xfrm>
            <a:off x="1759245" y="1692884"/>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endParaRPr lang="en-US" dirty="0">
              <a:latin typeface="Arial" panose="020B0604020202020204" pitchFamily="34" charset="0"/>
              <a:cs typeface="Arial" panose="020B0604020202020204" pitchFamily="34" charset="0"/>
            </a:endParaRPr>
          </a:p>
        </p:txBody>
      </p:sp>
      <p:sp>
        <p:nvSpPr>
          <p:cNvPr id="15" name="กล่องข้อความ 14">
            <a:extLst>
              <a:ext uri="{FF2B5EF4-FFF2-40B4-BE49-F238E27FC236}">
                <a16:creationId xmlns:a16="http://schemas.microsoft.com/office/drawing/2014/main" id="{EC574B51-1A55-FE99-13BB-F1AB212B227E}"/>
              </a:ext>
            </a:extLst>
          </p:cNvPr>
          <p:cNvSpPr txBox="1"/>
          <p:nvPr/>
        </p:nvSpPr>
        <p:spPr>
          <a:xfrm>
            <a:off x="13454085" y="261717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But everyone’s handwriting is different. </a:t>
            </a:r>
            <a:r>
              <a:rPr lang="en-US" dirty="0">
                <a:solidFill>
                  <a:schemeClr val="tx1">
                    <a:lumMod val="50000"/>
                    <a:lumOff val="50000"/>
                  </a:schemeClr>
                </a:solidFill>
                <a:latin typeface="Arial" panose="020B0604020202020204" pitchFamily="34" charset="0"/>
                <a:cs typeface="Arial" panose="020B0604020202020204" pitchFamily="34" charset="0"/>
              </a:rPr>
              <a:t>It can be the personal markings and interpretation of them into human abilities.</a:t>
            </a:r>
          </a:p>
        </p:txBody>
      </p:sp>
      <p:pic>
        <p:nvPicPr>
          <p:cNvPr id="6146" name="Picture 2" descr="Classify Handwritten-Digits With Tensorflow - MarkTechPost">
            <a:extLst>
              <a:ext uri="{FF2B5EF4-FFF2-40B4-BE49-F238E27FC236}">
                <a16:creationId xmlns:a16="http://schemas.microsoft.com/office/drawing/2014/main" id="{9E71681D-5D4E-9DD1-72AD-102613678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033" y="3541472"/>
            <a:ext cx="4245934" cy="271648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กลุ่ม 23">
            <a:extLst>
              <a:ext uri="{FF2B5EF4-FFF2-40B4-BE49-F238E27FC236}">
                <a16:creationId xmlns:a16="http://schemas.microsoft.com/office/drawing/2014/main" id="{E768489C-BBED-D29B-7AA4-A13738502A36}"/>
              </a:ext>
            </a:extLst>
          </p:cNvPr>
          <p:cNvGrpSpPr/>
          <p:nvPr/>
        </p:nvGrpSpPr>
        <p:grpSpPr>
          <a:xfrm>
            <a:off x="-1" y="-61072"/>
            <a:ext cx="12192001" cy="6922800"/>
            <a:chOff x="-1" y="-61072"/>
            <a:chExt cx="12192001" cy="6919072"/>
          </a:xfrm>
        </p:grpSpPr>
        <p:pic>
          <p:nvPicPr>
            <p:cNvPr id="25" name="รูปภาพ 24"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E237D659-DE53-B97C-65FA-DC5D0EE392AC}"/>
                </a:ext>
              </a:extLst>
            </p:cNvPr>
            <p:cNvPicPr>
              <a:picLocks noChangeAspect="1"/>
            </p:cNvPicPr>
            <p:nvPr/>
          </p:nvPicPr>
          <p:blipFill>
            <a:blip r:embed="rId4"/>
            <a:stretch>
              <a:fillRect/>
            </a:stretch>
          </p:blipFill>
          <p:spPr>
            <a:xfrm>
              <a:off x="-1" y="-61072"/>
              <a:ext cx="12192001" cy="6919072"/>
            </a:xfrm>
            <a:prstGeom prst="rect">
              <a:avLst/>
            </a:prstGeom>
          </p:spPr>
        </p:pic>
        <p:grpSp>
          <p:nvGrpSpPr>
            <p:cNvPr id="26" name="กลุ่ม 25">
              <a:extLst>
                <a:ext uri="{FF2B5EF4-FFF2-40B4-BE49-F238E27FC236}">
                  <a16:creationId xmlns:a16="http://schemas.microsoft.com/office/drawing/2014/main" id="{36B2E882-A76F-FEAC-D1A5-BF6296D9DCC6}"/>
                </a:ext>
              </a:extLst>
            </p:cNvPr>
            <p:cNvGrpSpPr/>
            <p:nvPr/>
          </p:nvGrpSpPr>
          <p:grpSpPr>
            <a:xfrm>
              <a:off x="0" y="0"/>
              <a:ext cx="12192000" cy="6858000"/>
              <a:chOff x="0" y="0"/>
              <a:chExt cx="12192000" cy="6858000"/>
            </a:xfrm>
          </p:grpSpPr>
          <p:pic>
            <p:nvPicPr>
              <p:cNvPr id="27" name="รูปภาพ 26"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9257797E-EA5D-DF36-2EF7-F3C371640F57}"/>
                  </a:ext>
                </a:extLst>
              </p:cNvPr>
              <p:cNvPicPr>
                <a:picLocks noChangeAspect="1"/>
              </p:cNvPicPr>
              <p:nvPr/>
            </p:nvPicPr>
            <p:blipFill>
              <a:blip r:embed="rId5"/>
              <a:stretch>
                <a:fillRect/>
              </a:stretch>
            </p:blipFill>
            <p:spPr>
              <a:xfrm>
                <a:off x="8431620" y="4723514"/>
                <a:ext cx="3760380" cy="2134486"/>
              </a:xfrm>
              <a:prstGeom prst="rect">
                <a:avLst/>
              </a:prstGeom>
            </p:spPr>
          </p:pic>
          <p:pic>
            <p:nvPicPr>
              <p:cNvPr id="28" name="รูปภาพ 27"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0A561BF4-97D0-ED2E-14CD-65B15D1F5D15}"/>
                  </a:ext>
                </a:extLst>
              </p:cNvPr>
              <p:cNvPicPr>
                <a:picLocks noChangeAspect="1"/>
              </p:cNvPicPr>
              <p:nvPr/>
            </p:nvPicPr>
            <p:blipFill>
              <a:blip r:embed="rId6"/>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8391991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กล่องข้อความ 3">
            <a:extLst>
              <a:ext uri="{FF2B5EF4-FFF2-40B4-BE49-F238E27FC236}">
                <a16:creationId xmlns:a16="http://schemas.microsoft.com/office/drawing/2014/main" id="{7A2FA134-6171-EB19-FAD6-ADDAA2E23BE2}"/>
              </a:ext>
            </a:extLst>
          </p:cNvPr>
          <p:cNvSpPr txBox="1"/>
          <p:nvPr/>
        </p:nvSpPr>
        <p:spPr>
          <a:xfrm>
            <a:off x="1332503"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Data used</a:t>
            </a:r>
          </a:p>
        </p:txBody>
      </p:sp>
      <p:sp>
        <p:nvSpPr>
          <p:cNvPr id="6" name="กล่องข้อความ 5">
            <a:extLst>
              <a:ext uri="{FF2B5EF4-FFF2-40B4-BE49-F238E27FC236}">
                <a16:creationId xmlns:a16="http://schemas.microsoft.com/office/drawing/2014/main" id="{2E899205-F98B-940D-09E7-F07B30D64DAD}"/>
              </a:ext>
            </a:extLst>
          </p:cNvPr>
          <p:cNvSpPr txBox="1"/>
          <p:nvPr/>
        </p:nvSpPr>
        <p:spPr>
          <a:xfrm>
            <a:off x="1332503"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1</a:t>
            </a:r>
            <a:r>
              <a:rPr lang="en-US" baseline="30000" dirty="0">
                <a:solidFill>
                  <a:schemeClr val="bg1">
                    <a:lumMod val="75000"/>
                  </a:schemeClr>
                </a:solidFill>
                <a:latin typeface="Arial" panose="020B0604020202020204" pitchFamily="34" charset="0"/>
                <a:cs typeface="Arial" panose="020B0604020202020204" pitchFamily="34" charset="0"/>
              </a:rPr>
              <a:t>st</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13" name="กล่องข้อความ 12">
            <a:extLst>
              <a:ext uri="{FF2B5EF4-FFF2-40B4-BE49-F238E27FC236}">
                <a16:creationId xmlns:a16="http://schemas.microsoft.com/office/drawing/2014/main" id="{054E8438-CE1F-4406-9F03-C9D614393F84}"/>
              </a:ext>
            </a:extLst>
          </p:cNvPr>
          <p:cNvSpPr txBox="1"/>
          <p:nvPr/>
        </p:nvSpPr>
        <p:spPr>
          <a:xfrm>
            <a:off x="1332503"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2</a:t>
            </a:r>
            <a:r>
              <a:rPr lang="en-US" baseline="30000" dirty="0">
                <a:solidFill>
                  <a:schemeClr val="bg1">
                    <a:lumMod val="75000"/>
                  </a:schemeClr>
                </a:solidFill>
                <a:latin typeface="Arial" panose="020B0604020202020204" pitchFamily="34" charset="0"/>
                <a:cs typeface="Arial" panose="020B0604020202020204" pitchFamily="34" charset="0"/>
              </a:rPr>
              <a:t>nd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14" name="กล่องข้อความ 13">
            <a:extLst>
              <a:ext uri="{FF2B5EF4-FFF2-40B4-BE49-F238E27FC236}">
                <a16:creationId xmlns:a16="http://schemas.microsoft.com/office/drawing/2014/main" id="{46E9B52E-D474-1538-D116-8E961D994E40}"/>
              </a:ext>
            </a:extLst>
          </p:cNvPr>
          <p:cNvSpPr txBox="1"/>
          <p:nvPr/>
        </p:nvSpPr>
        <p:spPr>
          <a:xfrm>
            <a:off x="1332503" y="4157954"/>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Experiment</a:t>
            </a:r>
          </a:p>
        </p:txBody>
      </p:sp>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6994660"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6994660"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6994660"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6994660"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505704"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1D6B8FB0-4F25-1E46-373F-C34BAF4AF7B0}"/>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Experimental Results</a:t>
            </a:r>
          </a:p>
        </p:txBody>
      </p:sp>
      <p:sp>
        <p:nvSpPr>
          <p:cNvPr id="3" name="กล่องข้อความ 2">
            <a:extLst>
              <a:ext uri="{FF2B5EF4-FFF2-40B4-BE49-F238E27FC236}">
                <a16:creationId xmlns:a16="http://schemas.microsoft.com/office/drawing/2014/main" id="{ABA0F97A-33F4-0D04-B2ED-76C8FBAB5289}"/>
              </a:ext>
            </a:extLst>
          </p:cNvPr>
          <p:cNvSpPr txBox="1"/>
          <p:nvPr/>
        </p:nvSpPr>
        <p:spPr>
          <a:xfrm>
            <a:off x="18626892" y="1533528"/>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small digits</a:t>
            </a:r>
          </a:p>
        </p:txBody>
      </p:sp>
      <p:graphicFrame>
        <p:nvGraphicFramePr>
          <p:cNvPr id="5" name="ตาราง 4">
            <a:extLst>
              <a:ext uri="{FF2B5EF4-FFF2-40B4-BE49-F238E27FC236}">
                <a16:creationId xmlns:a16="http://schemas.microsoft.com/office/drawing/2014/main" id="{DB4452AF-B04F-5F1A-3D62-298130C5F786}"/>
              </a:ext>
            </a:extLst>
          </p:cNvPr>
          <p:cNvGraphicFramePr>
            <a:graphicFrameLocks noGrp="1"/>
          </p:cNvGraphicFramePr>
          <p:nvPr>
            <p:extLst>
              <p:ext uri="{D42A27DB-BD31-4B8C-83A1-F6EECF244321}">
                <p14:modId xmlns:p14="http://schemas.microsoft.com/office/powerpoint/2010/main" val="509351077"/>
              </p:ext>
            </p:extLst>
          </p:nvPr>
        </p:nvGraphicFramePr>
        <p:xfrm>
          <a:off x="18626892" y="1989774"/>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4.00%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32.00%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dirty="0">
                          <a:effectLst/>
                          <a:latin typeface="Arial" panose="020B0604020202020204" pitchFamily="34" charset="0"/>
                          <a:cs typeface="Arial" panose="020B0604020202020204" pitchFamily="34" charset="0"/>
                        </a:rPr>
                        <a:t>92.22%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sp>
        <p:nvSpPr>
          <p:cNvPr id="7" name="กล่องข้อความ 6">
            <a:extLst>
              <a:ext uri="{FF2B5EF4-FFF2-40B4-BE49-F238E27FC236}">
                <a16:creationId xmlns:a16="http://schemas.microsoft.com/office/drawing/2014/main" id="{26266457-9F79-D731-4B95-FCADC81B2C5D}"/>
              </a:ext>
            </a:extLst>
          </p:cNvPr>
          <p:cNvSpPr txBox="1"/>
          <p:nvPr/>
        </p:nvSpPr>
        <p:spPr>
          <a:xfrm>
            <a:off x="18626892" y="3718421"/>
            <a:ext cx="6209880" cy="400110"/>
          </a:xfrm>
          <a:prstGeom prst="rect">
            <a:avLst/>
          </a:prstGeom>
          <a:noFill/>
        </p:spPr>
        <p:txBody>
          <a:bodyPr wrap="square">
            <a:spAutoFit/>
          </a:bodyPr>
          <a:lstStyle/>
          <a:p>
            <a:pPr lvl="1"/>
            <a:r>
              <a:rPr lang="en-US" sz="2000" dirty="0">
                <a:latin typeface="Arial" panose="020B0604020202020204" pitchFamily="34" charset="0"/>
                <a:cs typeface="Arial" panose="020B0604020202020204" pitchFamily="34" charset="0"/>
              </a:rPr>
              <a:t>Performance comparison for the large digits</a:t>
            </a:r>
          </a:p>
        </p:txBody>
      </p:sp>
      <p:graphicFrame>
        <p:nvGraphicFramePr>
          <p:cNvPr id="8" name="ตาราง 7">
            <a:extLst>
              <a:ext uri="{FF2B5EF4-FFF2-40B4-BE49-F238E27FC236}">
                <a16:creationId xmlns:a16="http://schemas.microsoft.com/office/drawing/2014/main" id="{80D4997E-B1AF-6888-1FD2-15141A3E2DBE}"/>
              </a:ext>
            </a:extLst>
          </p:cNvPr>
          <p:cNvGraphicFramePr>
            <a:graphicFrameLocks noGrp="1"/>
          </p:cNvGraphicFramePr>
          <p:nvPr>
            <p:extLst>
              <p:ext uri="{D42A27DB-BD31-4B8C-83A1-F6EECF244321}">
                <p14:modId xmlns:p14="http://schemas.microsoft.com/office/powerpoint/2010/main" val="892466018"/>
              </p:ext>
            </p:extLst>
          </p:nvPr>
        </p:nvGraphicFramePr>
        <p:xfrm>
          <a:off x="18626892" y="4174667"/>
          <a:ext cx="6209880" cy="1636845"/>
        </p:xfrm>
        <a:graphic>
          <a:graphicData uri="http://schemas.openxmlformats.org/drawingml/2006/table">
            <a:tbl>
              <a:tblPr firstRow="1" firstCol="1" bandRow="1">
                <a:tableStyleId>{5C22544A-7EE6-4342-B048-85BDC9FD1C3A}</a:tableStyleId>
              </a:tblPr>
              <a:tblGrid>
                <a:gridCol w="3576798">
                  <a:extLst>
                    <a:ext uri="{9D8B030D-6E8A-4147-A177-3AD203B41FA5}">
                      <a16:colId xmlns:a16="http://schemas.microsoft.com/office/drawing/2014/main" val="1770620960"/>
                    </a:ext>
                  </a:extLst>
                </a:gridCol>
                <a:gridCol w="2633082">
                  <a:extLst>
                    <a:ext uri="{9D8B030D-6E8A-4147-A177-3AD203B41FA5}">
                      <a16:colId xmlns:a16="http://schemas.microsoft.com/office/drawing/2014/main" val="2778028152"/>
                    </a:ext>
                  </a:extLst>
                </a:gridCol>
              </a:tblGrid>
              <a:tr h="327369">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54653213"/>
                  </a:ext>
                </a:extLst>
              </a:tr>
              <a:tr h="327369">
                <a:tc>
                  <a:txBody>
                    <a:bodyPr/>
                    <a:lstStyle/>
                    <a:p>
                      <a:pPr algn="ctr"/>
                      <a:r>
                        <a:rPr lang="en-US" sz="1600" b="0" dirty="0" err="1">
                          <a:effectLst/>
                          <a:latin typeface="Arial" panose="020B0604020202020204" pitchFamily="34" charset="0"/>
                          <a:cs typeface="Arial" panose="020B0604020202020204" pitchFamily="34" charset="0"/>
                        </a:rPr>
                        <a:t>Pytesseract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11.00%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536269938"/>
                  </a:ext>
                </a:extLst>
              </a:tr>
              <a:tr h="327369">
                <a:tc>
                  <a:txBody>
                    <a:bodyPr/>
                    <a:lstStyle/>
                    <a:p>
                      <a:pPr algn="ctr"/>
                      <a:r>
                        <a:rPr lang="en-US" sz="1600" b="0" dirty="0">
                          <a:effectLst/>
                          <a:latin typeface="Arial" panose="020B0604020202020204" pitchFamily="34" charset="0"/>
                          <a:cs typeface="Arial" panose="020B0604020202020204" pitchFamily="34" charset="0"/>
                        </a:rPr>
                        <a:t>Google Lens</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80.00%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63160206"/>
                  </a:ext>
                </a:extLst>
              </a:tr>
              <a:tr h="327369">
                <a:tc>
                  <a:txBody>
                    <a:bodyPr/>
                    <a:lstStyle/>
                    <a:p>
                      <a:pPr algn="ctr"/>
                      <a:r>
                        <a:rPr lang="en-US" sz="1600" b="0" dirty="0">
                          <a:effectLst/>
                          <a:latin typeface="Arial" panose="020B0604020202020204" pitchFamily="34" charset="0"/>
                          <a:cs typeface="Arial" panose="020B0604020202020204" pitchFamily="34" charset="0"/>
                        </a:rPr>
                        <a:t>Apple Live Text</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85.00%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57554171"/>
                  </a:ext>
                </a:extLst>
              </a:tr>
              <a:tr h="327369">
                <a:tc>
                  <a:txBody>
                    <a:bodyPr/>
                    <a:lstStyle/>
                    <a:p>
                      <a:pPr algn="ctr"/>
                      <a:r>
                        <a:rPr lang="en-US" sz="1600" dirty="0">
                          <a:effectLst/>
                          <a:latin typeface="Arial" panose="020B0604020202020204" pitchFamily="34" charset="0"/>
                          <a:cs typeface="Arial" panose="020B0604020202020204" pitchFamily="34" charset="0"/>
                        </a:rPr>
                        <a:t>TCCC + PSO (Proposed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600" dirty="0">
                          <a:effectLst/>
                          <a:latin typeface="Arial" panose="020B0604020202020204" pitchFamily="34" charset="0"/>
                          <a:cs typeface="Arial" panose="020B0604020202020204" pitchFamily="34" charset="0"/>
                        </a:rPr>
                        <a:t>95.56%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961495041"/>
                  </a:ext>
                </a:extLst>
              </a:tr>
            </a:tbl>
          </a:graphicData>
        </a:graphic>
      </p:graphicFrame>
      <p:graphicFrame>
        <p:nvGraphicFramePr>
          <p:cNvPr id="24" name="ตาราง 23">
            <a:extLst>
              <a:ext uri="{FF2B5EF4-FFF2-40B4-BE49-F238E27FC236}">
                <a16:creationId xmlns:a16="http://schemas.microsoft.com/office/drawing/2014/main" id="{66A5E3E5-744F-8242-55B9-22039C97233A}"/>
              </a:ext>
            </a:extLst>
          </p:cNvPr>
          <p:cNvGraphicFramePr>
            <a:graphicFrameLocks noGrp="1"/>
          </p:cNvGraphicFramePr>
          <p:nvPr>
            <p:extLst>
              <p:ext uri="{D42A27DB-BD31-4B8C-83A1-F6EECF244321}">
                <p14:modId xmlns:p14="http://schemas.microsoft.com/office/powerpoint/2010/main" val="107901588"/>
              </p:ext>
            </p:extLst>
          </p:nvPr>
        </p:nvGraphicFramePr>
        <p:xfrm>
          <a:off x="4366764" y="2769288"/>
          <a:ext cx="5932965" cy="1850331"/>
        </p:xfrm>
        <a:graphic>
          <a:graphicData uri="http://schemas.openxmlformats.org/drawingml/2006/table">
            <a:tbl>
              <a:tblPr firstRow="1" firstCol="1" bandRow="1">
                <a:tableStyleId>{5C22544A-7EE6-4342-B048-85BDC9FD1C3A}</a:tableStyleId>
              </a:tblPr>
              <a:tblGrid>
                <a:gridCol w="2849756">
                  <a:extLst>
                    <a:ext uri="{9D8B030D-6E8A-4147-A177-3AD203B41FA5}">
                      <a16:colId xmlns:a16="http://schemas.microsoft.com/office/drawing/2014/main" val="1917594953"/>
                    </a:ext>
                  </a:extLst>
                </a:gridCol>
                <a:gridCol w="1230990">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a:effectLst/>
                          <a:latin typeface="Arial" panose="020B0604020202020204" pitchFamily="34" charset="0"/>
                          <a:cs typeface="Arial" panose="020B0604020202020204" pitchFamily="34" charset="0"/>
                        </a:rPr>
                        <a:t>Freeman Chain Code + PSO + 5 Folds Cross-Validation</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MNIST</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82.60%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MNIST</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95.57%</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25" name="กล่องข้อความ 24">
            <a:extLst>
              <a:ext uri="{FF2B5EF4-FFF2-40B4-BE49-F238E27FC236}">
                <a16:creationId xmlns:a16="http://schemas.microsoft.com/office/drawing/2014/main" id="{2C2535C1-4EC3-D8F8-744C-4780C1912E88}"/>
              </a:ext>
            </a:extLst>
          </p:cNvPr>
          <p:cNvSpPr txBox="1"/>
          <p:nvPr/>
        </p:nvSpPr>
        <p:spPr>
          <a:xfrm>
            <a:off x="4366761" y="2308173"/>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Comparison of this work with the related one</a:t>
            </a:r>
          </a:p>
        </p:txBody>
      </p:sp>
      <p:grpSp>
        <p:nvGrpSpPr>
          <p:cNvPr id="28" name="กลุ่ม 27">
            <a:extLst>
              <a:ext uri="{FF2B5EF4-FFF2-40B4-BE49-F238E27FC236}">
                <a16:creationId xmlns:a16="http://schemas.microsoft.com/office/drawing/2014/main" id="{01C6C8AA-BC1C-F827-8A60-5D4A936D20BD}"/>
              </a:ext>
            </a:extLst>
          </p:cNvPr>
          <p:cNvGrpSpPr/>
          <p:nvPr/>
        </p:nvGrpSpPr>
        <p:grpSpPr>
          <a:xfrm>
            <a:off x="-1" y="-61072"/>
            <a:ext cx="12192001" cy="6919072"/>
            <a:chOff x="-1" y="-61072"/>
            <a:chExt cx="12192001" cy="6919072"/>
          </a:xfrm>
        </p:grpSpPr>
        <p:pic>
          <p:nvPicPr>
            <p:cNvPr id="29" name="รูปภาพ 28"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A9B73BFD-7D8F-568A-D9D7-08B10B72423A}"/>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30" name="กลุ่ม 29">
              <a:extLst>
                <a:ext uri="{FF2B5EF4-FFF2-40B4-BE49-F238E27FC236}">
                  <a16:creationId xmlns:a16="http://schemas.microsoft.com/office/drawing/2014/main" id="{1B4A87B4-9B39-4113-BCA7-756A49DE15DA}"/>
                </a:ext>
              </a:extLst>
            </p:cNvPr>
            <p:cNvGrpSpPr/>
            <p:nvPr/>
          </p:nvGrpSpPr>
          <p:grpSpPr>
            <a:xfrm>
              <a:off x="0" y="0"/>
              <a:ext cx="12192000" cy="6858000"/>
              <a:chOff x="0" y="0"/>
              <a:chExt cx="12192000" cy="6858000"/>
            </a:xfrm>
          </p:grpSpPr>
          <p:pic>
            <p:nvPicPr>
              <p:cNvPr id="31" name="รูปภาพ 30"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0ADF4D4F-B456-72DF-1A3E-26F212449A29}"/>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32" name="รูปภาพ 31"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5A646960-BBAB-2CE9-E8C9-0F10454F32A2}"/>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6588455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157954"/>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964006"/>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3DD188DB-B954-5299-8853-FCEB54B5A930}"/>
              </a:ext>
            </a:extLst>
          </p:cNvPr>
          <p:cNvSpPr txBox="1"/>
          <p:nvPr/>
        </p:nvSpPr>
        <p:spPr>
          <a:xfrm>
            <a:off x="14984709"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Data used</a:t>
            </a:r>
          </a:p>
        </p:txBody>
      </p:sp>
      <p:sp>
        <p:nvSpPr>
          <p:cNvPr id="4" name="กล่องข้อความ 3">
            <a:extLst>
              <a:ext uri="{FF2B5EF4-FFF2-40B4-BE49-F238E27FC236}">
                <a16:creationId xmlns:a16="http://schemas.microsoft.com/office/drawing/2014/main" id="{85FDE8F8-AA00-FC01-4F7E-A1995C4D7DA4}"/>
              </a:ext>
            </a:extLst>
          </p:cNvPr>
          <p:cNvSpPr txBox="1"/>
          <p:nvPr/>
        </p:nvSpPr>
        <p:spPr>
          <a:xfrm>
            <a:off x="14984709"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1</a:t>
            </a:r>
            <a:r>
              <a:rPr lang="en-US" baseline="30000" dirty="0">
                <a:solidFill>
                  <a:schemeClr val="bg1">
                    <a:lumMod val="75000"/>
                  </a:schemeClr>
                </a:solidFill>
                <a:latin typeface="Arial" panose="020B0604020202020204" pitchFamily="34" charset="0"/>
                <a:cs typeface="Arial" panose="020B0604020202020204" pitchFamily="34" charset="0"/>
              </a:rPr>
              <a:t>st</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5" name="กล่องข้อความ 4">
            <a:extLst>
              <a:ext uri="{FF2B5EF4-FFF2-40B4-BE49-F238E27FC236}">
                <a16:creationId xmlns:a16="http://schemas.microsoft.com/office/drawing/2014/main" id="{128A3AC0-37A2-B6EF-BE1E-2924046F3587}"/>
              </a:ext>
            </a:extLst>
          </p:cNvPr>
          <p:cNvSpPr txBox="1"/>
          <p:nvPr/>
        </p:nvSpPr>
        <p:spPr>
          <a:xfrm>
            <a:off x="14984709"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2</a:t>
            </a:r>
            <a:r>
              <a:rPr lang="en-US" baseline="30000" dirty="0">
                <a:solidFill>
                  <a:schemeClr val="bg1">
                    <a:lumMod val="75000"/>
                  </a:schemeClr>
                </a:solidFill>
                <a:latin typeface="Arial" panose="020B0604020202020204" pitchFamily="34" charset="0"/>
                <a:cs typeface="Arial" panose="020B0604020202020204" pitchFamily="34" charset="0"/>
              </a:rPr>
              <a:t>nd</a:t>
            </a:r>
            <a:r>
              <a:rPr lang="en-US" dirty="0">
                <a:solidFill>
                  <a:schemeClr val="bg1">
                    <a:lumMod val="75000"/>
                  </a:schemeClr>
                </a:solidFill>
                <a:latin typeface="Arial" panose="020B0604020202020204" pitchFamily="34" charset="0"/>
                <a:cs typeface="Arial" panose="020B0604020202020204" pitchFamily="34" charset="0"/>
              </a:rPr>
              <a:t> Experiment</a:t>
            </a:r>
          </a:p>
        </p:txBody>
      </p:sp>
      <p:sp>
        <p:nvSpPr>
          <p:cNvPr id="6" name="กล่องข้อความ 5">
            <a:extLst>
              <a:ext uri="{FF2B5EF4-FFF2-40B4-BE49-F238E27FC236}">
                <a16:creationId xmlns:a16="http://schemas.microsoft.com/office/drawing/2014/main" id="{C14899E2-710A-ECCF-DD4B-9D5DF7D79621}"/>
              </a:ext>
            </a:extLst>
          </p:cNvPr>
          <p:cNvSpPr txBox="1"/>
          <p:nvPr/>
        </p:nvSpPr>
        <p:spPr>
          <a:xfrm>
            <a:off x="14984709" y="4157954"/>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Experiment</a:t>
            </a:r>
          </a:p>
        </p:txBody>
      </p:sp>
      <p:graphicFrame>
        <p:nvGraphicFramePr>
          <p:cNvPr id="7" name="ตาราง 6">
            <a:extLst>
              <a:ext uri="{FF2B5EF4-FFF2-40B4-BE49-F238E27FC236}">
                <a16:creationId xmlns:a16="http://schemas.microsoft.com/office/drawing/2014/main" id="{F4074D0B-3C36-55A2-9EB3-6BD317633BDC}"/>
              </a:ext>
            </a:extLst>
          </p:cNvPr>
          <p:cNvGraphicFramePr>
            <a:graphicFrameLocks noGrp="1"/>
          </p:cNvGraphicFramePr>
          <p:nvPr>
            <p:extLst>
              <p:ext uri="{D42A27DB-BD31-4B8C-83A1-F6EECF244321}">
                <p14:modId xmlns:p14="http://schemas.microsoft.com/office/powerpoint/2010/main" val="3120216288"/>
              </p:ext>
            </p:extLst>
          </p:nvPr>
        </p:nvGraphicFramePr>
        <p:xfrm>
          <a:off x="18018970" y="2769288"/>
          <a:ext cx="5932965" cy="1850331"/>
        </p:xfrm>
        <a:graphic>
          <a:graphicData uri="http://schemas.openxmlformats.org/drawingml/2006/table">
            <a:tbl>
              <a:tblPr firstRow="1" firstCol="1" bandRow="1">
                <a:tableStyleId>{5C22544A-7EE6-4342-B048-85BDC9FD1C3A}</a:tableStyleId>
              </a:tblPr>
              <a:tblGrid>
                <a:gridCol w="2849756">
                  <a:extLst>
                    <a:ext uri="{9D8B030D-6E8A-4147-A177-3AD203B41FA5}">
                      <a16:colId xmlns:a16="http://schemas.microsoft.com/office/drawing/2014/main" val="1917594953"/>
                    </a:ext>
                  </a:extLst>
                </a:gridCol>
                <a:gridCol w="1230990">
                  <a:extLst>
                    <a:ext uri="{9D8B030D-6E8A-4147-A177-3AD203B41FA5}">
                      <a16:colId xmlns:a16="http://schemas.microsoft.com/office/drawing/2014/main" val="3011208287"/>
                    </a:ext>
                  </a:extLst>
                </a:gridCol>
                <a:gridCol w="1852219">
                  <a:extLst>
                    <a:ext uri="{9D8B030D-6E8A-4147-A177-3AD203B41FA5}">
                      <a16:colId xmlns:a16="http://schemas.microsoft.com/office/drawing/2014/main" val="3286811507"/>
                    </a:ext>
                  </a:extLst>
                </a:gridCol>
              </a:tblGrid>
              <a:tr h="370065">
                <a:tc>
                  <a:txBody>
                    <a:bodyPr/>
                    <a:lstStyle/>
                    <a:p>
                      <a:pPr algn="ctr"/>
                      <a:r>
                        <a:rPr lang="en-US" sz="1600" dirty="0">
                          <a:effectLst/>
                          <a:latin typeface="Arial" panose="020B0604020202020204" pitchFamily="34" charset="0"/>
                          <a:cs typeface="Arial" panose="020B0604020202020204" pitchFamily="34" charset="0"/>
                        </a:rPr>
                        <a:t>Technique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Data used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effectLst/>
                          <a:latin typeface="Arial" panose="020B0604020202020204" pitchFamily="34" charset="0"/>
                          <a:cs typeface="Arial" panose="020B0604020202020204" pitchFamily="34" charset="0"/>
                        </a:rPr>
                        <a:t>Recognition Rate</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53582307"/>
                  </a:ext>
                </a:extLst>
              </a:tr>
              <a:tr h="740133">
                <a:tc>
                  <a:txBody>
                    <a:bodyPr/>
                    <a:lstStyle/>
                    <a:p>
                      <a:pPr algn="ctr"/>
                      <a:r>
                        <a:rPr lang="en-US" sz="1600" b="0" dirty="0">
                          <a:effectLst/>
                          <a:latin typeface="Arial" panose="020B0604020202020204" pitchFamily="34" charset="0"/>
                          <a:cs typeface="Arial" panose="020B0604020202020204" pitchFamily="34" charset="0"/>
                        </a:rPr>
                        <a:t>Freeman Chain Code + PSO + 5 Folds Cross-Validation</a:t>
                      </a:r>
                      <a:endParaRPr lang="en-US" sz="1600" b="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400" dirty="0">
                          <a:solidFill>
                            <a:schemeClr val="tx1">
                              <a:lumMod val="65000"/>
                              <a:lumOff val="35000"/>
                            </a:schemeClr>
                          </a:solidFill>
                          <a:effectLst/>
                          <a:latin typeface="Arial" panose="020B0604020202020204" pitchFamily="34" charset="0"/>
                          <a:cs typeface="Arial" panose="020B0604020202020204" pitchFamily="34" charset="0"/>
                        </a:rPr>
                        <a:t>MNIST</a:t>
                      </a:r>
                      <a:endParaRPr lang="en-US" sz="14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r>
                        <a:rPr lang="en-US" sz="1600" dirty="0">
                          <a:solidFill>
                            <a:schemeClr val="tx1">
                              <a:lumMod val="65000"/>
                              <a:lumOff val="35000"/>
                            </a:schemeClr>
                          </a:solidFill>
                          <a:effectLst/>
                          <a:latin typeface="Arial" panose="020B0604020202020204" pitchFamily="34" charset="0"/>
                          <a:cs typeface="Arial" panose="020B0604020202020204" pitchFamily="34" charset="0"/>
                        </a:rPr>
                        <a:t>82.60%</a:t>
                      </a:r>
                      <a:endParaRPr lang="en-US" sz="1600" dirty="0">
                        <a:solidFill>
                          <a:schemeClr val="tx1">
                            <a:lumMod val="65000"/>
                            <a:lumOff val="35000"/>
                          </a:schemeClr>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24032499"/>
                  </a:ext>
                </a:extLst>
              </a:tr>
              <a:tr h="740133">
                <a:tc>
                  <a:txBody>
                    <a:bodyPr/>
                    <a:lstStyle/>
                    <a:p>
                      <a:pPr algn="ctr"/>
                      <a:r>
                        <a:rPr lang="en-US" sz="1600" dirty="0">
                          <a:effectLst/>
                          <a:latin typeface="Arial" panose="020B0604020202020204" pitchFamily="34" charset="0"/>
                          <a:cs typeface="Arial" panose="020B0604020202020204" pitchFamily="34" charset="0"/>
                        </a:rPr>
                        <a:t>TCCC + PSO</a:t>
                      </a:r>
                    </a:p>
                    <a:p>
                      <a:pPr algn="ctr"/>
                      <a:r>
                        <a:rPr lang="en-US" sz="1600" dirty="0">
                          <a:effectLst/>
                          <a:latin typeface="Arial" panose="020B0604020202020204" pitchFamily="34" charset="0"/>
                          <a:cs typeface="Arial" panose="020B0604020202020204" pitchFamily="34" charset="0"/>
                        </a:rPr>
                        <a:t>(Proposed Method)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solidFill>
                  </a:tcPr>
                </a:tc>
                <a:tc>
                  <a:txBody>
                    <a:bodyPr/>
                    <a:lstStyle/>
                    <a:p>
                      <a:pPr algn="ctr"/>
                      <a:r>
                        <a:rPr lang="en-US" sz="1400" b="1" dirty="0">
                          <a:effectLst/>
                          <a:latin typeface="Arial" panose="020B0604020202020204" pitchFamily="34" charset="0"/>
                          <a:cs typeface="Arial" panose="020B0604020202020204" pitchFamily="34" charset="0"/>
                        </a:rPr>
                        <a:t>MNIST</a:t>
                      </a:r>
                      <a:endParaRPr lang="en-US" sz="14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tc>
                  <a:txBody>
                    <a:bodyPr/>
                    <a:lstStyle/>
                    <a:p>
                      <a:pPr algn="ctr"/>
                      <a:r>
                        <a:rPr lang="en-US" sz="1600" b="1" dirty="0">
                          <a:effectLst/>
                          <a:latin typeface="Arial" panose="020B0604020202020204" pitchFamily="34" charset="0"/>
                          <a:cs typeface="Arial" panose="020B0604020202020204" pitchFamily="34" charset="0"/>
                        </a:rPr>
                        <a:t>95.57%</a:t>
                      </a:r>
                      <a:endParaRPr lang="en-US"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68568488"/>
                  </a:ext>
                </a:extLst>
              </a:tr>
            </a:tbl>
          </a:graphicData>
        </a:graphic>
      </p:graphicFrame>
      <p:sp>
        <p:nvSpPr>
          <p:cNvPr id="8" name="กล่องข้อความ 7">
            <a:extLst>
              <a:ext uri="{FF2B5EF4-FFF2-40B4-BE49-F238E27FC236}">
                <a16:creationId xmlns:a16="http://schemas.microsoft.com/office/drawing/2014/main" id="{94F12043-2D97-4F07-6D0E-5A38BFD03EE5}"/>
              </a:ext>
            </a:extLst>
          </p:cNvPr>
          <p:cNvSpPr txBox="1"/>
          <p:nvPr/>
        </p:nvSpPr>
        <p:spPr>
          <a:xfrm>
            <a:off x="18018967" y="2308173"/>
            <a:ext cx="593296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Comparison of this work with the related one</a:t>
            </a:r>
          </a:p>
        </p:txBody>
      </p:sp>
      <p:grpSp>
        <p:nvGrpSpPr>
          <p:cNvPr id="22" name="กลุ่ม 21">
            <a:extLst>
              <a:ext uri="{FF2B5EF4-FFF2-40B4-BE49-F238E27FC236}">
                <a16:creationId xmlns:a16="http://schemas.microsoft.com/office/drawing/2014/main" id="{7A1D2DD9-B7C7-C836-65F7-6F6BA5AD7723}"/>
              </a:ext>
            </a:extLst>
          </p:cNvPr>
          <p:cNvGrpSpPr/>
          <p:nvPr/>
        </p:nvGrpSpPr>
        <p:grpSpPr>
          <a:xfrm>
            <a:off x="-1" y="-61072"/>
            <a:ext cx="12192001" cy="6919072"/>
            <a:chOff x="-1" y="-61072"/>
            <a:chExt cx="12192001" cy="6919072"/>
          </a:xfrm>
        </p:grpSpPr>
        <p:pic>
          <p:nvPicPr>
            <p:cNvPr id="23" name="รูปภาพ 22"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67DA7EBF-410B-CBE5-F9EF-EAF6EDD89E43}"/>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24" name="กลุ่ม 23">
              <a:extLst>
                <a:ext uri="{FF2B5EF4-FFF2-40B4-BE49-F238E27FC236}">
                  <a16:creationId xmlns:a16="http://schemas.microsoft.com/office/drawing/2014/main" id="{FEB18B76-2FF5-5F89-73B8-4743C4A149D7}"/>
                </a:ext>
              </a:extLst>
            </p:cNvPr>
            <p:cNvGrpSpPr/>
            <p:nvPr/>
          </p:nvGrpSpPr>
          <p:grpSpPr>
            <a:xfrm>
              <a:off x="0" y="0"/>
              <a:ext cx="12192000" cy="6858000"/>
              <a:chOff x="0" y="0"/>
              <a:chExt cx="12192000" cy="6858000"/>
            </a:xfrm>
          </p:grpSpPr>
          <p:pic>
            <p:nvPicPr>
              <p:cNvPr id="25" name="รูปภาพ 24"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1F1BF484-A067-722E-7271-C95E1A6EA098}"/>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26" name="รูปภาพ 25"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ED8B83C5-A147-3A75-02FA-FEB38AAFFEBC}"/>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686255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01945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682652"/>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6" name="กล่องข้อความ 5">
            <a:extLst>
              <a:ext uri="{FF2B5EF4-FFF2-40B4-BE49-F238E27FC236}">
                <a16:creationId xmlns:a16="http://schemas.microsoft.com/office/drawing/2014/main" id="{00871715-4588-569E-5C56-D565327B29DC}"/>
              </a:ext>
            </a:extLst>
          </p:cNvPr>
          <p:cNvSpPr txBox="1"/>
          <p:nvPr/>
        </p:nvSpPr>
        <p:spPr>
          <a:xfrm>
            <a:off x="14560845" y="2520905"/>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p:txBody>
      </p:sp>
      <p:grpSp>
        <p:nvGrpSpPr>
          <p:cNvPr id="21" name="กลุ่ม 20">
            <a:extLst>
              <a:ext uri="{FF2B5EF4-FFF2-40B4-BE49-F238E27FC236}">
                <a16:creationId xmlns:a16="http://schemas.microsoft.com/office/drawing/2014/main" id="{4FC9613C-460E-91DB-9844-9CF02502463C}"/>
              </a:ext>
            </a:extLst>
          </p:cNvPr>
          <p:cNvGrpSpPr/>
          <p:nvPr/>
        </p:nvGrpSpPr>
        <p:grpSpPr>
          <a:xfrm>
            <a:off x="-1" y="-61072"/>
            <a:ext cx="12192001" cy="6919072"/>
            <a:chOff x="-1" y="-61072"/>
            <a:chExt cx="12192001" cy="6919072"/>
          </a:xfrm>
        </p:grpSpPr>
        <p:pic>
          <p:nvPicPr>
            <p:cNvPr id="22" name="รูปภาพ 2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9D2E9085-6FC7-F1B0-CDBB-8CB14ED04D73}"/>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23" name="กลุ่ม 22">
              <a:extLst>
                <a:ext uri="{FF2B5EF4-FFF2-40B4-BE49-F238E27FC236}">
                  <a16:creationId xmlns:a16="http://schemas.microsoft.com/office/drawing/2014/main" id="{D0DF8F66-0947-1A64-C91C-9096BCA087FD}"/>
                </a:ext>
              </a:extLst>
            </p:cNvPr>
            <p:cNvGrpSpPr/>
            <p:nvPr/>
          </p:nvGrpSpPr>
          <p:grpSpPr>
            <a:xfrm>
              <a:off x="0" y="0"/>
              <a:ext cx="12192000" cy="6858000"/>
              <a:chOff x="0" y="0"/>
              <a:chExt cx="12192000" cy="6858000"/>
            </a:xfrm>
          </p:grpSpPr>
          <p:pic>
            <p:nvPicPr>
              <p:cNvPr id="24" name="รูปภาพ 2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E6A3F409-96CA-C270-11CC-40F731F3B336}"/>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25" name="รูปภาพ 24"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3E6B2083-D553-E99C-9445-E8E5214B77ED}"/>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3102724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13510593"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13510593"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13510593"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13510593" y="401945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4021637"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4DAFEA01-4C13-102F-9C26-B8EC61718E14}"/>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Conclusion</a:t>
            </a:r>
          </a:p>
        </p:txBody>
      </p:sp>
      <p:sp>
        <p:nvSpPr>
          <p:cNvPr id="5" name="กล่องข้อความ 4">
            <a:extLst>
              <a:ext uri="{FF2B5EF4-FFF2-40B4-BE49-F238E27FC236}">
                <a16:creationId xmlns:a16="http://schemas.microsoft.com/office/drawing/2014/main" id="{3C7E6D2E-CD0C-4F98-735D-3D9CD45E0478}"/>
              </a:ext>
            </a:extLst>
          </p:cNvPr>
          <p:cNvSpPr txBox="1"/>
          <p:nvPr/>
        </p:nvSpPr>
        <p:spPr>
          <a:xfrm>
            <a:off x="1759245" y="2520905"/>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p:txBody>
      </p:sp>
      <p:sp>
        <p:nvSpPr>
          <p:cNvPr id="11" name="กล่องข้อความ 10">
            <a:extLst>
              <a:ext uri="{FF2B5EF4-FFF2-40B4-BE49-F238E27FC236}">
                <a16:creationId xmlns:a16="http://schemas.microsoft.com/office/drawing/2014/main" id="{61152DFB-065B-BDA1-732D-14851F9CAA44}"/>
              </a:ext>
            </a:extLst>
          </p:cNvPr>
          <p:cNvSpPr txBox="1"/>
          <p:nvPr/>
        </p:nvSpPr>
        <p:spPr>
          <a:xfrm>
            <a:off x="14560845" y="3895222"/>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93.40% recognition rate</a:t>
            </a:r>
            <a:r>
              <a:rPr lang="en-US" dirty="0">
                <a:solidFill>
                  <a:schemeClr val="tx1">
                    <a:lumMod val="50000"/>
                    <a:lumOff val="50000"/>
                  </a:schemeClr>
                </a:solidFill>
                <a:latin typeface="Arial" panose="020B0604020202020204" pitchFamily="34" charset="0"/>
                <a:cs typeface="Arial" panose="020B0604020202020204" pitchFamily="34" charset="0"/>
              </a:rPr>
              <a:t> in this work clearly shows that efficient image pre-processing and feature extraction contribute to a higher, more accurate recognition rate result.</a:t>
            </a:r>
          </a:p>
        </p:txBody>
      </p:sp>
      <p:grpSp>
        <p:nvGrpSpPr>
          <p:cNvPr id="14" name="กลุ่ม 13">
            <a:extLst>
              <a:ext uri="{FF2B5EF4-FFF2-40B4-BE49-F238E27FC236}">
                <a16:creationId xmlns:a16="http://schemas.microsoft.com/office/drawing/2014/main" id="{7A72F737-6874-8D7B-690B-55E190A6E453}"/>
              </a:ext>
            </a:extLst>
          </p:cNvPr>
          <p:cNvGrpSpPr/>
          <p:nvPr/>
        </p:nvGrpSpPr>
        <p:grpSpPr>
          <a:xfrm>
            <a:off x="-1" y="-61072"/>
            <a:ext cx="12192001" cy="6919072"/>
            <a:chOff x="-1" y="-61072"/>
            <a:chExt cx="12192001" cy="6919072"/>
          </a:xfrm>
        </p:grpSpPr>
        <p:pic>
          <p:nvPicPr>
            <p:cNvPr id="21" name="รูปภาพ 20"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B06851AC-5ED6-5075-BF41-13C07E719C88}"/>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22" name="กลุ่ม 21">
              <a:extLst>
                <a:ext uri="{FF2B5EF4-FFF2-40B4-BE49-F238E27FC236}">
                  <a16:creationId xmlns:a16="http://schemas.microsoft.com/office/drawing/2014/main" id="{AE21EF4C-9AFD-4854-4A1F-3D7F5CC76DFF}"/>
                </a:ext>
              </a:extLst>
            </p:cNvPr>
            <p:cNvGrpSpPr/>
            <p:nvPr/>
          </p:nvGrpSpPr>
          <p:grpSpPr>
            <a:xfrm>
              <a:off x="0" y="0"/>
              <a:ext cx="12192000" cy="6858000"/>
              <a:chOff x="0" y="0"/>
              <a:chExt cx="12192000" cy="6858000"/>
            </a:xfrm>
          </p:grpSpPr>
          <p:pic>
            <p:nvPicPr>
              <p:cNvPr id="23" name="รูปภาพ 22"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01FAD01D-8147-98D3-706A-81EB66CB6B33}"/>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24" name="รูปภาพ 23"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404AF393-8F52-B4E3-2F80-1FFD9AD5084E}"/>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895536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13510593"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13510593"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13510593"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13510593" y="401945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4021637"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4DAFEA01-4C13-102F-9C26-B8EC61718E14}"/>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Conclusion</a:t>
            </a:r>
          </a:p>
        </p:txBody>
      </p:sp>
      <p:sp>
        <p:nvSpPr>
          <p:cNvPr id="5" name="กล่องข้อความ 4">
            <a:extLst>
              <a:ext uri="{FF2B5EF4-FFF2-40B4-BE49-F238E27FC236}">
                <a16:creationId xmlns:a16="http://schemas.microsoft.com/office/drawing/2014/main" id="{3C7E6D2E-CD0C-4F98-735D-3D9CD45E0478}"/>
              </a:ext>
            </a:extLst>
          </p:cNvPr>
          <p:cNvSpPr txBox="1"/>
          <p:nvPr/>
        </p:nvSpPr>
        <p:spPr>
          <a:xfrm>
            <a:off x="1759245" y="2520905"/>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p:txBody>
      </p:sp>
      <p:sp>
        <p:nvSpPr>
          <p:cNvPr id="3" name="กล่องข้อความ 2">
            <a:extLst>
              <a:ext uri="{FF2B5EF4-FFF2-40B4-BE49-F238E27FC236}">
                <a16:creationId xmlns:a16="http://schemas.microsoft.com/office/drawing/2014/main" id="{4DB3F47B-594B-E9C4-70E6-5EEC32B661D9}"/>
              </a:ext>
            </a:extLst>
          </p:cNvPr>
          <p:cNvSpPr txBox="1"/>
          <p:nvPr/>
        </p:nvSpPr>
        <p:spPr>
          <a:xfrm>
            <a:off x="1759245" y="3895222"/>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93.40% recognition rate</a:t>
            </a:r>
            <a:r>
              <a:rPr lang="en-US" dirty="0">
                <a:solidFill>
                  <a:schemeClr val="tx1">
                    <a:lumMod val="50000"/>
                    <a:lumOff val="50000"/>
                  </a:schemeClr>
                </a:solidFill>
                <a:latin typeface="Arial" panose="020B0604020202020204" pitchFamily="34" charset="0"/>
                <a:cs typeface="Arial" panose="020B0604020202020204" pitchFamily="34" charset="0"/>
              </a:rPr>
              <a:t> in this work clearly shows that efficient image pre-processing and feature extraction contribute to a higher, more accurate recognition rate result.</a:t>
            </a:r>
          </a:p>
        </p:txBody>
      </p:sp>
      <p:grpSp>
        <p:nvGrpSpPr>
          <p:cNvPr id="7" name="กลุ่ม 6">
            <a:extLst>
              <a:ext uri="{FF2B5EF4-FFF2-40B4-BE49-F238E27FC236}">
                <a16:creationId xmlns:a16="http://schemas.microsoft.com/office/drawing/2014/main" id="{712D8AC3-AEEA-BFB8-EBDA-C282CE64034B}"/>
              </a:ext>
            </a:extLst>
          </p:cNvPr>
          <p:cNvGrpSpPr/>
          <p:nvPr/>
        </p:nvGrpSpPr>
        <p:grpSpPr>
          <a:xfrm>
            <a:off x="-1" y="-61072"/>
            <a:ext cx="12192001" cy="6919072"/>
            <a:chOff x="-1" y="-61072"/>
            <a:chExt cx="12192001" cy="6919072"/>
          </a:xfrm>
        </p:grpSpPr>
        <p:pic>
          <p:nvPicPr>
            <p:cNvPr id="8" name="รูปภาพ 7"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ED9A15B1-AC35-A5A9-A496-B4D78DA1F2DE}"/>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9" name="กลุ่ม 8">
              <a:extLst>
                <a:ext uri="{FF2B5EF4-FFF2-40B4-BE49-F238E27FC236}">
                  <a16:creationId xmlns:a16="http://schemas.microsoft.com/office/drawing/2014/main" id="{A377AD61-6CD0-7DBD-993B-230ADDAD7519}"/>
                </a:ext>
              </a:extLst>
            </p:cNvPr>
            <p:cNvGrpSpPr/>
            <p:nvPr/>
          </p:nvGrpSpPr>
          <p:grpSpPr>
            <a:xfrm>
              <a:off x="0" y="0"/>
              <a:ext cx="12192000" cy="6858000"/>
              <a:chOff x="0" y="0"/>
              <a:chExt cx="12192000" cy="6858000"/>
            </a:xfrm>
          </p:grpSpPr>
          <p:pic>
            <p:nvPicPr>
              <p:cNvPr id="10" name="รูปภาพ 9"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1A243E81-8B8E-17CD-A902-9A38C2B95A84}"/>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11" name="รูปภาพ 1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64C4570B-4ED7-64E6-C1C8-A3E06C58E4AF}"/>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9124606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กล่องข้อความ 13">
            <a:extLst>
              <a:ext uri="{FF2B5EF4-FFF2-40B4-BE49-F238E27FC236}">
                <a16:creationId xmlns:a16="http://schemas.microsoft.com/office/drawing/2014/main" id="{C694B19F-F587-B8C7-890F-E8D509498B35}"/>
              </a:ext>
            </a:extLst>
          </p:cNvPr>
          <p:cNvSpPr txBox="1"/>
          <p:nvPr/>
        </p:nvSpPr>
        <p:spPr>
          <a:xfrm>
            <a:off x="14560845" y="2520905"/>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rigorous pre-processing and feature extraction method</a:t>
            </a:r>
            <a:r>
              <a:rPr lang="en-US" dirty="0">
                <a:solidFill>
                  <a:schemeClr val="tx1">
                    <a:lumMod val="50000"/>
                    <a:lumOff val="50000"/>
                  </a:schemeClr>
                </a:solidFill>
                <a:latin typeface="Arial" panose="020B0604020202020204" pitchFamily="34" charset="0"/>
                <a:cs typeface="Arial" panose="020B0604020202020204" pitchFamily="34" charset="0"/>
              </a:rPr>
              <a:t> before the training and the testing process is important for making more recognition rate.</a:t>
            </a:r>
          </a:p>
        </p:txBody>
      </p:sp>
      <p:sp>
        <p:nvSpPr>
          <p:cNvPr id="21" name="กล่องข้อความ 20">
            <a:extLst>
              <a:ext uri="{FF2B5EF4-FFF2-40B4-BE49-F238E27FC236}">
                <a16:creationId xmlns:a16="http://schemas.microsoft.com/office/drawing/2014/main" id="{F892FDA3-4352-B398-0A80-A69753E737E7}"/>
              </a:ext>
            </a:extLst>
          </p:cNvPr>
          <p:cNvSpPr txBox="1"/>
          <p:nvPr/>
        </p:nvSpPr>
        <p:spPr>
          <a:xfrm>
            <a:off x="14560845" y="3895222"/>
            <a:ext cx="8673510" cy="923330"/>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93.40% recognition rate</a:t>
            </a:r>
            <a:r>
              <a:rPr lang="en-US" dirty="0">
                <a:solidFill>
                  <a:schemeClr val="tx1">
                    <a:lumMod val="50000"/>
                    <a:lumOff val="50000"/>
                  </a:schemeClr>
                </a:solidFill>
                <a:latin typeface="Arial" panose="020B0604020202020204" pitchFamily="34" charset="0"/>
                <a:cs typeface="Arial" panose="020B0604020202020204" pitchFamily="34" charset="0"/>
              </a:rPr>
              <a:t> in this work clearly shows that efficient image pre-processing and feature extraction contribute to a higher, more accurate recognition rate result.</a:t>
            </a:r>
          </a:p>
        </p:txBody>
      </p:sp>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8736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444235"/>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01945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4682652"/>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9" name="Title 3">
            <a:extLst>
              <a:ext uri="{FF2B5EF4-FFF2-40B4-BE49-F238E27FC236}">
                <a16:creationId xmlns:a16="http://schemas.microsoft.com/office/drawing/2014/main" id="{7C09373A-8A5B-FEE5-A517-1083067D4387}"/>
              </a:ext>
            </a:extLst>
          </p:cNvPr>
          <p:cNvSpPr txBox="1">
            <a:spLocks/>
          </p:cNvSpPr>
          <p:nvPr/>
        </p:nvSpPr>
        <p:spPr>
          <a:xfrm>
            <a:off x="1524000" y="8877165"/>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5400" dirty="0"/>
              <a:t>THANK YOU</a:t>
            </a:r>
            <a:endParaRPr lang="en-TH" sz="5400" dirty="0"/>
          </a:p>
        </p:txBody>
      </p:sp>
      <p:sp>
        <p:nvSpPr>
          <p:cNvPr id="10" name="Subtitle 4">
            <a:extLst>
              <a:ext uri="{FF2B5EF4-FFF2-40B4-BE49-F238E27FC236}">
                <a16:creationId xmlns:a16="http://schemas.microsoft.com/office/drawing/2014/main" id="{13B87608-701D-973F-0EDA-7F9807683435}"/>
              </a:ext>
            </a:extLst>
          </p:cNvPr>
          <p:cNvSpPr txBox="1">
            <a:spLocks/>
          </p:cNvSpPr>
          <p:nvPr/>
        </p:nvSpPr>
        <p:spPr>
          <a:xfrm>
            <a:off x="1524000" y="11356840"/>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TH" sz="2400"/>
              <a:t>QUESTION &amp; ANSWER</a:t>
            </a:r>
            <a:endParaRPr lang="en-TH" sz="2400" dirty="0"/>
          </a:p>
        </p:txBody>
      </p:sp>
      <p:pic>
        <p:nvPicPr>
          <p:cNvPr id="11" name="Picture 8">
            <a:extLst>
              <a:ext uri="{FF2B5EF4-FFF2-40B4-BE49-F238E27FC236}">
                <a16:creationId xmlns:a16="http://schemas.microsoft.com/office/drawing/2014/main" id="{7226EA54-5716-90B5-7E0B-9FBE960320B0}"/>
              </a:ext>
            </a:extLst>
          </p:cNvPr>
          <p:cNvPicPr>
            <a:picLocks noChangeAspect="1"/>
          </p:cNvPicPr>
          <p:nvPr/>
        </p:nvPicPr>
        <p:blipFill>
          <a:blip r:embed="rId3"/>
          <a:srcRect/>
          <a:stretch>
            <a:fillRect/>
          </a:stretch>
        </p:blipFill>
        <p:spPr>
          <a:xfrm>
            <a:off x="7254489" y="7629932"/>
            <a:ext cx="1749196" cy="1749196"/>
          </a:xfrm>
          <a:prstGeom prst="rect">
            <a:avLst/>
          </a:prstGeom>
        </p:spPr>
      </p:pic>
      <p:pic>
        <p:nvPicPr>
          <p:cNvPr id="12" name="Picture 9">
            <a:extLst>
              <a:ext uri="{FF2B5EF4-FFF2-40B4-BE49-F238E27FC236}">
                <a16:creationId xmlns:a16="http://schemas.microsoft.com/office/drawing/2014/main" id="{FED4F80C-6630-40C5-2601-95BDC29D18A3}"/>
              </a:ext>
            </a:extLst>
          </p:cNvPr>
          <p:cNvPicPr>
            <a:picLocks noChangeAspect="1"/>
          </p:cNvPicPr>
          <p:nvPr/>
        </p:nvPicPr>
        <p:blipFill>
          <a:blip r:embed="rId4"/>
          <a:srcRect/>
          <a:stretch>
            <a:fillRect/>
          </a:stretch>
        </p:blipFill>
        <p:spPr>
          <a:xfrm>
            <a:off x="5375330" y="7778988"/>
            <a:ext cx="1749196" cy="1749196"/>
          </a:xfrm>
          <a:prstGeom prst="rect">
            <a:avLst/>
          </a:prstGeom>
        </p:spPr>
      </p:pic>
      <p:pic>
        <p:nvPicPr>
          <p:cNvPr id="13" name="Picture 10">
            <a:extLst>
              <a:ext uri="{FF2B5EF4-FFF2-40B4-BE49-F238E27FC236}">
                <a16:creationId xmlns:a16="http://schemas.microsoft.com/office/drawing/2014/main" id="{D7778EC2-49B6-76B9-3E72-7CC9BC82AA06}"/>
              </a:ext>
            </a:extLst>
          </p:cNvPr>
          <p:cNvPicPr>
            <a:picLocks noChangeAspect="1"/>
          </p:cNvPicPr>
          <p:nvPr/>
        </p:nvPicPr>
        <p:blipFill>
          <a:blip r:embed="rId5"/>
          <a:srcRect/>
          <a:stretch>
            <a:fillRect/>
          </a:stretch>
        </p:blipFill>
        <p:spPr>
          <a:xfrm>
            <a:off x="3854200" y="7856888"/>
            <a:ext cx="1295284" cy="1295284"/>
          </a:xfrm>
          <a:prstGeom prst="rect">
            <a:avLst/>
          </a:prstGeom>
        </p:spPr>
      </p:pic>
      <p:grpSp>
        <p:nvGrpSpPr>
          <p:cNvPr id="30" name="กลุ่ม 29">
            <a:extLst>
              <a:ext uri="{FF2B5EF4-FFF2-40B4-BE49-F238E27FC236}">
                <a16:creationId xmlns:a16="http://schemas.microsoft.com/office/drawing/2014/main" id="{C7A3C807-CA4C-CEBC-F887-C19B713EF571}"/>
              </a:ext>
            </a:extLst>
          </p:cNvPr>
          <p:cNvGrpSpPr/>
          <p:nvPr/>
        </p:nvGrpSpPr>
        <p:grpSpPr>
          <a:xfrm>
            <a:off x="-1" y="-61072"/>
            <a:ext cx="12192001" cy="6919072"/>
            <a:chOff x="-1" y="-61072"/>
            <a:chExt cx="12192001" cy="6919072"/>
          </a:xfrm>
        </p:grpSpPr>
        <p:pic>
          <p:nvPicPr>
            <p:cNvPr id="31" name="รูปภาพ 30"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E5918AC4-EE2D-B27B-191A-E4DF171990D2}"/>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32" name="กลุ่ม 31">
              <a:extLst>
                <a:ext uri="{FF2B5EF4-FFF2-40B4-BE49-F238E27FC236}">
                  <a16:creationId xmlns:a16="http://schemas.microsoft.com/office/drawing/2014/main" id="{D080A810-901C-5309-395E-1974A1F828D7}"/>
                </a:ext>
              </a:extLst>
            </p:cNvPr>
            <p:cNvGrpSpPr/>
            <p:nvPr/>
          </p:nvGrpSpPr>
          <p:grpSpPr>
            <a:xfrm>
              <a:off x="0" y="0"/>
              <a:ext cx="12192000" cy="6858000"/>
              <a:chOff x="0" y="0"/>
              <a:chExt cx="12192000" cy="6858000"/>
            </a:xfrm>
          </p:grpSpPr>
          <p:pic>
            <p:nvPicPr>
              <p:cNvPr id="33" name="รูปภาพ 32"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957CA662-C251-D994-D63A-CAB607C1BE22}"/>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34" name="รูปภาพ 33"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9E266079-3DF7-C8E5-50B3-AB9685C1E7D3}"/>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6660073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F365F187-0650-B12A-AB57-9C83EB2CECCD}"/>
              </a:ext>
            </a:extLst>
          </p:cNvPr>
          <p:cNvSpPr txBox="1">
            <a:spLocks/>
          </p:cNvSpPr>
          <p:nvPr/>
        </p:nvSpPr>
        <p:spPr>
          <a:xfrm>
            <a:off x="1524000" y="113585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5400" dirty="0"/>
              <a:t>THANK YOU</a:t>
            </a:r>
            <a:endParaRPr lang="en-TH" sz="5400" dirty="0"/>
          </a:p>
        </p:txBody>
      </p:sp>
      <p:sp>
        <p:nvSpPr>
          <p:cNvPr id="14" name="Subtitle 4">
            <a:extLst>
              <a:ext uri="{FF2B5EF4-FFF2-40B4-BE49-F238E27FC236}">
                <a16:creationId xmlns:a16="http://schemas.microsoft.com/office/drawing/2014/main" id="{84106B8B-B6B0-FE61-92C5-EEE6186565F4}"/>
              </a:ext>
            </a:extLst>
          </p:cNvPr>
          <p:cNvSpPr txBox="1">
            <a:spLocks/>
          </p:cNvSpPr>
          <p:nvPr/>
        </p:nvSpPr>
        <p:spPr>
          <a:xfrm>
            <a:off x="1524000" y="3615529"/>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TH" sz="2400"/>
              <a:t>QUESTION &amp; ANSWER</a:t>
            </a:r>
            <a:endParaRPr lang="en-TH" sz="2400" dirty="0"/>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2" name="กล่องข้อความ 1">
            <a:extLst>
              <a:ext uri="{FF2B5EF4-FFF2-40B4-BE49-F238E27FC236}">
                <a16:creationId xmlns:a16="http://schemas.microsoft.com/office/drawing/2014/main" id="{28A061A4-F372-C7B3-1E53-2DC254243D0F}"/>
              </a:ext>
            </a:extLst>
          </p:cNvPr>
          <p:cNvSpPr txBox="1"/>
          <p:nvPr/>
        </p:nvSpPr>
        <p:spPr>
          <a:xfrm>
            <a:off x="2300066" y="-598583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3" name="กล่องข้อความ 2">
            <a:extLst>
              <a:ext uri="{FF2B5EF4-FFF2-40B4-BE49-F238E27FC236}">
                <a16:creationId xmlns:a16="http://schemas.microsoft.com/office/drawing/2014/main" id="{40FEF4AF-2639-E067-852E-90AA7E870FED}"/>
              </a:ext>
            </a:extLst>
          </p:cNvPr>
          <p:cNvSpPr txBox="1"/>
          <p:nvPr/>
        </p:nvSpPr>
        <p:spPr>
          <a:xfrm>
            <a:off x="2300066" y="-5415211"/>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6" name="กล่องข้อความ 5">
            <a:extLst>
              <a:ext uri="{FF2B5EF4-FFF2-40B4-BE49-F238E27FC236}">
                <a16:creationId xmlns:a16="http://schemas.microsoft.com/office/drawing/2014/main" id="{DC0BBDC8-7E2B-7B17-4966-D963A665B7CB}"/>
              </a:ext>
            </a:extLst>
          </p:cNvPr>
          <p:cNvSpPr txBox="1"/>
          <p:nvPr/>
        </p:nvSpPr>
        <p:spPr>
          <a:xfrm>
            <a:off x="2300066" y="-4844583"/>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7" name="กล่องข้อความ 6">
            <a:extLst>
              <a:ext uri="{FF2B5EF4-FFF2-40B4-BE49-F238E27FC236}">
                <a16:creationId xmlns:a16="http://schemas.microsoft.com/office/drawing/2014/main" id="{8C66EAB2-EAC2-CBE8-699A-D763AA28632F}"/>
              </a:ext>
            </a:extLst>
          </p:cNvPr>
          <p:cNvSpPr txBox="1"/>
          <p:nvPr/>
        </p:nvSpPr>
        <p:spPr>
          <a:xfrm>
            <a:off x="2300066" y="-4269364"/>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8" name="กล่องข้อความ 7">
            <a:extLst>
              <a:ext uri="{FF2B5EF4-FFF2-40B4-BE49-F238E27FC236}">
                <a16:creationId xmlns:a16="http://schemas.microsoft.com/office/drawing/2014/main" id="{508F8ECC-4F27-56B6-914E-2BB67F2374FB}"/>
              </a:ext>
            </a:extLst>
          </p:cNvPr>
          <p:cNvSpPr txBox="1"/>
          <p:nvPr/>
        </p:nvSpPr>
        <p:spPr>
          <a:xfrm>
            <a:off x="2300066" y="-3606166"/>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Conclusion</a:t>
            </a:r>
          </a:p>
        </p:txBody>
      </p:sp>
      <p:sp>
        <p:nvSpPr>
          <p:cNvPr id="12" name="กล่องข้อความ 11">
            <a:extLst>
              <a:ext uri="{FF2B5EF4-FFF2-40B4-BE49-F238E27FC236}">
                <a16:creationId xmlns:a16="http://schemas.microsoft.com/office/drawing/2014/main" id="{6D3CEC30-241C-3019-6BB6-845C4C0E4D66}"/>
              </a:ext>
            </a:extLst>
          </p:cNvPr>
          <p:cNvSpPr txBox="1"/>
          <p:nvPr/>
        </p:nvSpPr>
        <p:spPr>
          <a:xfrm>
            <a:off x="1789022" y="-6994306"/>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grpSp>
        <p:nvGrpSpPr>
          <p:cNvPr id="21" name="กลุ่ม 20">
            <a:extLst>
              <a:ext uri="{FF2B5EF4-FFF2-40B4-BE49-F238E27FC236}">
                <a16:creationId xmlns:a16="http://schemas.microsoft.com/office/drawing/2014/main" id="{501F34A1-756E-8045-DB19-0690470BF348}"/>
              </a:ext>
            </a:extLst>
          </p:cNvPr>
          <p:cNvGrpSpPr/>
          <p:nvPr/>
        </p:nvGrpSpPr>
        <p:grpSpPr>
          <a:xfrm>
            <a:off x="-1" y="-61072"/>
            <a:ext cx="12192001" cy="6919072"/>
            <a:chOff x="-1" y="-61072"/>
            <a:chExt cx="12192001" cy="6919072"/>
          </a:xfrm>
        </p:grpSpPr>
        <p:pic>
          <p:nvPicPr>
            <p:cNvPr id="22" name="รูปภาพ 2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CC4F7BC3-95B2-B3C4-2A8F-21543F8DA082}"/>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23" name="กลุ่ม 22">
              <a:extLst>
                <a:ext uri="{FF2B5EF4-FFF2-40B4-BE49-F238E27FC236}">
                  <a16:creationId xmlns:a16="http://schemas.microsoft.com/office/drawing/2014/main" id="{DDC9FB04-3643-7DFF-877F-BD0C4F012B78}"/>
                </a:ext>
              </a:extLst>
            </p:cNvPr>
            <p:cNvGrpSpPr/>
            <p:nvPr/>
          </p:nvGrpSpPr>
          <p:grpSpPr>
            <a:xfrm>
              <a:off x="0" y="0"/>
              <a:ext cx="12192000" cy="6858000"/>
              <a:chOff x="0" y="0"/>
              <a:chExt cx="12192000" cy="6858000"/>
            </a:xfrm>
          </p:grpSpPr>
          <p:pic>
            <p:nvPicPr>
              <p:cNvPr id="24" name="รูปภาพ 2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8C2FA00D-8995-F981-86D7-D09D2BC9975E}"/>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25" name="รูปภาพ 24"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651A7A6A-FE83-0C6D-E22B-B6571B11CB8F}"/>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6317856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DA016612-B576-2772-CBFE-085B463B7533}"/>
              </a:ext>
            </a:extLst>
          </p:cNvPr>
          <p:cNvSpPr txBox="1"/>
          <p:nvPr/>
        </p:nvSpPr>
        <p:spPr>
          <a:xfrm>
            <a:off x="2300066" y="718394"/>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Introduction</a:t>
            </a:r>
          </a:p>
        </p:txBody>
      </p:sp>
      <p:sp>
        <p:nvSpPr>
          <p:cNvPr id="14" name="กล่องข้อความ 13">
            <a:extLst>
              <a:ext uri="{FF2B5EF4-FFF2-40B4-BE49-F238E27FC236}">
                <a16:creationId xmlns:a16="http://schemas.microsoft.com/office/drawing/2014/main" id="{25E7ECDA-C667-CB99-1C4F-73493BBB8C34}"/>
              </a:ext>
            </a:extLst>
          </p:cNvPr>
          <p:cNvSpPr txBox="1"/>
          <p:nvPr/>
        </p:nvSpPr>
        <p:spPr>
          <a:xfrm>
            <a:off x="1759245" y="1692884"/>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endParaRPr lang="en-US" dirty="0">
              <a:latin typeface="Arial" panose="020B0604020202020204" pitchFamily="34" charset="0"/>
              <a:cs typeface="Arial" panose="020B0604020202020204" pitchFamily="34" charset="0"/>
            </a:endParaRPr>
          </a:p>
        </p:txBody>
      </p:sp>
      <p:sp>
        <p:nvSpPr>
          <p:cNvPr id="15" name="กล่องข้อความ 14">
            <a:extLst>
              <a:ext uri="{FF2B5EF4-FFF2-40B4-BE49-F238E27FC236}">
                <a16:creationId xmlns:a16="http://schemas.microsoft.com/office/drawing/2014/main" id="{EC574B51-1A55-FE99-13BB-F1AB212B227E}"/>
              </a:ext>
            </a:extLst>
          </p:cNvPr>
          <p:cNvSpPr txBox="1"/>
          <p:nvPr/>
        </p:nvSpPr>
        <p:spPr>
          <a:xfrm>
            <a:off x="1759245" y="261717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But everyone’s handwriting is different. </a:t>
            </a:r>
            <a:r>
              <a:rPr lang="en-US" dirty="0">
                <a:solidFill>
                  <a:schemeClr val="tx1">
                    <a:lumMod val="50000"/>
                    <a:lumOff val="50000"/>
                  </a:schemeClr>
                </a:solidFill>
                <a:latin typeface="Arial" panose="020B0604020202020204" pitchFamily="34" charset="0"/>
                <a:cs typeface="Arial" panose="020B0604020202020204" pitchFamily="34" charset="0"/>
              </a:rPr>
              <a:t>It can be the personal markings and interpretation of them into human abilities.</a:t>
            </a:r>
          </a:p>
        </p:txBody>
      </p:sp>
      <p:pic>
        <p:nvPicPr>
          <p:cNvPr id="6146" name="Picture 2" descr="Classify Handwritten-Digits With Tensorflow - MarkTechPost">
            <a:extLst>
              <a:ext uri="{FF2B5EF4-FFF2-40B4-BE49-F238E27FC236}">
                <a16:creationId xmlns:a16="http://schemas.microsoft.com/office/drawing/2014/main" id="{9E71681D-5D4E-9DD1-72AD-102613678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033" y="3541472"/>
            <a:ext cx="4245934" cy="2716484"/>
          </a:xfrm>
          <a:prstGeom prst="rect">
            <a:avLst/>
          </a:prstGeom>
          <a:noFill/>
          <a:extLst>
            <a:ext uri="{909E8E84-426E-40DD-AFC4-6F175D3DCCD1}">
              <a14:hiddenFill xmlns:a14="http://schemas.microsoft.com/office/drawing/2010/main">
                <a:solidFill>
                  <a:srgbClr val="FFFFFF"/>
                </a:solidFill>
              </a14:hiddenFill>
            </a:ext>
          </a:extLst>
        </p:spPr>
      </p:pic>
      <p:sp>
        <p:nvSpPr>
          <p:cNvPr id="2" name="กล่องข้อความ 1">
            <a:extLst>
              <a:ext uri="{FF2B5EF4-FFF2-40B4-BE49-F238E27FC236}">
                <a16:creationId xmlns:a16="http://schemas.microsoft.com/office/drawing/2014/main" id="{A48529A1-40A0-763E-1E54-9CDD59AB335B}"/>
              </a:ext>
            </a:extLst>
          </p:cNvPr>
          <p:cNvSpPr txBox="1"/>
          <p:nvPr/>
        </p:nvSpPr>
        <p:spPr>
          <a:xfrm>
            <a:off x="13582649" y="172566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p:txBody>
      </p:sp>
      <p:pic>
        <p:nvPicPr>
          <p:cNvPr id="3" name="Picture 4" descr="TensorFlow : มาเล่นกับ MNIST Data ด้วยวิธีแบบ Basic กันเถอะ | by Paripol  Toopiroh | Medium">
            <a:extLst>
              <a:ext uri="{FF2B5EF4-FFF2-40B4-BE49-F238E27FC236}">
                <a16:creationId xmlns:a16="http://schemas.microsoft.com/office/drawing/2014/main" id="{0445351B-CF1A-986C-50AA-352704942B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552"/>
          <a:stretch/>
        </p:blipFill>
        <p:spPr bwMode="auto">
          <a:xfrm>
            <a:off x="2300066" y="8916151"/>
            <a:ext cx="3293340" cy="2190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raining MXNet — part 1: MNIST. In a previous series, we discovered how… |  by Julien Simon | Chatbots Life">
            <a:extLst>
              <a:ext uri="{FF2B5EF4-FFF2-40B4-BE49-F238E27FC236}">
                <a16:creationId xmlns:a16="http://schemas.microsoft.com/office/drawing/2014/main" id="{B6752DAC-F947-8F6E-D908-8D37B9010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356" y="8916151"/>
            <a:ext cx="4196351" cy="2190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กลุ่ม 12">
            <a:extLst>
              <a:ext uri="{FF2B5EF4-FFF2-40B4-BE49-F238E27FC236}">
                <a16:creationId xmlns:a16="http://schemas.microsoft.com/office/drawing/2014/main" id="{771D16F5-0BAC-E065-7883-CC45C669E5D4}"/>
              </a:ext>
            </a:extLst>
          </p:cNvPr>
          <p:cNvGrpSpPr/>
          <p:nvPr/>
        </p:nvGrpSpPr>
        <p:grpSpPr>
          <a:xfrm>
            <a:off x="-1" y="-61072"/>
            <a:ext cx="12192001" cy="6919072"/>
            <a:chOff x="-1" y="-61072"/>
            <a:chExt cx="12192001" cy="6919072"/>
          </a:xfrm>
        </p:grpSpPr>
        <p:pic>
          <p:nvPicPr>
            <p:cNvPr id="16" name="รูปภาพ 15"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BC4A25C2-1066-D76F-D80C-DB187ED4699B}"/>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17" name="กลุ่ม 16">
              <a:extLst>
                <a:ext uri="{FF2B5EF4-FFF2-40B4-BE49-F238E27FC236}">
                  <a16:creationId xmlns:a16="http://schemas.microsoft.com/office/drawing/2014/main" id="{5E0DB247-DA4A-5285-2C30-8DE2C6788295}"/>
                </a:ext>
              </a:extLst>
            </p:cNvPr>
            <p:cNvGrpSpPr/>
            <p:nvPr/>
          </p:nvGrpSpPr>
          <p:grpSpPr>
            <a:xfrm>
              <a:off x="0" y="0"/>
              <a:ext cx="12192000" cy="6858000"/>
              <a:chOff x="0" y="0"/>
              <a:chExt cx="12192000" cy="6858000"/>
            </a:xfrm>
          </p:grpSpPr>
          <p:pic>
            <p:nvPicPr>
              <p:cNvPr id="18" name="รูปภาพ 17"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A74D7D94-A6C8-9148-8930-F398FA555B81}"/>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19" name="รูปภาพ 18"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D87A43CE-88E5-1C82-FA78-A2738FE6854B}"/>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738925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DA016612-B576-2772-CBFE-085B463B7533}"/>
              </a:ext>
            </a:extLst>
          </p:cNvPr>
          <p:cNvSpPr txBox="1"/>
          <p:nvPr/>
        </p:nvSpPr>
        <p:spPr>
          <a:xfrm>
            <a:off x="2300066" y="718394"/>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Introduction</a:t>
            </a:r>
          </a:p>
        </p:txBody>
      </p:sp>
      <p:sp>
        <p:nvSpPr>
          <p:cNvPr id="15" name="กล่องข้อความ 14">
            <a:extLst>
              <a:ext uri="{FF2B5EF4-FFF2-40B4-BE49-F238E27FC236}">
                <a16:creationId xmlns:a16="http://schemas.microsoft.com/office/drawing/2014/main" id="{27140332-2773-84CF-B2BA-037D23B93318}"/>
              </a:ext>
            </a:extLst>
          </p:cNvPr>
          <p:cNvSpPr txBox="1"/>
          <p:nvPr/>
        </p:nvSpPr>
        <p:spPr>
          <a:xfrm>
            <a:off x="1759245" y="172566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p:txBody>
      </p:sp>
      <p:sp>
        <p:nvSpPr>
          <p:cNvPr id="16" name="กล่องข้อความ 15">
            <a:extLst>
              <a:ext uri="{FF2B5EF4-FFF2-40B4-BE49-F238E27FC236}">
                <a16:creationId xmlns:a16="http://schemas.microsoft.com/office/drawing/2014/main" id="{A6A23F20-86DC-4065-D5E5-D629EC2F7351}"/>
              </a:ext>
            </a:extLst>
          </p:cNvPr>
          <p:cNvSpPr txBox="1"/>
          <p:nvPr/>
        </p:nvSpPr>
        <p:spPr>
          <a:xfrm>
            <a:off x="14135544" y="2732943"/>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Handwriting has several important characteristics </a:t>
            </a:r>
            <a:r>
              <a:rPr lang="en-US" dirty="0">
                <a:solidFill>
                  <a:schemeClr val="tx1">
                    <a:lumMod val="50000"/>
                    <a:lumOff val="50000"/>
                  </a:schemeClr>
                </a:solidFill>
                <a:latin typeface="Arial" panose="020B0604020202020204" pitchFamily="34" charset="0"/>
                <a:cs typeface="Arial" panose="020B0604020202020204" pitchFamily="34" charset="0"/>
              </a:rPr>
              <a:t>that make this type of work very challenging.</a:t>
            </a:r>
          </a:p>
        </p:txBody>
      </p:sp>
      <p:pic>
        <p:nvPicPr>
          <p:cNvPr id="17" name="Picture 4" descr="TensorFlow : มาเล่นกับ MNIST Data ด้วยวิธีแบบ Basic กันเถอะ | by Paripol  Toopiroh | Medium">
            <a:extLst>
              <a:ext uri="{FF2B5EF4-FFF2-40B4-BE49-F238E27FC236}">
                <a16:creationId xmlns:a16="http://schemas.microsoft.com/office/drawing/2014/main" id="{DEC54A8D-3261-99D9-0E56-47D22872A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52"/>
          <a:stretch/>
        </p:blipFill>
        <p:spPr bwMode="auto">
          <a:xfrm>
            <a:off x="2300066" y="3801891"/>
            <a:ext cx="3293340" cy="2190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raining MXNet — part 1: MNIST. In a previous series, we discovered how… |  by Julien Simon | Chatbots Life">
            <a:extLst>
              <a:ext uri="{FF2B5EF4-FFF2-40B4-BE49-F238E27FC236}">
                <a16:creationId xmlns:a16="http://schemas.microsoft.com/office/drawing/2014/main" id="{40A1E6B1-EBAF-0074-B396-4DA9BAC11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356" y="3801891"/>
            <a:ext cx="4196351" cy="2190162"/>
          </a:xfrm>
          <a:prstGeom prst="rect">
            <a:avLst/>
          </a:prstGeom>
          <a:noFill/>
          <a:extLst>
            <a:ext uri="{909E8E84-426E-40DD-AFC4-6F175D3DCCD1}">
              <a14:hiddenFill xmlns:a14="http://schemas.microsoft.com/office/drawing/2010/main">
                <a:solidFill>
                  <a:srgbClr val="FFFFFF"/>
                </a:solidFill>
              </a14:hiddenFill>
            </a:ext>
          </a:extLst>
        </p:spPr>
      </p:pic>
      <p:sp>
        <p:nvSpPr>
          <p:cNvPr id="19" name="กล่องข้อความ 18">
            <a:extLst>
              <a:ext uri="{FF2B5EF4-FFF2-40B4-BE49-F238E27FC236}">
                <a16:creationId xmlns:a16="http://schemas.microsoft.com/office/drawing/2014/main" id="{E54249CB-9253-D063-E016-8BF5D2F68D4D}"/>
              </a:ext>
            </a:extLst>
          </p:cNvPr>
          <p:cNvSpPr txBox="1"/>
          <p:nvPr/>
        </p:nvSpPr>
        <p:spPr>
          <a:xfrm>
            <a:off x="-12379486" y="1692884"/>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Handwritten Digits Recognition (HDR)</a:t>
            </a:r>
            <a:r>
              <a:rPr lang="en-US" dirty="0">
                <a:solidFill>
                  <a:schemeClr val="tx1">
                    <a:lumMod val="50000"/>
                    <a:lumOff val="50000"/>
                  </a:schemeClr>
                </a:solidFill>
                <a:latin typeface="Arial" panose="020B0604020202020204" pitchFamily="34" charset="0"/>
                <a:cs typeface="Arial" panose="020B0604020202020204" pitchFamily="34" charset="0"/>
              </a:rPr>
              <a:t> is a widely used technology and has been presented in research topics in various fields.</a:t>
            </a:r>
            <a:endParaRPr lang="en-US" dirty="0">
              <a:latin typeface="Arial" panose="020B0604020202020204" pitchFamily="34" charset="0"/>
              <a:cs typeface="Arial" panose="020B0604020202020204" pitchFamily="34" charset="0"/>
            </a:endParaRPr>
          </a:p>
        </p:txBody>
      </p:sp>
      <p:sp>
        <p:nvSpPr>
          <p:cNvPr id="20" name="กล่องข้อความ 19">
            <a:extLst>
              <a:ext uri="{FF2B5EF4-FFF2-40B4-BE49-F238E27FC236}">
                <a16:creationId xmlns:a16="http://schemas.microsoft.com/office/drawing/2014/main" id="{6F5A4FC3-8E89-E640-EB3F-B6646580DEED}"/>
              </a:ext>
            </a:extLst>
          </p:cNvPr>
          <p:cNvSpPr txBox="1"/>
          <p:nvPr/>
        </p:nvSpPr>
        <p:spPr>
          <a:xfrm>
            <a:off x="-12379486" y="261717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But everyone’s handwriting is different. </a:t>
            </a:r>
            <a:r>
              <a:rPr lang="en-US" dirty="0">
                <a:solidFill>
                  <a:schemeClr val="tx1">
                    <a:lumMod val="50000"/>
                    <a:lumOff val="50000"/>
                  </a:schemeClr>
                </a:solidFill>
                <a:latin typeface="Arial" panose="020B0604020202020204" pitchFamily="34" charset="0"/>
                <a:cs typeface="Arial" panose="020B0604020202020204" pitchFamily="34" charset="0"/>
              </a:rPr>
              <a:t>It can be the personal markings and interpretation of them into human abilities.</a:t>
            </a:r>
          </a:p>
        </p:txBody>
      </p:sp>
      <p:pic>
        <p:nvPicPr>
          <p:cNvPr id="21" name="Picture 2" descr="Classify Handwritten-Digits With Tensorflow - MarkTechPost">
            <a:extLst>
              <a:ext uri="{FF2B5EF4-FFF2-40B4-BE49-F238E27FC236}">
                <a16:creationId xmlns:a16="http://schemas.microsoft.com/office/drawing/2014/main" id="{23CE71E6-7E64-6248-DC36-CF028CBBB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5698" y="3541472"/>
            <a:ext cx="4245934" cy="271648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กลุ่ม 23">
            <a:extLst>
              <a:ext uri="{FF2B5EF4-FFF2-40B4-BE49-F238E27FC236}">
                <a16:creationId xmlns:a16="http://schemas.microsoft.com/office/drawing/2014/main" id="{7FBE257D-1F0D-C8F0-FF50-D02617DF71C2}"/>
              </a:ext>
            </a:extLst>
          </p:cNvPr>
          <p:cNvGrpSpPr/>
          <p:nvPr/>
        </p:nvGrpSpPr>
        <p:grpSpPr>
          <a:xfrm>
            <a:off x="-1" y="-61072"/>
            <a:ext cx="12192001" cy="6919072"/>
            <a:chOff x="-1" y="-61072"/>
            <a:chExt cx="12192001" cy="6919072"/>
          </a:xfrm>
        </p:grpSpPr>
        <p:pic>
          <p:nvPicPr>
            <p:cNvPr id="25" name="รูปภาพ 24"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2D9E0A6E-A08A-AF9D-DD68-8DBE6213D5AE}"/>
                </a:ext>
              </a:extLst>
            </p:cNvPr>
            <p:cNvPicPr>
              <a:picLocks noChangeAspect="1"/>
            </p:cNvPicPr>
            <p:nvPr/>
          </p:nvPicPr>
          <p:blipFill>
            <a:blip r:embed="rId6"/>
            <a:stretch>
              <a:fillRect/>
            </a:stretch>
          </p:blipFill>
          <p:spPr>
            <a:xfrm>
              <a:off x="-1" y="-61072"/>
              <a:ext cx="12192001" cy="6919072"/>
            </a:xfrm>
            <a:prstGeom prst="rect">
              <a:avLst/>
            </a:prstGeom>
          </p:spPr>
        </p:pic>
        <p:grpSp>
          <p:nvGrpSpPr>
            <p:cNvPr id="26" name="กลุ่ม 25">
              <a:extLst>
                <a:ext uri="{FF2B5EF4-FFF2-40B4-BE49-F238E27FC236}">
                  <a16:creationId xmlns:a16="http://schemas.microsoft.com/office/drawing/2014/main" id="{61FC3696-593E-48D2-2F75-97151DCA4E39}"/>
                </a:ext>
              </a:extLst>
            </p:cNvPr>
            <p:cNvGrpSpPr/>
            <p:nvPr/>
          </p:nvGrpSpPr>
          <p:grpSpPr>
            <a:xfrm>
              <a:off x="0" y="0"/>
              <a:ext cx="12192000" cy="6858000"/>
              <a:chOff x="0" y="0"/>
              <a:chExt cx="12192000" cy="6858000"/>
            </a:xfrm>
          </p:grpSpPr>
          <p:pic>
            <p:nvPicPr>
              <p:cNvPr id="27" name="รูปภาพ 26"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41908C60-CC53-75DD-BE5E-44F4527D51AC}"/>
                  </a:ext>
                </a:extLst>
              </p:cNvPr>
              <p:cNvPicPr>
                <a:picLocks noChangeAspect="1"/>
              </p:cNvPicPr>
              <p:nvPr/>
            </p:nvPicPr>
            <p:blipFill>
              <a:blip r:embed="rId7"/>
              <a:stretch>
                <a:fillRect/>
              </a:stretch>
            </p:blipFill>
            <p:spPr>
              <a:xfrm>
                <a:off x="8431620" y="4723514"/>
                <a:ext cx="3760380" cy="2134486"/>
              </a:xfrm>
              <a:prstGeom prst="rect">
                <a:avLst/>
              </a:prstGeom>
            </p:spPr>
          </p:pic>
          <p:pic>
            <p:nvPicPr>
              <p:cNvPr id="28" name="รูปภาพ 27"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0D7C4B44-2DB7-5E76-0967-316BA4C1C778}"/>
                  </a:ext>
                </a:extLst>
              </p:cNvPr>
              <p:cNvPicPr>
                <a:picLocks noChangeAspect="1"/>
              </p:cNvPicPr>
              <p:nvPr/>
            </p:nvPicPr>
            <p:blipFill>
              <a:blip r:embed="rId8"/>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1463009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กล่องข้อความ 4">
            <a:extLst>
              <a:ext uri="{FF2B5EF4-FFF2-40B4-BE49-F238E27FC236}">
                <a16:creationId xmlns:a16="http://schemas.microsoft.com/office/drawing/2014/main" id="{DA016612-B576-2772-CBFE-085B463B7533}"/>
              </a:ext>
            </a:extLst>
          </p:cNvPr>
          <p:cNvSpPr txBox="1"/>
          <p:nvPr/>
        </p:nvSpPr>
        <p:spPr>
          <a:xfrm>
            <a:off x="2300066" y="718394"/>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Introduction</a:t>
            </a:r>
          </a:p>
        </p:txBody>
      </p:sp>
      <p:sp>
        <p:nvSpPr>
          <p:cNvPr id="6" name="กล่องข้อความ 5">
            <a:extLst>
              <a:ext uri="{FF2B5EF4-FFF2-40B4-BE49-F238E27FC236}">
                <a16:creationId xmlns:a16="http://schemas.microsoft.com/office/drawing/2014/main" id="{14E77204-2EA2-1FF0-D53B-EAD42A2E47E7}"/>
              </a:ext>
            </a:extLst>
          </p:cNvPr>
          <p:cNvSpPr txBox="1"/>
          <p:nvPr/>
        </p:nvSpPr>
        <p:spPr>
          <a:xfrm>
            <a:off x="-6723354" y="318150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7" name="กล่องข้อความ 6">
            <a:extLst>
              <a:ext uri="{FF2B5EF4-FFF2-40B4-BE49-F238E27FC236}">
                <a16:creationId xmlns:a16="http://schemas.microsoft.com/office/drawing/2014/main" id="{398414E1-2846-449A-DF83-4CED0AE335BA}"/>
              </a:ext>
            </a:extLst>
          </p:cNvPr>
          <p:cNvSpPr txBox="1"/>
          <p:nvPr/>
        </p:nvSpPr>
        <p:spPr>
          <a:xfrm>
            <a:off x="-6723354" y="386286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8" name="กล่องข้อความ 7">
            <a:extLst>
              <a:ext uri="{FF2B5EF4-FFF2-40B4-BE49-F238E27FC236}">
                <a16:creationId xmlns:a16="http://schemas.microsoft.com/office/drawing/2014/main" id="{CD496989-C52A-0655-CECB-76D5C156894D}"/>
              </a:ext>
            </a:extLst>
          </p:cNvPr>
          <p:cNvSpPr txBox="1"/>
          <p:nvPr/>
        </p:nvSpPr>
        <p:spPr>
          <a:xfrm>
            <a:off x="-6723354" y="453038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9" name="กล่องข้อความ 8">
            <a:extLst>
              <a:ext uri="{FF2B5EF4-FFF2-40B4-BE49-F238E27FC236}">
                <a16:creationId xmlns:a16="http://schemas.microsoft.com/office/drawing/2014/main" id="{8BF3BDD3-6EB6-05E9-139E-4468B1398795}"/>
              </a:ext>
            </a:extLst>
          </p:cNvPr>
          <p:cNvSpPr txBox="1"/>
          <p:nvPr/>
        </p:nvSpPr>
        <p:spPr>
          <a:xfrm>
            <a:off x="-6723354" y="519789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10" name="กล่องข้อความ 9">
            <a:extLst>
              <a:ext uri="{FF2B5EF4-FFF2-40B4-BE49-F238E27FC236}">
                <a16:creationId xmlns:a16="http://schemas.microsoft.com/office/drawing/2014/main" id="{01D3B00B-8ED7-C962-6530-7E8C81216DA9}"/>
              </a:ext>
            </a:extLst>
          </p:cNvPr>
          <p:cNvSpPr txBox="1"/>
          <p:nvPr/>
        </p:nvSpPr>
        <p:spPr>
          <a:xfrm>
            <a:off x="-723439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14" name="กล่องข้อความ 13">
            <a:extLst>
              <a:ext uri="{FF2B5EF4-FFF2-40B4-BE49-F238E27FC236}">
                <a16:creationId xmlns:a16="http://schemas.microsoft.com/office/drawing/2014/main" id="{11091AC4-5916-CC0A-EF00-3D1FCB01A67F}"/>
              </a:ext>
            </a:extLst>
          </p:cNvPr>
          <p:cNvSpPr txBox="1"/>
          <p:nvPr/>
        </p:nvSpPr>
        <p:spPr>
          <a:xfrm>
            <a:off x="-723439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15" name="กล่องข้อความ 14">
            <a:extLst>
              <a:ext uri="{FF2B5EF4-FFF2-40B4-BE49-F238E27FC236}">
                <a16:creationId xmlns:a16="http://schemas.microsoft.com/office/drawing/2014/main" id="{27140332-2773-84CF-B2BA-037D23B93318}"/>
              </a:ext>
            </a:extLst>
          </p:cNvPr>
          <p:cNvSpPr txBox="1"/>
          <p:nvPr/>
        </p:nvSpPr>
        <p:spPr>
          <a:xfrm>
            <a:off x="1759245" y="172566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p:txBody>
      </p:sp>
      <p:sp>
        <p:nvSpPr>
          <p:cNvPr id="16" name="กล่องข้อความ 15">
            <a:extLst>
              <a:ext uri="{FF2B5EF4-FFF2-40B4-BE49-F238E27FC236}">
                <a16:creationId xmlns:a16="http://schemas.microsoft.com/office/drawing/2014/main" id="{A6A23F20-86DC-4065-D5E5-D629EC2F7351}"/>
              </a:ext>
            </a:extLst>
          </p:cNvPr>
          <p:cNvSpPr txBox="1"/>
          <p:nvPr/>
        </p:nvSpPr>
        <p:spPr>
          <a:xfrm>
            <a:off x="1759245" y="2732943"/>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Handwriting has several important characteristics </a:t>
            </a:r>
            <a:r>
              <a:rPr lang="en-US" dirty="0">
                <a:solidFill>
                  <a:schemeClr val="tx1">
                    <a:lumMod val="50000"/>
                    <a:lumOff val="50000"/>
                  </a:schemeClr>
                </a:solidFill>
                <a:latin typeface="Arial" panose="020B0604020202020204" pitchFamily="34" charset="0"/>
                <a:cs typeface="Arial" panose="020B0604020202020204" pitchFamily="34" charset="0"/>
              </a:rPr>
              <a:t>that make this type of work very challenging.</a:t>
            </a:r>
          </a:p>
        </p:txBody>
      </p:sp>
      <p:pic>
        <p:nvPicPr>
          <p:cNvPr id="17" name="Picture 4" descr="TensorFlow : มาเล่นกับ MNIST Data ด้วยวิธีแบบ Basic กันเถอะ | by Paripol  Toopiroh | Medium">
            <a:extLst>
              <a:ext uri="{FF2B5EF4-FFF2-40B4-BE49-F238E27FC236}">
                <a16:creationId xmlns:a16="http://schemas.microsoft.com/office/drawing/2014/main" id="{DEC54A8D-3261-99D9-0E56-47D22872A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52"/>
          <a:stretch/>
        </p:blipFill>
        <p:spPr bwMode="auto">
          <a:xfrm>
            <a:off x="2300066" y="3801891"/>
            <a:ext cx="3293340" cy="2190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raining MXNet — part 1: MNIST. In a previous series, we discovered how… |  by Julien Simon | Chatbots Life">
            <a:extLst>
              <a:ext uri="{FF2B5EF4-FFF2-40B4-BE49-F238E27FC236}">
                <a16:creationId xmlns:a16="http://schemas.microsoft.com/office/drawing/2014/main" id="{40A1E6B1-EBAF-0074-B396-4DA9BAC11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356" y="3801891"/>
            <a:ext cx="4196351" cy="21901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กลุ่ม 3">
            <a:extLst>
              <a:ext uri="{FF2B5EF4-FFF2-40B4-BE49-F238E27FC236}">
                <a16:creationId xmlns:a16="http://schemas.microsoft.com/office/drawing/2014/main" id="{355CBD77-FC79-3016-1B71-28CD0390299C}"/>
              </a:ext>
            </a:extLst>
          </p:cNvPr>
          <p:cNvGrpSpPr/>
          <p:nvPr/>
        </p:nvGrpSpPr>
        <p:grpSpPr>
          <a:xfrm>
            <a:off x="-1" y="-61072"/>
            <a:ext cx="12192001" cy="6919072"/>
            <a:chOff x="-1" y="-61072"/>
            <a:chExt cx="12192001" cy="6919072"/>
          </a:xfrm>
        </p:grpSpPr>
        <p:pic>
          <p:nvPicPr>
            <p:cNvPr id="11" name="รูปภาพ 10"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98A34919-F585-CDFC-FE00-53FB34BE775A}"/>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12" name="กลุ่ม 11">
              <a:extLst>
                <a:ext uri="{FF2B5EF4-FFF2-40B4-BE49-F238E27FC236}">
                  <a16:creationId xmlns:a16="http://schemas.microsoft.com/office/drawing/2014/main" id="{1C4A2746-2A6E-58EA-4721-69C8F029E877}"/>
                </a:ext>
              </a:extLst>
            </p:cNvPr>
            <p:cNvGrpSpPr/>
            <p:nvPr/>
          </p:nvGrpSpPr>
          <p:grpSpPr>
            <a:xfrm>
              <a:off x="0" y="0"/>
              <a:ext cx="12192000" cy="6858000"/>
              <a:chOff x="0" y="0"/>
              <a:chExt cx="12192000" cy="6858000"/>
            </a:xfrm>
          </p:grpSpPr>
          <p:pic>
            <p:nvPicPr>
              <p:cNvPr id="13" name="รูปภาพ 12"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BCADD8DC-1452-988F-502A-5DF45B84FF1D}"/>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19" name="รูปภาพ 18"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15A1F50A-F537-0468-32E5-758A5682A52B}"/>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40358430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247036"/>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318150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86286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53038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519789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1" name="กล่องข้อความ 20">
            <a:extLst>
              <a:ext uri="{FF2B5EF4-FFF2-40B4-BE49-F238E27FC236}">
                <a16:creationId xmlns:a16="http://schemas.microsoft.com/office/drawing/2014/main" id="{0D34B685-C6D7-EB2E-919B-A878F83C6703}"/>
              </a:ext>
            </a:extLst>
          </p:cNvPr>
          <p:cNvSpPr txBox="1"/>
          <p:nvPr/>
        </p:nvSpPr>
        <p:spPr>
          <a:xfrm>
            <a:off x="14095493" y="1725668"/>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It depends on the personality of the writer, and even though the same letter is written twice by the same person at that time,</a:t>
            </a:r>
            <a:r>
              <a:rPr lang="en-US" dirty="0">
                <a:latin typeface="Arial" panose="020B0604020202020204" pitchFamily="34" charset="0"/>
                <a:cs typeface="Arial" panose="020B0604020202020204" pitchFamily="34" charset="0"/>
              </a:rPr>
              <a:t> it’s not the same. </a:t>
            </a:r>
          </a:p>
        </p:txBody>
      </p:sp>
      <p:sp>
        <p:nvSpPr>
          <p:cNvPr id="22" name="กล่องข้อความ 21">
            <a:extLst>
              <a:ext uri="{FF2B5EF4-FFF2-40B4-BE49-F238E27FC236}">
                <a16:creationId xmlns:a16="http://schemas.microsoft.com/office/drawing/2014/main" id="{9483145F-805A-F5C0-EDBE-2BD8B99732FB}"/>
              </a:ext>
            </a:extLst>
          </p:cNvPr>
          <p:cNvSpPr txBox="1"/>
          <p:nvPr/>
        </p:nvSpPr>
        <p:spPr>
          <a:xfrm>
            <a:off x="14095493" y="2732943"/>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Handwriting has several important characteristics </a:t>
            </a:r>
            <a:r>
              <a:rPr lang="en-US" dirty="0">
                <a:solidFill>
                  <a:schemeClr val="tx1">
                    <a:lumMod val="50000"/>
                    <a:lumOff val="50000"/>
                  </a:schemeClr>
                </a:solidFill>
                <a:latin typeface="Arial" panose="020B0604020202020204" pitchFamily="34" charset="0"/>
                <a:cs typeface="Arial" panose="020B0604020202020204" pitchFamily="34" charset="0"/>
              </a:rPr>
              <a:t>that make this type of work very challenging.</a:t>
            </a:r>
          </a:p>
        </p:txBody>
      </p:sp>
      <p:pic>
        <p:nvPicPr>
          <p:cNvPr id="23" name="Picture 4" descr="TensorFlow : มาเล่นกับ MNIST Data ด้วยวิธีแบบ Basic กันเถอะ | by Paripol  Toopiroh | Medium">
            <a:extLst>
              <a:ext uri="{FF2B5EF4-FFF2-40B4-BE49-F238E27FC236}">
                <a16:creationId xmlns:a16="http://schemas.microsoft.com/office/drawing/2014/main" id="{0E33958D-9EA3-3B9F-E48D-648C16FA7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52"/>
          <a:stretch/>
        </p:blipFill>
        <p:spPr bwMode="auto">
          <a:xfrm>
            <a:off x="14636314" y="3801891"/>
            <a:ext cx="3293340" cy="2190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raining MXNet — part 1: MNIST. In a previous series, we discovered how… |  by Julien Simon | Chatbots Life">
            <a:extLst>
              <a:ext uri="{FF2B5EF4-FFF2-40B4-BE49-F238E27FC236}">
                <a16:creationId xmlns:a16="http://schemas.microsoft.com/office/drawing/2014/main" id="{BA8753D6-6832-D4AC-6C0B-ABE8D84E7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2604" y="3801891"/>
            <a:ext cx="4196351" cy="219016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กลุ่ม 31">
            <a:extLst>
              <a:ext uri="{FF2B5EF4-FFF2-40B4-BE49-F238E27FC236}">
                <a16:creationId xmlns:a16="http://schemas.microsoft.com/office/drawing/2014/main" id="{5AB5D193-97AB-603F-2F1E-79EA133E13C0}"/>
              </a:ext>
            </a:extLst>
          </p:cNvPr>
          <p:cNvGrpSpPr/>
          <p:nvPr/>
        </p:nvGrpSpPr>
        <p:grpSpPr>
          <a:xfrm>
            <a:off x="-1" y="-61072"/>
            <a:ext cx="12192001" cy="6919072"/>
            <a:chOff x="-1" y="-61072"/>
            <a:chExt cx="12192001" cy="6919072"/>
          </a:xfrm>
        </p:grpSpPr>
        <p:pic>
          <p:nvPicPr>
            <p:cNvPr id="33" name="รูปภาพ 32"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4149D379-F29B-A6FA-6CFD-2FB877D87000}"/>
                </a:ext>
              </a:extLst>
            </p:cNvPr>
            <p:cNvPicPr>
              <a:picLocks noChangeAspect="1"/>
            </p:cNvPicPr>
            <p:nvPr/>
          </p:nvPicPr>
          <p:blipFill>
            <a:blip r:embed="rId5"/>
            <a:stretch>
              <a:fillRect/>
            </a:stretch>
          </p:blipFill>
          <p:spPr>
            <a:xfrm>
              <a:off x="-1" y="-61072"/>
              <a:ext cx="12192001" cy="6919072"/>
            </a:xfrm>
            <a:prstGeom prst="rect">
              <a:avLst/>
            </a:prstGeom>
          </p:spPr>
        </p:pic>
        <p:grpSp>
          <p:nvGrpSpPr>
            <p:cNvPr id="34" name="กลุ่ม 33">
              <a:extLst>
                <a:ext uri="{FF2B5EF4-FFF2-40B4-BE49-F238E27FC236}">
                  <a16:creationId xmlns:a16="http://schemas.microsoft.com/office/drawing/2014/main" id="{2199C7AD-C771-1191-BB4A-97BEC07AA687}"/>
                </a:ext>
              </a:extLst>
            </p:cNvPr>
            <p:cNvGrpSpPr/>
            <p:nvPr/>
          </p:nvGrpSpPr>
          <p:grpSpPr>
            <a:xfrm>
              <a:off x="0" y="0"/>
              <a:ext cx="12192000" cy="6858000"/>
              <a:chOff x="0" y="0"/>
              <a:chExt cx="12192000" cy="6858000"/>
            </a:xfrm>
          </p:grpSpPr>
          <p:pic>
            <p:nvPicPr>
              <p:cNvPr id="35" name="รูปภาพ 34"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9AA446E2-70FA-AE99-ED87-BB7FE8C17AFD}"/>
                  </a:ext>
                </a:extLst>
              </p:cNvPr>
              <p:cNvPicPr>
                <a:picLocks noChangeAspect="1"/>
              </p:cNvPicPr>
              <p:nvPr/>
            </p:nvPicPr>
            <p:blipFill>
              <a:blip r:embed="rId6"/>
              <a:stretch>
                <a:fillRect/>
              </a:stretch>
            </p:blipFill>
            <p:spPr>
              <a:xfrm>
                <a:off x="8431620" y="4723514"/>
                <a:ext cx="3760380" cy="2134486"/>
              </a:xfrm>
              <a:prstGeom prst="rect">
                <a:avLst/>
              </a:prstGeom>
            </p:spPr>
          </p:pic>
          <p:pic>
            <p:nvPicPr>
              <p:cNvPr id="36" name="รูปภาพ 35"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DDE50343-D3F7-200C-28C5-479BA7B4041B}"/>
                  </a:ext>
                </a:extLst>
              </p:cNvPr>
              <p:cNvPicPr>
                <a:picLocks noChangeAspect="1"/>
              </p:cNvPicPr>
              <p:nvPr/>
            </p:nvPicPr>
            <p:blipFill>
              <a:blip r:embed="rId7"/>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643869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2300066"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2918832"/>
            <a:ext cx="6209880" cy="461665"/>
          </a:xfrm>
          <a:prstGeom prst="rect">
            <a:avLst/>
          </a:prstGeom>
          <a:noFill/>
        </p:spPr>
        <p:txBody>
          <a:bodyPr wrap="square">
            <a:spAutoFit/>
          </a:bodyPr>
          <a:lstStyle/>
          <a:p>
            <a:pPr lvl="1"/>
            <a:r>
              <a:rPr lang="en-US" sz="2400" dirty="0">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2300066"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2300066"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2300066" y="50357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1789022"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2" name="กล่องข้อความ 1">
            <a:extLst>
              <a:ext uri="{FF2B5EF4-FFF2-40B4-BE49-F238E27FC236}">
                <a16:creationId xmlns:a16="http://schemas.microsoft.com/office/drawing/2014/main" id="{80BE5043-8B47-746F-1D6A-27D9F96BA2BE}"/>
              </a:ext>
            </a:extLst>
          </p:cNvPr>
          <p:cNvSpPr txBox="1"/>
          <p:nvPr/>
        </p:nvSpPr>
        <p:spPr>
          <a:xfrm>
            <a:off x="14061114" y="248764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p:txBody>
      </p:sp>
      <p:grpSp>
        <p:nvGrpSpPr>
          <p:cNvPr id="11" name="กลุ่ม 10">
            <a:extLst>
              <a:ext uri="{FF2B5EF4-FFF2-40B4-BE49-F238E27FC236}">
                <a16:creationId xmlns:a16="http://schemas.microsoft.com/office/drawing/2014/main" id="{5DB730A8-D2EA-5508-28B0-F965DAF60E7C}"/>
              </a:ext>
            </a:extLst>
          </p:cNvPr>
          <p:cNvGrpSpPr/>
          <p:nvPr/>
        </p:nvGrpSpPr>
        <p:grpSpPr>
          <a:xfrm>
            <a:off x="-1" y="-61072"/>
            <a:ext cx="12192001" cy="6919072"/>
            <a:chOff x="-1" y="-61072"/>
            <a:chExt cx="12192001" cy="6919072"/>
          </a:xfrm>
        </p:grpSpPr>
        <p:pic>
          <p:nvPicPr>
            <p:cNvPr id="12" name="รูปภาพ 11"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9493B5A0-B27B-C1DA-A47D-2B4C31666C2B}"/>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13" name="กลุ่ม 12">
              <a:extLst>
                <a:ext uri="{FF2B5EF4-FFF2-40B4-BE49-F238E27FC236}">
                  <a16:creationId xmlns:a16="http://schemas.microsoft.com/office/drawing/2014/main" id="{88F51930-1BD0-8226-575E-8BCE6BEDC9AA}"/>
                </a:ext>
              </a:extLst>
            </p:cNvPr>
            <p:cNvGrpSpPr/>
            <p:nvPr/>
          </p:nvGrpSpPr>
          <p:grpSpPr>
            <a:xfrm>
              <a:off x="0" y="0"/>
              <a:ext cx="12192000" cy="6858000"/>
              <a:chOff x="0" y="0"/>
              <a:chExt cx="12192000" cy="6858000"/>
            </a:xfrm>
          </p:grpSpPr>
          <p:pic>
            <p:nvPicPr>
              <p:cNvPr id="14" name="รูปภาพ 13"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0C1E517A-33DF-B674-5C2E-6A8D47AE37F3}"/>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21" name="รูปภาพ 20"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0152D32B-4728-6F64-4454-D217D886DF4C}"/>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27211916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กล่องข้อความ 14">
            <a:extLst>
              <a:ext uri="{FF2B5EF4-FFF2-40B4-BE49-F238E27FC236}">
                <a16:creationId xmlns:a16="http://schemas.microsoft.com/office/drawing/2014/main" id="{B0CEB913-1375-E69F-C9B7-50297F6FB93C}"/>
              </a:ext>
            </a:extLst>
          </p:cNvPr>
          <p:cNvSpPr txBox="1"/>
          <p:nvPr/>
        </p:nvSpPr>
        <p:spPr>
          <a:xfrm>
            <a:off x="-6783644" y="2302979"/>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Introduction</a:t>
            </a:r>
          </a:p>
        </p:txBody>
      </p:sp>
      <p:sp>
        <p:nvSpPr>
          <p:cNvPr id="16" name="กล่องข้อความ 15">
            <a:extLst>
              <a:ext uri="{FF2B5EF4-FFF2-40B4-BE49-F238E27FC236}">
                <a16:creationId xmlns:a16="http://schemas.microsoft.com/office/drawing/2014/main" id="{A1907C5C-4391-9E0D-505A-A0EEAEC05CE6}"/>
              </a:ext>
            </a:extLst>
          </p:cNvPr>
          <p:cNvSpPr txBox="1"/>
          <p:nvPr/>
        </p:nvSpPr>
        <p:spPr>
          <a:xfrm>
            <a:off x="2300066" y="718393"/>
            <a:ext cx="6209880" cy="646331"/>
          </a:xfrm>
          <a:prstGeom prst="rect">
            <a:avLst/>
          </a:prstGeom>
          <a:noFill/>
        </p:spPr>
        <p:txBody>
          <a:bodyPr wrap="square">
            <a:spAutoFit/>
          </a:bodyPr>
          <a:lstStyle/>
          <a:p>
            <a:pPr lvl="1"/>
            <a:r>
              <a:rPr lang="en-US" sz="3600" dirty="0">
                <a:latin typeface="Arial" panose="020B0604020202020204" pitchFamily="34" charset="0"/>
                <a:cs typeface="Arial" panose="020B0604020202020204" pitchFamily="34" charset="0"/>
              </a:rPr>
              <a:t>Related work</a:t>
            </a:r>
          </a:p>
        </p:txBody>
      </p:sp>
      <p:sp>
        <p:nvSpPr>
          <p:cNvPr id="17" name="กล่องข้อความ 16">
            <a:extLst>
              <a:ext uri="{FF2B5EF4-FFF2-40B4-BE49-F238E27FC236}">
                <a16:creationId xmlns:a16="http://schemas.microsoft.com/office/drawing/2014/main" id="{5E6C13FF-3746-799F-52E0-3B00994AD6A7}"/>
              </a:ext>
            </a:extLst>
          </p:cNvPr>
          <p:cNvSpPr txBox="1"/>
          <p:nvPr/>
        </p:nvSpPr>
        <p:spPr>
          <a:xfrm>
            <a:off x="-6783644" y="370067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Proposed work</a:t>
            </a:r>
          </a:p>
        </p:txBody>
      </p:sp>
      <p:sp>
        <p:nvSpPr>
          <p:cNvPr id="18" name="กล่องข้อความ 17">
            <a:extLst>
              <a:ext uri="{FF2B5EF4-FFF2-40B4-BE49-F238E27FC236}">
                <a16:creationId xmlns:a16="http://schemas.microsoft.com/office/drawing/2014/main" id="{312A2955-FF62-BA05-DB96-BFA13AB26DBA}"/>
              </a:ext>
            </a:extLst>
          </p:cNvPr>
          <p:cNvSpPr txBox="1"/>
          <p:nvPr/>
        </p:nvSpPr>
        <p:spPr>
          <a:xfrm>
            <a:off x="-6783644" y="4368192"/>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Experimental Results</a:t>
            </a:r>
          </a:p>
        </p:txBody>
      </p:sp>
      <p:sp>
        <p:nvSpPr>
          <p:cNvPr id="19" name="กล่องข้อความ 18">
            <a:extLst>
              <a:ext uri="{FF2B5EF4-FFF2-40B4-BE49-F238E27FC236}">
                <a16:creationId xmlns:a16="http://schemas.microsoft.com/office/drawing/2014/main" id="{5E7B7AB3-10B6-A59B-0BFC-16894BDA4C14}"/>
              </a:ext>
            </a:extLst>
          </p:cNvPr>
          <p:cNvSpPr txBox="1"/>
          <p:nvPr/>
        </p:nvSpPr>
        <p:spPr>
          <a:xfrm>
            <a:off x="-6783644" y="5035707"/>
            <a:ext cx="6209880" cy="369332"/>
          </a:xfrm>
          <a:prstGeom prst="rect">
            <a:avLst/>
          </a:prstGeom>
          <a:noFill/>
        </p:spPr>
        <p:txBody>
          <a:bodyPr wrap="square">
            <a:spAutoFit/>
          </a:bodyPr>
          <a:lstStyle/>
          <a:p>
            <a:pPr lvl="1"/>
            <a:r>
              <a:rPr lang="en-US" dirty="0">
                <a:solidFill>
                  <a:schemeClr val="bg1">
                    <a:lumMod val="75000"/>
                  </a:schemeClr>
                </a:solidFill>
                <a:latin typeface="Arial" panose="020B0604020202020204" pitchFamily="34" charset="0"/>
                <a:cs typeface="Arial" panose="020B0604020202020204" pitchFamily="34" charset="0"/>
              </a:rPr>
              <a:t>Conclusion</a:t>
            </a:r>
          </a:p>
        </p:txBody>
      </p:sp>
      <p:sp>
        <p:nvSpPr>
          <p:cNvPr id="20" name="กล่องข้อความ 19">
            <a:extLst>
              <a:ext uri="{FF2B5EF4-FFF2-40B4-BE49-F238E27FC236}">
                <a16:creationId xmlns:a16="http://schemas.microsoft.com/office/drawing/2014/main" id="{BCF33240-6558-2E26-CC10-3BF5DDAC34FD}"/>
              </a:ext>
            </a:extLst>
          </p:cNvPr>
          <p:cNvSpPr txBox="1"/>
          <p:nvPr/>
        </p:nvSpPr>
        <p:spPr>
          <a:xfrm>
            <a:off x="-7294688" y="1294512"/>
            <a:ext cx="6209880" cy="523220"/>
          </a:xfrm>
          <a:prstGeom prst="rect">
            <a:avLst/>
          </a:prstGeom>
          <a:noFill/>
        </p:spPr>
        <p:txBody>
          <a:bodyPr wrap="square">
            <a:spAutoFit/>
          </a:bodyPr>
          <a:lstStyle/>
          <a:p>
            <a:pPr lvl="1"/>
            <a:r>
              <a:rPr lang="en-US" sz="2800" b="1" dirty="0">
                <a:latin typeface="Arial" panose="020B0604020202020204" pitchFamily="34" charset="0"/>
                <a:cs typeface="Arial" panose="020B0604020202020204" pitchFamily="34" charset="0"/>
              </a:rPr>
              <a:t>Outline</a:t>
            </a:r>
          </a:p>
        </p:txBody>
      </p:sp>
      <p:sp>
        <p:nvSpPr>
          <p:cNvPr id="4" name="กล่องข้อความ 3">
            <a:extLst>
              <a:ext uri="{FF2B5EF4-FFF2-40B4-BE49-F238E27FC236}">
                <a16:creationId xmlns:a16="http://schemas.microsoft.com/office/drawing/2014/main" id="{2BEFE2A5-FDFD-6CFE-A9F5-A3719D9A2EB4}"/>
              </a:ext>
            </a:extLst>
          </p:cNvPr>
          <p:cNvSpPr txBox="1"/>
          <p:nvPr/>
        </p:nvSpPr>
        <p:spPr>
          <a:xfrm>
            <a:off x="13476325" y="372402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To overcome that problem</a:t>
            </a:r>
            <a:r>
              <a:rPr lang="en-US" dirty="0">
                <a:solidFill>
                  <a:schemeClr val="tx1">
                    <a:lumMod val="50000"/>
                    <a:lumOff val="50000"/>
                  </a:schemeClr>
                </a:solidFill>
                <a:latin typeface="Arial" panose="020B0604020202020204" pitchFamily="34" charset="0"/>
                <a:cs typeface="Arial" panose="020B0604020202020204" pitchFamily="34" charset="0"/>
              </a:rPr>
              <a:t>, There is a researcher that uses Particle Swarm Optimization (PSO)</a:t>
            </a:r>
            <a:r>
              <a:rPr lang="th-TH" dirty="0">
                <a:solidFill>
                  <a:schemeClr val="tx1">
                    <a:lumMod val="50000"/>
                    <a:lumOff val="50000"/>
                  </a:schemeClr>
                </a:solidFill>
                <a:latin typeface="Arial" panose="020B0604020202020204" pitchFamily="34" charset="0"/>
                <a:cs typeface="Arial" panose="020B0604020202020204" pitchFamily="34" charset="0"/>
              </a:rPr>
              <a:t> </a:t>
            </a:r>
            <a:r>
              <a:rPr lang="en-US" dirty="0">
                <a:solidFill>
                  <a:schemeClr val="tx1">
                    <a:lumMod val="50000"/>
                    <a:lumOff val="50000"/>
                  </a:schemeClr>
                </a:solidFill>
                <a:latin typeface="Arial" panose="020B0604020202020204" pitchFamily="34" charset="0"/>
                <a:cs typeface="Arial" panose="020B0604020202020204" pitchFamily="34" charset="0"/>
              </a:rPr>
              <a:t>to evaluate the recognition rate.</a:t>
            </a:r>
          </a:p>
        </p:txBody>
      </p:sp>
      <p:sp>
        <p:nvSpPr>
          <p:cNvPr id="6" name="กล่องข้อความ 5">
            <a:extLst>
              <a:ext uri="{FF2B5EF4-FFF2-40B4-BE49-F238E27FC236}">
                <a16:creationId xmlns:a16="http://schemas.microsoft.com/office/drawing/2014/main" id="{DD831ABE-50AE-4974-E518-72DE524FEE92}"/>
              </a:ext>
            </a:extLst>
          </p:cNvPr>
          <p:cNvSpPr txBox="1"/>
          <p:nvPr/>
        </p:nvSpPr>
        <p:spPr>
          <a:xfrm>
            <a:off x="1759245" y="2487645"/>
            <a:ext cx="8673510" cy="646331"/>
          </a:xfrm>
          <a:prstGeom prst="rect">
            <a:avLst/>
          </a:prstGeom>
          <a:noFill/>
        </p:spPr>
        <p:txBody>
          <a:bodyPr wrap="square">
            <a:spAutoFit/>
          </a:bodyPr>
          <a:lstStyle/>
          <a:p>
            <a:pPr marL="914400" lvl="1" indent="-4572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As previous mention, Handwritten Digits Recognition (HDR) has high variability due to </a:t>
            </a:r>
            <a:r>
              <a:rPr lang="en-US" dirty="0">
                <a:latin typeface="Arial" panose="020B0604020202020204" pitchFamily="34" charset="0"/>
                <a:cs typeface="Arial" panose="020B0604020202020204" pitchFamily="34" charset="0"/>
              </a:rPr>
              <a:t>the unique characteristics of handwritten digits.</a:t>
            </a:r>
          </a:p>
        </p:txBody>
      </p:sp>
      <p:grpSp>
        <p:nvGrpSpPr>
          <p:cNvPr id="9" name="กลุ่ม 8">
            <a:extLst>
              <a:ext uri="{FF2B5EF4-FFF2-40B4-BE49-F238E27FC236}">
                <a16:creationId xmlns:a16="http://schemas.microsoft.com/office/drawing/2014/main" id="{E90AEDE4-F099-9142-C97B-38127D91F98C}"/>
              </a:ext>
            </a:extLst>
          </p:cNvPr>
          <p:cNvGrpSpPr/>
          <p:nvPr/>
        </p:nvGrpSpPr>
        <p:grpSpPr>
          <a:xfrm>
            <a:off x="-1" y="-61072"/>
            <a:ext cx="12192001" cy="6919072"/>
            <a:chOff x="-1" y="-61072"/>
            <a:chExt cx="12192001" cy="6919072"/>
          </a:xfrm>
        </p:grpSpPr>
        <p:pic>
          <p:nvPicPr>
            <p:cNvPr id="10" name="รูปภาพ 9" descr="รูปภาพประกอบด้วย ภาพหน้าจอ, ดวงจันทร์, กราฟิก&#10;&#10;คำอธิบายที่สร้างโดยอัตโนมัติ">
              <a:extLst>
                <a:ext uri="{FF2B5EF4-FFF2-40B4-BE49-F238E27FC236}">
                  <a16:creationId xmlns:a16="http://schemas.microsoft.com/office/drawing/2014/main" id="{763D5E55-7609-B4F4-7F46-C7DE648264F3}"/>
                </a:ext>
              </a:extLst>
            </p:cNvPr>
            <p:cNvPicPr>
              <a:picLocks noChangeAspect="1"/>
            </p:cNvPicPr>
            <p:nvPr/>
          </p:nvPicPr>
          <p:blipFill>
            <a:blip r:embed="rId3"/>
            <a:stretch>
              <a:fillRect/>
            </a:stretch>
          </p:blipFill>
          <p:spPr>
            <a:xfrm>
              <a:off x="-1" y="-61072"/>
              <a:ext cx="12192001" cy="6919072"/>
            </a:xfrm>
            <a:prstGeom prst="rect">
              <a:avLst/>
            </a:prstGeom>
          </p:spPr>
        </p:pic>
        <p:grpSp>
          <p:nvGrpSpPr>
            <p:cNvPr id="11" name="กลุ่ม 10">
              <a:extLst>
                <a:ext uri="{FF2B5EF4-FFF2-40B4-BE49-F238E27FC236}">
                  <a16:creationId xmlns:a16="http://schemas.microsoft.com/office/drawing/2014/main" id="{BA72D960-C74A-9107-C8CE-F76E963C6B0B}"/>
                </a:ext>
              </a:extLst>
            </p:cNvPr>
            <p:cNvGrpSpPr/>
            <p:nvPr/>
          </p:nvGrpSpPr>
          <p:grpSpPr>
            <a:xfrm>
              <a:off x="0" y="0"/>
              <a:ext cx="12192000" cy="6858000"/>
              <a:chOff x="0" y="0"/>
              <a:chExt cx="12192000" cy="6858000"/>
            </a:xfrm>
          </p:grpSpPr>
          <p:pic>
            <p:nvPicPr>
              <p:cNvPr id="12" name="รูปภาพ 11" descr="รูปภาพประกอบด้วย สีเหลือง, ภาพหน้าจอ, ดวงจันทร์, มีสีสรร&#10;&#10;คำอธิบายที่สร้างโดยอัตโนมัติ">
                <a:extLst>
                  <a:ext uri="{FF2B5EF4-FFF2-40B4-BE49-F238E27FC236}">
                    <a16:creationId xmlns:a16="http://schemas.microsoft.com/office/drawing/2014/main" id="{8F6693EE-C096-DEDB-0185-3BF6A3D471D8}"/>
                  </a:ext>
                </a:extLst>
              </p:cNvPr>
              <p:cNvPicPr>
                <a:picLocks noChangeAspect="1"/>
              </p:cNvPicPr>
              <p:nvPr/>
            </p:nvPicPr>
            <p:blipFill>
              <a:blip r:embed="rId4"/>
              <a:stretch>
                <a:fillRect/>
              </a:stretch>
            </p:blipFill>
            <p:spPr>
              <a:xfrm>
                <a:off x="8431620" y="4723514"/>
                <a:ext cx="3760380" cy="2134486"/>
              </a:xfrm>
              <a:prstGeom prst="rect">
                <a:avLst/>
              </a:prstGeom>
            </p:spPr>
          </p:pic>
          <p:pic>
            <p:nvPicPr>
              <p:cNvPr id="13" name="รูปภาพ 12" descr="รูปภาพประกอบด้วย ภาพหน้าจอ, ส้ม, สีเหลือง, มีสีสรร&#10;&#10;คำอธิบายที่สร้างโดยอัตโนมัติ">
                <a:extLst>
                  <a:ext uri="{FF2B5EF4-FFF2-40B4-BE49-F238E27FC236}">
                    <a16:creationId xmlns:a16="http://schemas.microsoft.com/office/drawing/2014/main" id="{71E57F1A-A690-F12D-B4A7-92EF73DA4D84}"/>
                  </a:ext>
                </a:extLst>
              </p:cNvPr>
              <p:cNvPicPr>
                <a:picLocks noChangeAspect="1"/>
              </p:cNvPicPr>
              <p:nvPr/>
            </p:nvPicPr>
            <p:blipFill>
              <a:blip r:embed="rId5"/>
              <a:stretch>
                <a:fillRect/>
              </a:stretch>
            </p:blipFill>
            <p:spPr>
              <a:xfrm>
                <a:off x="0" y="0"/>
                <a:ext cx="8509946" cy="4848447"/>
              </a:xfrm>
              <a:prstGeom prst="rect">
                <a:avLst/>
              </a:prstGeom>
            </p:spPr>
          </p:pic>
        </p:grpSp>
      </p:grpSp>
    </p:spTree>
    <p:extLst>
      <p:ext uri="{BB962C8B-B14F-4D97-AF65-F5344CB8AC3E}">
        <p14:creationId xmlns:p14="http://schemas.microsoft.com/office/powerpoint/2010/main" val="3000570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TotalTime>
  <Words>3839</Words>
  <Application>Microsoft Macintosh PowerPoint</Application>
  <PresentationFormat>แบบจอกว้าง</PresentationFormat>
  <Paragraphs>610</Paragraphs>
  <Slides>36</Slides>
  <Notes>36</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36</vt:i4>
      </vt:variant>
    </vt:vector>
  </HeadingPairs>
  <TitlesOfParts>
    <vt:vector size="43" baseType="lpstr">
      <vt:lpstr>Arial</vt:lpstr>
      <vt:lpstr>Arial Bold</vt:lpstr>
      <vt:lpstr>Arial Italics</vt:lpstr>
      <vt:lpstr>Calibri</vt:lpstr>
      <vt:lpstr>Times New Roman</vt:lpstr>
      <vt:lpstr>TimesNewRomanPSMT</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NAPATH SAMLEEPANT</cp:lastModifiedBy>
  <cp:revision>34</cp:revision>
  <dcterms:created xsi:type="dcterms:W3CDTF">2023-05-16T14:53:12Z</dcterms:created>
  <dcterms:modified xsi:type="dcterms:W3CDTF">2023-06-15T09:52:37Z</dcterms:modified>
</cp:coreProperties>
</file>