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6" r:id="rId7"/>
    <p:sldId id="263" r:id="rId8"/>
    <p:sldId id="265" r:id="rId9"/>
    <p:sldId id="264" r:id="rId10"/>
    <p:sldId id="267" r:id="rId11"/>
    <p:sldId id="268" r:id="rId12"/>
    <p:sldId id="269" r:id="rId13"/>
    <p:sldId id="270" r:id="rId14"/>
    <p:sldId id="271" r:id="rId15"/>
    <p:sldId id="258" r:id="rId16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3"/>
    <p:restoredTop sz="96058"/>
  </p:normalViewPr>
  <p:slideViewPr>
    <p:cSldViewPr snapToGrid="0">
      <p:cViewPr varScale="1">
        <p:scale>
          <a:sx n="82" d="100"/>
          <a:sy n="82" d="100"/>
        </p:scale>
        <p:origin x="835" y="1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06/22/2023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06/22/2023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06/22/2023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06/22/2023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06/22/2023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06/22/2023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06/22/2023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06/22/2023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06/22/2023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06/22/2023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06/22/2023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datasets/k123vinod/insurance-churn-prediction-weekend-hackathon" TargetMode="External"/><Relationship Id="rId2" Type="http://schemas.openxmlformats.org/officeDocument/2006/relationships/hyperlink" Target="https://www.kaggle.com/datasets/blastchar/telco-customer-chur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220080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0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1511533" y="2007847"/>
            <a:ext cx="947679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2B4A9D"/>
                </a:solidFill>
                <a:latin typeface="Arial Bold"/>
              </a:rPr>
              <a:t>Customer Churn Prediction Using Weight Average Ensemble Machine Learning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-1" y="3032064"/>
            <a:ext cx="12191999" cy="747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2800" dirty="0">
                <a:solidFill>
                  <a:srgbClr val="DB5300"/>
                </a:solidFill>
                <a:latin typeface="Arial Bold"/>
              </a:rPr>
              <a:t>I Nyoman Mahayasa Adiputra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latin typeface="Arial Bold"/>
              </a:rPr>
              <a:t>28</a:t>
            </a:r>
            <a:r>
              <a:rPr lang="en-US" sz="2000" baseline="30000" dirty="0">
                <a:latin typeface="Arial Bold"/>
              </a:rPr>
              <a:t>th</a:t>
            </a:r>
            <a:r>
              <a:rPr lang="en-US" sz="2000" dirty="0">
                <a:latin typeface="Arial Bold"/>
              </a:rPr>
              <a:t> June-1</a:t>
            </a:r>
            <a:r>
              <a:rPr lang="en-US" sz="2000" baseline="30000" dirty="0">
                <a:latin typeface="Arial Bold"/>
              </a:rPr>
              <a:t>st</a:t>
            </a:r>
            <a:r>
              <a:rPr lang="en-US" sz="2000" dirty="0">
                <a:latin typeface="Arial Bold"/>
              </a:rPr>
              <a:t> July 2023</a:t>
            </a:r>
          </a:p>
          <a:p>
            <a:pPr algn="ctr"/>
            <a:r>
              <a:rPr lang="en-US" sz="2000" dirty="0">
                <a:latin typeface="Arial Bold"/>
              </a:rPr>
              <a:t>Naresuan University Phitsanulok,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2908619" y="4026471"/>
            <a:ext cx="6374758" cy="325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i="1" dirty="0">
                <a:solidFill>
                  <a:srgbClr val="000000"/>
                </a:solidFill>
                <a:latin typeface="Arial Italics"/>
              </a:rPr>
              <a:t>Khon Kaen University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BC67-C99F-F6D5-D645-9FEAF5BB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Dataset overview</a:t>
            </a:r>
            <a:endParaRPr lang="en-US" sz="6600" dirty="0"/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46DCF500-3A48-D84D-92D8-7FB9358DD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311754"/>
              </p:ext>
            </p:extLst>
          </p:nvPr>
        </p:nvGraphicFramePr>
        <p:xfrm>
          <a:off x="2451876" y="2371030"/>
          <a:ext cx="7457235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447">
                  <a:extLst>
                    <a:ext uri="{9D8B030D-6E8A-4147-A177-3AD203B41FA5}">
                      <a16:colId xmlns:a16="http://schemas.microsoft.com/office/drawing/2014/main" val="3540498816"/>
                    </a:ext>
                  </a:extLst>
                </a:gridCol>
                <a:gridCol w="1491447">
                  <a:extLst>
                    <a:ext uri="{9D8B030D-6E8A-4147-A177-3AD203B41FA5}">
                      <a16:colId xmlns:a16="http://schemas.microsoft.com/office/drawing/2014/main" val="1026198886"/>
                    </a:ext>
                  </a:extLst>
                </a:gridCol>
                <a:gridCol w="1491447">
                  <a:extLst>
                    <a:ext uri="{9D8B030D-6E8A-4147-A177-3AD203B41FA5}">
                      <a16:colId xmlns:a16="http://schemas.microsoft.com/office/drawing/2014/main" val="3130124014"/>
                    </a:ext>
                  </a:extLst>
                </a:gridCol>
                <a:gridCol w="1491447">
                  <a:extLst>
                    <a:ext uri="{9D8B030D-6E8A-4147-A177-3AD203B41FA5}">
                      <a16:colId xmlns:a16="http://schemas.microsoft.com/office/drawing/2014/main" val="1198319066"/>
                    </a:ext>
                  </a:extLst>
                </a:gridCol>
                <a:gridCol w="1491447">
                  <a:extLst>
                    <a:ext uri="{9D8B030D-6E8A-4147-A177-3AD203B41FA5}">
                      <a16:colId xmlns:a16="http://schemas.microsoft.com/office/drawing/2014/main" val="13164577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CHURNED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CHURN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741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TELCO </a:t>
                      </a:r>
                      <a:r>
                        <a:rPr lang="en-US" baseline="30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750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INSURANCE </a:t>
                      </a:r>
                      <a:r>
                        <a:rPr lang="en-US" baseline="30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33,908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4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9259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B8DE3C-E94A-812F-9367-C5D7299E28A7}"/>
              </a:ext>
            </a:extLst>
          </p:cNvPr>
          <p:cNvSpPr txBox="1"/>
          <p:nvPr/>
        </p:nvSpPr>
        <p:spPr>
          <a:xfrm>
            <a:off x="2329023" y="4529652"/>
            <a:ext cx="902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a 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https://www.kaggle.com/datasets/blastchar/telco-customer-churn</a:t>
            </a:r>
            <a:endParaRPr lang="en-US" sz="1200" baseline="30000" dirty="0"/>
          </a:p>
          <a:p>
            <a:r>
              <a:rPr lang="en-US" sz="1200" baseline="30000" dirty="0"/>
              <a:t>b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https://www.kaggle.com/datasets/k123vinod/insurance-churn-prediction-weekend-hackathon</a:t>
            </a:r>
            <a:r>
              <a:rPr lang="en-US" sz="1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42BCC-AAF1-679E-2855-A559023220AB}"/>
              </a:ext>
            </a:extLst>
          </p:cNvPr>
          <p:cNvSpPr txBox="1"/>
          <p:nvPr/>
        </p:nvSpPr>
        <p:spPr>
          <a:xfrm>
            <a:off x="2372669" y="3897763"/>
            <a:ext cx="3600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Table 1 : Dataset of customer churn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271989174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BC67-C99F-F6D5-D645-9FEAF5BB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Experiment result</a:t>
            </a:r>
            <a:endParaRPr lang="en-US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63498C-BE3B-F425-17CE-407328C0705F}"/>
              </a:ext>
            </a:extLst>
          </p:cNvPr>
          <p:cNvSpPr txBox="1"/>
          <p:nvPr/>
        </p:nvSpPr>
        <p:spPr>
          <a:xfrm>
            <a:off x="1574541" y="6096456"/>
            <a:ext cx="8651810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</a:t>
            </a:r>
            <a:r>
              <a:rPr lang="en-US" sz="1400" baseline="30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Xiaohuan</a:t>
            </a:r>
            <a:r>
              <a:rPr lang="en-US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Wen, </a:t>
            </a:r>
            <a:r>
              <a:rPr lang="en-US" sz="1400" baseline="30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Yanhong</a:t>
            </a:r>
            <a:r>
              <a:rPr lang="en-US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Wang, </a:t>
            </a:r>
            <a:r>
              <a:rPr lang="en-US" sz="1400" baseline="30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Xiaodong</a:t>
            </a:r>
            <a:r>
              <a:rPr lang="en-US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Ji, Mamadou </a:t>
            </a:r>
            <a:r>
              <a:rPr lang="en-US" sz="1400" baseline="30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Kaba</a:t>
            </a:r>
            <a:r>
              <a:rPr lang="en-US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400" baseline="30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Traoré,Three</a:t>
            </a:r>
            <a:r>
              <a:rPr lang="en-US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-stage churn management framework based on DCN with asymmetric </a:t>
            </a:r>
            <a:r>
              <a:rPr lang="en-US" sz="1400" baseline="30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loss,Expert</a:t>
            </a:r>
            <a:r>
              <a:rPr lang="en-US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Systems with </a:t>
            </a:r>
            <a:r>
              <a:rPr lang="en-US" sz="1400" baseline="30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Applications,Volume</a:t>
            </a:r>
            <a:r>
              <a:rPr lang="en-US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207,2022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46DCF500-3A48-D84D-92D8-7FB9358DD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364926"/>
              </p:ext>
            </p:extLst>
          </p:nvPr>
        </p:nvGraphicFramePr>
        <p:xfrm>
          <a:off x="2367382" y="2002590"/>
          <a:ext cx="7457235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447">
                  <a:extLst>
                    <a:ext uri="{9D8B030D-6E8A-4147-A177-3AD203B41FA5}">
                      <a16:colId xmlns:a16="http://schemas.microsoft.com/office/drawing/2014/main" val="3540498816"/>
                    </a:ext>
                  </a:extLst>
                </a:gridCol>
                <a:gridCol w="1491447">
                  <a:extLst>
                    <a:ext uri="{9D8B030D-6E8A-4147-A177-3AD203B41FA5}">
                      <a16:colId xmlns:a16="http://schemas.microsoft.com/office/drawing/2014/main" val="1026198886"/>
                    </a:ext>
                  </a:extLst>
                </a:gridCol>
                <a:gridCol w="1491447">
                  <a:extLst>
                    <a:ext uri="{9D8B030D-6E8A-4147-A177-3AD203B41FA5}">
                      <a16:colId xmlns:a16="http://schemas.microsoft.com/office/drawing/2014/main" val="3130124014"/>
                    </a:ext>
                  </a:extLst>
                </a:gridCol>
                <a:gridCol w="1491447">
                  <a:extLst>
                    <a:ext uri="{9D8B030D-6E8A-4147-A177-3AD203B41FA5}">
                      <a16:colId xmlns:a16="http://schemas.microsoft.com/office/drawing/2014/main" val="1198319066"/>
                    </a:ext>
                  </a:extLst>
                </a:gridCol>
                <a:gridCol w="1491447">
                  <a:extLst>
                    <a:ext uri="{9D8B030D-6E8A-4147-A177-3AD203B41FA5}">
                      <a16:colId xmlns:a16="http://schemas.microsoft.com/office/drawing/2014/main" val="13164577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F1-Score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74162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TELCO 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X. </a:t>
                      </a:r>
                      <a:r>
                        <a:rPr lang="en-US" dirty="0" err="1"/>
                        <a:t>Wen,et</a:t>
                      </a:r>
                      <a:r>
                        <a:rPr lang="en-US" dirty="0"/>
                        <a:t> al</a:t>
                      </a:r>
                      <a:r>
                        <a:rPr lang="en-US" baseline="30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7502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0.850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0.857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88449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INSURANCE 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X. </a:t>
                      </a:r>
                      <a:r>
                        <a:rPr lang="en-US" dirty="0" err="1"/>
                        <a:t>Wen,et</a:t>
                      </a:r>
                      <a:r>
                        <a:rPr lang="en-US" dirty="0"/>
                        <a:t> al</a:t>
                      </a:r>
                      <a:r>
                        <a:rPr lang="en-US" baseline="30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442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This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0.947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9259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042BCC-AAF1-679E-2855-A559023220AB}"/>
              </a:ext>
            </a:extLst>
          </p:cNvPr>
          <p:cNvSpPr txBox="1"/>
          <p:nvPr/>
        </p:nvSpPr>
        <p:spPr>
          <a:xfrm>
            <a:off x="2304219" y="3956935"/>
            <a:ext cx="758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Table 2 : Final experiment result from this research and compare with recent work</a:t>
            </a:r>
            <a:endParaRPr lang="en-US" sz="1400" baseline="30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BFF12D-815B-0D3A-C776-1FC21C6CE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209" y="4517802"/>
            <a:ext cx="9059591" cy="1325563"/>
          </a:xfrm>
        </p:spPr>
        <p:txBody>
          <a:bodyPr>
            <a:normAutofit/>
          </a:bodyPr>
          <a:lstStyle/>
          <a:p>
            <a:r>
              <a:rPr lang="en-US" sz="1600" dirty="0"/>
              <a:t>Proposed method can improve around </a:t>
            </a:r>
            <a:r>
              <a:rPr lang="en-US" sz="1600" b="1" dirty="0"/>
              <a:t>35% and 52% </a:t>
            </a:r>
            <a:r>
              <a:rPr lang="en-US" sz="1600" dirty="0"/>
              <a:t>in F1-score</a:t>
            </a:r>
          </a:p>
          <a:p>
            <a:r>
              <a:rPr lang="en-US" sz="1600" dirty="0"/>
              <a:t>Time spend in insurance dataset is higher than recent study</a:t>
            </a:r>
            <a:endParaRPr lang="en-US" sz="1600" b="1" dirty="0"/>
          </a:p>
          <a:p>
            <a:endParaRPr lang="en-US" sz="1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424133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1A1346-848C-B230-4ACA-F8B4E1D11E12}"/>
              </a:ext>
            </a:extLst>
          </p:cNvPr>
          <p:cNvSpPr/>
          <p:nvPr/>
        </p:nvSpPr>
        <p:spPr>
          <a:xfrm>
            <a:off x="1392329" y="2581535"/>
            <a:ext cx="1936955" cy="14336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0A2901-7110-C62C-CAB7-D4CA1D338DBC}"/>
              </a:ext>
            </a:extLst>
          </p:cNvPr>
          <p:cNvSpPr/>
          <p:nvPr/>
        </p:nvSpPr>
        <p:spPr>
          <a:xfrm>
            <a:off x="3904469" y="2581535"/>
            <a:ext cx="1936955" cy="14336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PROPOSED METHOD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B6E12C-4C7D-888F-425A-961530494905}"/>
              </a:ext>
            </a:extLst>
          </p:cNvPr>
          <p:cNvSpPr/>
          <p:nvPr/>
        </p:nvSpPr>
        <p:spPr>
          <a:xfrm>
            <a:off x="6308459" y="2581535"/>
            <a:ext cx="1936955" cy="14336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EXPERIMENTAL RESULT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C8709E-6F53-0C11-99D2-FE79A8D1B110}"/>
              </a:ext>
            </a:extLst>
          </p:cNvPr>
          <p:cNvSpPr/>
          <p:nvPr/>
        </p:nvSpPr>
        <p:spPr>
          <a:xfrm>
            <a:off x="8869760" y="2581533"/>
            <a:ext cx="1936955" cy="14336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EE652E-03DB-4B73-B190-C7A475D9288C}"/>
              </a:ext>
            </a:extLst>
          </p:cNvPr>
          <p:cNvCxnSpPr>
            <a:cxnSpLocks/>
          </p:cNvCxnSpPr>
          <p:nvPr/>
        </p:nvCxnSpPr>
        <p:spPr>
          <a:xfrm>
            <a:off x="9835750" y="4015208"/>
            <a:ext cx="1544" cy="49575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37B879-DBE8-5D33-876A-8F064F980068}"/>
              </a:ext>
            </a:extLst>
          </p:cNvPr>
          <p:cNvSpPr txBox="1"/>
          <p:nvPr/>
        </p:nvSpPr>
        <p:spPr>
          <a:xfrm>
            <a:off x="8227631" y="4582887"/>
            <a:ext cx="3216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What are we got from this research?</a:t>
            </a:r>
          </a:p>
        </p:txBody>
      </p:sp>
    </p:spTree>
    <p:extLst>
      <p:ext uri="{BB962C8B-B14F-4D97-AF65-F5344CB8AC3E}">
        <p14:creationId xmlns:p14="http://schemas.microsoft.com/office/powerpoint/2010/main" val="2879428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BC67-C99F-F6D5-D645-9FEAF5BB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751" y="330657"/>
            <a:ext cx="879721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Conclusion &amp; future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4ED53-C90C-E5C5-A9A3-13909F02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342" y="3283342"/>
            <a:ext cx="8937515" cy="860073"/>
          </a:xfrm>
        </p:spPr>
        <p:txBody>
          <a:bodyPr>
            <a:normAutofit/>
          </a:bodyPr>
          <a:lstStyle/>
          <a:p>
            <a:r>
              <a:rPr lang="en-US" sz="2000" dirty="0"/>
              <a:t>SMOTE is good for balancing data, but takes </a:t>
            </a:r>
            <a:r>
              <a:rPr lang="en-US" sz="2000" b="1" dirty="0"/>
              <a:t>more time spent</a:t>
            </a:r>
            <a:r>
              <a:rPr lang="en-US" sz="2000" dirty="0"/>
              <a:t> on big ratio between minority and majority class data</a:t>
            </a:r>
          </a:p>
          <a:p>
            <a:pPr marL="457200" lvl="1" indent="0">
              <a:buNone/>
            </a:pPr>
            <a:endParaRPr lang="en-US" sz="1400" dirty="0"/>
          </a:p>
          <a:p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BFC4DD-9014-AA84-3CF4-913195B4DF34}"/>
              </a:ext>
            </a:extLst>
          </p:cNvPr>
          <p:cNvSpPr txBox="1">
            <a:spLocks/>
          </p:cNvSpPr>
          <p:nvPr/>
        </p:nvSpPr>
        <p:spPr>
          <a:xfrm>
            <a:off x="1832343" y="1978025"/>
            <a:ext cx="8937515" cy="1603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There is 2 stages that important to improve customer churn prediction : </a:t>
            </a:r>
          </a:p>
          <a:p>
            <a:pPr lvl="1"/>
            <a:r>
              <a:rPr lang="en-US" sz="2000" u="sng" dirty="0"/>
              <a:t>Handle unbalanced data</a:t>
            </a:r>
          </a:p>
          <a:p>
            <a:pPr lvl="1"/>
            <a:r>
              <a:rPr lang="en-US" sz="2000" dirty="0"/>
              <a:t>Ensemble Machine Learning Model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400" dirty="0"/>
          </a:p>
          <a:p>
            <a:endParaRPr lang="en-US" sz="20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7D2A83-CD5E-2D93-8020-695E210B1B19}"/>
              </a:ext>
            </a:extLst>
          </p:cNvPr>
          <p:cNvSpPr txBox="1">
            <a:spLocks/>
          </p:cNvSpPr>
          <p:nvPr/>
        </p:nvSpPr>
        <p:spPr>
          <a:xfrm>
            <a:off x="1856448" y="4573453"/>
            <a:ext cx="8937515" cy="860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Prove the model in multi-industry of customer churn data</a:t>
            </a:r>
          </a:p>
          <a:p>
            <a:r>
              <a:rPr lang="en-US" sz="2000" dirty="0"/>
              <a:t>Develop a customer segmentation and strategy from churn prediction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400" dirty="0"/>
          </a:p>
          <a:p>
            <a:endParaRPr lang="en-US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4BB604-8E1E-875A-D5D8-1FE3AB719B6F}"/>
              </a:ext>
            </a:extLst>
          </p:cNvPr>
          <p:cNvSpPr/>
          <p:nvPr/>
        </p:nvSpPr>
        <p:spPr>
          <a:xfrm>
            <a:off x="1763486" y="4441372"/>
            <a:ext cx="9153330" cy="1091682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83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958" y="1848871"/>
            <a:ext cx="8591939" cy="2387600"/>
          </a:xfrm>
        </p:spPr>
        <p:txBody>
          <a:bodyPr>
            <a:noAutofit/>
          </a:bodyPr>
          <a:lstStyle/>
          <a:p>
            <a:r>
              <a:rPr lang="en-US" sz="3600" kern="100" dirty="0">
                <a:ea typeface="DengXian" panose="02010600030101010101" pitchFamily="2" charset="-122"/>
              </a:rPr>
              <a:t>“</a:t>
            </a:r>
            <a:r>
              <a:rPr lang="en-US" sz="3600" kern="100" dirty="0">
                <a:effectLst/>
                <a:ea typeface="DengXian" panose="02010600030101010101" pitchFamily="2" charset="-122"/>
              </a:rPr>
              <a:t>No matter how clever your algorithm, if your training data is bad, your algorithm won’t be able to perform well.</a:t>
            </a:r>
            <a:r>
              <a:rPr lang="en-US" sz="3600" dirty="0"/>
              <a:t>”</a:t>
            </a:r>
            <a:endParaRPr lang="en-TH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1016"/>
            <a:ext cx="9144000" cy="1655762"/>
          </a:xfrm>
        </p:spPr>
        <p:txBody>
          <a:bodyPr/>
          <a:lstStyle/>
          <a:p>
            <a:r>
              <a:rPr lang="en-US" dirty="0"/>
              <a:t>Chip Huyen, 2022</a:t>
            </a:r>
            <a:endParaRPr lang="en-T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15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B343C7-53AB-F7F2-AF0D-6671DFB06220}"/>
              </a:ext>
            </a:extLst>
          </p:cNvPr>
          <p:cNvSpPr/>
          <p:nvPr/>
        </p:nvSpPr>
        <p:spPr>
          <a:xfrm>
            <a:off x="1355007" y="2609373"/>
            <a:ext cx="1936955" cy="16392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061CA3-CDC4-F190-CE62-4905CA52F5E5}"/>
              </a:ext>
            </a:extLst>
          </p:cNvPr>
          <p:cNvSpPr/>
          <p:nvPr/>
        </p:nvSpPr>
        <p:spPr>
          <a:xfrm>
            <a:off x="3867147" y="2609373"/>
            <a:ext cx="1936955" cy="16392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PROPOSED METHOD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7017D7-57CB-7D7B-81E0-B86E354B9345}"/>
              </a:ext>
            </a:extLst>
          </p:cNvPr>
          <p:cNvSpPr/>
          <p:nvPr/>
        </p:nvSpPr>
        <p:spPr>
          <a:xfrm>
            <a:off x="6271137" y="2609373"/>
            <a:ext cx="1936955" cy="16392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EXPERIMENTAL RESULT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FAF649-C846-9E3D-548A-BA847D1B704A}"/>
              </a:ext>
            </a:extLst>
          </p:cNvPr>
          <p:cNvSpPr/>
          <p:nvPr/>
        </p:nvSpPr>
        <p:spPr>
          <a:xfrm>
            <a:off x="8832438" y="2609373"/>
            <a:ext cx="1936955" cy="163925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299930-1ACD-62F6-494D-FCDE14332A45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323485" y="4248626"/>
            <a:ext cx="0" cy="556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040385A-2FF5-3E1E-F764-B58347B0D6E7}"/>
              </a:ext>
            </a:extLst>
          </p:cNvPr>
          <p:cNvSpPr txBox="1"/>
          <p:nvPr/>
        </p:nvSpPr>
        <p:spPr>
          <a:xfrm>
            <a:off x="1057207" y="4805265"/>
            <a:ext cx="25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customer churn?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AE2762-5BFC-5C58-5DDF-CF26BFF4A243}"/>
              </a:ext>
            </a:extLst>
          </p:cNvPr>
          <p:cNvSpPr txBox="1"/>
          <p:nvPr/>
        </p:nvSpPr>
        <p:spPr>
          <a:xfrm>
            <a:off x="1057207" y="5167311"/>
            <a:ext cx="458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use machine learning in customer churn?</a:t>
            </a:r>
          </a:p>
        </p:txBody>
      </p:sp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BC67-C99F-F6D5-D645-9FEAF5BB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751" y="330657"/>
            <a:ext cx="879721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Customer Churn?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4ED53-C90C-E5C5-A9A3-13909F02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25625"/>
            <a:ext cx="509408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Customer churn is a state that customer cancels the subscription of a product</a:t>
            </a:r>
          </a:p>
          <a:p>
            <a:r>
              <a:rPr lang="en-US" sz="2000" dirty="0"/>
              <a:t>Finding a new customer is </a:t>
            </a:r>
            <a:r>
              <a:rPr lang="en-US" sz="2000" b="1" dirty="0"/>
              <a:t>five times more expensive </a:t>
            </a:r>
            <a:r>
              <a:rPr lang="en-US" sz="2000" dirty="0"/>
              <a:t>than retaining an existing customer</a:t>
            </a:r>
            <a:r>
              <a:rPr lang="en-US" sz="2000" baseline="30000" dirty="0"/>
              <a:t>*</a:t>
            </a:r>
          </a:p>
          <a:p>
            <a:r>
              <a:rPr lang="en-US" sz="2000" dirty="0"/>
              <a:t>Effective and efficient churn prediction enable to see that customer is about to stop using product</a:t>
            </a:r>
          </a:p>
          <a:p>
            <a:r>
              <a:rPr lang="en-US" sz="2000" dirty="0"/>
              <a:t>Company can provide retention and budgeting strategy from customer churn prediction result</a:t>
            </a:r>
          </a:p>
          <a:p>
            <a:endParaRPr lang="en-US" sz="2400" dirty="0"/>
          </a:p>
          <a:p>
            <a:endParaRPr lang="en-US" sz="1400" dirty="0"/>
          </a:p>
          <a:p>
            <a:endParaRPr lang="en-US" sz="2000" dirty="0"/>
          </a:p>
        </p:txBody>
      </p:sp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6DE80717-D653-D007-8CEA-94AC65530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101" y="1952625"/>
            <a:ext cx="4736703" cy="2952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63498C-BE3B-F425-17CE-407328C0705F}"/>
              </a:ext>
            </a:extLst>
          </p:cNvPr>
          <p:cNvSpPr txBox="1"/>
          <p:nvPr/>
        </p:nvSpPr>
        <p:spPr>
          <a:xfrm>
            <a:off x="1574541" y="6096456"/>
            <a:ext cx="86518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aseline="30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sz="10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Fornell</a:t>
            </a:r>
            <a:r>
              <a:rPr lang="en-US" sz="10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C., &amp; </a:t>
            </a:r>
            <a:r>
              <a:rPr lang="en-US" sz="10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Wernerfelt</a:t>
            </a:r>
            <a:r>
              <a:rPr lang="en-US" sz="10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B. (1987). Defensive marketing strategy by customer com- plaint management: A theoretical analysis. Journal of Marketing Research, 24(4), 337–346.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97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1A1346-848C-B230-4ACA-F8B4E1D11E12}"/>
              </a:ext>
            </a:extLst>
          </p:cNvPr>
          <p:cNvSpPr/>
          <p:nvPr/>
        </p:nvSpPr>
        <p:spPr>
          <a:xfrm>
            <a:off x="1392329" y="2581535"/>
            <a:ext cx="1936955" cy="14336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0A2901-7110-C62C-CAB7-D4CA1D338DBC}"/>
              </a:ext>
            </a:extLst>
          </p:cNvPr>
          <p:cNvSpPr/>
          <p:nvPr/>
        </p:nvSpPr>
        <p:spPr>
          <a:xfrm>
            <a:off x="3904469" y="2581535"/>
            <a:ext cx="1936955" cy="14336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PROPOSED METHOD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B6E12C-4C7D-888F-425A-961530494905}"/>
              </a:ext>
            </a:extLst>
          </p:cNvPr>
          <p:cNvSpPr/>
          <p:nvPr/>
        </p:nvSpPr>
        <p:spPr>
          <a:xfrm>
            <a:off x="6308459" y="2581535"/>
            <a:ext cx="1936955" cy="143367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EXPERIMENTAL RESULT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C8709E-6F53-0C11-99D2-FE79A8D1B110}"/>
              </a:ext>
            </a:extLst>
          </p:cNvPr>
          <p:cNvSpPr/>
          <p:nvPr/>
        </p:nvSpPr>
        <p:spPr>
          <a:xfrm>
            <a:off x="8869760" y="2581533"/>
            <a:ext cx="1936955" cy="14336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EE652E-03DB-4B73-B190-C7A475D9288C}"/>
              </a:ext>
            </a:extLst>
          </p:cNvPr>
          <p:cNvCxnSpPr>
            <a:cxnSpLocks/>
          </p:cNvCxnSpPr>
          <p:nvPr/>
        </p:nvCxnSpPr>
        <p:spPr>
          <a:xfrm>
            <a:off x="4872946" y="4048363"/>
            <a:ext cx="1544" cy="4957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37B879-DBE8-5D33-876A-8F064F980068}"/>
              </a:ext>
            </a:extLst>
          </p:cNvPr>
          <p:cNvSpPr txBox="1"/>
          <p:nvPr/>
        </p:nvSpPr>
        <p:spPr>
          <a:xfrm>
            <a:off x="3329284" y="4577274"/>
            <a:ext cx="3216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How the framework works?</a:t>
            </a:r>
          </a:p>
        </p:txBody>
      </p:sp>
    </p:spTree>
    <p:extLst>
      <p:ext uri="{BB962C8B-B14F-4D97-AF65-F5344CB8AC3E}">
        <p14:creationId xmlns:p14="http://schemas.microsoft.com/office/powerpoint/2010/main" val="936475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BC67-C99F-F6D5-D645-9FEAF5BB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Framework</a:t>
            </a:r>
          </a:p>
        </p:txBody>
      </p:sp>
      <p:pic>
        <p:nvPicPr>
          <p:cNvPr id="5" name="Picture 4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49D93E0B-6820-56E6-C939-3960623B2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54" y="1794704"/>
            <a:ext cx="7666384" cy="2690093"/>
          </a:xfrm>
          <a:prstGeom prst="rect">
            <a:avLst/>
          </a:prstGeom>
        </p:spPr>
      </p:pic>
      <p:pic>
        <p:nvPicPr>
          <p:cNvPr id="8" name="Picture 7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B84765C6-0905-54A8-A741-533AC995D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11" y="1690688"/>
            <a:ext cx="9286546" cy="32585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C1154E-8A0A-FADD-85E4-B4460F3590CD}"/>
              </a:ext>
            </a:extLst>
          </p:cNvPr>
          <p:cNvSpPr txBox="1"/>
          <p:nvPr/>
        </p:nvSpPr>
        <p:spPr>
          <a:xfrm>
            <a:off x="4009703" y="4766033"/>
            <a:ext cx="46178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Fig. 1. Framework of customer churn prediction using ensemble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3C31D2-EF6F-04D0-D596-EEF7C0796416}"/>
              </a:ext>
            </a:extLst>
          </p:cNvPr>
          <p:cNvSpPr txBox="1"/>
          <p:nvPr/>
        </p:nvSpPr>
        <p:spPr>
          <a:xfrm>
            <a:off x="1694545" y="6077377"/>
            <a:ext cx="880290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K. HASAN, A. ALAM, D. DAS, E. H. 3 and M. HASAN, "Diabetes Prediction Using Ensembling of Different Machine Learning Classifiers," IEEE Access, 2020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658970-D820-1DD6-9902-3E36462BC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8844" y="5354432"/>
            <a:ext cx="9059591" cy="6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Latest study shown XGBoost + Random forest achieve </a:t>
            </a:r>
            <a:r>
              <a:rPr lang="en-US" sz="1600" b="1" dirty="0"/>
              <a:t>best performance </a:t>
            </a:r>
            <a:r>
              <a:rPr lang="en-US" sz="1600" dirty="0"/>
              <a:t>in </a:t>
            </a:r>
            <a:r>
              <a:rPr lang="en-US" sz="1600" b="1" dirty="0"/>
              <a:t>ensemble model</a:t>
            </a:r>
            <a:r>
              <a:rPr lang="en-US" sz="1600" baseline="30000" dirty="0"/>
              <a:t>*</a:t>
            </a:r>
            <a:endParaRPr lang="en-US" sz="1600" b="1" baseline="30000" dirty="0"/>
          </a:p>
          <a:p>
            <a:endParaRPr lang="en-US" sz="1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624694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BC67-C99F-F6D5-D645-9FEAF5BB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SMOTE</a:t>
            </a:r>
            <a:r>
              <a:rPr lang="en-US" sz="2400" baseline="30000" dirty="0"/>
              <a:t>*</a:t>
            </a:r>
            <a:r>
              <a:rPr lang="en-US" sz="2400" dirty="0"/>
              <a:t> : Synthetic Minority Over-sampling Technique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63498C-BE3B-F425-17CE-407328C0705F}"/>
              </a:ext>
            </a:extLst>
          </p:cNvPr>
          <p:cNvSpPr txBox="1"/>
          <p:nvPr/>
        </p:nvSpPr>
        <p:spPr>
          <a:xfrm>
            <a:off x="1574541" y="6096456"/>
            <a:ext cx="86518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aseline="30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</a:t>
            </a:r>
            <a:r>
              <a:rPr lang="en-US" sz="10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N. V. Chawla, K. W. Bowyer, L. O. Hall and W. P. </a:t>
            </a:r>
            <a:r>
              <a:rPr lang="en-US" sz="10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Kegelmeyer</a:t>
            </a:r>
            <a:r>
              <a:rPr lang="en-US" sz="10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"SMOTE: Synthetic Minority Over-sampling Technique," Journal of Artificial Intelligence Research , vol. 16, 2002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F2607-9A43-002A-EF9D-5151570AE96A}"/>
              </a:ext>
            </a:extLst>
          </p:cNvPr>
          <p:cNvGrpSpPr/>
          <p:nvPr/>
        </p:nvGrpSpPr>
        <p:grpSpPr>
          <a:xfrm>
            <a:off x="5299788" y="1883681"/>
            <a:ext cx="4581330" cy="979715"/>
            <a:chOff x="5150498" y="1595534"/>
            <a:chExt cx="4581330" cy="9797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94B297-D8B2-5688-9D62-ADB25F9E3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4990" y="1827121"/>
              <a:ext cx="4066960" cy="479642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7BEE0B2-D328-7146-6C35-1E95D279737A}"/>
                </a:ext>
              </a:extLst>
            </p:cNvPr>
            <p:cNvSpPr/>
            <p:nvPr/>
          </p:nvSpPr>
          <p:spPr>
            <a:xfrm>
              <a:off x="5150498" y="1595534"/>
              <a:ext cx="4581330" cy="979715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AF870D-8EB5-0811-E76A-57436CA6A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816" y="3298988"/>
            <a:ext cx="9059591" cy="2006082"/>
          </a:xfrm>
        </p:spPr>
        <p:txBody>
          <a:bodyPr>
            <a:normAutofit/>
          </a:bodyPr>
          <a:lstStyle/>
          <a:p>
            <a:r>
              <a:rPr lang="en-US" sz="2000" dirty="0"/>
              <a:t>Simple and efficient over sampling technique</a:t>
            </a:r>
            <a:endParaRPr lang="en-US" sz="2000" b="1" dirty="0"/>
          </a:p>
          <a:p>
            <a:r>
              <a:rPr lang="en-US" sz="2000" dirty="0"/>
              <a:t>Use for handle </a:t>
            </a:r>
            <a:r>
              <a:rPr lang="en-US" sz="2000" b="1" dirty="0"/>
              <a:t>unbalanced data</a:t>
            </a:r>
          </a:p>
          <a:p>
            <a:r>
              <a:rPr lang="en-US" sz="2000" dirty="0"/>
              <a:t>Oversampling data in </a:t>
            </a:r>
            <a:r>
              <a:rPr lang="en-US" sz="2000" b="1" dirty="0"/>
              <a:t>minority class</a:t>
            </a:r>
          </a:p>
          <a:p>
            <a:r>
              <a:rPr lang="en-US" sz="2000" dirty="0"/>
              <a:t>Use </a:t>
            </a:r>
            <a:r>
              <a:rPr lang="en-US" sz="2000" b="1" dirty="0"/>
              <a:t>k-nearest neighbor </a:t>
            </a:r>
            <a:r>
              <a:rPr lang="en-US" sz="2000" dirty="0"/>
              <a:t>algorithm to find closest data</a:t>
            </a:r>
            <a:endParaRPr lang="en-US" sz="2400" dirty="0"/>
          </a:p>
          <a:p>
            <a:endParaRPr lang="en-US" sz="1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94411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BC67-C99F-F6D5-D645-9FEAF5BB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Weight average ensemble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F2BB56D-3049-734A-9998-C8A94A3F72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7435" y="4268067"/>
                <a:ext cx="6000932" cy="147959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𝑎𝑢𝑐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AUC</m:t>
                      </m:r>
                      <m:r>
                        <m:rPr>
                          <m:nor/>
                        </m:rP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XGBoost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𝑎𝑢𝑐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𝐴𝑈𝐶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𝑅𝑎𝑛𝑑𝑜𝑚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𝑓𝑜𝑟𝑒𝑠𝑡</m:t>
                      </m:r>
                    </m:oMath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𝑐𝑙𝑎𝑠𝑠𝑖𝑓𝑖𝑐𝑎𝑡𝑖𝑜𝑛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𝑟𝑒𝑠𝑢𝑙𝑡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𝑋𝐺𝐵𝑜𝑜𝑠𝑡</m:t>
                      </m:r>
                    </m:oMath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𝑐𝑙𝑎𝑠𝑠𝑖𝑓𝑖𝑐𝑎𝑡𝑖𝑜𝑛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𝑟𝑒𝑠𝑢𝑙𝑡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𝑅𝑎𝑛𝑑𝑜𝑚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𝑓𝑜𝑟𝑒𝑠𝑡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=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𝑅𝑒𝑠𝑢𝑙𝑡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𝑓𝑖𝑛𝑎𝑙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𝑐𝑙𝑎𝑠𝑠𝑖𝑓𝑖𝑐𝑎𝑡𝑖𝑜𝑛</m:t>
                      </m:r>
                    </m:oMath>
                  </m:oMathPara>
                </a14:m>
                <a:endParaRPr lang="en-US" sz="14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F2BB56D-3049-734A-9998-C8A94A3F7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435" y="4268067"/>
                <a:ext cx="6000932" cy="1479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D300183B-1879-5850-3126-C8E9F207E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747" y="2057704"/>
            <a:ext cx="4886546" cy="163371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89FF45-5943-B958-6E6B-2FC6AC675D84}"/>
              </a:ext>
            </a:extLst>
          </p:cNvPr>
          <p:cNvSpPr/>
          <p:nvPr/>
        </p:nvSpPr>
        <p:spPr>
          <a:xfrm>
            <a:off x="2593910" y="1950098"/>
            <a:ext cx="4646645" cy="1828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9823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BC67-C99F-F6D5-D645-9FEAF5BB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K-fold cross validation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63498C-BE3B-F425-17CE-407328C0705F}"/>
              </a:ext>
            </a:extLst>
          </p:cNvPr>
          <p:cNvSpPr txBox="1"/>
          <p:nvPr/>
        </p:nvSpPr>
        <p:spPr>
          <a:xfrm>
            <a:off x="1574541" y="6096456"/>
            <a:ext cx="96595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aseline="30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</a:t>
            </a:r>
            <a:r>
              <a:rPr lang="en-US" sz="10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Z. Shen. (2020, March. 12). "3 min of Machine Learning: Cross </a:t>
            </a:r>
            <a:r>
              <a:rPr lang="en-US" sz="10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Vaildation</a:t>
            </a:r>
            <a:r>
              <a:rPr lang="en-US" sz="10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" [Online]. Available: https://zitaoshen.rbind.io/project/machine_learning/machine-learning-101-cross-vaildation/.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6419D9-EDF5-68DE-260D-4142EF88C4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0217" y="3949595"/>
                <a:ext cx="4317378" cy="112433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𝐹𝑖𝑛𝑎𝑙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𝑀𝑒𝑡𝑟𝑖𝑐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𝑐𝑙𝑎𝑠𝑠𝑖𝑓𝑖𝑒𝑟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𝑃𝑒𝑟𝑓𝑜𝑟𝑚𝑎𝑛𝑐𝑒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𝑚𝑒𝑡𝑟𝑖𝑐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𝑒𝑎𝑐h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𝑓𝑜𝑙𝑑</m:t>
                      </m:r>
                    </m:oMath>
                  </m:oMathPara>
                </a14:m>
                <a:endParaRPr lang="en-US" sz="1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𝑀𝑒𝑎𝑛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𝑃𝑒𝑟𝑓𝑜𝑟𝑚𝑎𝑛𝑐𝑒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𝑚𝑒𝑡𝑟𝑖𝑐</m:t>
                      </m:r>
                    </m:oMath>
                  </m:oMathPara>
                </a14:m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</a:rPr>
                        <m:t>𝐹𝑜𝑙𝑑</m:t>
                      </m:r>
                    </m:oMath>
                  </m:oMathPara>
                </a14:m>
                <a:endParaRPr lang="en-US" sz="1400" dirty="0"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6419D9-EDF5-68DE-260D-4142EF88C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217" y="3949595"/>
                <a:ext cx="4317378" cy="1124339"/>
              </a:xfrm>
              <a:prstGeom prst="rect">
                <a:avLst/>
              </a:prstGeom>
              <a:blipFill>
                <a:blip r:embed="rId2"/>
                <a:stretch>
                  <a:fillRect t="-434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4C2484A-3328-112A-E0BA-EF3ABB032FA5}"/>
              </a:ext>
            </a:extLst>
          </p:cNvPr>
          <p:cNvSpPr txBox="1"/>
          <p:nvPr/>
        </p:nvSpPr>
        <p:spPr>
          <a:xfrm>
            <a:off x="5762403" y="5000276"/>
            <a:ext cx="2274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 2 : 5-folds cross validation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EDD7F-8739-83F4-08C7-8A1EFE505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586"/>
          <a:stretch/>
        </p:blipFill>
        <p:spPr>
          <a:xfrm>
            <a:off x="1930217" y="2227624"/>
            <a:ext cx="3593505" cy="1201376"/>
          </a:xfrm>
          <a:prstGeom prst="rect">
            <a:avLst/>
          </a:prstGeom>
        </p:spPr>
      </p:pic>
      <p:pic>
        <p:nvPicPr>
          <p:cNvPr id="8" name="Picture 7" descr="A diagram of a performance&#10;&#10;Description automatically generated with low confidence">
            <a:extLst>
              <a:ext uri="{FF2B5EF4-FFF2-40B4-BE49-F238E27FC236}">
                <a16:creationId xmlns:a16="http://schemas.microsoft.com/office/drawing/2014/main" id="{01EAF066-CC76-8CC0-2693-55FC14EAC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043" y="1892153"/>
            <a:ext cx="5133394" cy="308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966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1A1346-848C-B230-4ACA-F8B4E1D11E12}"/>
              </a:ext>
            </a:extLst>
          </p:cNvPr>
          <p:cNvSpPr/>
          <p:nvPr/>
        </p:nvSpPr>
        <p:spPr>
          <a:xfrm>
            <a:off x="1392329" y="2581535"/>
            <a:ext cx="1936955" cy="14336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0A2901-7110-C62C-CAB7-D4CA1D338DBC}"/>
              </a:ext>
            </a:extLst>
          </p:cNvPr>
          <p:cNvSpPr/>
          <p:nvPr/>
        </p:nvSpPr>
        <p:spPr>
          <a:xfrm>
            <a:off x="3904469" y="2581535"/>
            <a:ext cx="1936955" cy="14336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PROPOSED METHOD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B6E12C-4C7D-888F-425A-961530494905}"/>
              </a:ext>
            </a:extLst>
          </p:cNvPr>
          <p:cNvSpPr/>
          <p:nvPr/>
        </p:nvSpPr>
        <p:spPr>
          <a:xfrm>
            <a:off x="6308459" y="2581535"/>
            <a:ext cx="1936955" cy="143367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EXPERIMENTAL RESULT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C8709E-6F53-0C11-99D2-FE79A8D1B110}"/>
              </a:ext>
            </a:extLst>
          </p:cNvPr>
          <p:cNvSpPr/>
          <p:nvPr/>
        </p:nvSpPr>
        <p:spPr>
          <a:xfrm>
            <a:off x="8869760" y="2581533"/>
            <a:ext cx="1936955" cy="14336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EE652E-03DB-4B73-B190-C7A475D9288C}"/>
              </a:ext>
            </a:extLst>
          </p:cNvPr>
          <p:cNvCxnSpPr>
            <a:cxnSpLocks/>
          </p:cNvCxnSpPr>
          <p:nvPr/>
        </p:nvCxnSpPr>
        <p:spPr>
          <a:xfrm>
            <a:off x="7275391" y="4015208"/>
            <a:ext cx="1544" cy="495757"/>
          </a:xfrm>
          <a:prstGeom prst="straightConnector1">
            <a:avLst/>
          </a:prstGeom>
          <a:ln>
            <a:solidFill>
              <a:srgbClr val="103EA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37B879-DBE8-5D33-876A-8F064F980068}"/>
              </a:ext>
            </a:extLst>
          </p:cNvPr>
          <p:cNvSpPr txBox="1"/>
          <p:nvPr/>
        </p:nvSpPr>
        <p:spPr>
          <a:xfrm>
            <a:off x="5667272" y="4582887"/>
            <a:ext cx="3216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Is ensemble model achieving  good performance?</a:t>
            </a:r>
          </a:p>
        </p:txBody>
      </p:sp>
    </p:spTree>
    <p:extLst>
      <p:ext uri="{BB962C8B-B14F-4D97-AF65-F5344CB8AC3E}">
        <p14:creationId xmlns:p14="http://schemas.microsoft.com/office/powerpoint/2010/main" val="851580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708</Words>
  <Application>Microsoft Office PowerPoint</Application>
  <PresentationFormat>Widescreen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Italics</vt:lpstr>
      <vt:lpstr>Arial</vt:lpstr>
      <vt:lpstr>Arial Bold</vt:lpstr>
      <vt:lpstr>Calibri</vt:lpstr>
      <vt:lpstr>Cambria Math</vt:lpstr>
      <vt:lpstr>Wingdings 2</vt:lpstr>
      <vt:lpstr>Office Theme</vt:lpstr>
      <vt:lpstr>PowerPoint Presentation</vt:lpstr>
      <vt:lpstr>PowerPoint Presentation</vt:lpstr>
      <vt:lpstr>Customer Churn?</vt:lpstr>
      <vt:lpstr>PowerPoint Presentation</vt:lpstr>
      <vt:lpstr>The Framework</vt:lpstr>
      <vt:lpstr>SMOTE* : Synthetic Minority Over-sampling Technique</vt:lpstr>
      <vt:lpstr>Weight average ensemble learning</vt:lpstr>
      <vt:lpstr>K-fold cross validation</vt:lpstr>
      <vt:lpstr>PowerPoint Presentation</vt:lpstr>
      <vt:lpstr>Dataset overview</vt:lpstr>
      <vt:lpstr>Experiment result</vt:lpstr>
      <vt:lpstr>PowerPoint Presentation</vt:lpstr>
      <vt:lpstr>Conclusion &amp; future works</vt:lpstr>
      <vt:lpstr>“No matter how clever your algorithm, if your training data is bad, your algorithm won’t be able to perform well.”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maha yasa</cp:lastModifiedBy>
  <cp:revision>84</cp:revision>
  <dcterms:created xsi:type="dcterms:W3CDTF">2023-05-16T14:53:12Z</dcterms:created>
  <dcterms:modified xsi:type="dcterms:W3CDTF">2023-06-22T06:29:37Z</dcterms:modified>
</cp:coreProperties>
</file>