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7" r:id="rId1"/>
  </p:sldMasterIdLst>
  <p:notesMasterIdLst>
    <p:notesMasterId r:id="rId41"/>
  </p:notesMasterIdLst>
  <p:sldIdLst>
    <p:sldId id="322" r:id="rId2"/>
    <p:sldId id="288" r:id="rId3"/>
    <p:sldId id="307" r:id="rId4"/>
    <p:sldId id="295" r:id="rId5"/>
    <p:sldId id="292" r:id="rId6"/>
    <p:sldId id="312" r:id="rId7"/>
    <p:sldId id="299" r:id="rId8"/>
    <p:sldId id="294" r:id="rId9"/>
    <p:sldId id="320" r:id="rId10"/>
    <p:sldId id="309" r:id="rId11"/>
    <p:sldId id="321" r:id="rId12"/>
    <p:sldId id="311" r:id="rId13"/>
    <p:sldId id="278" r:id="rId14"/>
    <p:sldId id="301" r:id="rId15"/>
    <p:sldId id="302" r:id="rId16"/>
    <p:sldId id="289" r:id="rId17"/>
    <p:sldId id="290" r:id="rId18"/>
    <p:sldId id="291" r:id="rId19"/>
    <p:sldId id="296" r:id="rId20"/>
    <p:sldId id="298" r:id="rId21"/>
    <p:sldId id="293" r:id="rId22"/>
    <p:sldId id="282" r:id="rId23"/>
    <p:sldId id="303" r:id="rId24"/>
    <p:sldId id="306" r:id="rId25"/>
    <p:sldId id="283" r:id="rId26"/>
    <p:sldId id="305" r:id="rId27"/>
    <p:sldId id="286" r:id="rId28"/>
    <p:sldId id="287" r:id="rId29"/>
    <p:sldId id="285" r:id="rId30"/>
    <p:sldId id="317" r:id="rId31"/>
    <p:sldId id="323" r:id="rId32"/>
    <p:sldId id="261" r:id="rId33"/>
    <p:sldId id="271" r:id="rId34"/>
    <p:sldId id="272" r:id="rId35"/>
    <p:sldId id="273" r:id="rId36"/>
    <p:sldId id="319" r:id="rId37"/>
    <p:sldId id="269" r:id="rId38"/>
    <p:sldId id="324" r:id="rId39"/>
    <p:sldId id="326"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05F"/>
    <a:srgbClr val="DAC700"/>
    <a:srgbClr val="DBC520"/>
    <a:srgbClr val="2C97FF"/>
    <a:srgbClr val="227BD0"/>
    <a:srgbClr val="76B11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528" autoAdjust="0"/>
  </p:normalViewPr>
  <p:slideViewPr>
    <p:cSldViewPr snapToGrid="0" snapToObjects="1">
      <p:cViewPr>
        <p:scale>
          <a:sx n="110" d="100"/>
          <a:sy n="110" d="100"/>
        </p:scale>
        <p:origin x="-520" y="136"/>
      </p:cViewPr>
      <p:guideLst>
        <p:guide orient="horz" pos="2160"/>
        <p:guide pos="2880"/>
      </p:guideLst>
    </p:cSldViewPr>
  </p:slideViewPr>
  <p:notesTextViewPr>
    <p:cViewPr>
      <p:scale>
        <a:sx n="100" d="100"/>
        <a:sy n="100" d="100"/>
      </p:scale>
      <p:origin x="0" y="0"/>
    </p:cViewPr>
  </p:notesTextViewPr>
  <p:sorterViewPr>
    <p:cViewPr>
      <p:scale>
        <a:sx n="134" d="100"/>
        <a:sy n="134"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238B75-9362-ED4A-A3EA-AFE5C83AD481}" type="doc">
      <dgm:prSet loTypeId="urn:microsoft.com/office/officeart/2005/8/layout/cycle2" loCatId="" qsTypeId="urn:microsoft.com/office/officeart/2005/8/quickstyle/simple4" qsCatId="simple" csTypeId="urn:microsoft.com/office/officeart/2005/8/colors/accent1_2" csCatId="accent1" phldr="1"/>
      <dgm:spPr/>
      <dgm:t>
        <a:bodyPr/>
        <a:lstStyle/>
        <a:p>
          <a:endParaRPr lang="en-US"/>
        </a:p>
      </dgm:t>
    </dgm:pt>
    <dgm:pt modelId="{17225D9E-257D-B142-B9AD-A45A1652CA9E}">
      <dgm:prSet phldrT="[Text]"/>
      <dgm:spPr>
        <a:solidFill>
          <a:srgbClr val="FF305F"/>
        </a:solidFill>
      </dgm:spPr>
      <dgm:t>
        <a:bodyPr/>
        <a:lstStyle/>
        <a:p>
          <a:r>
            <a:rPr lang="en-US" b="1" i="0" dirty="0" smtClean="0">
              <a:solidFill>
                <a:schemeClr val="tx1"/>
              </a:solidFill>
            </a:rPr>
            <a:t>Move Often </a:t>
          </a:r>
          <a:endParaRPr lang="en-US" b="1" i="0" dirty="0">
            <a:solidFill>
              <a:schemeClr val="tx1"/>
            </a:solidFill>
          </a:endParaRPr>
        </a:p>
      </dgm:t>
    </dgm:pt>
    <dgm:pt modelId="{E2DEA888-8478-A14B-93A1-66FDFF2E84F8}" type="parTrans" cxnId="{F2140680-E93A-734B-A6E6-DC266582D6C2}">
      <dgm:prSet/>
      <dgm:spPr/>
      <dgm:t>
        <a:bodyPr/>
        <a:lstStyle/>
        <a:p>
          <a:endParaRPr lang="en-US"/>
        </a:p>
      </dgm:t>
    </dgm:pt>
    <dgm:pt modelId="{94E9245B-3CAD-EF4B-B56F-F2EF4F652A5C}" type="sibTrans" cxnId="{F2140680-E93A-734B-A6E6-DC266582D6C2}">
      <dgm:prSet/>
      <dgm:spPr>
        <a:solidFill>
          <a:srgbClr val="3366FF"/>
        </a:solidFill>
      </dgm:spPr>
      <dgm:t>
        <a:bodyPr/>
        <a:lstStyle/>
        <a:p>
          <a:endParaRPr lang="en-US"/>
        </a:p>
      </dgm:t>
    </dgm:pt>
    <dgm:pt modelId="{DBF5289E-236E-D74B-9712-6B937A002D6F}">
      <dgm:prSet phldrT="[Text]"/>
      <dgm:spPr>
        <a:solidFill>
          <a:srgbClr val="FF305F"/>
        </a:solidFill>
      </dgm:spPr>
      <dgm:t>
        <a:bodyPr/>
        <a:lstStyle/>
        <a:p>
          <a:r>
            <a:rPr lang="en-US" b="1" dirty="0" smtClean="0">
              <a:solidFill>
                <a:srgbClr val="000000"/>
              </a:solidFill>
            </a:rPr>
            <a:t>Eat to Fuel Not Fill</a:t>
          </a:r>
          <a:endParaRPr lang="en-US" b="1" dirty="0">
            <a:solidFill>
              <a:srgbClr val="000000"/>
            </a:solidFill>
          </a:endParaRPr>
        </a:p>
      </dgm:t>
    </dgm:pt>
    <dgm:pt modelId="{F7EB95DE-279C-0B4E-9A02-065C0858A615}" type="parTrans" cxnId="{69BF9E18-19BC-C247-9BB6-F2A4A4738275}">
      <dgm:prSet/>
      <dgm:spPr/>
      <dgm:t>
        <a:bodyPr/>
        <a:lstStyle/>
        <a:p>
          <a:endParaRPr lang="en-US"/>
        </a:p>
      </dgm:t>
    </dgm:pt>
    <dgm:pt modelId="{7AD3B72E-C501-2841-9872-6299C673B482}" type="sibTrans" cxnId="{69BF9E18-19BC-C247-9BB6-F2A4A4738275}">
      <dgm:prSet/>
      <dgm:spPr>
        <a:solidFill>
          <a:srgbClr val="3366FF"/>
        </a:solidFill>
      </dgm:spPr>
      <dgm:t>
        <a:bodyPr/>
        <a:lstStyle/>
        <a:p>
          <a:endParaRPr lang="en-US"/>
        </a:p>
      </dgm:t>
    </dgm:pt>
    <dgm:pt modelId="{60B90427-9EBF-FC42-9646-11C98CE627E6}">
      <dgm:prSet phldrT="[Text]"/>
      <dgm:spPr>
        <a:solidFill>
          <a:srgbClr val="FF305F"/>
        </a:solidFill>
      </dgm:spPr>
      <dgm:t>
        <a:bodyPr/>
        <a:lstStyle/>
        <a:p>
          <a:r>
            <a:rPr lang="en-US" b="1" dirty="0" smtClean="0">
              <a:solidFill>
                <a:srgbClr val="000000"/>
              </a:solidFill>
            </a:rPr>
            <a:t>GET ADJUSTED</a:t>
          </a:r>
          <a:endParaRPr lang="en-US" b="1" dirty="0">
            <a:solidFill>
              <a:srgbClr val="000000"/>
            </a:solidFill>
          </a:endParaRPr>
        </a:p>
      </dgm:t>
    </dgm:pt>
    <dgm:pt modelId="{2F75A2D0-0124-0B42-B344-E2E0DB0EA971}" type="parTrans" cxnId="{5C6F1D6D-66C0-4F4F-8A9F-7BB324C8DB5C}">
      <dgm:prSet/>
      <dgm:spPr/>
      <dgm:t>
        <a:bodyPr/>
        <a:lstStyle/>
        <a:p>
          <a:endParaRPr lang="en-US"/>
        </a:p>
      </dgm:t>
    </dgm:pt>
    <dgm:pt modelId="{10EC61FE-A644-6D43-A016-19AE75D46319}" type="sibTrans" cxnId="{5C6F1D6D-66C0-4F4F-8A9F-7BB324C8DB5C}">
      <dgm:prSet/>
      <dgm:spPr>
        <a:solidFill>
          <a:srgbClr val="3366FF"/>
        </a:solidFill>
      </dgm:spPr>
      <dgm:t>
        <a:bodyPr/>
        <a:lstStyle/>
        <a:p>
          <a:endParaRPr lang="en-US"/>
        </a:p>
      </dgm:t>
    </dgm:pt>
    <dgm:pt modelId="{56800A11-7E4B-724F-B1EB-5CBAD6602590}">
      <dgm:prSet phldrT="[Text]"/>
      <dgm:spPr>
        <a:solidFill>
          <a:srgbClr val="FF305F"/>
        </a:solidFill>
      </dgm:spPr>
      <dgm:t>
        <a:bodyPr/>
        <a:lstStyle/>
        <a:p>
          <a:r>
            <a:rPr lang="en-US" b="1" dirty="0" smtClean="0">
              <a:solidFill>
                <a:srgbClr val="000000"/>
              </a:solidFill>
            </a:rPr>
            <a:t>Have A Happy Mind</a:t>
          </a:r>
          <a:endParaRPr lang="en-US" b="1" dirty="0">
            <a:solidFill>
              <a:srgbClr val="000000"/>
            </a:solidFill>
          </a:endParaRPr>
        </a:p>
      </dgm:t>
    </dgm:pt>
    <dgm:pt modelId="{37208482-9180-6344-B4BD-7D24CEBC74B5}" type="parTrans" cxnId="{77F39E63-D02C-7E4D-BEBE-F45D34932637}">
      <dgm:prSet/>
      <dgm:spPr/>
      <dgm:t>
        <a:bodyPr/>
        <a:lstStyle/>
        <a:p>
          <a:endParaRPr lang="en-US"/>
        </a:p>
      </dgm:t>
    </dgm:pt>
    <dgm:pt modelId="{BBF619E7-B6F7-7448-8DBE-DAEC29D4EA1C}" type="sibTrans" cxnId="{77F39E63-D02C-7E4D-BEBE-F45D34932637}">
      <dgm:prSet/>
      <dgm:spPr>
        <a:solidFill>
          <a:srgbClr val="3366FF"/>
        </a:solidFill>
      </dgm:spPr>
      <dgm:t>
        <a:bodyPr/>
        <a:lstStyle/>
        <a:p>
          <a:endParaRPr lang="en-US"/>
        </a:p>
      </dgm:t>
    </dgm:pt>
    <dgm:pt modelId="{8EDDF943-CB72-DB43-8233-EA31B3B60509}" type="pres">
      <dgm:prSet presAssocID="{32238B75-9362-ED4A-A3EA-AFE5C83AD481}" presName="cycle" presStyleCnt="0">
        <dgm:presLayoutVars>
          <dgm:dir/>
          <dgm:resizeHandles val="exact"/>
        </dgm:presLayoutVars>
      </dgm:prSet>
      <dgm:spPr/>
      <dgm:t>
        <a:bodyPr/>
        <a:lstStyle/>
        <a:p>
          <a:endParaRPr lang="en-US"/>
        </a:p>
      </dgm:t>
    </dgm:pt>
    <dgm:pt modelId="{A1AD3812-8A32-344B-BC44-9CDB400A67B3}" type="pres">
      <dgm:prSet presAssocID="{17225D9E-257D-B142-B9AD-A45A1652CA9E}" presName="node" presStyleLbl="node1" presStyleIdx="0" presStyleCnt="4">
        <dgm:presLayoutVars>
          <dgm:bulletEnabled val="1"/>
        </dgm:presLayoutVars>
      </dgm:prSet>
      <dgm:spPr/>
      <dgm:t>
        <a:bodyPr/>
        <a:lstStyle/>
        <a:p>
          <a:endParaRPr lang="en-US"/>
        </a:p>
      </dgm:t>
    </dgm:pt>
    <dgm:pt modelId="{CB1A392F-61FB-A744-9D05-A452536D206C}" type="pres">
      <dgm:prSet presAssocID="{94E9245B-3CAD-EF4B-B56F-F2EF4F652A5C}" presName="sibTrans" presStyleLbl="sibTrans2D1" presStyleIdx="0" presStyleCnt="4"/>
      <dgm:spPr/>
      <dgm:t>
        <a:bodyPr/>
        <a:lstStyle/>
        <a:p>
          <a:endParaRPr lang="en-US"/>
        </a:p>
      </dgm:t>
    </dgm:pt>
    <dgm:pt modelId="{A85F6123-92C3-8A43-9ECA-82E6520D4B88}" type="pres">
      <dgm:prSet presAssocID="{94E9245B-3CAD-EF4B-B56F-F2EF4F652A5C}" presName="connectorText" presStyleLbl="sibTrans2D1" presStyleIdx="0" presStyleCnt="4"/>
      <dgm:spPr/>
      <dgm:t>
        <a:bodyPr/>
        <a:lstStyle/>
        <a:p>
          <a:endParaRPr lang="en-US"/>
        </a:p>
      </dgm:t>
    </dgm:pt>
    <dgm:pt modelId="{E0623512-16DF-1546-AA6E-61F536BF7449}" type="pres">
      <dgm:prSet presAssocID="{DBF5289E-236E-D74B-9712-6B937A002D6F}" presName="node" presStyleLbl="node1" presStyleIdx="1" presStyleCnt="4">
        <dgm:presLayoutVars>
          <dgm:bulletEnabled val="1"/>
        </dgm:presLayoutVars>
      </dgm:prSet>
      <dgm:spPr/>
      <dgm:t>
        <a:bodyPr/>
        <a:lstStyle/>
        <a:p>
          <a:endParaRPr lang="en-US"/>
        </a:p>
      </dgm:t>
    </dgm:pt>
    <dgm:pt modelId="{258984A2-98DF-8D4C-864B-85707CDA39F2}" type="pres">
      <dgm:prSet presAssocID="{7AD3B72E-C501-2841-9872-6299C673B482}" presName="sibTrans" presStyleLbl="sibTrans2D1" presStyleIdx="1" presStyleCnt="4"/>
      <dgm:spPr/>
      <dgm:t>
        <a:bodyPr/>
        <a:lstStyle/>
        <a:p>
          <a:endParaRPr lang="en-US"/>
        </a:p>
      </dgm:t>
    </dgm:pt>
    <dgm:pt modelId="{9E8BCCAE-3CBF-D842-8B11-CFEBE865CB8D}" type="pres">
      <dgm:prSet presAssocID="{7AD3B72E-C501-2841-9872-6299C673B482}" presName="connectorText" presStyleLbl="sibTrans2D1" presStyleIdx="1" presStyleCnt="4"/>
      <dgm:spPr/>
      <dgm:t>
        <a:bodyPr/>
        <a:lstStyle/>
        <a:p>
          <a:endParaRPr lang="en-US"/>
        </a:p>
      </dgm:t>
    </dgm:pt>
    <dgm:pt modelId="{FE0BD3E9-0E5F-1148-A39A-1E3A821D64D0}" type="pres">
      <dgm:prSet presAssocID="{60B90427-9EBF-FC42-9646-11C98CE627E6}" presName="node" presStyleLbl="node1" presStyleIdx="2" presStyleCnt="4">
        <dgm:presLayoutVars>
          <dgm:bulletEnabled val="1"/>
        </dgm:presLayoutVars>
      </dgm:prSet>
      <dgm:spPr/>
      <dgm:t>
        <a:bodyPr/>
        <a:lstStyle/>
        <a:p>
          <a:endParaRPr lang="en-US"/>
        </a:p>
      </dgm:t>
    </dgm:pt>
    <dgm:pt modelId="{8B78BE21-6F52-F647-A9D1-89FAA46F7398}" type="pres">
      <dgm:prSet presAssocID="{10EC61FE-A644-6D43-A016-19AE75D46319}" presName="sibTrans" presStyleLbl="sibTrans2D1" presStyleIdx="2" presStyleCnt="4"/>
      <dgm:spPr/>
      <dgm:t>
        <a:bodyPr/>
        <a:lstStyle/>
        <a:p>
          <a:endParaRPr lang="en-US"/>
        </a:p>
      </dgm:t>
    </dgm:pt>
    <dgm:pt modelId="{82356140-F356-C74F-B483-2F3ED7570BF6}" type="pres">
      <dgm:prSet presAssocID="{10EC61FE-A644-6D43-A016-19AE75D46319}" presName="connectorText" presStyleLbl="sibTrans2D1" presStyleIdx="2" presStyleCnt="4"/>
      <dgm:spPr/>
      <dgm:t>
        <a:bodyPr/>
        <a:lstStyle/>
        <a:p>
          <a:endParaRPr lang="en-US"/>
        </a:p>
      </dgm:t>
    </dgm:pt>
    <dgm:pt modelId="{3440DDC9-6CAA-9A4E-AC34-38478C1E5AF1}" type="pres">
      <dgm:prSet presAssocID="{56800A11-7E4B-724F-B1EB-5CBAD6602590}" presName="node" presStyleLbl="node1" presStyleIdx="3" presStyleCnt="4">
        <dgm:presLayoutVars>
          <dgm:bulletEnabled val="1"/>
        </dgm:presLayoutVars>
      </dgm:prSet>
      <dgm:spPr/>
      <dgm:t>
        <a:bodyPr/>
        <a:lstStyle/>
        <a:p>
          <a:endParaRPr lang="en-US"/>
        </a:p>
      </dgm:t>
    </dgm:pt>
    <dgm:pt modelId="{BD72EB65-BA19-9E42-B95D-F2503BD78E75}" type="pres">
      <dgm:prSet presAssocID="{BBF619E7-B6F7-7448-8DBE-DAEC29D4EA1C}" presName="sibTrans" presStyleLbl="sibTrans2D1" presStyleIdx="3" presStyleCnt="4"/>
      <dgm:spPr/>
      <dgm:t>
        <a:bodyPr/>
        <a:lstStyle/>
        <a:p>
          <a:endParaRPr lang="en-US"/>
        </a:p>
      </dgm:t>
    </dgm:pt>
    <dgm:pt modelId="{41CD1966-18B9-DF41-BF5D-8902990BE67B}" type="pres">
      <dgm:prSet presAssocID="{BBF619E7-B6F7-7448-8DBE-DAEC29D4EA1C}" presName="connectorText" presStyleLbl="sibTrans2D1" presStyleIdx="3" presStyleCnt="4"/>
      <dgm:spPr/>
      <dgm:t>
        <a:bodyPr/>
        <a:lstStyle/>
        <a:p>
          <a:endParaRPr lang="en-US"/>
        </a:p>
      </dgm:t>
    </dgm:pt>
  </dgm:ptLst>
  <dgm:cxnLst>
    <dgm:cxn modelId="{CACA1865-531D-EB4C-8E6E-8AA6AE4E5DB8}" type="presOf" srcId="{BBF619E7-B6F7-7448-8DBE-DAEC29D4EA1C}" destId="{41CD1966-18B9-DF41-BF5D-8902990BE67B}" srcOrd="1" destOrd="0" presId="urn:microsoft.com/office/officeart/2005/8/layout/cycle2"/>
    <dgm:cxn modelId="{69BF9E18-19BC-C247-9BB6-F2A4A4738275}" srcId="{32238B75-9362-ED4A-A3EA-AFE5C83AD481}" destId="{DBF5289E-236E-D74B-9712-6B937A002D6F}" srcOrd="1" destOrd="0" parTransId="{F7EB95DE-279C-0B4E-9A02-065C0858A615}" sibTransId="{7AD3B72E-C501-2841-9872-6299C673B482}"/>
    <dgm:cxn modelId="{2F653FDA-2D68-D742-883F-0090D7F1C839}" type="presOf" srcId="{DBF5289E-236E-D74B-9712-6B937A002D6F}" destId="{E0623512-16DF-1546-AA6E-61F536BF7449}" srcOrd="0" destOrd="0" presId="urn:microsoft.com/office/officeart/2005/8/layout/cycle2"/>
    <dgm:cxn modelId="{4BA3571E-873C-D34A-AB4A-D867411DAE96}" type="presOf" srcId="{10EC61FE-A644-6D43-A016-19AE75D46319}" destId="{8B78BE21-6F52-F647-A9D1-89FAA46F7398}" srcOrd="0" destOrd="0" presId="urn:microsoft.com/office/officeart/2005/8/layout/cycle2"/>
    <dgm:cxn modelId="{F2140680-E93A-734B-A6E6-DC266582D6C2}" srcId="{32238B75-9362-ED4A-A3EA-AFE5C83AD481}" destId="{17225D9E-257D-B142-B9AD-A45A1652CA9E}" srcOrd="0" destOrd="0" parTransId="{E2DEA888-8478-A14B-93A1-66FDFF2E84F8}" sibTransId="{94E9245B-3CAD-EF4B-B56F-F2EF4F652A5C}"/>
    <dgm:cxn modelId="{5C6F1D6D-66C0-4F4F-8A9F-7BB324C8DB5C}" srcId="{32238B75-9362-ED4A-A3EA-AFE5C83AD481}" destId="{60B90427-9EBF-FC42-9646-11C98CE627E6}" srcOrd="2" destOrd="0" parTransId="{2F75A2D0-0124-0B42-B344-E2E0DB0EA971}" sibTransId="{10EC61FE-A644-6D43-A016-19AE75D46319}"/>
    <dgm:cxn modelId="{83604895-AEEA-D749-8785-308A0E1A0FA0}" type="presOf" srcId="{94E9245B-3CAD-EF4B-B56F-F2EF4F652A5C}" destId="{A85F6123-92C3-8A43-9ECA-82E6520D4B88}" srcOrd="1" destOrd="0" presId="urn:microsoft.com/office/officeart/2005/8/layout/cycle2"/>
    <dgm:cxn modelId="{06FB160C-ED8B-C047-9732-88A2A4369364}" type="presOf" srcId="{17225D9E-257D-B142-B9AD-A45A1652CA9E}" destId="{A1AD3812-8A32-344B-BC44-9CDB400A67B3}" srcOrd="0" destOrd="0" presId="urn:microsoft.com/office/officeart/2005/8/layout/cycle2"/>
    <dgm:cxn modelId="{C378FCA8-B3C0-2A4A-BB0C-8C351F750272}" type="presOf" srcId="{10EC61FE-A644-6D43-A016-19AE75D46319}" destId="{82356140-F356-C74F-B483-2F3ED7570BF6}" srcOrd="1" destOrd="0" presId="urn:microsoft.com/office/officeart/2005/8/layout/cycle2"/>
    <dgm:cxn modelId="{77F39E63-D02C-7E4D-BEBE-F45D34932637}" srcId="{32238B75-9362-ED4A-A3EA-AFE5C83AD481}" destId="{56800A11-7E4B-724F-B1EB-5CBAD6602590}" srcOrd="3" destOrd="0" parTransId="{37208482-9180-6344-B4BD-7D24CEBC74B5}" sibTransId="{BBF619E7-B6F7-7448-8DBE-DAEC29D4EA1C}"/>
    <dgm:cxn modelId="{FDAE39B0-1A1C-AA4D-92D0-61A84C3251A6}" type="presOf" srcId="{56800A11-7E4B-724F-B1EB-5CBAD6602590}" destId="{3440DDC9-6CAA-9A4E-AC34-38478C1E5AF1}" srcOrd="0" destOrd="0" presId="urn:microsoft.com/office/officeart/2005/8/layout/cycle2"/>
    <dgm:cxn modelId="{F3AD730C-54FB-904E-8931-5C6587316A7B}" type="presOf" srcId="{94E9245B-3CAD-EF4B-B56F-F2EF4F652A5C}" destId="{CB1A392F-61FB-A744-9D05-A452536D206C}" srcOrd="0" destOrd="0" presId="urn:microsoft.com/office/officeart/2005/8/layout/cycle2"/>
    <dgm:cxn modelId="{D72C086F-949A-6B4F-A1EB-8852F92542EE}" type="presOf" srcId="{7AD3B72E-C501-2841-9872-6299C673B482}" destId="{9E8BCCAE-3CBF-D842-8B11-CFEBE865CB8D}" srcOrd="1" destOrd="0" presId="urn:microsoft.com/office/officeart/2005/8/layout/cycle2"/>
    <dgm:cxn modelId="{0163E53D-889B-6348-A8DC-6C7EB1B09E44}" type="presOf" srcId="{60B90427-9EBF-FC42-9646-11C98CE627E6}" destId="{FE0BD3E9-0E5F-1148-A39A-1E3A821D64D0}" srcOrd="0" destOrd="0" presId="urn:microsoft.com/office/officeart/2005/8/layout/cycle2"/>
    <dgm:cxn modelId="{BE472D13-0767-A047-9FC9-D37B95726520}" type="presOf" srcId="{BBF619E7-B6F7-7448-8DBE-DAEC29D4EA1C}" destId="{BD72EB65-BA19-9E42-B95D-F2503BD78E75}" srcOrd="0" destOrd="0" presId="urn:microsoft.com/office/officeart/2005/8/layout/cycle2"/>
    <dgm:cxn modelId="{4865AA28-4C7C-E640-B100-4355EF055B2D}" type="presOf" srcId="{7AD3B72E-C501-2841-9872-6299C673B482}" destId="{258984A2-98DF-8D4C-864B-85707CDA39F2}" srcOrd="0" destOrd="0" presId="urn:microsoft.com/office/officeart/2005/8/layout/cycle2"/>
    <dgm:cxn modelId="{89AF9C7D-DC3F-CE4C-B430-D358A01FB840}" type="presOf" srcId="{32238B75-9362-ED4A-A3EA-AFE5C83AD481}" destId="{8EDDF943-CB72-DB43-8233-EA31B3B60509}" srcOrd="0" destOrd="0" presId="urn:microsoft.com/office/officeart/2005/8/layout/cycle2"/>
    <dgm:cxn modelId="{1A5CEB5A-02D0-964E-92C2-9F67BD5F8C48}" type="presParOf" srcId="{8EDDF943-CB72-DB43-8233-EA31B3B60509}" destId="{A1AD3812-8A32-344B-BC44-9CDB400A67B3}" srcOrd="0" destOrd="0" presId="urn:microsoft.com/office/officeart/2005/8/layout/cycle2"/>
    <dgm:cxn modelId="{30776F4C-D1A4-7E48-8295-E0A0BF31C605}" type="presParOf" srcId="{8EDDF943-CB72-DB43-8233-EA31B3B60509}" destId="{CB1A392F-61FB-A744-9D05-A452536D206C}" srcOrd="1" destOrd="0" presId="urn:microsoft.com/office/officeart/2005/8/layout/cycle2"/>
    <dgm:cxn modelId="{5B0FF1A8-018A-244D-B254-A30160922017}" type="presParOf" srcId="{CB1A392F-61FB-A744-9D05-A452536D206C}" destId="{A85F6123-92C3-8A43-9ECA-82E6520D4B88}" srcOrd="0" destOrd="0" presId="urn:microsoft.com/office/officeart/2005/8/layout/cycle2"/>
    <dgm:cxn modelId="{0348F99D-41C7-7B44-9DE3-27D954D1EF9F}" type="presParOf" srcId="{8EDDF943-CB72-DB43-8233-EA31B3B60509}" destId="{E0623512-16DF-1546-AA6E-61F536BF7449}" srcOrd="2" destOrd="0" presId="urn:microsoft.com/office/officeart/2005/8/layout/cycle2"/>
    <dgm:cxn modelId="{34B3B559-63A6-974C-B7A6-ABCEA338525A}" type="presParOf" srcId="{8EDDF943-CB72-DB43-8233-EA31B3B60509}" destId="{258984A2-98DF-8D4C-864B-85707CDA39F2}" srcOrd="3" destOrd="0" presId="urn:microsoft.com/office/officeart/2005/8/layout/cycle2"/>
    <dgm:cxn modelId="{AD424678-D578-8947-97EA-7F70F1AD9351}" type="presParOf" srcId="{258984A2-98DF-8D4C-864B-85707CDA39F2}" destId="{9E8BCCAE-3CBF-D842-8B11-CFEBE865CB8D}" srcOrd="0" destOrd="0" presId="urn:microsoft.com/office/officeart/2005/8/layout/cycle2"/>
    <dgm:cxn modelId="{50CA696F-3824-1045-94F2-F58B3367540C}" type="presParOf" srcId="{8EDDF943-CB72-DB43-8233-EA31B3B60509}" destId="{FE0BD3E9-0E5F-1148-A39A-1E3A821D64D0}" srcOrd="4" destOrd="0" presId="urn:microsoft.com/office/officeart/2005/8/layout/cycle2"/>
    <dgm:cxn modelId="{EC7BA410-5A1B-224A-AC08-101C7EAE2726}" type="presParOf" srcId="{8EDDF943-CB72-DB43-8233-EA31B3B60509}" destId="{8B78BE21-6F52-F647-A9D1-89FAA46F7398}" srcOrd="5" destOrd="0" presId="urn:microsoft.com/office/officeart/2005/8/layout/cycle2"/>
    <dgm:cxn modelId="{4D2B03FA-260D-D443-9C7B-A92458987917}" type="presParOf" srcId="{8B78BE21-6F52-F647-A9D1-89FAA46F7398}" destId="{82356140-F356-C74F-B483-2F3ED7570BF6}" srcOrd="0" destOrd="0" presId="urn:microsoft.com/office/officeart/2005/8/layout/cycle2"/>
    <dgm:cxn modelId="{3D6271E0-DE69-F349-8CED-212317896D66}" type="presParOf" srcId="{8EDDF943-CB72-DB43-8233-EA31B3B60509}" destId="{3440DDC9-6CAA-9A4E-AC34-38478C1E5AF1}" srcOrd="6" destOrd="0" presId="urn:microsoft.com/office/officeart/2005/8/layout/cycle2"/>
    <dgm:cxn modelId="{3111B624-76D3-FB4F-A7A0-7A9E0D58B756}" type="presParOf" srcId="{8EDDF943-CB72-DB43-8233-EA31B3B60509}" destId="{BD72EB65-BA19-9E42-B95D-F2503BD78E75}" srcOrd="7" destOrd="0" presId="urn:microsoft.com/office/officeart/2005/8/layout/cycle2"/>
    <dgm:cxn modelId="{BF8CE5C0-9BC8-7249-9048-F3E672AA7F3A}" type="presParOf" srcId="{BD72EB65-BA19-9E42-B95D-F2503BD78E75}" destId="{41CD1966-18B9-DF41-BF5D-8902990BE67B}"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AD3812-8A32-344B-BC44-9CDB400A67B3}">
      <dsp:nvSpPr>
        <dsp:cNvPr id="0" name=""/>
        <dsp:cNvSpPr/>
      </dsp:nvSpPr>
      <dsp:spPr>
        <a:xfrm>
          <a:off x="2755759" y="1765"/>
          <a:ext cx="1875647" cy="1875647"/>
        </a:xfrm>
        <a:prstGeom prst="ellipse">
          <a:avLst/>
        </a:prstGeom>
        <a:solidFill>
          <a:srgbClr val="FF305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b="1" i="0" kern="1200" dirty="0" smtClean="0">
              <a:solidFill>
                <a:schemeClr val="tx1"/>
              </a:solidFill>
            </a:rPr>
            <a:t>Move Often </a:t>
          </a:r>
          <a:endParaRPr lang="en-US" sz="2300" b="1" i="0" kern="1200" dirty="0">
            <a:solidFill>
              <a:schemeClr val="tx1"/>
            </a:solidFill>
          </a:endParaRPr>
        </a:p>
      </dsp:txBody>
      <dsp:txXfrm>
        <a:off x="3030441" y="276447"/>
        <a:ext cx="1326283" cy="1326283"/>
      </dsp:txXfrm>
    </dsp:sp>
    <dsp:sp modelId="{CB1A392F-61FB-A744-9D05-A452536D206C}">
      <dsp:nvSpPr>
        <dsp:cNvPr id="0" name=""/>
        <dsp:cNvSpPr/>
      </dsp:nvSpPr>
      <dsp:spPr>
        <a:xfrm rot="2700000">
          <a:off x="4429833" y="1607878"/>
          <a:ext cx="497107" cy="633031"/>
        </a:xfrm>
        <a:prstGeom prst="rightArrow">
          <a:avLst>
            <a:gd name="adj1" fmla="val 60000"/>
            <a:gd name="adj2" fmla="val 50000"/>
          </a:avLst>
        </a:prstGeom>
        <a:solidFill>
          <a:srgbClr val="3366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4451673" y="1681758"/>
        <a:ext cx="347975" cy="379819"/>
      </dsp:txXfrm>
    </dsp:sp>
    <dsp:sp modelId="{E0623512-16DF-1546-AA6E-61F536BF7449}">
      <dsp:nvSpPr>
        <dsp:cNvPr id="0" name=""/>
        <dsp:cNvSpPr/>
      </dsp:nvSpPr>
      <dsp:spPr>
        <a:xfrm>
          <a:off x="4745265" y="1991271"/>
          <a:ext cx="1875647" cy="1875647"/>
        </a:xfrm>
        <a:prstGeom prst="ellipse">
          <a:avLst/>
        </a:prstGeom>
        <a:solidFill>
          <a:srgbClr val="FF305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000000"/>
              </a:solidFill>
            </a:rPr>
            <a:t>Eat to Fuel Not Fill</a:t>
          </a:r>
          <a:endParaRPr lang="en-US" sz="2300" b="1" kern="1200" dirty="0">
            <a:solidFill>
              <a:srgbClr val="000000"/>
            </a:solidFill>
          </a:endParaRPr>
        </a:p>
      </dsp:txBody>
      <dsp:txXfrm>
        <a:off x="5019947" y="2265953"/>
        <a:ext cx="1326283" cy="1326283"/>
      </dsp:txXfrm>
    </dsp:sp>
    <dsp:sp modelId="{258984A2-98DF-8D4C-864B-85707CDA39F2}">
      <dsp:nvSpPr>
        <dsp:cNvPr id="0" name=""/>
        <dsp:cNvSpPr/>
      </dsp:nvSpPr>
      <dsp:spPr>
        <a:xfrm rot="8100000">
          <a:off x="4449730" y="3597384"/>
          <a:ext cx="497107" cy="633031"/>
        </a:xfrm>
        <a:prstGeom prst="rightArrow">
          <a:avLst>
            <a:gd name="adj1" fmla="val 60000"/>
            <a:gd name="adj2" fmla="val 50000"/>
          </a:avLst>
        </a:prstGeom>
        <a:solidFill>
          <a:srgbClr val="3366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0800000">
        <a:off x="4577022" y="3671264"/>
        <a:ext cx="347975" cy="379819"/>
      </dsp:txXfrm>
    </dsp:sp>
    <dsp:sp modelId="{FE0BD3E9-0E5F-1148-A39A-1E3A821D64D0}">
      <dsp:nvSpPr>
        <dsp:cNvPr id="0" name=""/>
        <dsp:cNvSpPr/>
      </dsp:nvSpPr>
      <dsp:spPr>
        <a:xfrm>
          <a:off x="2755759" y="3980778"/>
          <a:ext cx="1875647" cy="1875647"/>
        </a:xfrm>
        <a:prstGeom prst="ellipse">
          <a:avLst/>
        </a:prstGeom>
        <a:solidFill>
          <a:srgbClr val="FF305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000000"/>
              </a:solidFill>
            </a:rPr>
            <a:t>GET ADJUSTED</a:t>
          </a:r>
          <a:endParaRPr lang="en-US" sz="2300" b="1" kern="1200" dirty="0">
            <a:solidFill>
              <a:srgbClr val="000000"/>
            </a:solidFill>
          </a:endParaRPr>
        </a:p>
      </dsp:txBody>
      <dsp:txXfrm>
        <a:off x="3030441" y="4255460"/>
        <a:ext cx="1326283" cy="1326283"/>
      </dsp:txXfrm>
    </dsp:sp>
    <dsp:sp modelId="{8B78BE21-6F52-F647-A9D1-89FAA46F7398}">
      <dsp:nvSpPr>
        <dsp:cNvPr id="0" name=""/>
        <dsp:cNvSpPr/>
      </dsp:nvSpPr>
      <dsp:spPr>
        <a:xfrm rot="13500000">
          <a:off x="2460224" y="3617281"/>
          <a:ext cx="497107" cy="633031"/>
        </a:xfrm>
        <a:prstGeom prst="rightArrow">
          <a:avLst>
            <a:gd name="adj1" fmla="val 60000"/>
            <a:gd name="adj2" fmla="val 50000"/>
          </a:avLst>
        </a:prstGeom>
        <a:solidFill>
          <a:srgbClr val="3366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0800000">
        <a:off x="2587516" y="3796613"/>
        <a:ext cx="347975" cy="379819"/>
      </dsp:txXfrm>
    </dsp:sp>
    <dsp:sp modelId="{3440DDC9-6CAA-9A4E-AC34-38478C1E5AF1}">
      <dsp:nvSpPr>
        <dsp:cNvPr id="0" name=""/>
        <dsp:cNvSpPr/>
      </dsp:nvSpPr>
      <dsp:spPr>
        <a:xfrm>
          <a:off x="766252" y="1991271"/>
          <a:ext cx="1875647" cy="1875647"/>
        </a:xfrm>
        <a:prstGeom prst="ellipse">
          <a:avLst/>
        </a:prstGeom>
        <a:solidFill>
          <a:srgbClr val="FF305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000000"/>
              </a:solidFill>
            </a:rPr>
            <a:t>Have A Happy Mind</a:t>
          </a:r>
          <a:endParaRPr lang="en-US" sz="2300" b="1" kern="1200" dirty="0">
            <a:solidFill>
              <a:srgbClr val="000000"/>
            </a:solidFill>
          </a:endParaRPr>
        </a:p>
      </dsp:txBody>
      <dsp:txXfrm>
        <a:off x="1040934" y="2265953"/>
        <a:ext cx="1326283" cy="1326283"/>
      </dsp:txXfrm>
    </dsp:sp>
    <dsp:sp modelId="{BD72EB65-BA19-9E42-B95D-F2503BD78E75}">
      <dsp:nvSpPr>
        <dsp:cNvPr id="0" name=""/>
        <dsp:cNvSpPr/>
      </dsp:nvSpPr>
      <dsp:spPr>
        <a:xfrm rot="18900000">
          <a:off x="2440327" y="1627775"/>
          <a:ext cx="497107" cy="633031"/>
        </a:xfrm>
        <a:prstGeom prst="rightArrow">
          <a:avLst>
            <a:gd name="adj1" fmla="val 60000"/>
            <a:gd name="adj2" fmla="val 50000"/>
          </a:avLst>
        </a:prstGeom>
        <a:solidFill>
          <a:srgbClr val="3366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2462167" y="1807107"/>
        <a:ext cx="347975" cy="37981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264953-F7D3-D64F-B4A4-5D22B35804CF}" type="datetimeFigureOut">
              <a:rPr lang="en-US" smtClean="0"/>
              <a:t>10/21/14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121296-B5B1-BA44-AAFB-3C5411738A5E}" type="slidenum">
              <a:rPr lang="en-US" smtClean="0"/>
              <a:t>‹#›</a:t>
            </a:fld>
            <a:endParaRPr lang="en-US"/>
          </a:p>
        </p:txBody>
      </p:sp>
    </p:spTree>
    <p:extLst>
      <p:ext uri="{BB962C8B-B14F-4D97-AF65-F5344CB8AC3E}">
        <p14:creationId xmlns:p14="http://schemas.microsoft.com/office/powerpoint/2010/main" val="15415404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121296-B5B1-BA44-AAFB-3C5411738A5E}" type="slidenum">
              <a:rPr lang="en-US" smtClean="0"/>
              <a:t>2</a:t>
            </a:fld>
            <a:endParaRPr lang="en-US"/>
          </a:p>
        </p:txBody>
      </p:sp>
    </p:spTree>
    <p:extLst>
      <p:ext uri="{BB962C8B-B14F-4D97-AF65-F5344CB8AC3E}">
        <p14:creationId xmlns:p14="http://schemas.microsoft.com/office/powerpoint/2010/main" val="3904406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121296-B5B1-BA44-AAFB-3C5411738A5E}" type="slidenum">
              <a:rPr lang="en-US" smtClean="0"/>
              <a:t>11</a:t>
            </a:fld>
            <a:endParaRPr lang="en-US"/>
          </a:p>
        </p:txBody>
      </p:sp>
    </p:spTree>
    <p:extLst>
      <p:ext uri="{BB962C8B-B14F-4D97-AF65-F5344CB8AC3E}">
        <p14:creationId xmlns:p14="http://schemas.microsoft.com/office/powerpoint/2010/main" val="3017895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121296-B5B1-BA44-AAFB-3C5411738A5E}" type="slidenum">
              <a:rPr lang="en-US" smtClean="0"/>
              <a:t>12</a:t>
            </a:fld>
            <a:endParaRPr lang="en-US"/>
          </a:p>
        </p:txBody>
      </p:sp>
    </p:spTree>
    <p:extLst>
      <p:ext uri="{BB962C8B-B14F-4D97-AF65-F5344CB8AC3E}">
        <p14:creationId xmlns:p14="http://schemas.microsoft.com/office/powerpoint/2010/main" val="3773693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121296-B5B1-BA44-AAFB-3C5411738A5E}" type="slidenum">
              <a:rPr lang="en-US" smtClean="0"/>
              <a:t>13</a:t>
            </a:fld>
            <a:endParaRPr lang="en-US"/>
          </a:p>
        </p:txBody>
      </p:sp>
    </p:spTree>
    <p:extLst>
      <p:ext uri="{BB962C8B-B14F-4D97-AF65-F5344CB8AC3E}">
        <p14:creationId xmlns:p14="http://schemas.microsoft.com/office/powerpoint/2010/main" val="1786329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a:t>
            </a:r>
            <a:r>
              <a:rPr lang="en-US" baseline="0" dirty="0" smtClean="0"/>
              <a:t> what we talked about….The more acidic your body is, the more you will retain weight, be susceptible to illness you are!  The minimum that you want your body to be is at 7.0</a:t>
            </a:r>
            <a:endParaRPr lang="en-US" dirty="0"/>
          </a:p>
        </p:txBody>
      </p:sp>
      <p:sp>
        <p:nvSpPr>
          <p:cNvPr id="4" name="Slide Number Placeholder 3"/>
          <p:cNvSpPr>
            <a:spLocks noGrp="1"/>
          </p:cNvSpPr>
          <p:nvPr>
            <p:ph type="sldNum" sz="quarter" idx="10"/>
          </p:nvPr>
        </p:nvSpPr>
        <p:spPr/>
        <p:txBody>
          <a:bodyPr/>
          <a:lstStyle/>
          <a:p>
            <a:fld id="{51121296-B5B1-BA44-AAFB-3C5411738A5E}" type="slidenum">
              <a:rPr lang="en-US" smtClean="0"/>
              <a:t>14</a:t>
            </a:fld>
            <a:endParaRPr lang="en-US"/>
          </a:p>
        </p:txBody>
      </p:sp>
    </p:spTree>
    <p:extLst>
      <p:ext uri="{BB962C8B-B14F-4D97-AF65-F5344CB8AC3E}">
        <p14:creationId xmlns:p14="http://schemas.microsoft.com/office/powerpoint/2010/main" val="1986035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121296-B5B1-BA44-AAFB-3C5411738A5E}" type="slidenum">
              <a:rPr lang="en-US" smtClean="0"/>
              <a:t>15</a:t>
            </a:fld>
            <a:endParaRPr lang="en-US"/>
          </a:p>
        </p:txBody>
      </p:sp>
    </p:spTree>
    <p:extLst>
      <p:ext uri="{BB962C8B-B14F-4D97-AF65-F5344CB8AC3E}">
        <p14:creationId xmlns:p14="http://schemas.microsoft.com/office/powerpoint/2010/main" val="2066641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121296-B5B1-BA44-AAFB-3C5411738A5E}" type="slidenum">
              <a:rPr lang="en-US" smtClean="0"/>
              <a:t>16</a:t>
            </a:fld>
            <a:endParaRPr lang="en-US"/>
          </a:p>
        </p:txBody>
      </p:sp>
    </p:spTree>
    <p:extLst>
      <p:ext uri="{BB962C8B-B14F-4D97-AF65-F5344CB8AC3E}">
        <p14:creationId xmlns:p14="http://schemas.microsoft.com/office/powerpoint/2010/main" val="1466248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121296-B5B1-BA44-AAFB-3C5411738A5E}" type="slidenum">
              <a:rPr lang="en-US" smtClean="0"/>
              <a:t>17</a:t>
            </a:fld>
            <a:endParaRPr lang="en-US"/>
          </a:p>
        </p:txBody>
      </p:sp>
    </p:spTree>
    <p:extLst>
      <p:ext uri="{BB962C8B-B14F-4D97-AF65-F5344CB8AC3E}">
        <p14:creationId xmlns:p14="http://schemas.microsoft.com/office/powerpoint/2010/main" val="7187683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will only cause you to binge and fall off the wagon!</a:t>
            </a:r>
            <a:endParaRPr lang="en-US" dirty="0"/>
          </a:p>
        </p:txBody>
      </p:sp>
      <p:sp>
        <p:nvSpPr>
          <p:cNvPr id="4" name="Slide Number Placeholder 3"/>
          <p:cNvSpPr>
            <a:spLocks noGrp="1"/>
          </p:cNvSpPr>
          <p:nvPr>
            <p:ph type="sldNum" sz="quarter" idx="10"/>
          </p:nvPr>
        </p:nvSpPr>
        <p:spPr/>
        <p:txBody>
          <a:bodyPr/>
          <a:lstStyle/>
          <a:p>
            <a:fld id="{51121296-B5B1-BA44-AAFB-3C5411738A5E}" type="slidenum">
              <a:rPr lang="en-US" smtClean="0"/>
              <a:t>18</a:t>
            </a:fld>
            <a:endParaRPr lang="en-US"/>
          </a:p>
        </p:txBody>
      </p:sp>
    </p:spTree>
    <p:extLst>
      <p:ext uri="{BB962C8B-B14F-4D97-AF65-F5344CB8AC3E}">
        <p14:creationId xmlns:p14="http://schemas.microsoft.com/office/powerpoint/2010/main" val="3563019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121296-B5B1-BA44-AAFB-3C5411738A5E}" type="slidenum">
              <a:rPr lang="en-US" smtClean="0"/>
              <a:t>19</a:t>
            </a:fld>
            <a:endParaRPr lang="en-US"/>
          </a:p>
        </p:txBody>
      </p:sp>
    </p:spTree>
    <p:extLst>
      <p:ext uri="{BB962C8B-B14F-4D97-AF65-F5344CB8AC3E}">
        <p14:creationId xmlns:p14="http://schemas.microsoft.com/office/powerpoint/2010/main" val="25071508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121296-B5B1-BA44-AAFB-3C5411738A5E}" type="slidenum">
              <a:rPr lang="en-US" smtClean="0"/>
              <a:t>20</a:t>
            </a:fld>
            <a:endParaRPr lang="en-US"/>
          </a:p>
        </p:txBody>
      </p:sp>
    </p:spTree>
    <p:extLst>
      <p:ext uri="{BB962C8B-B14F-4D97-AF65-F5344CB8AC3E}">
        <p14:creationId xmlns:p14="http://schemas.microsoft.com/office/powerpoint/2010/main" val="2442957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121296-B5B1-BA44-AAFB-3C5411738A5E}" type="slidenum">
              <a:rPr lang="en-US" smtClean="0"/>
              <a:t>3</a:t>
            </a:fld>
            <a:endParaRPr lang="en-US"/>
          </a:p>
        </p:txBody>
      </p:sp>
    </p:spTree>
    <p:extLst>
      <p:ext uri="{BB962C8B-B14F-4D97-AF65-F5344CB8AC3E}">
        <p14:creationId xmlns:p14="http://schemas.microsoft.com/office/powerpoint/2010/main" val="41923421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121296-B5B1-BA44-AAFB-3C5411738A5E}" type="slidenum">
              <a:rPr lang="en-US" smtClean="0"/>
              <a:t>21</a:t>
            </a:fld>
            <a:endParaRPr lang="en-US"/>
          </a:p>
        </p:txBody>
      </p:sp>
    </p:spTree>
    <p:extLst>
      <p:ext uri="{BB962C8B-B14F-4D97-AF65-F5344CB8AC3E}">
        <p14:creationId xmlns:p14="http://schemas.microsoft.com/office/powerpoint/2010/main" val="34407415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Do you want to improve your aerobic and exercise performance in less time than that of traditional endurance training? If so, then interval training is just what the exercise physiologist ordered. Research proves that you can improve your endurance and recovery from intense bouts of exercise with just one hour per week of interval training compared with five hours per week of traditional endurance training!</a:t>
            </a:r>
          </a:p>
          <a:p>
            <a:r>
              <a:rPr lang="en-US" sz="1200" kern="1200" dirty="0" smtClean="0">
                <a:solidFill>
                  <a:schemeClr val="tx1"/>
                </a:solidFill>
                <a:latin typeface="+mn-lt"/>
                <a:ea typeface="+mn-ea"/>
                <a:cs typeface="+mn-cs"/>
              </a:rPr>
              <a:t>Athletes know the benefits of intervals; they use them all the time to improve their performance, and they know that intervals help speed up recovery so they can get going quickly after a blast of energy (like a sprint).</a:t>
            </a:r>
          </a:p>
          <a:p>
            <a:r>
              <a:rPr lang="en-US" sz="1200" kern="1200" dirty="0" smtClean="0">
                <a:solidFill>
                  <a:schemeClr val="tx1"/>
                </a:solidFill>
                <a:latin typeface="+mn-lt"/>
                <a:ea typeface="+mn-ea"/>
                <a:cs typeface="+mn-cs"/>
              </a:rPr>
              <a:t>Interval training is a method of training where you increase and decrease the intensity of your workout between aerobic and anaerobic training. Interval training in Sweden, where some say it originated, is known as </a:t>
            </a:r>
            <a:r>
              <a:rPr lang="en-US" sz="1200" i="1" kern="1200" dirty="0" smtClean="0">
                <a:solidFill>
                  <a:schemeClr val="tx1"/>
                </a:solidFill>
                <a:latin typeface="+mn-lt"/>
                <a:ea typeface="+mn-ea"/>
                <a:cs typeface="+mn-cs"/>
              </a:rPr>
              <a:t>fartlek</a:t>
            </a:r>
            <a:r>
              <a:rPr lang="en-US" sz="1200" i="0" kern="1200" dirty="0" smtClean="0">
                <a:solidFill>
                  <a:schemeClr val="tx1"/>
                </a:solidFill>
                <a:latin typeface="+mn-lt"/>
                <a:ea typeface="+mn-ea"/>
                <a:cs typeface="+mn-cs"/>
              </a:rPr>
              <a:t> training (Swedish for "speed play"). The protocol for interval training is to push your body past the aerobic threshold for a few moments and then return to your aerobic conditioning level with the objective of improving your performance (speed, strength, and endurance). The aerobic threshold is the intensity where your body switches from burning a greater percentage of fat to a greater percentage of carbohydrate and is generally 85% of your maximum heart rate (train below 85% and it's aerobic; train above 85% and it's anaerobic).  The idea is to set up work to active-recovery ratios (work: active-recovery) in intervals of minutes. For instance, let's say you usually train comfortably at 6 mph on the treadmill. So, after your warm up and a few minutes at 6 mph, you sprint for one minute at 7.5 mph and then jog again at 6 mph for three minutes (1:3 ratio: a total of four minutes). You continue these intervals for the length of your workout. If you are not a runner, you can do this with any form of exercise….Riding the bike at a comfortable pace, then peddling harder and faster to reach your target Heart rate.</a:t>
            </a:r>
          </a:p>
          <a:p>
            <a:r>
              <a:rPr lang="en-US" sz="1200" i="0" kern="1200" dirty="0" smtClean="0">
                <a:solidFill>
                  <a:schemeClr val="tx1"/>
                </a:solidFill>
                <a:latin typeface="+mn-lt"/>
                <a:ea typeface="+mn-ea"/>
                <a:cs typeface="+mn-cs"/>
              </a:rPr>
              <a:t>Notice with all of your Core Performance workouts, you have periods that are pushing you hard followed by rest to recover. Use this same philosophy in workouts that you are doing outside of Core Performance to maximize your calorie burn fat burn, decrease plateaus, faster recovery, and to keep your workouts fun and challenging!	</a:t>
            </a:r>
          </a:p>
        </p:txBody>
      </p:sp>
      <p:sp>
        <p:nvSpPr>
          <p:cNvPr id="4" name="Slide Number Placeholder 3"/>
          <p:cNvSpPr>
            <a:spLocks noGrp="1"/>
          </p:cNvSpPr>
          <p:nvPr>
            <p:ph type="sldNum" sz="quarter" idx="10"/>
          </p:nvPr>
        </p:nvSpPr>
        <p:spPr/>
        <p:txBody>
          <a:bodyPr/>
          <a:lstStyle/>
          <a:p>
            <a:fld id="{51121296-B5B1-BA44-AAFB-3C5411738A5E}" type="slidenum">
              <a:rPr lang="en-US" smtClean="0"/>
              <a:t>22</a:t>
            </a:fld>
            <a:endParaRPr lang="en-US"/>
          </a:p>
        </p:txBody>
      </p:sp>
    </p:spTree>
    <p:extLst>
      <p:ext uri="{BB962C8B-B14F-4D97-AF65-F5344CB8AC3E}">
        <p14:creationId xmlns:p14="http://schemas.microsoft.com/office/powerpoint/2010/main" val="18623783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121296-B5B1-BA44-AAFB-3C5411738A5E}" type="slidenum">
              <a:rPr lang="en-US" smtClean="0"/>
              <a:t>23</a:t>
            </a:fld>
            <a:endParaRPr lang="en-US"/>
          </a:p>
        </p:txBody>
      </p:sp>
    </p:spTree>
    <p:extLst>
      <p:ext uri="{BB962C8B-B14F-4D97-AF65-F5344CB8AC3E}">
        <p14:creationId xmlns:p14="http://schemas.microsoft.com/office/powerpoint/2010/main" val="30342203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OPTIONAL SLIDE!  THIS IS THE COMMUNITY AND CORPORATE ONSITE WORKOUTS THAT DOCORS AROUND THE WORLD</a:t>
            </a:r>
            <a:r>
              <a:rPr lang="en-US" baseline="0" dirty="0" smtClean="0"/>
              <a:t> ARE USING TO SEE THE GREATEST RESULTS!  IF YOU WANT TO GET OUT TO THE MASSES AND INCREASE YOUR INCOME AND NEW PATIENT FLOW SIGNIFICANTLY, CONTACT US TO SIGN UP FOR THE NEXT CORPORATE TRAINING!!!  AT THE TRAINING YOU WILL NOT ONLY BECOME AN EXPERT IN CORPORATE WELLNESS BUT YOU WILL ALSO BE CERTIFIED TO OFFER PROGRAMS THAT WILL POSITION YOU AS THE WELLNESS EXPERT IN YOUR COMMUNITY</a:t>
            </a:r>
          </a:p>
          <a:p>
            <a:endParaRPr lang="en-US" baseline="0" dirty="0" smtClean="0"/>
          </a:p>
          <a:p>
            <a:r>
              <a:rPr lang="en-US" baseline="0" dirty="0" smtClean="0"/>
              <a:t>CONTACT:  Dr. </a:t>
            </a:r>
            <a:r>
              <a:rPr lang="en-US" baseline="0" dirty="0" err="1" smtClean="0"/>
              <a:t>Cherine</a:t>
            </a:r>
            <a:r>
              <a:rPr lang="en-US" baseline="0" dirty="0" smtClean="0"/>
              <a:t> Van Wagner </a:t>
            </a:r>
            <a:r>
              <a:rPr lang="en-US" baseline="0" dirty="0" err="1" smtClean="0"/>
              <a:t>cvanwagner@creatingwellness.com</a:t>
            </a:r>
            <a:endParaRPr lang="en-US" dirty="0"/>
          </a:p>
        </p:txBody>
      </p:sp>
      <p:sp>
        <p:nvSpPr>
          <p:cNvPr id="4" name="Slide Number Placeholder 3"/>
          <p:cNvSpPr>
            <a:spLocks noGrp="1"/>
          </p:cNvSpPr>
          <p:nvPr>
            <p:ph type="sldNum" sz="quarter" idx="10"/>
          </p:nvPr>
        </p:nvSpPr>
        <p:spPr/>
        <p:txBody>
          <a:bodyPr/>
          <a:lstStyle/>
          <a:p>
            <a:fld id="{51121296-B5B1-BA44-AAFB-3C5411738A5E}" type="slidenum">
              <a:rPr lang="en-US" smtClean="0"/>
              <a:t>24</a:t>
            </a:fld>
            <a:endParaRPr lang="en-US"/>
          </a:p>
        </p:txBody>
      </p:sp>
    </p:spTree>
    <p:extLst>
      <p:ext uri="{BB962C8B-B14F-4D97-AF65-F5344CB8AC3E}">
        <p14:creationId xmlns:p14="http://schemas.microsoft.com/office/powerpoint/2010/main" val="30847422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121296-B5B1-BA44-AAFB-3C5411738A5E}" type="slidenum">
              <a:rPr lang="en-US" smtClean="0"/>
              <a:t>25</a:t>
            </a:fld>
            <a:endParaRPr lang="en-US"/>
          </a:p>
        </p:txBody>
      </p:sp>
    </p:spTree>
    <p:extLst>
      <p:ext uri="{BB962C8B-B14F-4D97-AF65-F5344CB8AC3E}">
        <p14:creationId xmlns:p14="http://schemas.microsoft.com/office/powerpoint/2010/main" val="23494711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121296-B5B1-BA44-AAFB-3C5411738A5E}" type="slidenum">
              <a:rPr lang="en-US" smtClean="0"/>
              <a:t>26</a:t>
            </a:fld>
            <a:endParaRPr lang="en-US"/>
          </a:p>
        </p:txBody>
      </p:sp>
    </p:spTree>
    <p:extLst>
      <p:ext uri="{BB962C8B-B14F-4D97-AF65-F5344CB8AC3E}">
        <p14:creationId xmlns:p14="http://schemas.microsoft.com/office/powerpoint/2010/main" val="19039675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True!</a:t>
            </a:r>
            <a:r>
              <a:rPr lang="en-US" baseline="0" dirty="0" smtClean="0"/>
              <a:t>   Often the first sign of a heart attack it the attack itself!  The problem has existed for many years!  Review how 70% of diseases are preventable…..</a:t>
            </a:r>
            <a:endParaRPr lang="en-US" dirty="0"/>
          </a:p>
        </p:txBody>
      </p:sp>
      <p:sp>
        <p:nvSpPr>
          <p:cNvPr id="4" name="Slide Number Placeholder 3"/>
          <p:cNvSpPr>
            <a:spLocks noGrp="1"/>
          </p:cNvSpPr>
          <p:nvPr>
            <p:ph type="sldNum" sz="quarter" idx="10"/>
          </p:nvPr>
        </p:nvSpPr>
        <p:spPr/>
        <p:txBody>
          <a:bodyPr/>
          <a:lstStyle/>
          <a:p>
            <a:fld id="{51121296-B5B1-BA44-AAFB-3C5411738A5E}" type="slidenum">
              <a:rPr lang="en-US" smtClean="0"/>
              <a:t>27</a:t>
            </a:fld>
            <a:endParaRPr lang="en-US"/>
          </a:p>
        </p:txBody>
      </p:sp>
    </p:spTree>
    <p:extLst>
      <p:ext uri="{BB962C8B-B14F-4D97-AF65-F5344CB8AC3E}">
        <p14:creationId xmlns:p14="http://schemas.microsoft.com/office/powerpoint/2010/main" val="1353476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Explain to the patient how you see this every day in your office with the symptoms/ lack of symptoms of subluxations.  The nerve is only made up of 10% pain receptors.  That means that they are often basing their health on a 10% accurate warning system!  You can use the example of a cavity.  </a:t>
            </a:r>
            <a:endParaRPr lang="en-US" dirty="0" smtClean="0"/>
          </a:p>
          <a:p>
            <a:endParaRPr lang="en-US" dirty="0"/>
          </a:p>
        </p:txBody>
      </p:sp>
      <p:sp>
        <p:nvSpPr>
          <p:cNvPr id="4" name="Slide Number Placeholder 3"/>
          <p:cNvSpPr>
            <a:spLocks noGrp="1"/>
          </p:cNvSpPr>
          <p:nvPr>
            <p:ph type="sldNum" sz="quarter" idx="10"/>
          </p:nvPr>
        </p:nvSpPr>
        <p:spPr/>
        <p:txBody>
          <a:bodyPr/>
          <a:lstStyle/>
          <a:p>
            <a:fld id="{51121296-B5B1-BA44-AAFB-3C5411738A5E}" type="slidenum">
              <a:rPr lang="en-US" smtClean="0"/>
              <a:t>28</a:t>
            </a:fld>
            <a:endParaRPr lang="en-US"/>
          </a:p>
        </p:txBody>
      </p:sp>
    </p:spTree>
    <p:extLst>
      <p:ext uri="{BB962C8B-B14F-4D97-AF65-F5344CB8AC3E}">
        <p14:creationId xmlns:p14="http://schemas.microsoft.com/office/powerpoint/2010/main" val="3465451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121296-B5B1-BA44-AAFB-3C5411738A5E}" type="slidenum">
              <a:rPr lang="en-US" smtClean="0"/>
              <a:t>29</a:t>
            </a:fld>
            <a:endParaRPr lang="en-US"/>
          </a:p>
        </p:txBody>
      </p:sp>
    </p:spTree>
    <p:extLst>
      <p:ext uri="{BB962C8B-B14F-4D97-AF65-F5344CB8AC3E}">
        <p14:creationId xmlns:p14="http://schemas.microsoft.com/office/powerpoint/2010/main" val="34506960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Optional Slide for those of you who have the CLA Insight </a:t>
            </a:r>
            <a:r>
              <a:rPr lang="en-US" dirty="0" err="1" smtClean="0"/>
              <a:t>Millenium</a:t>
            </a:r>
            <a:endParaRPr lang="en-US" dirty="0"/>
          </a:p>
        </p:txBody>
      </p:sp>
      <p:sp>
        <p:nvSpPr>
          <p:cNvPr id="4" name="Slide Number Placeholder 3"/>
          <p:cNvSpPr>
            <a:spLocks noGrp="1"/>
          </p:cNvSpPr>
          <p:nvPr>
            <p:ph type="sldNum" sz="quarter" idx="10"/>
          </p:nvPr>
        </p:nvSpPr>
        <p:spPr/>
        <p:txBody>
          <a:bodyPr/>
          <a:lstStyle/>
          <a:p>
            <a:fld id="{51121296-B5B1-BA44-AAFB-3C5411738A5E}" type="slidenum">
              <a:rPr lang="en-US" smtClean="0"/>
              <a:t>30</a:t>
            </a:fld>
            <a:endParaRPr lang="en-US"/>
          </a:p>
        </p:txBody>
      </p:sp>
    </p:spTree>
    <p:extLst>
      <p:ext uri="{BB962C8B-B14F-4D97-AF65-F5344CB8AC3E}">
        <p14:creationId xmlns:p14="http://schemas.microsoft.com/office/powerpoint/2010/main" val="376555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121296-B5B1-BA44-AAFB-3C5411738A5E}" type="slidenum">
              <a:rPr lang="en-US" smtClean="0"/>
              <a:t>4</a:t>
            </a:fld>
            <a:endParaRPr lang="en-US"/>
          </a:p>
        </p:txBody>
      </p:sp>
    </p:spTree>
    <p:extLst>
      <p:ext uri="{BB962C8B-B14F-4D97-AF65-F5344CB8AC3E}">
        <p14:creationId xmlns:p14="http://schemas.microsoft.com/office/powerpoint/2010/main" val="32183670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121296-B5B1-BA44-AAFB-3C5411738A5E}" type="slidenum">
              <a:rPr lang="en-US" smtClean="0"/>
              <a:t>32</a:t>
            </a:fld>
            <a:endParaRPr lang="en-US"/>
          </a:p>
        </p:txBody>
      </p:sp>
    </p:spTree>
    <p:extLst>
      <p:ext uri="{BB962C8B-B14F-4D97-AF65-F5344CB8AC3E}">
        <p14:creationId xmlns:p14="http://schemas.microsoft.com/office/powerpoint/2010/main" val="30456655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workouts were designed by</a:t>
            </a:r>
            <a:r>
              <a:rPr lang="en-US" baseline="0" dirty="0" smtClean="0"/>
              <a:t> Dr. </a:t>
            </a:r>
            <a:r>
              <a:rPr lang="en-US" baseline="0" dirty="0" err="1" smtClean="0"/>
              <a:t>Cherine</a:t>
            </a:r>
            <a:r>
              <a:rPr lang="en-US" baseline="0" dirty="0" smtClean="0"/>
              <a:t> </a:t>
            </a:r>
            <a:r>
              <a:rPr lang="en-US" baseline="0" dirty="0" err="1" smtClean="0"/>
              <a:t>VanWagner</a:t>
            </a:r>
            <a:r>
              <a:rPr lang="en-US" baseline="0" dirty="0" smtClean="0"/>
              <a:t>.  They focus on the importance of balance within the body to create freedom with modifications for limitations and help to prevent overuse and u=injury.  The will give your patients the best results possible in the shortest amount of time.  Your patients can look forward to burning up to 600 calories per workout.  These workouts will support their chiropractic care and make their adjustments hold longer!</a:t>
            </a:r>
            <a:endParaRPr lang="en-US" dirty="0"/>
          </a:p>
        </p:txBody>
      </p:sp>
      <p:sp>
        <p:nvSpPr>
          <p:cNvPr id="4" name="Slide Number Placeholder 3"/>
          <p:cNvSpPr>
            <a:spLocks noGrp="1"/>
          </p:cNvSpPr>
          <p:nvPr>
            <p:ph type="sldNum" sz="quarter" idx="10"/>
          </p:nvPr>
        </p:nvSpPr>
        <p:spPr/>
        <p:txBody>
          <a:bodyPr/>
          <a:lstStyle/>
          <a:p>
            <a:fld id="{51121296-B5B1-BA44-AAFB-3C5411738A5E}" type="slidenum">
              <a:rPr lang="en-US" smtClean="0"/>
              <a:t>33</a:t>
            </a:fld>
            <a:endParaRPr lang="en-US"/>
          </a:p>
        </p:txBody>
      </p:sp>
    </p:spTree>
    <p:extLst>
      <p:ext uri="{BB962C8B-B14F-4D97-AF65-F5344CB8AC3E}">
        <p14:creationId xmlns:p14="http://schemas.microsoft.com/office/powerpoint/2010/main" val="1746831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a:t>
            </a:r>
            <a:r>
              <a:rPr lang="en-US" baseline="0" dirty="0" smtClean="0"/>
              <a:t> OPTIONAL SLIDE IF YOU ARE </a:t>
            </a:r>
            <a:r>
              <a:rPr lang="en-US" baseline="0" dirty="0" smtClean="0"/>
              <a:t>CORPORATE AND COMMUNITY WELLNESS CERTIFIED!  CONTACT DR. CHERINE VANWAGNER FOR MORE DETAILS ON HOW YOU CAN UTILIZE THIS TO CREATE A NEW PATIENT MAGNET FOR YOUR OFFICE!  DRCHERINEVW@YAHOO.COM</a:t>
            </a:r>
            <a:endParaRPr lang="en-US" dirty="0"/>
          </a:p>
        </p:txBody>
      </p:sp>
      <p:sp>
        <p:nvSpPr>
          <p:cNvPr id="4" name="Slide Number Placeholder 3"/>
          <p:cNvSpPr>
            <a:spLocks noGrp="1"/>
          </p:cNvSpPr>
          <p:nvPr>
            <p:ph type="sldNum" sz="quarter" idx="10"/>
          </p:nvPr>
        </p:nvSpPr>
        <p:spPr/>
        <p:txBody>
          <a:bodyPr/>
          <a:lstStyle/>
          <a:p>
            <a:fld id="{51121296-B5B1-BA44-AAFB-3C5411738A5E}" type="slidenum">
              <a:rPr lang="en-US" smtClean="0"/>
              <a:t>34</a:t>
            </a:fld>
            <a:endParaRPr lang="en-US"/>
          </a:p>
        </p:txBody>
      </p:sp>
    </p:spTree>
    <p:extLst>
      <p:ext uri="{BB962C8B-B14F-4D97-AF65-F5344CB8AC3E}">
        <p14:creationId xmlns:p14="http://schemas.microsoft.com/office/powerpoint/2010/main" val="18206931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month Greens First Should be included in their program as well as Dream Protein</a:t>
            </a:r>
            <a:endParaRPr lang="en-US" dirty="0"/>
          </a:p>
        </p:txBody>
      </p:sp>
      <p:sp>
        <p:nvSpPr>
          <p:cNvPr id="4" name="Slide Number Placeholder 3"/>
          <p:cNvSpPr>
            <a:spLocks noGrp="1"/>
          </p:cNvSpPr>
          <p:nvPr>
            <p:ph type="sldNum" sz="quarter" idx="10"/>
          </p:nvPr>
        </p:nvSpPr>
        <p:spPr/>
        <p:txBody>
          <a:bodyPr/>
          <a:lstStyle/>
          <a:p>
            <a:fld id="{51121296-B5B1-BA44-AAFB-3C5411738A5E}" type="slidenum">
              <a:rPr lang="en-US" smtClean="0"/>
              <a:t>35</a:t>
            </a:fld>
            <a:endParaRPr lang="en-US"/>
          </a:p>
        </p:txBody>
      </p:sp>
    </p:spTree>
    <p:extLst>
      <p:ext uri="{BB962C8B-B14F-4D97-AF65-F5344CB8AC3E}">
        <p14:creationId xmlns:p14="http://schemas.microsoft.com/office/powerpoint/2010/main" val="26255771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121296-B5B1-BA44-AAFB-3C5411738A5E}" type="slidenum">
              <a:rPr lang="en-US" smtClean="0"/>
              <a:t>36</a:t>
            </a:fld>
            <a:endParaRPr lang="en-US"/>
          </a:p>
        </p:txBody>
      </p:sp>
    </p:spTree>
    <p:extLst>
      <p:ext uri="{BB962C8B-B14F-4D97-AF65-F5344CB8AC3E}">
        <p14:creationId xmlns:p14="http://schemas.microsoft.com/office/powerpoint/2010/main" val="8943142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121296-B5B1-BA44-AAFB-3C5411738A5E}" type="slidenum">
              <a:rPr lang="en-US" smtClean="0"/>
              <a:t>37</a:t>
            </a:fld>
            <a:endParaRPr lang="en-US"/>
          </a:p>
        </p:txBody>
      </p:sp>
    </p:spTree>
    <p:extLst>
      <p:ext uri="{BB962C8B-B14F-4D97-AF65-F5344CB8AC3E}">
        <p14:creationId xmlns:p14="http://schemas.microsoft.com/office/powerpoint/2010/main" val="3318130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121296-B5B1-BA44-AAFB-3C5411738A5E}" type="slidenum">
              <a:rPr lang="en-US" smtClean="0"/>
              <a:t>5</a:t>
            </a:fld>
            <a:endParaRPr lang="en-US"/>
          </a:p>
        </p:txBody>
      </p:sp>
    </p:spTree>
    <p:extLst>
      <p:ext uri="{BB962C8B-B14F-4D97-AF65-F5344CB8AC3E}">
        <p14:creationId xmlns:p14="http://schemas.microsoft.com/office/powerpoint/2010/main" val="3447930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Alkalizing and Acidic Foods</a:t>
            </a:r>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When you eat, you have to consider something more than just the amount of calories or pounds you are likely to gain from what you’re putting in your mouth. What you eat also does something to a chemical balance in your body, which when disrupted can cause various health problems. Disease thrives in an acidic system and can not survive in an Alkaline system. If currently you are experiencing things such as frequent headaches, fatigue or recurring allergies, fever or colds, then you might already be having that chemical imbalance in your body. What you need to do is first, make sure you are getting </a:t>
            </a:r>
            <a:r>
              <a:rPr lang="en-US" sz="1200" b="0" kern="1200" dirty="0" err="1" smtClean="0">
                <a:solidFill>
                  <a:schemeClr val="tx1"/>
                </a:solidFill>
                <a:latin typeface="+mn-lt"/>
                <a:ea typeface="+mn-ea"/>
                <a:cs typeface="+mn-cs"/>
              </a:rPr>
              <a:t>chiropractically</a:t>
            </a:r>
            <a:r>
              <a:rPr lang="en-US" sz="1200" b="0" kern="1200" dirty="0" smtClean="0">
                <a:solidFill>
                  <a:schemeClr val="tx1"/>
                </a:solidFill>
                <a:latin typeface="+mn-lt"/>
                <a:ea typeface="+mn-ea"/>
                <a:cs typeface="+mn-cs"/>
              </a:rPr>
              <a:t> adjusted on a regular basis. Next, consume the right kinds of foods that will restore this imbalance to a normal and healthier one. The Greens First Shake that you received with your </a:t>
            </a:r>
            <a:r>
              <a:rPr lang="en-US" sz="1200" b="0" kern="1200" dirty="0" err="1" smtClean="0">
                <a:solidFill>
                  <a:schemeClr val="tx1"/>
                </a:solidFill>
                <a:latin typeface="+mn-lt"/>
                <a:ea typeface="+mn-ea"/>
                <a:cs typeface="+mn-cs"/>
              </a:rPr>
              <a:t>QuickStart</a:t>
            </a:r>
            <a:r>
              <a:rPr lang="en-US" sz="1200" b="0" kern="1200" dirty="0" smtClean="0">
                <a:solidFill>
                  <a:schemeClr val="tx1"/>
                </a:solidFill>
                <a:latin typeface="+mn-lt"/>
                <a:ea typeface="+mn-ea"/>
                <a:cs typeface="+mn-cs"/>
              </a:rPr>
              <a:t> Program is a great and easy start! </a:t>
            </a:r>
            <a:r>
              <a:rPr lang="en-US" sz="1200" b="1" kern="1200" dirty="0" smtClean="0">
                <a:solidFill>
                  <a:schemeClr val="tx1"/>
                </a:solidFill>
                <a:latin typeface="+mn-lt"/>
                <a:ea typeface="+mn-ea"/>
                <a:cs typeface="+mn-cs"/>
              </a:rPr>
              <a:t>Don’t skip your Greens!</a:t>
            </a:r>
            <a:endParaRPr lang="en-US" sz="1200" b="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All About pH Level</a:t>
            </a:r>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In the body, both alkaline and acid simultaneously occur, producing a certain ratio. This alkalinity or acidity is measured on a scale of 0 to 14, the pH balance – wherein 7 is considered neutral, lower than 7 is acidic, and higher than 7 is alkaline. The body is better off with high alkalinity than acidity. There are many factors why the pH level of the body becomes predominantly acidic. When this level is reached, the body must be supplied with alkaline in order to neutralize and get rid off the excess levels of acid trapped inside the body. However, if not properly put in right, acidosis takes place – which is linked to a lot of imaginable health problems, from minor to lethal ones.</a:t>
            </a:r>
          </a:p>
          <a:p>
            <a:r>
              <a:rPr lang="en-US" sz="1200" b="1" kern="1200" dirty="0" smtClean="0">
                <a:solidFill>
                  <a:schemeClr val="tx1"/>
                </a:solidFill>
                <a:latin typeface="+mn-lt"/>
                <a:ea typeface="+mn-ea"/>
                <a:cs typeface="+mn-cs"/>
              </a:rPr>
              <a:t>Foods to Avoid</a:t>
            </a:r>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In order to prevent excessive acid in the body, it is key to keep the body’s pH level at normal. One way of maintaining this chiefly alkaline level in the body is through the diet approach. Many people will find sticking to a diet consisting of alkaline foods sources somewhat difficult. In order to restore the normal chemical level in the body, one must avoid some of the most hard-to-resist foods on the planet: dairy products, seafood, chocolate, instant foods, condiments, alcohol, coffee, carbonated beverages and others. If you are accustomed to eating fast food regularly, you need to resist temptations all around you in order to follow a diet rich in alkalizing foods.</a:t>
            </a:r>
          </a:p>
          <a:p>
            <a:endParaRPr lang="en-US" sz="1200" b="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Foods that Have Plenty of Alkalinity</a:t>
            </a:r>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As a general rule of thumb, your daily meals should be 3/4 alkaline – this means that each time you eat, you should see to it that the foods you put in your mouth should contain 3 times as much alkaline as they do acid. The following are some commonly-known alkaline foods. It pays to have them on a list and placed on the refrigerator door or become staples when you do your grocery shopping.</a:t>
            </a:r>
          </a:p>
          <a:p>
            <a:r>
              <a:rPr lang="en-US" sz="1200" b="0" kern="1200" dirty="0" smtClean="0">
                <a:solidFill>
                  <a:schemeClr val="tx1"/>
                </a:solidFill>
                <a:latin typeface="+mn-lt"/>
                <a:ea typeface="+mn-ea"/>
                <a:cs typeface="+mn-cs"/>
              </a:rPr>
              <a:t>Vegetables – artichokes, cabbage, carrots, radish, watercress, spinach, turnip, garlic, lettuce, asparagus, onion, peas, leeks, chives, celery, kale, </a:t>
            </a:r>
            <a:r>
              <a:rPr lang="en-US" sz="1200" b="0" kern="1200" dirty="0" err="1" smtClean="0">
                <a:solidFill>
                  <a:schemeClr val="tx1"/>
                </a:solidFill>
                <a:latin typeface="+mn-lt"/>
                <a:ea typeface="+mn-ea"/>
                <a:cs typeface="+mn-cs"/>
              </a:rPr>
              <a:t>brussels</a:t>
            </a:r>
            <a:r>
              <a:rPr lang="en-US" sz="1200" b="0" kern="1200" dirty="0" smtClean="0">
                <a:solidFill>
                  <a:schemeClr val="tx1"/>
                </a:solidFill>
                <a:latin typeface="+mn-lt"/>
                <a:ea typeface="+mn-ea"/>
                <a:cs typeface="+mn-cs"/>
              </a:rPr>
              <a:t> sprouts, cucumber</a:t>
            </a:r>
          </a:p>
          <a:p>
            <a:r>
              <a:rPr lang="en-US" sz="1200" b="0" kern="1200" dirty="0" smtClean="0">
                <a:solidFill>
                  <a:schemeClr val="tx1"/>
                </a:solidFill>
                <a:latin typeface="+mn-lt"/>
                <a:ea typeface="+mn-ea"/>
                <a:cs typeface="+mn-cs"/>
              </a:rPr>
              <a:t>Fruits – avocado, lemon, lime, grapefruit, watermelon, pear, apple, banana, berries, cantaloupe, grapes, peach</a:t>
            </a:r>
          </a:p>
          <a:p>
            <a:r>
              <a:rPr lang="en-US" sz="1200" b="0" kern="1200" dirty="0" smtClean="0">
                <a:solidFill>
                  <a:schemeClr val="tx1"/>
                </a:solidFill>
                <a:latin typeface="+mn-lt"/>
                <a:ea typeface="+mn-ea"/>
                <a:cs typeface="+mn-cs"/>
              </a:rPr>
              <a:t>Seeds, nuts &amp; grains – pumpkin, sesame, flax, sunflower, almonds, flax, lentils</a:t>
            </a:r>
          </a:p>
          <a:p>
            <a:r>
              <a:rPr lang="en-US" sz="1200" b="0" kern="1200" dirty="0" smtClean="0">
                <a:solidFill>
                  <a:schemeClr val="tx1"/>
                </a:solidFill>
                <a:latin typeface="+mn-lt"/>
                <a:ea typeface="+mn-ea"/>
                <a:cs typeface="+mn-cs"/>
              </a:rPr>
              <a:t>Drinks – water, juiced veggies and fruits (not the store bought stuff-freshly juiced), almond milk, herbal teas.</a:t>
            </a:r>
          </a:p>
          <a:p>
            <a:r>
              <a:rPr lang="en-US" sz="1200" b="0" kern="1200" dirty="0" smtClean="0">
                <a:solidFill>
                  <a:schemeClr val="tx1"/>
                </a:solidFill>
                <a:latin typeface="+mn-lt"/>
                <a:ea typeface="+mn-ea"/>
                <a:cs typeface="+mn-cs"/>
              </a:rPr>
              <a:t>Fats &amp; oils – olive, flax, coconut	</a:t>
            </a:r>
          </a:p>
        </p:txBody>
      </p:sp>
      <p:sp>
        <p:nvSpPr>
          <p:cNvPr id="4" name="Slide Number Placeholder 3"/>
          <p:cNvSpPr>
            <a:spLocks noGrp="1"/>
          </p:cNvSpPr>
          <p:nvPr>
            <p:ph type="sldNum" sz="quarter" idx="10"/>
          </p:nvPr>
        </p:nvSpPr>
        <p:spPr/>
        <p:txBody>
          <a:bodyPr/>
          <a:lstStyle/>
          <a:p>
            <a:fld id="{51121296-B5B1-BA44-AAFB-3C5411738A5E}" type="slidenum">
              <a:rPr lang="en-US" smtClean="0"/>
              <a:t>6</a:t>
            </a:fld>
            <a:endParaRPr lang="en-US"/>
          </a:p>
        </p:txBody>
      </p:sp>
    </p:spTree>
    <p:extLst>
      <p:ext uri="{BB962C8B-B14F-4D97-AF65-F5344CB8AC3E}">
        <p14:creationId xmlns:p14="http://schemas.microsoft.com/office/powerpoint/2010/main" val="3553166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latin typeface="+mn-lt"/>
                <a:ea typeface="+mn-ea"/>
                <a:cs typeface="+mn-cs"/>
              </a:rPr>
              <a:t>Why too many soft drinks can lead to nutrient deficiencies...</a:t>
            </a:r>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Research reveals that kids (and adults, too!) who drink too much soda and soft drinks may not be getting essential vitamins and minerals that fight disease and build a strong body.</a:t>
            </a:r>
          </a:p>
          <a:p>
            <a:r>
              <a:rPr lang="en-US" sz="1200" b="1" i="0" kern="1200" dirty="0" smtClean="0">
                <a:solidFill>
                  <a:schemeClr val="tx1"/>
                </a:solidFill>
                <a:latin typeface="+mn-lt"/>
                <a:ea typeface="+mn-ea"/>
                <a:cs typeface="+mn-cs"/>
              </a:rPr>
              <a:t>What's the problem with soda?</a:t>
            </a:r>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Regular soda/soft drinks provide a lot of sugar and calories without vitamins and minerals needed to grow strong and stay that way. Too much soda can cause undesirable weight gain but the story gets even worse. The research shows that kids who drink a lot of soft drinks (even diet drinks) come in dangerously low on some key nutrients:</a:t>
            </a:r>
          </a:p>
          <a:p>
            <a:r>
              <a:rPr lang="en-US" sz="1200" b="1" i="0" kern="1200" dirty="0" smtClean="0">
                <a:solidFill>
                  <a:schemeClr val="tx1"/>
                </a:solidFill>
                <a:latin typeface="+mn-lt"/>
                <a:ea typeface="+mn-ea"/>
                <a:cs typeface="+mn-cs"/>
              </a:rPr>
              <a:t>Vitamin A</a:t>
            </a:r>
            <a:r>
              <a:rPr lang="en-US" sz="1200" b="0" i="0" kern="1200" dirty="0" smtClean="0">
                <a:solidFill>
                  <a:schemeClr val="tx1"/>
                </a:solidFill>
                <a:latin typeface="+mn-lt"/>
                <a:ea typeface="+mn-ea"/>
                <a:cs typeface="+mn-cs"/>
              </a:rPr>
              <a:t> - Needed for healthy eyes and to fight off colds, flu and other nasty bugs. Vitamin A is also a necessary ingredient in building and maintaining strong bones.</a:t>
            </a:r>
          </a:p>
          <a:p>
            <a:r>
              <a:rPr lang="en-US" sz="1200" b="1" i="0" kern="1200" dirty="0" smtClean="0">
                <a:solidFill>
                  <a:schemeClr val="tx1"/>
                </a:solidFill>
                <a:latin typeface="+mn-lt"/>
                <a:ea typeface="+mn-ea"/>
                <a:cs typeface="+mn-cs"/>
              </a:rPr>
              <a:t>Calcium</a:t>
            </a:r>
            <a:r>
              <a:rPr lang="en-US" sz="1200" b="0" i="0" kern="1200" dirty="0" smtClean="0">
                <a:solidFill>
                  <a:schemeClr val="tx1"/>
                </a:solidFill>
                <a:latin typeface="+mn-lt"/>
                <a:ea typeface="+mn-ea"/>
                <a:cs typeface="+mn-cs"/>
              </a:rPr>
              <a:t> - Needed to build and strengthen healthy bones and teeth. Calcium is also important for muscles to grow and work properly, and helps maintain a regular heartbeat. Calcium may also help lower blood pressure in people with high blood pressure.</a:t>
            </a:r>
          </a:p>
          <a:p>
            <a:r>
              <a:rPr lang="en-US" sz="1200" b="1" i="0" kern="1200" dirty="0" smtClean="0">
                <a:solidFill>
                  <a:schemeClr val="tx1"/>
                </a:solidFill>
                <a:latin typeface="+mn-lt"/>
                <a:ea typeface="+mn-ea"/>
                <a:cs typeface="+mn-cs"/>
              </a:rPr>
              <a:t>Magnesium</a:t>
            </a:r>
            <a:r>
              <a:rPr lang="en-US" sz="1200" b="0" i="0" kern="1200" dirty="0" smtClean="0">
                <a:solidFill>
                  <a:schemeClr val="tx1"/>
                </a:solidFill>
                <a:latin typeface="+mn-lt"/>
                <a:ea typeface="+mn-ea"/>
                <a:cs typeface="+mn-cs"/>
              </a:rPr>
              <a:t> - Important for nerve and muscle function and helps the body absorb and use calcium. Magnesium may also help keep blood pressure controlled and may help prevent osteoporosis (a thinning bone disease).</a:t>
            </a:r>
          </a:p>
          <a:p>
            <a:r>
              <a:rPr lang="en-US" sz="1200" b="1" i="0" kern="1200" dirty="0" smtClean="0">
                <a:solidFill>
                  <a:schemeClr val="tx1"/>
                </a:solidFill>
                <a:latin typeface="+mn-lt"/>
                <a:ea typeface="+mn-ea"/>
                <a:cs typeface="+mn-cs"/>
              </a:rPr>
              <a:t>Vitamin B12</a:t>
            </a:r>
            <a:r>
              <a:rPr lang="en-US" sz="1200" b="0" i="0" kern="1200" dirty="0" smtClean="0">
                <a:solidFill>
                  <a:schemeClr val="tx1"/>
                </a:solidFill>
                <a:latin typeface="+mn-lt"/>
                <a:ea typeface="+mn-ea"/>
                <a:cs typeface="+mn-cs"/>
              </a:rPr>
              <a:t> - Maintains healthy nerves and is necessary to make new cells in the body. Also prevents a blood disorder called pernicious anemia.</a:t>
            </a:r>
          </a:p>
          <a:p>
            <a:r>
              <a:rPr lang="en-US" sz="1200" b="1" i="0" kern="1200" dirty="0" smtClean="0">
                <a:solidFill>
                  <a:schemeClr val="tx1"/>
                </a:solidFill>
                <a:latin typeface="+mn-lt"/>
                <a:ea typeface="+mn-ea"/>
                <a:cs typeface="+mn-cs"/>
              </a:rPr>
              <a:t>Need More Reasons? This Is What Happens to Your Body Within an Hour of Drinking one can of cola.</a:t>
            </a:r>
            <a:endParaRPr lang="en-US" sz="1200" b="0"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Within the first 10 minutes,</a:t>
            </a:r>
            <a:r>
              <a:rPr lang="en-US" sz="1200" b="0" i="0" kern="1200" dirty="0" smtClean="0">
                <a:solidFill>
                  <a:schemeClr val="tx1"/>
                </a:solidFill>
                <a:latin typeface="+mn-lt"/>
                <a:ea typeface="+mn-ea"/>
                <a:cs typeface="+mn-cs"/>
              </a:rPr>
              <a:t> 10 teaspoons of sugar hit your system. This is 100 percent of your recommended daily intake, and the only reason you don’t vomit as a result of the overwhelming sweetness is because phosphoric acid cuts the flavor.</a:t>
            </a:r>
          </a:p>
          <a:p>
            <a:r>
              <a:rPr lang="en-US" sz="1200" b="1" i="0" kern="1200" dirty="0" smtClean="0">
                <a:solidFill>
                  <a:schemeClr val="tx1"/>
                </a:solidFill>
                <a:latin typeface="+mn-lt"/>
                <a:ea typeface="+mn-ea"/>
                <a:cs typeface="+mn-cs"/>
              </a:rPr>
              <a:t>Within 20 minutes </a:t>
            </a:r>
            <a:r>
              <a:rPr lang="en-US" sz="1200" b="0" i="0" kern="1200" dirty="0" smtClean="0">
                <a:solidFill>
                  <a:schemeClr val="tx1"/>
                </a:solidFill>
                <a:latin typeface="+mn-lt"/>
                <a:ea typeface="+mn-ea"/>
                <a:cs typeface="+mn-cs"/>
              </a:rPr>
              <a:t>your blood sugar spikes, and your liver responds to the resulting insulin burst by turning massive amounts of sugar into fat.</a:t>
            </a:r>
          </a:p>
          <a:p>
            <a:r>
              <a:rPr lang="en-US" sz="1200" b="1" i="0" kern="1200" dirty="0" smtClean="0">
                <a:solidFill>
                  <a:schemeClr val="tx1"/>
                </a:solidFill>
                <a:latin typeface="+mn-lt"/>
                <a:ea typeface="+mn-ea"/>
                <a:cs typeface="+mn-cs"/>
              </a:rPr>
              <a:t>Within 40 minutes,</a:t>
            </a:r>
            <a:r>
              <a:rPr lang="en-US" sz="1200" b="0" i="0" kern="1200" dirty="0" smtClean="0">
                <a:solidFill>
                  <a:schemeClr val="tx1"/>
                </a:solidFill>
                <a:latin typeface="+mn-lt"/>
                <a:ea typeface="+mn-ea"/>
                <a:cs typeface="+mn-cs"/>
              </a:rPr>
              <a:t> caffeine absorption is complete; your pupils dilate, your blood pressure rises, and your liver dumps </a:t>
            </a:r>
            <a:r>
              <a:rPr lang="en-US" sz="1200" b="0" i="1" kern="1200" dirty="0" smtClean="0">
                <a:solidFill>
                  <a:schemeClr val="tx1"/>
                </a:solidFill>
                <a:latin typeface="+mn-lt"/>
                <a:ea typeface="+mn-ea"/>
                <a:cs typeface="+mn-cs"/>
              </a:rPr>
              <a:t>more sugar</a:t>
            </a:r>
            <a:r>
              <a:rPr lang="en-US" sz="1200" b="0" i="0" kern="1200" dirty="0" smtClean="0">
                <a:solidFill>
                  <a:schemeClr val="tx1"/>
                </a:solidFill>
                <a:latin typeface="+mn-lt"/>
                <a:ea typeface="+mn-ea"/>
                <a:cs typeface="+mn-cs"/>
              </a:rPr>
              <a:t> into your bloodstream.</a:t>
            </a:r>
          </a:p>
          <a:p>
            <a:r>
              <a:rPr lang="en-US" sz="1200" b="1" i="0" kern="1200" dirty="0" smtClean="0">
                <a:solidFill>
                  <a:schemeClr val="tx1"/>
                </a:solidFill>
                <a:latin typeface="+mn-lt"/>
                <a:ea typeface="+mn-ea"/>
                <a:cs typeface="+mn-cs"/>
              </a:rPr>
              <a:t>Around 45 minutes</a:t>
            </a:r>
            <a:r>
              <a:rPr lang="en-US" sz="1200" b="0" i="0" kern="1200" dirty="0" smtClean="0">
                <a:solidFill>
                  <a:schemeClr val="tx1"/>
                </a:solidFill>
                <a:latin typeface="+mn-lt"/>
                <a:ea typeface="+mn-ea"/>
                <a:cs typeface="+mn-cs"/>
              </a:rPr>
              <a:t>, your body increases dopamine production, which stimulates the pleasure centers of your brain – a physically identical response to that of heroin.</a:t>
            </a:r>
          </a:p>
          <a:p>
            <a:r>
              <a:rPr lang="en-US" sz="1200" b="1" i="0" kern="1200" dirty="0" smtClean="0">
                <a:solidFill>
                  <a:schemeClr val="tx1"/>
                </a:solidFill>
                <a:latin typeface="+mn-lt"/>
                <a:ea typeface="+mn-ea"/>
                <a:cs typeface="+mn-cs"/>
              </a:rPr>
              <a:t>After 60 minutes, </a:t>
            </a:r>
            <a:r>
              <a:rPr lang="en-US" sz="1200" b="0" i="0" kern="1200" dirty="0" smtClean="0">
                <a:solidFill>
                  <a:schemeClr val="tx1"/>
                </a:solidFill>
                <a:latin typeface="+mn-lt"/>
                <a:ea typeface="+mn-ea"/>
                <a:cs typeface="+mn-cs"/>
              </a:rPr>
              <a:t>you’ll start to have a sugar crash.</a:t>
            </a:r>
          </a:p>
          <a:p>
            <a:r>
              <a:rPr lang="en-US" sz="1200" b="1" i="0" kern="1200" dirty="0" smtClean="0">
                <a:solidFill>
                  <a:schemeClr val="tx1"/>
                </a:solidFill>
                <a:latin typeface="+mn-lt"/>
                <a:ea typeface="+mn-ea"/>
                <a:cs typeface="+mn-cs"/>
              </a:rPr>
              <a:t>Is Diet Soda Better?</a:t>
            </a:r>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Studies are revealing that artificial sweeteners:</a:t>
            </a:r>
          </a:p>
          <a:p>
            <a:r>
              <a:rPr lang="en-US" sz="1200" b="0" i="0" kern="1200" dirty="0" smtClean="0">
                <a:solidFill>
                  <a:schemeClr val="tx1"/>
                </a:solidFill>
                <a:latin typeface="+mn-lt"/>
                <a:ea typeface="+mn-ea"/>
                <a:cs typeface="+mn-cs"/>
              </a:rPr>
              <a:t>Stimulate your appetite.</a:t>
            </a:r>
          </a:p>
          <a:p>
            <a:r>
              <a:rPr lang="en-US" sz="1200" b="0" i="0" kern="1200" dirty="0" smtClean="0">
                <a:solidFill>
                  <a:schemeClr val="tx1"/>
                </a:solidFill>
                <a:latin typeface="+mn-lt"/>
                <a:ea typeface="+mn-ea"/>
                <a:cs typeface="+mn-cs"/>
              </a:rPr>
              <a:t>Increase carbohydrate cravings.</a:t>
            </a:r>
          </a:p>
          <a:p>
            <a:r>
              <a:rPr lang="en-US" sz="1200" b="0" i="0" kern="1200" dirty="0" smtClean="0">
                <a:solidFill>
                  <a:schemeClr val="tx1"/>
                </a:solidFill>
                <a:latin typeface="+mn-lt"/>
                <a:ea typeface="+mn-ea"/>
                <a:cs typeface="+mn-cs"/>
              </a:rPr>
              <a:t>Stimulate fat storage and weight gain.</a:t>
            </a:r>
          </a:p>
          <a:p>
            <a:r>
              <a:rPr lang="en-US" sz="1200" b="0" i="0" kern="1200" dirty="0" smtClean="0">
                <a:solidFill>
                  <a:schemeClr val="tx1"/>
                </a:solidFill>
                <a:latin typeface="+mn-lt"/>
                <a:ea typeface="+mn-ea"/>
                <a:cs typeface="+mn-cs"/>
              </a:rPr>
              <a:t>Your body still experiences the same insulin effects from Diet sodas as it does with regular sodas, the difference……MORE CHEMICALS. (REF: Dr. Joseph </a:t>
            </a:r>
            <a:r>
              <a:rPr lang="en-US" sz="1200" b="0" i="0" kern="1200" dirty="0" err="1" smtClean="0">
                <a:solidFill>
                  <a:schemeClr val="tx1"/>
                </a:solidFill>
                <a:latin typeface="+mn-lt"/>
                <a:ea typeface="+mn-ea"/>
                <a:cs typeface="+mn-cs"/>
              </a:rPr>
              <a:t>Mercola</a:t>
            </a:r>
            <a:r>
              <a:rPr lang="en-US" sz="1200" b="0" i="0" kern="1200" dirty="0" smtClean="0">
                <a:solidFill>
                  <a:schemeClr val="tx1"/>
                </a:solidFill>
                <a:latin typeface="+mn-lt"/>
                <a:ea typeface="+mn-ea"/>
                <a:cs typeface="+mn-cs"/>
              </a:rPr>
              <a:t> | January 12 2008)	</a:t>
            </a:r>
          </a:p>
          <a:p>
            <a:endParaRPr lang="en-US" dirty="0"/>
          </a:p>
        </p:txBody>
      </p:sp>
      <p:sp>
        <p:nvSpPr>
          <p:cNvPr id="4" name="Slide Number Placeholder 3"/>
          <p:cNvSpPr>
            <a:spLocks noGrp="1"/>
          </p:cNvSpPr>
          <p:nvPr>
            <p:ph type="sldNum" sz="quarter" idx="10"/>
          </p:nvPr>
        </p:nvSpPr>
        <p:spPr/>
        <p:txBody>
          <a:bodyPr/>
          <a:lstStyle/>
          <a:p>
            <a:fld id="{51121296-B5B1-BA44-AAFB-3C5411738A5E}" type="slidenum">
              <a:rPr lang="en-US" smtClean="0"/>
              <a:t>7</a:t>
            </a:fld>
            <a:endParaRPr lang="en-US"/>
          </a:p>
        </p:txBody>
      </p:sp>
    </p:spTree>
    <p:extLst>
      <p:ext uri="{BB962C8B-B14F-4D97-AF65-F5344CB8AC3E}">
        <p14:creationId xmlns:p14="http://schemas.microsoft.com/office/powerpoint/2010/main" val="361702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121296-B5B1-BA44-AAFB-3C5411738A5E}" type="slidenum">
              <a:rPr lang="en-US" smtClean="0"/>
              <a:t>8</a:t>
            </a:fld>
            <a:endParaRPr lang="en-US"/>
          </a:p>
        </p:txBody>
      </p:sp>
    </p:spTree>
    <p:extLst>
      <p:ext uri="{BB962C8B-B14F-4D97-AF65-F5344CB8AC3E}">
        <p14:creationId xmlns:p14="http://schemas.microsoft.com/office/powerpoint/2010/main" val="556265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121296-B5B1-BA44-AAFB-3C5411738A5E}" type="slidenum">
              <a:rPr lang="en-US" smtClean="0"/>
              <a:t>9</a:t>
            </a:fld>
            <a:endParaRPr lang="en-US"/>
          </a:p>
        </p:txBody>
      </p:sp>
    </p:spTree>
    <p:extLst>
      <p:ext uri="{BB962C8B-B14F-4D97-AF65-F5344CB8AC3E}">
        <p14:creationId xmlns:p14="http://schemas.microsoft.com/office/powerpoint/2010/main" val="1578697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None/>
            </a:pPr>
            <a:r>
              <a:rPr lang="en-US" sz="1200" b="1" dirty="0" smtClean="0"/>
              <a:t>Stress is one of the number one reasons why people cannot</a:t>
            </a:r>
          </a:p>
          <a:p>
            <a:pPr marL="0" indent="0">
              <a:spcBef>
                <a:spcPts val="0"/>
              </a:spcBef>
              <a:buNone/>
            </a:pPr>
            <a:r>
              <a:rPr lang="en-US" sz="1200" b="1" dirty="0" smtClean="0"/>
              <a:t>drop the pounds! </a:t>
            </a:r>
            <a:r>
              <a:rPr lang="en-US" sz="1200" dirty="0" smtClean="0"/>
              <a:t>This is not the time to use this as an excuse and throw in the towel. We all have stress! By</a:t>
            </a:r>
          </a:p>
          <a:p>
            <a:pPr marL="0" indent="0">
              <a:spcBef>
                <a:spcPts val="0"/>
              </a:spcBef>
              <a:buNone/>
            </a:pPr>
            <a:r>
              <a:rPr lang="en-US" sz="1200" dirty="0" smtClean="0"/>
              <a:t>taking 15 minutes every day to totally relax, that means get off your email, no computer, no phone calls,</a:t>
            </a:r>
          </a:p>
          <a:p>
            <a:pPr marL="0" indent="0">
              <a:spcBef>
                <a:spcPts val="0"/>
              </a:spcBef>
              <a:buNone/>
            </a:pPr>
            <a:r>
              <a:rPr lang="en-US" sz="1200" dirty="0" smtClean="0"/>
              <a:t>make sure the kids are occupied… just you and some quiet time so you can recharge! Try reading a book,</a:t>
            </a:r>
          </a:p>
          <a:p>
            <a:pPr marL="0" indent="0">
              <a:spcBef>
                <a:spcPts val="0"/>
              </a:spcBef>
              <a:buNone/>
            </a:pPr>
            <a:r>
              <a:rPr lang="en-US" sz="1200" dirty="0" smtClean="0"/>
              <a:t>take a hot bath, go for a walk….whatever centers you!</a:t>
            </a:r>
          </a:p>
          <a:p>
            <a:endParaRPr lang="en-US" dirty="0"/>
          </a:p>
        </p:txBody>
      </p:sp>
      <p:sp>
        <p:nvSpPr>
          <p:cNvPr id="4" name="Slide Number Placeholder 3"/>
          <p:cNvSpPr>
            <a:spLocks noGrp="1"/>
          </p:cNvSpPr>
          <p:nvPr>
            <p:ph type="sldNum" sz="quarter" idx="10"/>
          </p:nvPr>
        </p:nvSpPr>
        <p:spPr/>
        <p:txBody>
          <a:bodyPr/>
          <a:lstStyle/>
          <a:p>
            <a:fld id="{51121296-B5B1-BA44-AAFB-3C5411738A5E}" type="slidenum">
              <a:rPr lang="en-US" smtClean="0"/>
              <a:t>10</a:t>
            </a:fld>
            <a:endParaRPr lang="en-US"/>
          </a:p>
        </p:txBody>
      </p:sp>
    </p:spTree>
    <p:extLst>
      <p:ext uri="{BB962C8B-B14F-4D97-AF65-F5344CB8AC3E}">
        <p14:creationId xmlns:p14="http://schemas.microsoft.com/office/powerpoint/2010/main" val="1637144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3DB0EC-2976-5748-A5D0-F10F4C7D96D1}" type="datetimeFigureOut">
              <a:rPr lang="en-US" smtClean="0"/>
              <a:t>10/21/14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A94A27-29EA-E649-9C4B-1470F9EA5E50}" type="slidenum">
              <a:rPr lang="en-US" smtClean="0"/>
              <a:t>‹#›</a:t>
            </a:fld>
            <a:endParaRPr lang="en-US"/>
          </a:p>
        </p:txBody>
      </p:sp>
    </p:spTree>
    <p:extLst>
      <p:ext uri="{BB962C8B-B14F-4D97-AF65-F5344CB8AC3E}">
        <p14:creationId xmlns:p14="http://schemas.microsoft.com/office/powerpoint/2010/main" val="3320943119"/>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3DB0EC-2976-5748-A5D0-F10F4C7D96D1}" type="datetimeFigureOut">
              <a:rPr lang="en-US" smtClean="0"/>
              <a:t>10/21/14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A94A27-29EA-E649-9C4B-1470F9EA5E50}" type="slidenum">
              <a:rPr lang="en-US" smtClean="0"/>
              <a:t>‹#›</a:t>
            </a:fld>
            <a:endParaRPr lang="en-US"/>
          </a:p>
        </p:txBody>
      </p:sp>
    </p:spTree>
    <p:extLst>
      <p:ext uri="{BB962C8B-B14F-4D97-AF65-F5344CB8AC3E}">
        <p14:creationId xmlns:p14="http://schemas.microsoft.com/office/powerpoint/2010/main" val="1382255270"/>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3DB0EC-2976-5748-A5D0-F10F4C7D96D1}" type="datetimeFigureOut">
              <a:rPr lang="en-US" smtClean="0"/>
              <a:t>10/21/14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A94A27-29EA-E649-9C4B-1470F9EA5E50}" type="slidenum">
              <a:rPr lang="en-US" smtClean="0"/>
              <a:t>‹#›</a:t>
            </a:fld>
            <a:endParaRPr lang="en-US"/>
          </a:p>
        </p:txBody>
      </p:sp>
    </p:spTree>
    <p:extLst>
      <p:ext uri="{BB962C8B-B14F-4D97-AF65-F5344CB8AC3E}">
        <p14:creationId xmlns:p14="http://schemas.microsoft.com/office/powerpoint/2010/main" val="1408381705"/>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grpSp>
        <p:nvGrpSpPr>
          <p:cNvPr id="43" name="Group 42"/>
          <p:cNvGrpSpPr/>
          <p:nvPr userDrawn="1"/>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xmlns:p14="http://schemas.microsoft.com/office/powerpoint/2010/main" spd="slow" advTm="10000">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12962978"/>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3DB0EC-2976-5748-A5D0-F10F4C7D96D1}" type="datetimeFigureOut">
              <a:rPr lang="en-US" smtClean="0"/>
              <a:t>10/21/14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A94A27-29EA-E649-9C4B-1470F9EA5E50}" type="slidenum">
              <a:rPr lang="en-US" smtClean="0"/>
              <a:t>‹#›</a:t>
            </a:fld>
            <a:endParaRPr lang="en-US"/>
          </a:p>
        </p:txBody>
      </p:sp>
      <p:sp>
        <p:nvSpPr>
          <p:cNvPr id="7" name="TextBox 6"/>
          <p:cNvSpPr txBox="1"/>
          <p:nvPr userDrawn="1"/>
        </p:nvSpPr>
        <p:spPr>
          <a:xfrm>
            <a:off x="7954951" y="43124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919216306"/>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3DB0EC-2976-5748-A5D0-F10F4C7D96D1}" type="datetimeFigureOut">
              <a:rPr lang="en-US" smtClean="0"/>
              <a:t>10/21/14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A94A27-29EA-E649-9C4B-1470F9EA5E50}" type="slidenum">
              <a:rPr lang="en-US" smtClean="0"/>
              <a:t>‹#›</a:t>
            </a:fld>
            <a:endParaRPr lang="en-US"/>
          </a:p>
        </p:txBody>
      </p:sp>
    </p:spTree>
    <p:extLst>
      <p:ext uri="{BB962C8B-B14F-4D97-AF65-F5344CB8AC3E}">
        <p14:creationId xmlns:p14="http://schemas.microsoft.com/office/powerpoint/2010/main" val="1339180609"/>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3DB0EC-2976-5748-A5D0-F10F4C7D96D1}" type="datetimeFigureOut">
              <a:rPr lang="en-US" smtClean="0"/>
              <a:t>10/21/14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A94A27-29EA-E649-9C4B-1470F9EA5E50}" type="slidenum">
              <a:rPr lang="en-US" smtClean="0"/>
              <a:t>‹#›</a:t>
            </a:fld>
            <a:endParaRPr lang="en-US"/>
          </a:p>
        </p:txBody>
      </p:sp>
    </p:spTree>
    <p:extLst>
      <p:ext uri="{BB962C8B-B14F-4D97-AF65-F5344CB8AC3E}">
        <p14:creationId xmlns:p14="http://schemas.microsoft.com/office/powerpoint/2010/main" val="1069708296"/>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3DB0EC-2976-5748-A5D0-F10F4C7D96D1}" type="datetimeFigureOut">
              <a:rPr lang="en-US" smtClean="0"/>
              <a:t>10/21/14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A94A27-29EA-E649-9C4B-1470F9EA5E50}" type="slidenum">
              <a:rPr lang="en-US" smtClean="0"/>
              <a:t>‹#›</a:t>
            </a:fld>
            <a:endParaRPr lang="en-US"/>
          </a:p>
        </p:txBody>
      </p:sp>
    </p:spTree>
    <p:extLst>
      <p:ext uri="{BB962C8B-B14F-4D97-AF65-F5344CB8AC3E}">
        <p14:creationId xmlns:p14="http://schemas.microsoft.com/office/powerpoint/2010/main" val="199114659"/>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3DB0EC-2976-5748-A5D0-F10F4C7D96D1}" type="datetimeFigureOut">
              <a:rPr lang="en-US" smtClean="0"/>
              <a:t>10/21/14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A94A27-29EA-E649-9C4B-1470F9EA5E50}" type="slidenum">
              <a:rPr lang="en-US" smtClean="0"/>
              <a:t>‹#›</a:t>
            </a:fld>
            <a:endParaRPr lang="en-US"/>
          </a:p>
        </p:txBody>
      </p:sp>
    </p:spTree>
    <p:extLst>
      <p:ext uri="{BB962C8B-B14F-4D97-AF65-F5344CB8AC3E}">
        <p14:creationId xmlns:p14="http://schemas.microsoft.com/office/powerpoint/2010/main" val="3164201105"/>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3DB0EC-2976-5748-A5D0-F10F4C7D96D1}" type="datetimeFigureOut">
              <a:rPr lang="en-US" smtClean="0"/>
              <a:t>10/21/14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A94A27-29EA-E649-9C4B-1470F9EA5E50}" type="slidenum">
              <a:rPr lang="en-US" smtClean="0"/>
              <a:t>‹#›</a:t>
            </a:fld>
            <a:endParaRPr lang="en-US"/>
          </a:p>
        </p:txBody>
      </p:sp>
    </p:spTree>
    <p:extLst>
      <p:ext uri="{BB962C8B-B14F-4D97-AF65-F5344CB8AC3E}">
        <p14:creationId xmlns:p14="http://schemas.microsoft.com/office/powerpoint/2010/main" val="3797632854"/>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3DB0EC-2976-5748-A5D0-F10F4C7D96D1}" type="datetimeFigureOut">
              <a:rPr lang="en-US" smtClean="0"/>
              <a:t>10/21/14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A94A27-29EA-E649-9C4B-1470F9EA5E50}" type="slidenum">
              <a:rPr lang="en-US" smtClean="0"/>
              <a:t>‹#›</a:t>
            </a:fld>
            <a:endParaRPr lang="en-US"/>
          </a:p>
        </p:txBody>
      </p:sp>
    </p:spTree>
    <p:extLst>
      <p:ext uri="{BB962C8B-B14F-4D97-AF65-F5344CB8AC3E}">
        <p14:creationId xmlns:p14="http://schemas.microsoft.com/office/powerpoint/2010/main" val="3744295864"/>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3DB0EC-2976-5748-A5D0-F10F4C7D96D1}" type="datetimeFigureOut">
              <a:rPr lang="en-US" smtClean="0"/>
              <a:t>10/21/14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A94A27-29EA-E649-9C4B-1470F9EA5E50}" type="slidenum">
              <a:rPr lang="en-US" smtClean="0"/>
              <a:t>‹#›</a:t>
            </a:fld>
            <a:endParaRPr lang="en-US"/>
          </a:p>
        </p:txBody>
      </p:sp>
    </p:spTree>
    <p:extLst>
      <p:ext uri="{BB962C8B-B14F-4D97-AF65-F5344CB8AC3E}">
        <p14:creationId xmlns:p14="http://schemas.microsoft.com/office/powerpoint/2010/main" val="2684713166"/>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3DB0EC-2976-5748-A5D0-F10F4C7D96D1}" type="datetimeFigureOut">
              <a:rPr lang="en-US" smtClean="0"/>
              <a:t>10/21/14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A94A27-29EA-E649-9C4B-1470F9EA5E50}" type="slidenum">
              <a:rPr lang="en-US" smtClean="0"/>
              <a:t>‹#›</a:t>
            </a:fld>
            <a:endParaRPr lang="en-US"/>
          </a:p>
        </p:txBody>
      </p:sp>
    </p:spTree>
    <p:extLst>
      <p:ext uri="{BB962C8B-B14F-4D97-AF65-F5344CB8AC3E}">
        <p14:creationId xmlns:p14="http://schemas.microsoft.com/office/powerpoint/2010/main" val="3052391455"/>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Lst>
  <p:transition xmlns:p14="http://schemas.microsoft.com/office/powerpoint/2010/main" spd="slow">
    <p:pull/>
  </p:transition>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5.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microsoft.com/office/2007/relationships/hdphoto" Target="../media/hdphoto2.wdp"/></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9823" y="274320"/>
            <a:ext cx="8451094" cy="14289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148" name="Picture 4" descr="http://www.uweightloss.com/wp-content/uploads/2013/04/science_behind_weight_loss2.jpg"/>
          <p:cNvPicPr>
            <a:picLocks noChangeAspect="1" noChangeArrowheads="1"/>
          </p:cNvPicPr>
          <p:nvPr/>
        </p:nvPicPr>
        <p:blipFill>
          <a:blip r:embed="rId2"/>
          <a:srcRect/>
          <a:stretch>
            <a:fillRect/>
          </a:stretch>
        </p:blipFill>
        <p:spPr bwMode="auto">
          <a:xfrm>
            <a:off x="720641" y="1265179"/>
            <a:ext cx="7885475" cy="5194824"/>
          </a:xfrm>
          <a:prstGeom prst="rect">
            <a:avLst/>
          </a:prstGeom>
          <a:noFill/>
        </p:spPr>
      </p:pic>
      <p:pic>
        <p:nvPicPr>
          <p:cNvPr id="25602" name="Picture 2" descr="http://img.allw.mn/content/www/weight-loss.jpg"/>
          <p:cNvPicPr>
            <a:picLocks noChangeAspect="1" noChangeArrowheads="1"/>
          </p:cNvPicPr>
          <p:nvPr/>
        </p:nvPicPr>
        <p:blipFill>
          <a:blip r:embed="rId3"/>
          <a:srcRect/>
          <a:stretch>
            <a:fillRect/>
          </a:stretch>
        </p:blipFill>
        <p:spPr bwMode="auto">
          <a:xfrm>
            <a:off x="0" y="0"/>
            <a:ext cx="8301790" cy="6858000"/>
          </a:xfrm>
          <a:prstGeom prst="rect">
            <a:avLst/>
          </a:prstGeom>
          <a:noFill/>
        </p:spPr>
      </p:pic>
      <p:sp>
        <p:nvSpPr>
          <p:cNvPr id="19" name="Text Placeholder 5"/>
          <p:cNvSpPr txBox="1">
            <a:spLocks/>
          </p:cNvSpPr>
          <p:nvPr/>
        </p:nvSpPr>
        <p:spPr>
          <a:xfrm>
            <a:off x="4016188" y="1265179"/>
            <a:ext cx="5127812" cy="3048000"/>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1"/>
              </a:buClr>
              <a:buSzPct val="76000"/>
              <a:buFont typeface="Wingdings 2" pitchFamily="18" charset="2"/>
              <a:buNone/>
              <a:defRPr sz="1600" kern="1200">
                <a:solidFill>
                  <a:srgbClr val="424242"/>
                </a:solidFill>
                <a:latin typeface="+mn-lt"/>
                <a:ea typeface="+mn-ea"/>
                <a:cs typeface="+mn-cs"/>
              </a:defRPr>
            </a:lvl1pPr>
            <a:lvl2pPr marL="457200" indent="0" algn="l" defTabSz="914400" rtl="0" eaLnBrk="1" latinLnBrk="0" hangingPunct="1">
              <a:spcBef>
                <a:spcPct val="20000"/>
              </a:spcBef>
              <a:buClr>
                <a:schemeClr val="accent1"/>
              </a:buClr>
              <a:buSzPct val="76000"/>
              <a:buFont typeface="Wingdings 2" pitchFamily="18" charset="2"/>
              <a:buNone/>
              <a:defRPr sz="1200" kern="1200">
                <a:solidFill>
                  <a:schemeClr val="tx2"/>
                </a:solidFill>
                <a:latin typeface="+mn-lt"/>
                <a:ea typeface="+mn-ea"/>
                <a:cs typeface="+mn-cs"/>
              </a:defRPr>
            </a:lvl2pPr>
            <a:lvl3pPr marL="914400" indent="0" algn="l" defTabSz="914400" rtl="0" eaLnBrk="1" latinLnBrk="0" hangingPunct="1">
              <a:spcBef>
                <a:spcPct val="20000"/>
              </a:spcBef>
              <a:buClr>
                <a:schemeClr val="accent1"/>
              </a:buClr>
              <a:buSzPct val="76000"/>
              <a:buFont typeface="Wingdings 2" pitchFamily="18" charset="2"/>
              <a:buNone/>
              <a:defRPr sz="1000" kern="1200">
                <a:solidFill>
                  <a:schemeClr val="tx2"/>
                </a:solidFill>
                <a:latin typeface="+mn-lt"/>
                <a:ea typeface="+mn-ea"/>
                <a:cs typeface="+mn-cs"/>
              </a:defRPr>
            </a:lvl3pPr>
            <a:lvl4pPr marL="1371600" indent="0" algn="l" defTabSz="914400" rtl="0" eaLnBrk="1" latinLnBrk="0" hangingPunct="1">
              <a:spcBef>
                <a:spcPct val="20000"/>
              </a:spcBef>
              <a:buClr>
                <a:schemeClr val="accent1"/>
              </a:buClr>
              <a:buSzPct val="76000"/>
              <a:buFont typeface="Wingdings 2" pitchFamily="18" charset="2"/>
              <a:buNone/>
              <a:defRPr sz="900" kern="1200">
                <a:solidFill>
                  <a:schemeClr val="tx2"/>
                </a:solidFill>
                <a:latin typeface="+mn-lt"/>
                <a:ea typeface="+mn-ea"/>
                <a:cs typeface="+mn-cs"/>
              </a:defRPr>
            </a:lvl4pPr>
            <a:lvl5pPr marL="1828800" indent="0" algn="l" defTabSz="914400" rtl="0" eaLnBrk="1" latinLnBrk="0" hangingPunct="1">
              <a:spcBef>
                <a:spcPct val="20000"/>
              </a:spcBef>
              <a:buClr>
                <a:schemeClr val="accent1"/>
              </a:buClr>
              <a:buSzPct val="76000"/>
              <a:buFont typeface="Wingdings 2" pitchFamily="18" charset="2"/>
              <a:buNone/>
              <a:defRPr sz="900" kern="1200" baseline="0">
                <a:solidFill>
                  <a:schemeClr val="tx2"/>
                </a:solidFill>
                <a:latin typeface="+mn-lt"/>
                <a:ea typeface="+mn-ea"/>
                <a:cs typeface="+mn-cs"/>
              </a:defRPr>
            </a:lvl5pPr>
            <a:lvl6pPr marL="2286000" indent="0" algn="l" defTabSz="914400" rtl="0" eaLnBrk="1" latinLnBrk="0" hangingPunct="1">
              <a:spcBef>
                <a:spcPct val="20000"/>
              </a:spcBef>
              <a:buClr>
                <a:schemeClr val="accent1"/>
              </a:buClr>
              <a:buSzPct val="76000"/>
              <a:buFont typeface="Wingdings 2" pitchFamily="18" charset="2"/>
              <a:buNone/>
              <a:defRPr sz="900" kern="1200">
                <a:solidFill>
                  <a:schemeClr val="tx2"/>
                </a:solidFill>
                <a:latin typeface="+mn-lt"/>
                <a:ea typeface="+mn-ea"/>
                <a:cs typeface="+mn-cs"/>
              </a:defRPr>
            </a:lvl6pPr>
            <a:lvl7pPr marL="2743200" indent="0" algn="l" defTabSz="914400" rtl="0" eaLnBrk="1" latinLnBrk="0" hangingPunct="1">
              <a:spcBef>
                <a:spcPct val="20000"/>
              </a:spcBef>
              <a:buClr>
                <a:schemeClr val="accent1"/>
              </a:buClr>
              <a:buSzPct val="76000"/>
              <a:buFont typeface="Wingdings 2" pitchFamily="18" charset="2"/>
              <a:buNone/>
              <a:defRPr sz="900" kern="1200">
                <a:solidFill>
                  <a:schemeClr val="tx2"/>
                </a:solidFill>
                <a:latin typeface="+mn-lt"/>
                <a:ea typeface="+mn-ea"/>
                <a:cs typeface="+mn-cs"/>
              </a:defRPr>
            </a:lvl7pPr>
            <a:lvl8pPr marL="3200400" indent="0" algn="l" defTabSz="914400" rtl="0" eaLnBrk="1" latinLnBrk="0" hangingPunct="1">
              <a:spcBef>
                <a:spcPct val="20000"/>
              </a:spcBef>
              <a:buClr>
                <a:schemeClr val="accent1"/>
              </a:buClr>
              <a:buSzPct val="76000"/>
              <a:buFont typeface="Wingdings 2" pitchFamily="18" charset="2"/>
              <a:buNone/>
              <a:defRPr sz="900" kern="1200">
                <a:solidFill>
                  <a:schemeClr val="tx2"/>
                </a:solidFill>
                <a:latin typeface="+mn-lt"/>
                <a:ea typeface="+mn-ea"/>
                <a:cs typeface="+mn-cs"/>
              </a:defRPr>
            </a:lvl8pPr>
            <a:lvl9pPr marL="3657600" indent="0" algn="l" defTabSz="914400" rtl="0" eaLnBrk="1" latinLnBrk="0" hangingPunct="1">
              <a:spcBef>
                <a:spcPct val="20000"/>
              </a:spcBef>
              <a:buClr>
                <a:schemeClr val="accent1"/>
              </a:buClr>
              <a:buSzPct val="76000"/>
              <a:buFont typeface="Wingdings 2" pitchFamily="18" charset="2"/>
              <a:buNone/>
              <a:defRPr sz="900" kern="1200">
                <a:solidFill>
                  <a:schemeClr val="tx2"/>
                </a:solidFill>
                <a:latin typeface="+mn-lt"/>
                <a:ea typeface="+mn-ea"/>
                <a:cs typeface="+mn-cs"/>
              </a:defRPr>
            </a:lvl9pPr>
          </a:lstStyle>
          <a:p>
            <a:pPr algn="ctr"/>
            <a:r>
              <a:rPr lang="en-US" sz="6000" b="1" dirty="0" smtClean="0">
                <a:solidFill>
                  <a:schemeClr val="tx1"/>
                </a:solidFill>
                <a:latin typeface="Avenir Book"/>
                <a:cs typeface="Avenir Book"/>
              </a:rPr>
              <a:t>28-Days </a:t>
            </a:r>
            <a:r>
              <a:rPr lang="en-US" sz="6000" b="1" dirty="0" smtClean="0">
                <a:solidFill>
                  <a:schemeClr val="tx1"/>
                </a:solidFill>
                <a:latin typeface="Avenir Book"/>
                <a:cs typeface="Avenir Book"/>
              </a:rPr>
              <a:t>To</a:t>
            </a:r>
          </a:p>
          <a:p>
            <a:pPr algn="ctr"/>
            <a:endParaRPr lang="en-US" sz="1200" b="1" dirty="0" smtClean="0">
              <a:solidFill>
                <a:schemeClr val="tx1"/>
              </a:solidFill>
              <a:latin typeface="Avenir Book"/>
              <a:cs typeface="Avenir Book"/>
            </a:endParaRPr>
          </a:p>
          <a:p>
            <a:pPr algn="ctr">
              <a:spcBef>
                <a:spcPts val="0"/>
              </a:spcBef>
            </a:pPr>
            <a:r>
              <a:rPr lang="en-US" sz="9600" b="1" dirty="0" smtClean="0">
                <a:solidFill>
                  <a:srgbClr val="FB054B"/>
                </a:solidFill>
                <a:effectLst>
                  <a:outerShdw blurRad="50800" dist="38100" dir="2700000" algn="tl" rotWithShape="0">
                    <a:prstClr val="black">
                      <a:alpha val="40000"/>
                    </a:prstClr>
                  </a:outerShdw>
                </a:effectLst>
                <a:latin typeface="Avenir Book"/>
                <a:cs typeface="Avenir Book"/>
              </a:rPr>
              <a:t>THRIVE</a:t>
            </a:r>
          </a:p>
          <a:p>
            <a:pPr algn="ctr">
              <a:spcBef>
                <a:spcPts val="0"/>
              </a:spcBef>
            </a:pPr>
            <a:endParaRPr lang="en-US" sz="1200" b="1" dirty="0" smtClean="0">
              <a:solidFill>
                <a:srgbClr val="FB054B"/>
              </a:solidFill>
              <a:effectLst>
                <a:outerShdw blurRad="50800" dist="38100" dir="2700000" algn="tl" rotWithShape="0">
                  <a:prstClr val="black">
                    <a:alpha val="40000"/>
                  </a:prstClr>
                </a:outerShdw>
              </a:effectLst>
              <a:latin typeface="Avenir Book"/>
              <a:cs typeface="Avenir Book"/>
            </a:endParaRPr>
          </a:p>
          <a:p>
            <a:pPr algn="ctr">
              <a:spcBef>
                <a:spcPts val="0"/>
              </a:spcBef>
            </a:pPr>
            <a:r>
              <a:rPr lang="en-US" sz="3600" b="1" dirty="0" smtClean="0">
                <a:solidFill>
                  <a:schemeClr val="tx1"/>
                </a:solidFill>
                <a:latin typeface="Avenir Book"/>
                <a:cs typeface="Avenir Book"/>
              </a:rPr>
              <a:t>With Detoxification &amp; Weight-Loss</a:t>
            </a:r>
            <a:endParaRPr lang="en-US" sz="3600" b="1" dirty="0" smtClean="0">
              <a:solidFill>
                <a:schemeClr val="tx1"/>
              </a:solidFill>
              <a:latin typeface="Avenir Book"/>
              <a:cs typeface="Avenir Book"/>
            </a:endParaRPr>
          </a:p>
        </p:txBody>
      </p:sp>
    </p:spTree>
    <p:extLst>
      <p:ext uri="{BB962C8B-B14F-4D97-AF65-F5344CB8AC3E}">
        <p14:creationId xmlns:p14="http://schemas.microsoft.com/office/powerpoint/2010/main" val="14856268"/>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rot="20817037">
            <a:off x="1092209" y="1980734"/>
            <a:ext cx="2899227" cy="218104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1" name="Picture 10"/>
          <p:cNvPicPr>
            <a:picLocks noChangeAspect="1"/>
          </p:cNvPicPr>
          <p:nvPr/>
        </p:nvPicPr>
        <p:blipFill rotWithShape="1">
          <a:blip r:embed="rId4"/>
          <a:srcRect l="-38" r="16162"/>
          <a:stretch/>
        </p:blipFill>
        <p:spPr>
          <a:xfrm rot="1030526">
            <a:off x="4907885" y="2053895"/>
            <a:ext cx="2841270" cy="211706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Picture 7"/>
          <p:cNvPicPr>
            <a:picLocks noChangeAspect="1"/>
          </p:cNvPicPr>
          <p:nvPr/>
        </p:nvPicPr>
        <p:blipFill>
          <a:blip r:embed="rId5"/>
          <a:stretch>
            <a:fillRect/>
          </a:stretch>
        </p:blipFill>
        <p:spPr>
          <a:xfrm>
            <a:off x="2862137" y="3569190"/>
            <a:ext cx="3304842" cy="211013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Title 1"/>
          <p:cNvSpPr txBox="1">
            <a:spLocks/>
          </p:cNvSpPr>
          <p:nvPr/>
        </p:nvSpPr>
        <p:spPr>
          <a:xfrm>
            <a:off x="0" y="294794"/>
            <a:ext cx="9144000" cy="1143000"/>
          </a:xfrm>
          <a:prstGeom prst="rect">
            <a:avLst/>
          </a:prstGeom>
          <a:noFill/>
        </p:spPr>
        <p:txBody>
          <a:bodyPr vert="horz" lIns="91440" tIns="45720" rIns="91440" bIns="45720" rtlCol="0" anchor="b">
            <a:normAutofit fontScale="85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6000" b="1" dirty="0" smtClean="0">
                <a:solidFill>
                  <a:schemeClr val="tx1"/>
                </a:solidFill>
              </a:rPr>
              <a:t>If you want to get </a:t>
            </a:r>
            <a:r>
              <a:rPr lang="en-US" sz="6000" b="1" dirty="0">
                <a:solidFill>
                  <a:srgbClr val="FF305F"/>
                </a:solidFill>
                <a:latin typeface="Avenir Book"/>
                <a:cs typeface="Avenir Book"/>
              </a:rPr>
              <a:t>THRIVE</a:t>
            </a:r>
            <a:r>
              <a:rPr lang="en-US" sz="6000" b="1" i="1" dirty="0" smtClean="0">
                <a:solidFill>
                  <a:srgbClr val="FF305F"/>
                </a:solidFill>
              </a:rPr>
              <a:t>.</a:t>
            </a:r>
            <a:r>
              <a:rPr lang="en-US" sz="6000" b="1" i="1" dirty="0" smtClean="0">
                <a:solidFill>
                  <a:srgbClr val="FF305F"/>
                </a:solidFill>
              </a:rPr>
              <a:t>..</a:t>
            </a:r>
          </a:p>
          <a:p>
            <a:pPr algn="ctr">
              <a:defRPr/>
            </a:pPr>
            <a:r>
              <a:rPr lang="en-US" sz="3400" dirty="0" smtClean="0">
                <a:solidFill>
                  <a:srgbClr val="FF305F"/>
                </a:solidFill>
                <a:latin typeface="Avenir Light"/>
                <a:cs typeface="Avenir Light"/>
              </a:rPr>
              <a:t>Get Unplugged!</a:t>
            </a:r>
            <a:endParaRPr lang="en-US" sz="3400" dirty="0">
              <a:solidFill>
                <a:srgbClr val="FF305F"/>
              </a:solidFill>
              <a:latin typeface="Avenir Light"/>
              <a:cs typeface="Avenir Light"/>
            </a:endParaRPr>
          </a:p>
        </p:txBody>
      </p:sp>
    </p:spTree>
    <p:extLst>
      <p:ext uri="{BB962C8B-B14F-4D97-AF65-F5344CB8AC3E}">
        <p14:creationId xmlns:p14="http://schemas.microsoft.com/office/powerpoint/2010/main" val="3232498695"/>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8214" y="740123"/>
            <a:ext cx="8007684" cy="4817493"/>
          </a:xfrm>
        </p:spPr>
        <p:txBody>
          <a:bodyPr>
            <a:normAutofit fontScale="85000" lnSpcReduction="20000"/>
          </a:bodyPr>
          <a:lstStyle/>
          <a:p>
            <a:pPr marL="68580" indent="0">
              <a:buNone/>
            </a:pPr>
            <a:r>
              <a:rPr lang="en-US" dirty="0" smtClean="0"/>
              <a:t>Since 1988, Dr</a:t>
            </a:r>
            <a:r>
              <a:rPr lang="en-US" dirty="0"/>
              <a:t>. Leif </a:t>
            </a:r>
            <a:r>
              <a:rPr lang="en-US" dirty="0" err="1"/>
              <a:t>Salford</a:t>
            </a:r>
            <a:r>
              <a:rPr lang="en-US" dirty="0"/>
              <a:t> and his colleagues at Lund University Hospital in Sweden has exposed over 1,600 experimental animals to low-level radiation. </a:t>
            </a:r>
            <a:endParaRPr lang="en-US" dirty="0" smtClean="0"/>
          </a:p>
          <a:p>
            <a:pPr marL="68580" indent="0">
              <a:buNone/>
            </a:pPr>
            <a:r>
              <a:rPr lang="en-US" dirty="0" smtClean="0"/>
              <a:t>Their </a:t>
            </a:r>
            <a:r>
              <a:rPr lang="en-US" dirty="0"/>
              <a:t>results were consistent and worrisome: radiation, including that </a:t>
            </a:r>
            <a:r>
              <a:rPr lang="en-US" dirty="0" smtClean="0"/>
              <a:t>from </a:t>
            </a:r>
            <a:r>
              <a:rPr lang="en-US" dirty="0"/>
              <a:t>cell phones, caused </a:t>
            </a:r>
            <a:r>
              <a:rPr lang="en-US" dirty="0" smtClean="0"/>
              <a:t>the </a:t>
            </a:r>
            <a:r>
              <a:rPr lang="en-US" dirty="0"/>
              <a:t>blood-brain </a:t>
            </a:r>
            <a:r>
              <a:rPr lang="en-US" dirty="0" smtClean="0"/>
              <a:t>barrier to </a:t>
            </a:r>
            <a:r>
              <a:rPr lang="en-US" dirty="0" smtClean="0">
                <a:solidFill>
                  <a:srgbClr val="FF305F"/>
                </a:solidFill>
              </a:rPr>
              <a:t>leak </a:t>
            </a:r>
            <a:r>
              <a:rPr lang="en-US" b="1" i="1" dirty="0" smtClean="0">
                <a:solidFill>
                  <a:srgbClr val="FF305F"/>
                </a:solidFill>
              </a:rPr>
              <a:t>-</a:t>
            </a:r>
            <a:r>
              <a:rPr lang="en-US" b="1" i="1" dirty="0">
                <a:solidFill>
                  <a:srgbClr val="FF305F"/>
                </a:solidFill>
              </a:rPr>
              <a:t>the brain's first line </a:t>
            </a:r>
            <a:r>
              <a:rPr lang="en-US" b="1" i="1" dirty="0" smtClean="0">
                <a:solidFill>
                  <a:srgbClr val="FF305F"/>
                </a:solidFill>
              </a:rPr>
              <a:t>of</a:t>
            </a:r>
            <a:r>
              <a:rPr lang="en-US" b="1" i="1" dirty="0">
                <a:solidFill>
                  <a:srgbClr val="FF305F"/>
                </a:solidFill>
              </a:rPr>
              <a:t> </a:t>
            </a:r>
            <a:r>
              <a:rPr lang="en-US" b="1" i="1" dirty="0" smtClean="0">
                <a:solidFill>
                  <a:srgbClr val="FF305F"/>
                </a:solidFill>
              </a:rPr>
              <a:t>defense </a:t>
            </a:r>
            <a:r>
              <a:rPr lang="en-US" b="1" i="1" dirty="0">
                <a:solidFill>
                  <a:srgbClr val="FF305F"/>
                </a:solidFill>
              </a:rPr>
              <a:t>against </a:t>
            </a:r>
            <a:r>
              <a:rPr lang="en-US" b="1" i="1" dirty="0" smtClean="0">
                <a:solidFill>
                  <a:srgbClr val="FF305F"/>
                </a:solidFill>
              </a:rPr>
              <a:t>infect and </a:t>
            </a:r>
            <a:r>
              <a:rPr lang="en-US" b="1" i="1" dirty="0">
                <a:solidFill>
                  <a:srgbClr val="FF305F"/>
                </a:solidFill>
              </a:rPr>
              <a:t>toxic </a:t>
            </a:r>
            <a:r>
              <a:rPr lang="en-US" b="1" i="1" dirty="0" smtClean="0">
                <a:solidFill>
                  <a:srgbClr val="FF305F"/>
                </a:solidFill>
              </a:rPr>
              <a:t>chemicals</a:t>
            </a:r>
            <a:endParaRPr lang="en-US" b="1" dirty="0" smtClean="0">
              <a:solidFill>
                <a:srgbClr val="FF305F"/>
              </a:solidFill>
            </a:endParaRPr>
          </a:p>
          <a:p>
            <a:pPr marL="68580" indent="0">
              <a:buNone/>
            </a:pPr>
            <a:endParaRPr lang="en-US" b="1" dirty="0" smtClean="0"/>
          </a:p>
          <a:p>
            <a:pPr marL="0" indent="0">
              <a:lnSpc>
                <a:spcPct val="110000"/>
              </a:lnSpc>
              <a:spcBef>
                <a:spcPts val="0"/>
              </a:spcBef>
              <a:buNone/>
            </a:pPr>
            <a:r>
              <a:rPr lang="en-US" dirty="0"/>
              <a:t>In those animals that had </a:t>
            </a:r>
            <a:r>
              <a:rPr lang="en-US" dirty="0" smtClean="0"/>
              <a:t>been</a:t>
            </a:r>
          </a:p>
          <a:p>
            <a:pPr marL="0" indent="0">
              <a:lnSpc>
                <a:spcPct val="110000"/>
              </a:lnSpc>
              <a:spcBef>
                <a:spcPts val="0"/>
              </a:spcBef>
              <a:buNone/>
            </a:pPr>
            <a:r>
              <a:rPr lang="en-US" dirty="0" smtClean="0"/>
              <a:t>exposed </a:t>
            </a:r>
            <a:r>
              <a:rPr lang="en-US" dirty="0"/>
              <a:t>to a cell phone, up to </a:t>
            </a:r>
            <a:r>
              <a:rPr lang="en-US" dirty="0" smtClean="0"/>
              <a:t>2% </a:t>
            </a:r>
          </a:p>
          <a:p>
            <a:pPr marL="0" indent="0">
              <a:lnSpc>
                <a:spcPct val="110000"/>
              </a:lnSpc>
              <a:spcBef>
                <a:spcPts val="0"/>
              </a:spcBef>
              <a:buNone/>
            </a:pPr>
            <a:r>
              <a:rPr lang="en-US" dirty="0" smtClean="0"/>
              <a:t>of </a:t>
            </a:r>
            <a:r>
              <a:rPr lang="en-US" dirty="0"/>
              <a:t>the neurons in all areas of the </a:t>
            </a:r>
            <a:endParaRPr lang="en-US" dirty="0" smtClean="0"/>
          </a:p>
          <a:p>
            <a:pPr marL="0" indent="0">
              <a:lnSpc>
                <a:spcPct val="110000"/>
              </a:lnSpc>
              <a:spcBef>
                <a:spcPts val="0"/>
              </a:spcBef>
              <a:buNone/>
            </a:pPr>
            <a:r>
              <a:rPr lang="en-US" dirty="0" smtClean="0"/>
              <a:t>brain </a:t>
            </a:r>
            <a:r>
              <a:rPr lang="en-US" dirty="0"/>
              <a:t>were shrunken and </a:t>
            </a:r>
            <a:endParaRPr lang="en-US" dirty="0" smtClean="0"/>
          </a:p>
          <a:p>
            <a:pPr marL="0" indent="0">
              <a:lnSpc>
                <a:spcPct val="110000"/>
              </a:lnSpc>
              <a:spcBef>
                <a:spcPts val="0"/>
              </a:spcBef>
              <a:buNone/>
            </a:pPr>
            <a:r>
              <a:rPr lang="en-US" dirty="0" smtClean="0"/>
              <a:t>degenerated</a:t>
            </a:r>
            <a:r>
              <a:rPr lang="en-US" dirty="0"/>
              <a:t>.</a:t>
            </a:r>
            <a:endParaRPr lang="en-US" b="1" dirty="0"/>
          </a:p>
        </p:txBody>
      </p:sp>
      <p:pic>
        <p:nvPicPr>
          <p:cNvPr id="8" name="Picture 7"/>
          <p:cNvPicPr>
            <a:picLocks noChangeAspect="1"/>
          </p:cNvPicPr>
          <p:nvPr/>
        </p:nvPicPr>
        <p:blipFill>
          <a:blip r:embed="rId3"/>
          <a:stretch>
            <a:fillRect/>
          </a:stretch>
        </p:blipFill>
        <p:spPr>
          <a:xfrm>
            <a:off x="5488949" y="3527531"/>
            <a:ext cx="3007898" cy="1920535"/>
          </a:xfrm>
          <a:prstGeom prst="rect">
            <a:avLst/>
          </a:prstGeom>
        </p:spPr>
      </p:pic>
    </p:spTree>
    <p:extLst>
      <p:ext uri="{BB962C8B-B14F-4D97-AF65-F5344CB8AC3E}">
        <p14:creationId xmlns:p14="http://schemas.microsoft.com/office/powerpoint/2010/main" val="2265812615"/>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4634" y="1797793"/>
            <a:ext cx="7302222" cy="4090915"/>
          </a:xfrm>
        </p:spPr>
        <p:txBody>
          <a:bodyPr>
            <a:normAutofit fontScale="92500" lnSpcReduction="10000"/>
          </a:bodyPr>
          <a:lstStyle/>
          <a:p>
            <a:pPr>
              <a:buClr>
                <a:srgbClr val="FF305F"/>
              </a:buClr>
              <a:buFont typeface="Wingdings" charset="2"/>
              <a:buChar char="ü"/>
            </a:pPr>
            <a:r>
              <a:rPr lang="en-US" sz="2800" dirty="0" smtClean="0"/>
              <a:t>Aerobic &amp; resistance exercise can decrease the risk of heart disease by </a:t>
            </a:r>
            <a:r>
              <a:rPr lang="en-US" sz="2800" b="1" dirty="0" smtClean="0">
                <a:solidFill>
                  <a:srgbClr val="FF305F"/>
                </a:solidFill>
              </a:rPr>
              <a:t>20–60%</a:t>
            </a:r>
            <a:endParaRPr lang="en-US" sz="2800" dirty="0" smtClean="0">
              <a:solidFill>
                <a:srgbClr val="FF305F"/>
              </a:solidFill>
            </a:endParaRPr>
          </a:p>
          <a:p>
            <a:pPr>
              <a:buClr>
                <a:srgbClr val="FF305F"/>
              </a:buClr>
              <a:buFont typeface="Wingdings" charset="2"/>
              <a:buChar char="ü"/>
            </a:pPr>
            <a:r>
              <a:rPr lang="en-US" sz="2800" dirty="0" smtClean="0"/>
              <a:t>An alkaline diet results in bone health, reduce muscle wasting, as well as mitigating other chronic diseases such as hypertension and strokes.</a:t>
            </a:r>
          </a:p>
          <a:p>
            <a:pPr>
              <a:buClr>
                <a:srgbClr val="FF305F"/>
              </a:buClr>
              <a:buFont typeface="Wingdings" charset="2"/>
              <a:buChar char="ü"/>
            </a:pPr>
            <a:r>
              <a:rPr lang="en-US" sz="2800" dirty="0" smtClean="0"/>
              <a:t>Decreasing stress can decrease your chances of heart disease by up to </a:t>
            </a:r>
            <a:r>
              <a:rPr lang="en-US" sz="2800" b="1" dirty="0" smtClean="0">
                <a:solidFill>
                  <a:srgbClr val="FF305F"/>
                </a:solidFill>
              </a:rPr>
              <a:t>70%</a:t>
            </a:r>
            <a:endParaRPr lang="en-US" sz="2800" dirty="0" smtClean="0">
              <a:solidFill>
                <a:srgbClr val="FF305F"/>
              </a:solidFill>
            </a:endParaRPr>
          </a:p>
          <a:p>
            <a:pPr>
              <a:buClr>
                <a:srgbClr val="FF305F"/>
              </a:buClr>
              <a:buFont typeface="Wingdings" charset="2"/>
              <a:buChar char="ü"/>
            </a:pPr>
            <a:r>
              <a:rPr lang="en-US" sz="2800" dirty="0" smtClean="0"/>
              <a:t>Regular Chiropractic Care can boost the immune system by as much as </a:t>
            </a:r>
            <a:r>
              <a:rPr lang="en-US" sz="2800" b="1" dirty="0" smtClean="0">
                <a:solidFill>
                  <a:srgbClr val="FF305F"/>
                </a:solidFill>
              </a:rPr>
              <a:t>200%</a:t>
            </a:r>
          </a:p>
          <a:p>
            <a:pPr>
              <a:buFont typeface="Wingdings" charset="2"/>
              <a:buChar char="ü"/>
            </a:pPr>
            <a:endParaRPr lang="en-US" dirty="0" smtClean="0">
              <a:solidFill>
                <a:srgbClr val="000090"/>
              </a:solidFill>
            </a:endParaRPr>
          </a:p>
          <a:p>
            <a:pPr>
              <a:buFont typeface="Wingdings" charset="2"/>
              <a:buChar char="ü"/>
            </a:pPr>
            <a:endParaRPr lang="en-US" dirty="0">
              <a:solidFill>
                <a:srgbClr val="000090"/>
              </a:solidFill>
            </a:endParaRPr>
          </a:p>
        </p:txBody>
      </p:sp>
      <p:sp>
        <p:nvSpPr>
          <p:cNvPr id="5" name="Title 1"/>
          <p:cNvSpPr txBox="1">
            <a:spLocks/>
          </p:cNvSpPr>
          <p:nvPr/>
        </p:nvSpPr>
        <p:spPr>
          <a:xfrm>
            <a:off x="0" y="294794"/>
            <a:ext cx="9144000" cy="1143000"/>
          </a:xfrm>
          <a:prstGeom prst="rect">
            <a:avLst/>
          </a:prstGeom>
          <a:noFill/>
        </p:spPr>
        <p:txBody>
          <a:bodyPr vert="horz" lIns="91440" tIns="45720" rIns="91440" bIns="45720" rtlCol="0" anchor="b">
            <a:normAutofit fontScale="85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6000" b="1" dirty="0" smtClean="0">
                <a:solidFill>
                  <a:schemeClr val="tx1"/>
                </a:solidFill>
              </a:rPr>
              <a:t>If you want to </a:t>
            </a:r>
            <a:r>
              <a:rPr lang="en-US" sz="6000" b="1" dirty="0">
                <a:solidFill>
                  <a:srgbClr val="FF305F"/>
                </a:solidFill>
                <a:latin typeface="Avenir Book"/>
                <a:cs typeface="Avenir Book"/>
              </a:rPr>
              <a:t>THRIVE</a:t>
            </a:r>
            <a:r>
              <a:rPr lang="en-US" sz="6000" b="1" i="1" dirty="0" smtClean="0">
                <a:solidFill>
                  <a:srgbClr val="FF305F"/>
                </a:solidFill>
              </a:rPr>
              <a:t>.</a:t>
            </a:r>
            <a:r>
              <a:rPr lang="en-US" sz="6000" b="1" i="1" dirty="0" smtClean="0">
                <a:solidFill>
                  <a:srgbClr val="FF305F"/>
                </a:solidFill>
              </a:rPr>
              <a:t>..</a:t>
            </a:r>
          </a:p>
          <a:p>
            <a:pPr algn="ctr">
              <a:defRPr/>
            </a:pPr>
            <a:r>
              <a:rPr lang="en-US" sz="3400" dirty="0" smtClean="0">
                <a:solidFill>
                  <a:srgbClr val="FF305F"/>
                </a:solidFill>
                <a:latin typeface="Avenir Light"/>
                <a:cs typeface="Avenir Light"/>
              </a:rPr>
              <a:t>Research Shows!</a:t>
            </a:r>
            <a:endParaRPr lang="en-US" sz="3400" dirty="0">
              <a:solidFill>
                <a:srgbClr val="FF305F"/>
              </a:solidFill>
              <a:latin typeface="Avenir Light"/>
              <a:cs typeface="Avenir Light"/>
            </a:endParaRPr>
          </a:p>
        </p:txBody>
      </p:sp>
    </p:spTree>
    <p:extLst>
      <p:ext uri="{BB962C8B-B14F-4D97-AF65-F5344CB8AC3E}">
        <p14:creationId xmlns:p14="http://schemas.microsoft.com/office/powerpoint/2010/main" val="547656407"/>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745958458"/>
              </p:ext>
            </p:extLst>
          </p:nvPr>
        </p:nvGraphicFramePr>
        <p:xfrm>
          <a:off x="867834" y="827412"/>
          <a:ext cx="7387166" cy="58581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675" name="Text Box 3"/>
          <p:cNvSpPr txBox="1">
            <a:spLocks noChangeArrowheads="1"/>
          </p:cNvSpPr>
          <p:nvPr/>
        </p:nvSpPr>
        <p:spPr bwMode="auto">
          <a:xfrm>
            <a:off x="3647738" y="3082418"/>
            <a:ext cx="183896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3600" b="1" dirty="0" smtClean="0">
                <a:solidFill>
                  <a:srgbClr val="000000"/>
                </a:solidFill>
                <a:latin typeface="Arial Narrow" charset="0"/>
              </a:rPr>
              <a:t>TRUE </a:t>
            </a:r>
          </a:p>
          <a:p>
            <a:pPr algn="ctr"/>
            <a:r>
              <a:rPr lang="en-US" sz="3600" b="1" dirty="0" smtClean="0">
                <a:solidFill>
                  <a:srgbClr val="000000"/>
                </a:solidFill>
                <a:latin typeface="Arial Narrow" charset="0"/>
              </a:rPr>
              <a:t>VITALITY</a:t>
            </a:r>
            <a:endParaRPr lang="en-CA" sz="3600" b="1" dirty="0">
              <a:solidFill>
                <a:srgbClr val="000000"/>
              </a:solidFill>
              <a:latin typeface="Arial Narrow" charset="0"/>
            </a:endParaRPr>
          </a:p>
        </p:txBody>
      </p:sp>
      <p:sp>
        <p:nvSpPr>
          <p:cNvPr id="2" name="TextBox 1"/>
          <p:cNvSpPr txBox="1"/>
          <p:nvPr/>
        </p:nvSpPr>
        <p:spPr>
          <a:xfrm>
            <a:off x="151387" y="200829"/>
            <a:ext cx="8680885" cy="646331"/>
          </a:xfrm>
          <a:prstGeom prst="rect">
            <a:avLst/>
          </a:prstGeom>
          <a:noFill/>
        </p:spPr>
        <p:txBody>
          <a:bodyPr wrap="square" rtlCol="0">
            <a:spAutoFit/>
          </a:bodyPr>
          <a:lstStyle/>
          <a:p>
            <a:pPr algn="ctr"/>
            <a:r>
              <a:rPr lang="en-US" sz="3600" b="1" dirty="0" smtClean="0">
                <a:solidFill>
                  <a:srgbClr val="FF305F"/>
                </a:solidFill>
                <a:latin typeface="Avenir Book"/>
                <a:cs typeface="Avenir Book"/>
              </a:rPr>
              <a:t>THRIVING………</a:t>
            </a:r>
            <a:r>
              <a:rPr lang="en-US" sz="3600" b="1" dirty="0" smtClean="0">
                <a:solidFill>
                  <a:srgbClr val="FF305F"/>
                </a:solidFill>
                <a:latin typeface="Avenir Book"/>
                <a:cs typeface="Avenir Book"/>
              </a:rPr>
              <a:t> </a:t>
            </a:r>
            <a:r>
              <a:rPr lang="en-US" sz="3600" b="1" dirty="0" smtClean="0">
                <a:solidFill>
                  <a:srgbClr val="000000"/>
                </a:solidFill>
                <a:latin typeface="Avenir Book"/>
                <a:cs typeface="Avenir Book"/>
              </a:rPr>
              <a:t>Wellness Defined</a:t>
            </a:r>
            <a:endParaRPr lang="en-US" sz="3600" b="1" dirty="0">
              <a:solidFill>
                <a:srgbClr val="000000"/>
              </a:solidFill>
              <a:latin typeface="Avenir Book"/>
              <a:cs typeface="Avenir Book"/>
            </a:endParaRPr>
          </a:p>
        </p:txBody>
      </p:sp>
    </p:spTree>
    <p:extLst>
      <p:ext uri="{BB962C8B-B14F-4D97-AF65-F5344CB8AC3E}">
        <p14:creationId xmlns:p14="http://schemas.microsoft.com/office/powerpoint/2010/main" val="1789222403"/>
      </p:ext>
    </p:extLst>
  </p:cSld>
  <p:clrMapOvr>
    <a:masterClrMapping/>
  </p:clrMapOvr>
  <p:transition xmlns:p14="http://schemas.microsoft.com/office/powerpoint/2010/main" spd="slow" advTm="10000">
    <p:pull/>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a:xfrm>
            <a:off x="0" y="656694"/>
            <a:ext cx="9144000" cy="1143000"/>
          </a:xfrm>
        </p:spPr>
        <p:txBody>
          <a:bodyPr/>
          <a:lstStyle/>
          <a:p>
            <a:r>
              <a:rPr lang="en-US" b="1" dirty="0" smtClean="0">
                <a:effectLst>
                  <a:outerShdw blurRad="50800" dist="38100" dir="2700000" algn="tl" rotWithShape="0">
                    <a:prstClr val="black">
                      <a:alpha val="40000"/>
                    </a:prstClr>
                  </a:outerShdw>
                </a:effectLst>
              </a:rPr>
              <a:t>LETS TAKE THE ACIDITY TEST</a:t>
            </a:r>
            <a:endParaRPr lang="en-US" b="1" dirty="0">
              <a:effectLst>
                <a:outerShdw blurRad="50800" dist="38100" dir="2700000" algn="tl" rotWithShape="0">
                  <a:prstClr val="black">
                    <a:alpha val="40000"/>
                  </a:prstClr>
                </a:outerShdw>
              </a:effectLst>
            </a:endParaRPr>
          </a:p>
        </p:txBody>
      </p:sp>
      <p:sp>
        <p:nvSpPr>
          <p:cNvPr id="34819" name="Rectangle 3"/>
          <p:cNvSpPr>
            <a:spLocks noGrp="1" noRot="1" noChangeArrowheads="1"/>
          </p:cNvSpPr>
          <p:nvPr>
            <p:ph type="body" sz="half" idx="1"/>
          </p:nvPr>
        </p:nvSpPr>
        <p:spPr>
          <a:xfrm>
            <a:off x="678938" y="2030162"/>
            <a:ext cx="4038600" cy="3894137"/>
          </a:xfrm>
        </p:spPr>
        <p:txBody>
          <a:bodyPr/>
          <a:lstStyle/>
          <a:p>
            <a:pPr marL="896112" lvl="3" indent="0">
              <a:buNone/>
            </a:pPr>
            <a:endParaRPr lang="en-US" sz="2400" b="1" dirty="0"/>
          </a:p>
          <a:p>
            <a:pPr marL="68580" indent="0" algn="ctr">
              <a:buNone/>
            </a:pPr>
            <a:r>
              <a:rPr lang="en-US" sz="4800" b="1" dirty="0" smtClean="0">
                <a:solidFill>
                  <a:srgbClr val="FF305F"/>
                </a:solidFill>
              </a:rPr>
              <a:t>HOW IS YOUR PH?</a:t>
            </a:r>
            <a:endParaRPr lang="en-US" sz="4800" b="1" dirty="0">
              <a:solidFill>
                <a:srgbClr val="FF305F"/>
              </a:solidFill>
            </a:endParaRPr>
          </a:p>
        </p:txBody>
      </p:sp>
      <p:pic>
        <p:nvPicPr>
          <p:cNvPr id="34830" name="Picture 14" descr="coffee"/>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043487" y="2612902"/>
            <a:ext cx="1204913" cy="1589087"/>
          </a:xfr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34820" name="Text Box 4"/>
          <p:cNvSpPr txBox="1">
            <a:spLocks noChangeArrowheads="1"/>
          </p:cNvSpPr>
          <p:nvPr/>
        </p:nvSpPr>
        <p:spPr bwMode="auto">
          <a:xfrm>
            <a:off x="1127125" y="5294313"/>
            <a:ext cx="73310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34821" name="Text Box 5"/>
          <p:cNvSpPr txBox="1">
            <a:spLocks noChangeArrowheads="1"/>
          </p:cNvSpPr>
          <p:nvPr/>
        </p:nvSpPr>
        <p:spPr bwMode="auto">
          <a:xfrm>
            <a:off x="1143000" y="4982467"/>
            <a:ext cx="7499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400" dirty="0"/>
              <a:t>5.5	</a:t>
            </a:r>
            <a:r>
              <a:rPr lang="en-US" sz="2400" dirty="0" smtClean="0"/>
              <a:t>       5.8  </a:t>
            </a:r>
            <a:r>
              <a:rPr lang="en-US" sz="2400" dirty="0"/>
              <a:t>	</a:t>
            </a:r>
            <a:r>
              <a:rPr lang="en-US" sz="2400" dirty="0" smtClean="0"/>
              <a:t>6.0</a:t>
            </a:r>
            <a:r>
              <a:rPr lang="en-US" sz="2400" dirty="0"/>
              <a:t>	</a:t>
            </a:r>
            <a:r>
              <a:rPr lang="en-US" sz="2400" dirty="0" smtClean="0"/>
              <a:t>       6.4</a:t>
            </a:r>
            <a:r>
              <a:rPr lang="en-US" sz="2400" dirty="0"/>
              <a:t>	</a:t>
            </a:r>
            <a:r>
              <a:rPr lang="en-US" sz="2400" dirty="0" smtClean="0"/>
              <a:t>       6.8</a:t>
            </a:r>
            <a:r>
              <a:rPr lang="en-US" sz="2400" dirty="0"/>
              <a:t>	</a:t>
            </a:r>
            <a:r>
              <a:rPr lang="en-US" sz="2400" dirty="0" smtClean="0"/>
              <a:t>       7.2</a:t>
            </a:r>
            <a:r>
              <a:rPr lang="en-US" sz="2400" dirty="0"/>
              <a:t>	</a:t>
            </a:r>
            <a:r>
              <a:rPr lang="en-US" sz="2400" dirty="0" smtClean="0"/>
              <a:t>       7.6</a:t>
            </a:r>
            <a:r>
              <a:rPr lang="en-US" sz="2400" dirty="0"/>
              <a:t>	</a:t>
            </a:r>
            <a:r>
              <a:rPr lang="en-US" sz="2400" dirty="0" smtClean="0"/>
              <a:t>      8.0</a:t>
            </a:r>
            <a:r>
              <a:rPr lang="en-US" dirty="0"/>
              <a:t>	</a:t>
            </a:r>
          </a:p>
        </p:txBody>
      </p:sp>
      <p:sp>
        <p:nvSpPr>
          <p:cNvPr id="34822" name="Rectangle 6"/>
          <p:cNvSpPr>
            <a:spLocks noChangeArrowheads="1"/>
          </p:cNvSpPr>
          <p:nvPr/>
        </p:nvSpPr>
        <p:spPr bwMode="auto">
          <a:xfrm>
            <a:off x="1219200" y="5569530"/>
            <a:ext cx="457200" cy="381000"/>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823" name="Rectangle 7"/>
          <p:cNvSpPr>
            <a:spLocks noChangeArrowheads="1"/>
          </p:cNvSpPr>
          <p:nvPr/>
        </p:nvSpPr>
        <p:spPr bwMode="auto">
          <a:xfrm>
            <a:off x="2133600" y="5569530"/>
            <a:ext cx="457200" cy="381000"/>
          </a:xfrm>
          <a:prstGeom prst="rect">
            <a:avLst/>
          </a:prstGeom>
          <a:solidFill>
            <a:srgbClr val="D8B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824" name="Rectangle 8"/>
          <p:cNvSpPr>
            <a:spLocks noChangeArrowheads="1"/>
          </p:cNvSpPr>
          <p:nvPr/>
        </p:nvSpPr>
        <p:spPr bwMode="auto">
          <a:xfrm>
            <a:off x="3048000" y="5569530"/>
            <a:ext cx="457200" cy="381000"/>
          </a:xfrm>
          <a:prstGeom prst="rect">
            <a:avLst/>
          </a:prstGeom>
          <a:solidFill>
            <a:srgbClr val="9885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825" name="Rectangle 9"/>
          <p:cNvSpPr>
            <a:spLocks noChangeArrowheads="1"/>
          </p:cNvSpPr>
          <p:nvPr/>
        </p:nvSpPr>
        <p:spPr bwMode="auto">
          <a:xfrm>
            <a:off x="3962400" y="5581075"/>
            <a:ext cx="457200" cy="381000"/>
          </a:xfrm>
          <a:prstGeom prst="rect">
            <a:avLst/>
          </a:prstGeom>
          <a:solidFill>
            <a:srgbClr val="7668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826" name="Rectangle 10"/>
          <p:cNvSpPr>
            <a:spLocks noChangeArrowheads="1"/>
          </p:cNvSpPr>
          <p:nvPr/>
        </p:nvSpPr>
        <p:spPr bwMode="auto">
          <a:xfrm>
            <a:off x="4876800" y="5581075"/>
            <a:ext cx="457200" cy="381000"/>
          </a:xfrm>
          <a:prstGeom prst="rect">
            <a:avLst/>
          </a:prstGeom>
          <a:solidFill>
            <a:srgbClr val="5C6034"/>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827" name="Rectangle 11"/>
          <p:cNvSpPr>
            <a:spLocks noChangeArrowheads="1"/>
          </p:cNvSpPr>
          <p:nvPr/>
        </p:nvSpPr>
        <p:spPr bwMode="auto">
          <a:xfrm>
            <a:off x="5791200" y="5581075"/>
            <a:ext cx="457200" cy="381000"/>
          </a:xfrm>
          <a:prstGeom prst="rect">
            <a:avLst/>
          </a:prstGeom>
          <a:solidFill>
            <a:srgbClr val="464F2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828" name="Rectangle 12"/>
          <p:cNvSpPr>
            <a:spLocks noChangeArrowheads="1"/>
          </p:cNvSpPr>
          <p:nvPr/>
        </p:nvSpPr>
        <p:spPr bwMode="auto">
          <a:xfrm>
            <a:off x="6705600" y="5581075"/>
            <a:ext cx="457200" cy="381000"/>
          </a:xfrm>
          <a:prstGeom prst="rect">
            <a:avLst/>
          </a:prstGeom>
          <a:solidFill>
            <a:srgbClr val="464F5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829" name="Rectangle 13"/>
          <p:cNvSpPr>
            <a:spLocks noChangeArrowheads="1"/>
          </p:cNvSpPr>
          <p:nvPr/>
        </p:nvSpPr>
        <p:spPr bwMode="auto">
          <a:xfrm>
            <a:off x="7620000" y="5581075"/>
            <a:ext cx="457200" cy="381000"/>
          </a:xfrm>
          <a:prstGeom prst="rect">
            <a:avLst/>
          </a:prstGeom>
          <a:solidFill>
            <a:srgbClr val="373E55"/>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34836" name="Picture 20" descr="pop_ca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4775" y="2612902"/>
            <a:ext cx="1165225"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75824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260" t="4878" r="2940" b="2439"/>
          <a:stretch/>
        </p:blipFill>
        <p:spPr>
          <a:xfrm>
            <a:off x="1096347" y="2166214"/>
            <a:ext cx="2128872" cy="3548119"/>
          </a:xfrm>
          <a:prstGeom prst="rect">
            <a:avLst/>
          </a:prstGeom>
        </p:spPr>
      </p:pic>
      <p:sp>
        <p:nvSpPr>
          <p:cNvPr id="7" name="TextBox 6"/>
          <p:cNvSpPr txBox="1"/>
          <p:nvPr/>
        </p:nvSpPr>
        <p:spPr>
          <a:xfrm>
            <a:off x="3648319" y="2166214"/>
            <a:ext cx="4644472" cy="1061829"/>
          </a:xfrm>
          <a:prstGeom prst="rect">
            <a:avLst/>
          </a:prstGeom>
          <a:noFill/>
        </p:spPr>
        <p:txBody>
          <a:bodyPr wrap="square" rtlCol="0">
            <a:spAutoFit/>
          </a:bodyPr>
          <a:lstStyle/>
          <a:p>
            <a:pPr algn="ctr"/>
            <a:r>
              <a:rPr lang="en-US" sz="3600" b="1" dirty="0" smtClean="0">
                <a:solidFill>
                  <a:srgbClr val="76B119"/>
                </a:solidFill>
              </a:rPr>
              <a:t>GREENS FIRST</a:t>
            </a:r>
          </a:p>
          <a:p>
            <a:pPr algn="ctr"/>
            <a:r>
              <a:rPr lang="en-US" sz="300" b="1" i="1" dirty="0" smtClean="0">
                <a:solidFill>
                  <a:srgbClr val="000090"/>
                </a:solidFill>
              </a:rPr>
              <a:t>  </a:t>
            </a:r>
            <a:endParaRPr lang="en-US" sz="300" b="1" i="1" dirty="0">
              <a:solidFill>
                <a:srgbClr val="000090"/>
              </a:solidFill>
            </a:endParaRPr>
          </a:p>
          <a:p>
            <a:pPr algn="ctr"/>
            <a:r>
              <a:rPr lang="en-US" sz="2400" dirty="0" smtClean="0">
                <a:solidFill>
                  <a:srgbClr val="FF305F"/>
                </a:solidFill>
              </a:rPr>
              <a:t>SUPER FOOD DRINK MIX</a:t>
            </a:r>
            <a:endParaRPr lang="en-US" sz="2400" dirty="0">
              <a:solidFill>
                <a:srgbClr val="FF305F"/>
              </a:solidFill>
            </a:endParaRPr>
          </a:p>
        </p:txBody>
      </p:sp>
      <p:sp>
        <p:nvSpPr>
          <p:cNvPr id="8" name="TextBox 7"/>
          <p:cNvSpPr txBox="1"/>
          <p:nvPr/>
        </p:nvSpPr>
        <p:spPr>
          <a:xfrm>
            <a:off x="3910372" y="3519230"/>
            <a:ext cx="4657840" cy="1938992"/>
          </a:xfrm>
          <a:prstGeom prst="rect">
            <a:avLst/>
          </a:prstGeom>
          <a:noFill/>
        </p:spPr>
        <p:txBody>
          <a:bodyPr wrap="square" rtlCol="0">
            <a:spAutoFit/>
          </a:bodyPr>
          <a:lstStyle/>
          <a:p>
            <a:pPr marL="342900" indent="-342900">
              <a:buClr>
                <a:srgbClr val="FF305F"/>
              </a:buClr>
              <a:buFont typeface="Wingdings" charset="2"/>
              <a:buChar char="ü"/>
            </a:pPr>
            <a:r>
              <a:rPr lang="en-US" sz="2400" dirty="0" smtClean="0"/>
              <a:t>Balance Your Nutrition</a:t>
            </a:r>
          </a:p>
          <a:p>
            <a:pPr marL="342900" indent="-342900">
              <a:buClr>
                <a:srgbClr val="FF305F"/>
              </a:buClr>
              <a:buFont typeface="Wingdings" charset="2"/>
              <a:buChar char="ü"/>
            </a:pPr>
            <a:r>
              <a:rPr lang="en-US" sz="2400" dirty="0" smtClean="0"/>
              <a:t>Alkalize Your Body</a:t>
            </a:r>
          </a:p>
          <a:p>
            <a:pPr marL="342900" indent="-342900">
              <a:buClr>
                <a:srgbClr val="FF305F"/>
              </a:buClr>
              <a:buFont typeface="Wingdings" charset="2"/>
              <a:buChar char="ü"/>
            </a:pPr>
            <a:r>
              <a:rPr lang="en-US" sz="2400" dirty="0" smtClean="0"/>
              <a:t>Get 15+ Servings Of Fruits </a:t>
            </a:r>
          </a:p>
          <a:p>
            <a:pPr>
              <a:buClr>
                <a:srgbClr val="FF305F"/>
              </a:buClr>
            </a:pPr>
            <a:r>
              <a:rPr lang="en-US" sz="2400" dirty="0" smtClean="0"/>
              <a:t>     &amp; Vegetables Per Serving</a:t>
            </a:r>
          </a:p>
          <a:p>
            <a:pPr marL="285750" indent="-285750">
              <a:buFont typeface="Arial"/>
              <a:buChar char="•"/>
            </a:pPr>
            <a:endParaRPr lang="en-US" sz="2400" dirty="0">
              <a:solidFill>
                <a:srgbClr val="000090"/>
              </a:solidFill>
            </a:endParaRPr>
          </a:p>
        </p:txBody>
      </p:sp>
      <p:cxnSp>
        <p:nvCxnSpPr>
          <p:cNvPr id="9" name="Straight Connector 8"/>
          <p:cNvCxnSpPr/>
          <p:nvPr/>
        </p:nvCxnSpPr>
        <p:spPr>
          <a:xfrm flipV="1">
            <a:off x="4148755" y="3366037"/>
            <a:ext cx="3705709" cy="2"/>
          </a:xfrm>
          <a:prstGeom prst="line">
            <a:avLst/>
          </a:prstGeom>
          <a:ln w="19050">
            <a:solidFill>
              <a:srgbClr val="FF305F"/>
            </a:solidFill>
          </a:ln>
          <a:effectLst/>
        </p:spPr>
        <p:style>
          <a:lnRef idx="2">
            <a:schemeClr val="accent1"/>
          </a:lnRef>
          <a:fillRef idx="0">
            <a:schemeClr val="accent1"/>
          </a:fillRef>
          <a:effectRef idx="1">
            <a:schemeClr val="accent1"/>
          </a:effectRef>
          <a:fontRef idx="minor">
            <a:schemeClr val="tx1"/>
          </a:fontRef>
        </p:style>
      </p:cxnSp>
      <p:sp>
        <p:nvSpPr>
          <p:cNvPr id="10" name="Title 1"/>
          <p:cNvSpPr txBox="1">
            <a:spLocks/>
          </p:cNvSpPr>
          <p:nvPr/>
        </p:nvSpPr>
        <p:spPr>
          <a:xfrm>
            <a:off x="0" y="294794"/>
            <a:ext cx="9144000" cy="1143000"/>
          </a:xfrm>
          <a:prstGeom prst="rect">
            <a:avLst/>
          </a:prstGeom>
          <a:noFill/>
        </p:spPr>
        <p:txBody>
          <a:bodyPr vert="horz" lIns="91440" tIns="45720" rIns="91440" bIns="45720" rtlCol="0" anchor="b">
            <a:normAutofit fontScale="85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6000" b="1" dirty="0" smtClean="0">
                <a:solidFill>
                  <a:schemeClr val="tx1"/>
                </a:solidFill>
              </a:rPr>
              <a:t>If you want to </a:t>
            </a:r>
            <a:r>
              <a:rPr lang="en-US" sz="6000" b="1" dirty="0">
                <a:solidFill>
                  <a:srgbClr val="FF305F"/>
                </a:solidFill>
                <a:latin typeface="Avenir Book"/>
                <a:cs typeface="Avenir Book"/>
              </a:rPr>
              <a:t>THRIVE</a:t>
            </a:r>
            <a:r>
              <a:rPr lang="en-US" sz="6000" b="1" i="1" dirty="0" smtClean="0">
                <a:solidFill>
                  <a:srgbClr val="FF305F"/>
                </a:solidFill>
              </a:rPr>
              <a:t>.</a:t>
            </a:r>
            <a:r>
              <a:rPr lang="en-US" sz="6000" b="1" i="1" dirty="0" smtClean="0">
                <a:solidFill>
                  <a:srgbClr val="FF305F"/>
                </a:solidFill>
              </a:rPr>
              <a:t>..</a:t>
            </a:r>
          </a:p>
          <a:p>
            <a:pPr algn="ctr">
              <a:defRPr/>
            </a:pPr>
            <a:r>
              <a:rPr lang="en-US" sz="3400" dirty="0" smtClean="0">
                <a:solidFill>
                  <a:srgbClr val="FF305F"/>
                </a:solidFill>
                <a:latin typeface="Avenir Light"/>
                <a:cs typeface="Avenir Light"/>
              </a:rPr>
              <a:t>Drink Greens!</a:t>
            </a:r>
            <a:endParaRPr lang="en-US" sz="3400" dirty="0">
              <a:solidFill>
                <a:srgbClr val="FF305F"/>
              </a:solidFill>
              <a:latin typeface="Avenir Light"/>
              <a:cs typeface="Avenir Light"/>
            </a:endParaRPr>
          </a:p>
        </p:txBody>
      </p:sp>
    </p:spTree>
    <p:extLst>
      <p:ext uri="{BB962C8B-B14F-4D97-AF65-F5344CB8AC3E}">
        <p14:creationId xmlns:p14="http://schemas.microsoft.com/office/powerpoint/2010/main" val="107973332"/>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739407" y="1417638"/>
            <a:ext cx="7706635" cy="4525963"/>
          </a:xfrm>
        </p:spPr>
        <p:txBody>
          <a:bodyPr/>
          <a:lstStyle/>
          <a:p>
            <a:pPr marL="0" indent="0" eaLnBrk="1" hangingPunct="1">
              <a:buClr>
                <a:srgbClr val="DAC700"/>
              </a:buClr>
              <a:buNone/>
            </a:pPr>
            <a:endParaRPr lang="en-US" dirty="0" smtClean="0">
              <a:solidFill>
                <a:srgbClr val="FF305F"/>
              </a:solidFill>
            </a:endParaRPr>
          </a:p>
          <a:p>
            <a:pPr marL="0" indent="0" eaLnBrk="1" hangingPunct="1">
              <a:buClr>
                <a:srgbClr val="DAC700"/>
              </a:buClr>
              <a:buNone/>
            </a:pPr>
            <a:r>
              <a:rPr lang="en-US" dirty="0" smtClean="0">
                <a:solidFill>
                  <a:srgbClr val="FF305F"/>
                </a:solidFill>
              </a:rPr>
              <a:t>Fresh Fiber in the Morning</a:t>
            </a:r>
          </a:p>
          <a:p>
            <a:pPr eaLnBrk="1" hangingPunct="1">
              <a:buClr>
                <a:srgbClr val="DAC700"/>
              </a:buClr>
              <a:buFont typeface="Wingdings" charset="2"/>
              <a:buChar char="ü"/>
            </a:pPr>
            <a:endParaRPr lang="en-US" sz="1600" dirty="0" smtClean="0"/>
          </a:p>
          <a:p>
            <a:pPr lvl="1" eaLnBrk="1" hangingPunct="1">
              <a:buClr>
                <a:srgbClr val="FF305F"/>
              </a:buClr>
              <a:buFont typeface="Wingdings" charset="2"/>
              <a:buChar char="ü"/>
            </a:pPr>
            <a:r>
              <a:rPr lang="en-US" sz="2400" dirty="0" smtClean="0"/>
              <a:t>Have Protein and a Fruit</a:t>
            </a:r>
          </a:p>
          <a:p>
            <a:pPr lvl="1" eaLnBrk="1" hangingPunct="1">
              <a:buClr>
                <a:srgbClr val="FF305F"/>
              </a:buClr>
              <a:buFont typeface="Wingdings" charset="2"/>
              <a:buChar char="ü"/>
            </a:pPr>
            <a:r>
              <a:rPr lang="en-US" sz="2400" dirty="0" smtClean="0"/>
              <a:t>Eat within an hour of waking</a:t>
            </a:r>
          </a:p>
          <a:p>
            <a:pPr lvl="1" eaLnBrk="1" hangingPunct="1">
              <a:buClr>
                <a:srgbClr val="FF305F"/>
              </a:buClr>
              <a:buFont typeface="Wingdings" charset="2"/>
              <a:buChar char="ü"/>
            </a:pPr>
            <a:r>
              <a:rPr lang="en-US" sz="2400" dirty="0" smtClean="0"/>
              <a:t>Meal with the most calories of the day</a:t>
            </a:r>
          </a:p>
          <a:p>
            <a:pPr lvl="1" eaLnBrk="1" hangingPunct="1">
              <a:buClr>
                <a:srgbClr val="FF305F"/>
              </a:buClr>
              <a:buFont typeface="Wingdings" charset="2"/>
              <a:buChar char="ü"/>
            </a:pPr>
            <a:r>
              <a:rPr lang="en-US" sz="2400" dirty="0" smtClean="0"/>
              <a:t>On average people eat 300+ calories less per day when they eat a substantial breakfast</a:t>
            </a:r>
          </a:p>
          <a:p>
            <a:pPr lvl="1" eaLnBrk="1" hangingPunct="1">
              <a:buClr>
                <a:srgbClr val="DAC700"/>
              </a:buClr>
              <a:buFont typeface="Wingdings" charset="2"/>
              <a:buChar char="ü"/>
            </a:pPr>
            <a:endParaRPr lang="en-US" dirty="0" smtClean="0"/>
          </a:p>
          <a:p>
            <a:pPr lvl="1" eaLnBrk="1" hangingPunct="1">
              <a:buClr>
                <a:srgbClr val="DAC700"/>
              </a:buClr>
              <a:buFont typeface="Wingdings" charset="2"/>
              <a:buChar char="ü"/>
            </a:pPr>
            <a:endParaRPr lang="en-US" dirty="0" smtClean="0"/>
          </a:p>
          <a:p>
            <a:pPr lvl="1" eaLnBrk="1" hangingPunct="1">
              <a:buClr>
                <a:srgbClr val="DAC700"/>
              </a:buClr>
              <a:buFont typeface="Wingdings" charset="2"/>
              <a:buChar char="ü"/>
            </a:pPr>
            <a:endParaRPr lang="en-US" dirty="0" smtClean="0"/>
          </a:p>
        </p:txBody>
      </p:sp>
      <p:sp>
        <p:nvSpPr>
          <p:cNvPr id="6" name="Title 1"/>
          <p:cNvSpPr txBox="1">
            <a:spLocks noGrp="1"/>
          </p:cNvSpPr>
          <p:nvPr>
            <p:ph type="title"/>
          </p:nvPr>
        </p:nvSpPr>
        <p:spPr>
          <a:prstGeom prst="rect">
            <a:avLst/>
          </a:prstGeom>
          <a:noFill/>
        </p:spPr>
        <p:txBody>
          <a:bodyPr vert="horz" lIns="91440" tIns="45720" rIns="91440" bIns="45720" rtlCol="0" anchor="b">
            <a:normAutofit fontScale="9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6000" b="1" dirty="0" smtClean="0">
                <a:solidFill>
                  <a:schemeClr val="tx1"/>
                </a:solidFill>
              </a:rPr>
              <a:t>If you want to </a:t>
            </a:r>
            <a:r>
              <a:rPr lang="en-US" sz="6000" b="1" dirty="0">
                <a:solidFill>
                  <a:srgbClr val="FF305F"/>
                </a:solidFill>
                <a:latin typeface="Avenir Book"/>
                <a:cs typeface="Avenir Book"/>
              </a:rPr>
              <a:t>THRIVE</a:t>
            </a:r>
            <a:r>
              <a:rPr lang="en-US" sz="6000" b="1" i="1" dirty="0" smtClean="0">
                <a:solidFill>
                  <a:srgbClr val="FF305F"/>
                </a:solidFill>
              </a:rPr>
              <a:t>.</a:t>
            </a:r>
            <a:r>
              <a:rPr lang="en-US" sz="6000" b="1" i="1" dirty="0" smtClean="0">
                <a:solidFill>
                  <a:srgbClr val="FF305F"/>
                </a:solidFill>
              </a:rPr>
              <a:t>..</a:t>
            </a:r>
          </a:p>
          <a:p>
            <a:pPr algn="ctr">
              <a:defRPr/>
            </a:pPr>
            <a:r>
              <a:rPr lang="en-US" sz="3400" dirty="0" smtClean="0">
                <a:solidFill>
                  <a:srgbClr val="FF305F"/>
                </a:solidFill>
                <a:latin typeface="Avenir Light"/>
                <a:cs typeface="Avenir Light"/>
              </a:rPr>
              <a:t>Eat A Healthy Breakfast!</a:t>
            </a:r>
            <a:endParaRPr lang="en-US" sz="3400" dirty="0">
              <a:solidFill>
                <a:srgbClr val="FF305F"/>
              </a:solidFill>
              <a:latin typeface="Avenir Light"/>
              <a:cs typeface="Avenir Light"/>
            </a:endParaRPr>
          </a:p>
        </p:txBody>
      </p:sp>
    </p:spTree>
    <p:extLst>
      <p:ext uri="{BB962C8B-B14F-4D97-AF65-F5344CB8AC3E}">
        <p14:creationId xmlns:p14="http://schemas.microsoft.com/office/powerpoint/2010/main" val="1874526449"/>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574963" y="2598450"/>
            <a:ext cx="7645400" cy="1569660"/>
          </a:xfrm>
          <a:prstGeom prst="rect">
            <a:avLst/>
          </a:prstGeom>
          <a:noFill/>
          <a:ln w="9525">
            <a:noFill/>
            <a:miter lim="800000"/>
            <a:headEnd/>
            <a:tailEnd/>
          </a:ln>
        </p:spPr>
        <p:txBody>
          <a:bodyPr wrap="square">
            <a:spAutoFit/>
          </a:bodyPr>
          <a:lstStyle/>
          <a:p>
            <a:pPr marL="962025" lvl="1" indent="-514350">
              <a:buClr>
                <a:srgbClr val="FF305F"/>
              </a:buClr>
              <a:buFont typeface="Franklin Gothic Book" pitchFamily="34" charset="0"/>
              <a:buAutoNum type="arabicPeriod"/>
            </a:pPr>
            <a:r>
              <a:rPr lang="en-US" sz="2400" dirty="0" smtClean="0">
                <a:solidFill>
                  <a:srgbClr val="000000"/>
                </a:solidFill>
              </a:rPr>
              <a:t>Hard Boiled Eggs </a:t>
            </a:r>
            <a:r>
              <a:rPr lang="en-US" sz="2400" dirty="0">
                <a:solidFill>
                  <a:srgbClr val="000000"/>
                </a:solidFill>
              </a:rPr>
              <a:t>with Berries </a:t>
            </a:r>
          </a:p>
          <a:p>
            <a:pPr marL="962025" lvl="1" indent="-514350">
              <a:buClr>
                <a:srgbClr val="FF305F"/>
              </a:buClr>
              <a:buFont typeface="Franklin Gothic Book" pitchFamily="34" charset="0"/>
              <a:buAutoNum type="arabicPeriod"/>
            </a:pPr>
            <a:r>
              <a:rPr lang="en-US" sz="2400" dirty="0">
                <a:solidFill>
                  <a:srgbClr val="000000"/>
                </a:solidFill>
              </a:rPr>
              <a:t>Fruit Smoothie with Protein Powder</a:t>
            </a:r>
          </a:p>
          <a:p>
            <a:pPr marL="962025" lvl="1" indent="-514350">
              <a:buClr>
                <a:srgbClr val="FF305F"/>
              </a:buClr>
              <a:buFont typeface="Franklin Gothic Book" pitchFamily="34" charset="0"/>
              <a:buAutoNum type="arabicPeriod"/>
            </a:pPr>
            <a:r>
              <a:rPr lang="en-US" sz="2400" dirty="0">
                <a:solidFill>
                  <a:srgbClr val="000000"/>
                </a:solidFill>
              </a:rPr>
              <a:t>Egg </a:t>
            </a:r>
            <a:r>
              <a:rPr lang="en-US" sz="2400" dirty="0" smtClean="0">
                <a:solidFill>
                  <a:srgbClr val="000000"/>
                </a:solidFill>
              </a:rPr>
              <a:t>with </a:t>
            </a:r>
            <a:r>
              <a:rPr lang="en-US" sz="2400" dirty="0">
                <a:solidFill>
                  <a:srgbClr val="000000"/>
                </a:solidFill>
              </a:rPr>
              <a:t>Tomato and Fresh Basil with a side of </a:t>
            </a:r>
            <a:r>
              <a:rPr lang="en-US" sz="2400" dirty="0" smtClean="0">
                <a:solidFill>
                  <a:srgbClr val="000000"/>
                </a:solidFill>
              </a:rPr>
              <a:t>fruit </a:t>
            </a:r>
            <a:endParaRPr lang="en-US" sz="2400" dirty="0">
              <a:solidFill>
                <a:srgbClr val="000000"/>
              </a:solidFill>
            </a:endParaRPr>
          </a:p>
          <a:p>
            <a:pPr marL="962025" lvl="1" indent="-514350">
              <a:buClr>
                <a:srgbClr val="FF305F"/>
              </a:buClr>
              <a:buFont typeface="Franklin Gothic Book" pitchFamily="34" charset="0"/>
              <a:buAutoNum type="arabicPeriod"/>
            </a:pPr>
            <a:r>
              <a:rPr lang="en-US" sz="2400" dirty="0" smtClean="0">
                <a:solidFill>
                  <a:srgbClr val="000000"/>
                </a:solidFill>
              </a:rPr>
              <a:t>Almond Butter </a:t>
            </a:r>
            <a:r>
              <a:rPr lang="en-US" sz="2400" dirty="0">
                <a:solidFill>
                  <a:srgbClr val="000000"/>
                </a:solidFill>
              </a:rPr>
              <a:t>and a B</a:t>
            </a:r>
            <a:r>
              <a:rPr lang="en-US" sz="2400" dirty="0" smtClean="0">
                <a:solidFill>
                  <a:srgbClr val="000000"/>
                </a:solidFill>
              </a:rPr>
              <a:t>anana</a:t>
            </a:r>
            <a:endParaRPr lang="en-US" sz="2400" dirty="0">
              <a:solidFill>
                <a:srgbClr val="000000"/>
              </a:solidFill>
            </a:endParaRPr>
          </a:p>
        </p:txBody>
      </p:sp>
      <p:sp>
        <p:nvSpPr>
          <p:cNvPr id="6" name="Title 1"/>
          <p:cNvSpPr txBox="1">
            <a:spLocks/>
          </p:cNvSpPr>
          <p:nvPr/>
        </p:nvSpPr>
        <p:spPr>
          <a:xfrm>
            <a:off x="0" y="294794"/>
            <a:ext cx="9144000" cy="1143000"/>
          </a:xfrm>
          <a:prstGeom prst="rect">
            <a:avLst/>
          </a:prstGeom>
          <a:noFill/>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5400" b="1" dirty="0">
                <a:solidFill>
                  <a:srgbClr val="FF305F"/>
                </a:solidFill>
                <a:latin typeface="Avenir Book"/>
                <a:cs typeface="Avenir Book"/>
              </a:rPr>
              <a:t>THRIVE</a:t>
            </a:r>
            <a:r>
              <a:rPr lang="en-US" sz="5400" b="1" i="1" dirty="0" smtClean="0">
                <a:solidFill>
                  <a:srgbClr val="FF305F"/>
                </a:solidFill>
              </a:rPr>
              <a:t> </a:t>
            </a:r>
            <a:r>
              <a:rPr lang="en-US" sz="5400" b="1" dirty="0">
                <a:solidFill>
                  <a:srgbClr val="000000"/>
                </a:solidFill>
              </a:rPr>
              <a:t>B</a:t>
            </a:r>
            <a:r>
              <a:rPr lang="en-US" sz="5400" b="1" dirty="0" smtClean="0">
                <a:solidFill>
                  <a:srgbClr val="000000"/>
                </a:solidFill>
              </a:rPr>
              <a:t>reakfast examples</a:t>
            </a:r>
            <a:endParaRPr lang="en-US" sz="5400" b="1" i="1" dirty="0" smtClean="0">
              <a:solidFill>
                <a:srgbClr val="FF305F"/>
              </a:solidFill>
            </a:endParaRPr>
          </a:p>
        </p:txBody>
      </p:sp>
    </p:spTree>
    <p:extLst>
      <p:ext uri="{BB962C8B-B14F-4D97-AF65-F5344CB8AC3E}">
        <p14:creationId xmlns:p14="http://schemas.microsoft.com/office/powerpoint/2010/main" val="1940573137"/>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301456" y="3982911"/>
            <a:ext cx="2358440" cy="2400859"/>
          </a:xfrm>
          <a:prstGeom prst="ellipse">
            <a:avLst/>
          </a:prstGeom>
          <a:ln w="31750" cap="rnd">
            <a:solidFill>
              <a:srgbClr val="76B119"/>
            </a:solidFill>
          </a:ln>
          <a:effectLst/>
          <a:scene3d>
            <a:camera prst="orthographicFront"/>
            <a:lightRig rig="contrasting" dir="t">
              <a:rot lat="0" lon="0" rev="3000000"/>
            </a:lightRig>
          </a:scene3d>
          <a:sp3d contourW="7620">
            <a:bevelT w="95250" h="31750"/>
            <a:contourClr>
              <a:srgbClr val="333333"/>
            </a:contourClr>
          </a:sp3d>
        </p:spPr>
      </p:pic>
      <p:sp>
        <p:nvSpPr>
          <p:cNvPr id="12291" name="Content Placeholder 2"/>
          <p:cNvSpPr>
            <a:spLocks noGrp="1"/>
          </p:cNvSpPr>
          <p:nvPr>
            <p:ph idx="1"/>
          </p:nvPr>
        </p:nvSpPr>
        <p:spPr>
          <a:xfrm>
            <a:off x="728118" y="1437794"/>
            <a:ext cx="7879188" cy="4525963"/>
          </a:xfrm>
        </p:spPr>
        <p:txBody>
          <a:bodyPr>
            <a:normAutofit/>
          </a:bodyPr>
          <a:lstStyle/>
          <a:p>
            <a:pPr marL="68580" indent="0" algn="ctr" eaLnBrk="1" hangingPunct="1">
              <a:buNone/>
            </a:pPr>
            <a:endParaRPr lang="en-US" b="1" dirty="0" smtClean="0"/>
          </a:p>
          <a:p>
            <a:pPr marL="68580" indent="0" algn="ctr" eaLnBrk="1" hangingPunct="1">
              <a:buNone/>
            </a:pPr>
            <a:r>
              <a:rPr lang="en-US" b="1" dirty="0" smtClean="0"/>
              <a:t>DO NOT TRY THE FAD DIETS THAT CAUSE YOU TO FEEL LIKE YOU ARE CONSTANTLY HUNGRY!  </a:t>
            </a:r>
          </a:p>
          <a:p>
            <a:pPr marL="68580" indent="0" algn="ctr" eaLnBrk="1" hangingPunct="1">
              <a:buNone/>
            </a:pPr>
            <a:endParaRPr lang="en-US" dirty="0">
              <a:solidFill>
                <a:srgbClr val="2C97FF"/>
              </a:solidFill>
            </a:endParaRPr>
          </a:p>
        </p:txBody>
      </p:sp>
      <p:pic>
        <p:nvPicPr>
          <p:cNvPr id="5" name="Picture 4"/>
          <p:cNvPicPr>
            <a:picLocks noChangeAspect="1"/>
          </p:cNvPicPr>
          <p:nvPr/>
        </p:nvPicPr>
        <p:blipFill rotWithShape="1">
          <a:blip r:embed="rId4"/>
          <a:srcRect l="14139" t="-57" r="13584" b="3934"/>
          <a:stretch/>
        </p:blipFill>
        <p:spPr>
          <a:xfrm>
            <a:off x="1378025" y="3982911"/>
            <a:ext cx="2377440" cy="2368296"/>
          </a:xfrm>
          <a:prstGeom prst="ellipse">
            <a:avLst/>
          </a:prstGeom>
          <a:ln w="31750" cap="rnd">
            <a:solidFill>
              <a:srgbClr val="76B119"/>
            </a:solidFill>
          </a:ln>
          <a:effectLst/>
          <a:scene3d>
            <a:camera prst="orthographicFront"/>
            <a:lightRig rig="contrasting" dir="t">
              <a:rot lat="0" lon="0" rev="3000000"/>
            </a:lightRig>
          </a:scene3d>
          <a:sp3d contourW="7620">
            <a:bevelT w="95250" h="31750"/>
            <a:contourClr>
              <a:srgbClr val="333333"/>
            </a:contourClr>
          </a:sp3d>
        </p:spPr>
      </p:pic>
      <p:sp>
        <p:nvSpPr>
          <p:cNvPr id="6" name="Right Arrow 5"/>
          <p:cNvSpPr/>
          <p:nvPr/>
        </p:nvSpPr>
        <p:spPr>
          <a:xfrm>
            <a:off x="4071839" y="4887774"/>
            <a:ext cx="1007881" cy="54420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0" y="294794"/>
            <a:ext cx="9144000" cy="1143000"/>
          </a:xfrm>
          <a:prstGeom prst="rect">
            <a:avLst/>
          </a:prstGeom>
          <a:noFill/>
        </p:spPr>
        <p:txBody>
          <a:bodyPr vert="horz" lIns="91440" tIns="45720" rIns="91440" bIns="45720" rtlCol="0" anchor="b">
            <a:normAutofit fontScale="85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6000" b="1" dirty="0" smtClean="0">
                <a:solidFill>
                  <a:schemeClr val="tx1"/>
                </a:solidFill>
              </a:rPr>
              <a:t>If you want to </a:t>
            </a:r>
            <a:r>
              <a:rPr lang="en-US" sz="6000" b="1" dirty="0">
                <a:solidFill>
                  <a:srgbClr val="FF305F"/>
                </a:solidFill>
                <a:latin typeface="Avenir Book"/>
                <a:cs typeface="Avenir Book"/>
              </a:rPr>
              <a:t>THRIVE</a:t>
            </a:r>
            <a:r>
              <a:rPr lang="en-US" sz="6000" b="1" i="1" dirty="0" smtClean="0">
                <a:solidFill>
                  <a:srgbClr val="FF305F"/>
                </a:solidFill>
              </a:rPr>
              <a:t>.</a:t>
            </a:r>
            <a:r>
              <a:rPr lang="en-US" sz="6000" b="1" i="1" dirty="0" smtClean="0">
                <a:solidFill>
                  <a:srgbClr val="FF305F"/>
                </a:solidFill>
              </a:rPr>
              <a:t>..</a:t>
            </a:r>
          </a:p>
          <a:p>
            <a:pPr algn="ctr">
              <a:defRPr/>
            </a:pPr>
            <a:r>
              <a:rPr lang="en-US" sz="3400" dirty="0" smtClean="0">
                <a:solidFill>
                  <a:srgbClr val="FF305F"/>
                </a:solidFill>
                <a:latin typeface="Avenir Light"/>
                <a:cs typeface="Avenir Light"/>
              </a:rPr>
              <a:t>Eat Throughout The Day!</a:t>
            </a:r>
            <a:endParaRPr lang="en-US" sz="3400" dirty="0">
              <a:solidFill>
                <a:srgbClr val="FF305F"/>
              </a:solidFill>
              <a:latin typeface="Avenir Light"/>
              <a:cs typeface="Avenir Light"/>
            </a:endParaRPr>
          </a:p>
        </p:txBody>
      </p:sp>
    </p:spTree>
    <p:extLst>
      <p:ext uri="{BB962C8B-B14F-4D97-AF65-F5344CB8AC3E}">
        <p14:creationId xmlns:p14="http://schemas.microsoft.com/office/powerpoint/2010/main" val="4073409050"/>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728118" y="2147455"/>
            <a:ext cx="7879188" cy="4019024"/>
          </a:xfrm>
        </p:spPr>
        <p:txBody>
          <a:bodyPr>
            <a:normAutofit/>
          </a:bodyPr>
          <a:lstStyle/>
          <a:p>
            <a:pPr lvl="1">
              <a:buClr>
                <a:srgbClr val="FF305F"/>
              </a:buClr>
              <a:buFont typeface="Wingdings" charset="2"/>
              <a:buChar char="ü"/>
            </a:pPr>
            <a:r>
              <a:rPr lang="en-US" sz="2400" dirty="0" smtClean="0"/>
              <a:t>Your body needs FUEL!!!</a:t>
            </a:r>
          </a:p>
          <a:p>
            <a:pPr marL="68580" indent="0">
              <a:buClr>
                <a:srgbClr val="FF305F"/>
              </a:buClr>
              <a:buNone/>
            </a:pPr>
            <a:endParaRPr lang="en-US" sz="1500" dirty="0" smtClean="0"/>
          </a:p>
          <a:p>
            <a:pPr marL="68580" indent="0" algn="ctr">
              <a:buClr>
                <a:srgbClr val="FF305F"/>
              </a:buClr>
              <a:buNone/>
            </a:pPr>
            <a:r>
              <a:rPr lang="en-US" dirty="0" smtClean="0">
                <a:solidFill>
                  <a:srgbClr val="FF305F"/>
                </a:solidFill>
              </a:rPr>
              <a:t>Just like your car needs gas and can’t </a:t>
            </a:r>
            <a:br>
              <a:rPr lang="en-US" dirty="0" smtClean="0">
                <a:solidFill>
                  <a:srgbClr val="FF305F"/>
                </a:solidFill>
              </a:rPr>
            </a:br>
            <a:r>
              <a:rPr lang="en-US" dirty="0" smtClean="0">
                <a:solidFill>
                  <a:srgbClr val="FF305F"/>
                </a:solidFill>
              </a:rPr>
              <a:t>	run without it!</a:t>
            </a:r>
          </a:p>
          <a:p>
            <a:pPr marL="68580" indent="0" algn="ctr">
              <a:buClr>
                <a:srgbClr val="FF305F"/>
              </a:buClr>
              <a:buNone/>
            </a:pPr>
            <a:endParaRPr lang="en-US" sz="1400" dirty="0" smtClean="0"/>
          </a:p>
          <a:p>
            <a:pPr lvl="1">
              <a:buClr>
                <a:srgbClr val="FF305F"/>
              </a:buClr>
              <a:buFont typeface="Wingdings" charset="2"/>
              <a:buChar char="ü"/>
            </a:pPr>
            <a:r>
              <a:rPr lang="en-US" sz="2400" dirty="0" smtClean="0"/>
              <a:t>When you decrease your food intake too low, your body goes into starvation mode and it begins to store energy sources and reserves</a:t>
            </a:r>
          </a:p>
        </p:txBody>
      </p:sp>
      <p:sp>
        <p:nvSpPr>
          <p:cNvPr id="5" name="Title 1"/>
          <p:cNvSpPr txBox="1">
            <a:spLocks/>
          </p:cNvSpPr>
          <p:nvPr/>
        </p:nvSpPr>
        <p:spPr>
          <a:xfrm>
            <a:off x="0" y="294794"/>
            <a:ext cx="9144000" cy="1143000"/>
          </a:xfrm>
          <a:prstGeom prst="rect">
            <a:avLst/>
          </a:prstGeom>
          <a:noFill/>
        </p:spPr>
        <p:txBody>
          <a:bodyPr vert="horz" lIns="91440" tIns="45720" rIns="91440" bIns="45720" rtlCol="0" anchor="b">
            <a:normAutofit fontScale="85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6000" b="1" dirty="0" smtClean="0">
                <a:solidFill>
                  <a:schemeClr val="tx1"/>
                </a:solidFill>
              </a:rPr>
              <a:t>If you want to </a:t>
            </a:r>
            <a:r>
              <a:rPr lang="en-US" sz="6000" b="1" dirty="0">
                <a:solidFill>
                  <a:srgbClr val="FF305F"/>
                </a:solidFill>
                <a:latin typeface="Avenir Book"/>
                <a:cs typeface="Avenir Book"/>
              </a:rPr>
              <a:t>THRIVE</a:t>
            </a:r>
            <a:r>
              <a:rPr lang="en-US" sz="6000" b="1" i="1" dirty="0" smtClean="0">
                <a:solidFill>
                  <a:srgbClr val="FF305F"/>
                </a:solidFill>
              </a:rPr>
              <a:t>.</a:t>
            </a:r>
            <a:r>
              <a:rPr lang="en-US" sz="6000" b="1" i="1" dirty="0" smtClean="0">
                <a:solidFill>
                  <a:srgbClr val="FF305F"/>
                </a:solidFill>
              </a:rPr>
              <a:t>..</a:t>
            </a:r>
          </a:p>
          <a:p>
            <a:pPr algn="ctr">
              <a:defRPr/>
            </a:pPr>
            <a:r>
              <a:rPr lang="en-US" sz="3400" dirty="0" smtClean="0">
                <a:solidFill>
                  <a:srgbClr val="FF305F"/>
                </a:solidFill>
                <a:latin typeface="Avenir Light"/>
                <a:cs typeface="Avenir Light"/>
              </a:rPr>
              <a:t>Eat Throughout The Day!</a:t>
            </a:r>
            <a:endParaRPr lang="en-US" sz="3400" dirty="0">
              <a:solidFill>
                <a:srgbClr val="FF305F"/>
              </a:solidFill>
              <a:latin typeface="Avenir Light"/>
              <a:cs typeface="Avenir Light"/>
            </a:endParaRPr>
          </a:p>
        </p:txBody>
      </p:sp>
    </p:spTree>
    <p:extLst>
      <p:ext uri="{BB962C8B-B14F-4D97-AF65-F5344CB8AC3E}">
        <p14:creationId xmlns:p14="http://schemas.microsoft.com/office/powerpoint/2010/main" val="277483738"/>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http://healthlivingyoga.com/wp-content/uploads/2012/07/3.jpg"/>
          <p:cNvPicPr>
            <a:picLocks noChangeAspect="1" noChangeArrowheads="1"/>
          </p:cNvPicPr>
          <p:nvPr/>
        </p:nvPicPr>
        <p:blipFill>
          <a:blip r:embed="rId3"/>
          <a:srcRect b="3488"/>
          <a:stretch>
            <a:fillRect/>
          </a:stretch>
        </p:blipFill>
        <p:spPr bwMode="auto">
          <a:xfrm flipH="1">
            <a:off x="2384612" y="3137216"/>
            <a:ext cx="6759388" cy="3720784"/>
          </a:xfrm>
          <a:prstGeom prst="rect">
            <a:avLst/>
          </a:prstGeom>
          <a:noFill/>
        </p:spPr>
      </p:pic>
      <p:sp>
        <p:nvSpPr>
          <p:cNvPr id="9218" name="Content Placeholder 2"/>
          <p:cNvSpPr>
            <a:spLocks noGrp="1"/>
          </p:cNvSpPr>
          <p:nvPr>
            <p:ph idx="1"/>
          </p:nvPr>
        </p:nvSpPr>
        <p:spPr>
          <a:xfrm>
            <a:off x="242951" y="787615"/>
            <a:ext cx="8416140" cy="4011767"/>
          </a:xfrm>
        </p:spPr>
        <p:txBody>
          <a:bodyPr>
            <a:normAutofit/>
          </a:bodyPr>
          <a:lstStyle/>
          <a:p>
            <a:pPr algn="ctr" eaLnBrk="1" hangingPunct="1">
              <a:buFont typeface="Wingdings 2" pitchFamily="18" charset="2"/>
              <a:buNone/>
            </a:pPr>
            <a:r>
              <a:rPr lang="en-US" sz="3600" i="1" dirty="0" smtClean="0"/>
              <a:t>Over </a:t>
            </a:r>
            <a:r>
              <a:rPr lang="en-US" sz="3600" b="1" i="1" dirty="0" smtClean="0">
                <a:solidFill>
                  <a:srgbClr val="FF305F"/>
                </a:solidFill>
                <a:effectLst>
                  <a:outerShdw blurRad="50800" dist="38100" dir="2700000" algn="tl" rotWithShape="0">
                    <a:prstClr val="black">
                      <a:alpha val="40000"/>
                    </a:prstClr>
                  </a:outerShdw>
                </a:effectLst>
              </a:rPr>
              <a:t>70% </a:t>
            </a:r>
            <a:r>
              <a:rPr lang="en-US" sz="3600" i="1" dirty="0" smtClean="0"/>
              <a:t>of Diseases and Chronic Illnesses are caused by unhealthy lifestyles and are </a:t>
            </a:r>
          </a:p>
          <a:p>
            <a:pPr algn="ctr" eaLnBrk="1" hangingPunct="1">
              <a:buFont typeface="Wingdings 2" pitchFamily="18" charset="2"/>
              <a:buNone/>
            </a:pPr>
            <a:r>
              <a:rPr lang="en-US" sz="5400" b="1" i="1" dirty="0" smtClean="0">
                <a:solidFill>
                  <a:srgbClr val="FF305F"/>
                </a:solidFill>
                <a:effectLst>
                  <a:outerShdw blurRad="50800" dist="38100" dir="2700000" algn="tl" rotWithShape="0">
                    <a:prstClr val="black">
                      <a:alpha val="40000"/>
                    </a:prstClr>
                  </a:outerShdw>
                </a:effectLst>
              </a:rPr>
              <a:t>PREVENTABLE!</a:t>
            </a:r>
          </a:p>
        </p:txBody>
      </p:sp>
    </p:spTree>
    <p:extLst>
      <p:ext uri="{BB962C8B-B14F-4D97-AF65-F5344CB8AC3E}">
        <p14:creationId xmlns:p14="http://schemas.microsoft.com/office/powerpoint/2010/main" val="2516055396"/>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638617" y="1417638"/>
            <a:ext cx="7706635" cy="4525963"/>
          </a:xfrm>
        </p:spPr>
        <p:txBody>
          <a:bodyPr/>
          <a:lstStyle/>
          <a:p>
            <a:pPr marL="354330" indent="-285750" eaLnBrk="1" hangingPunct="1">
              <a:buClr>
                <a:srgbClr val="DAC700"/>
              </a:buClr>
              <a:buFont typeface="Wingdings" charset="2"/>
              <a:buChar char="ü"/>
            </a:pPr>
            <a:endParaRPr lang="en-US" sz="1600" dirty="0" smtClean="0">
              <a:solidFill>
                <a:srgbClr val="000090"/>
              </a:solidFill>
            </a:endParaRPr>
          </a:p>
          <a:p>
            <a:pPr lvl="1" eaLnBrk="1" hangingPunct="1">
              <a:buClr>
                <a:srgbClr val="FF305F"/>
              </a:buClr>
              <a:buFont typeface="Wingdings" charset="2"/>
              <a:buChar char="ü"/>
            </a:pPr>
            <a:r>
              <a:rPr lang="en-US" sz="2400" dirty="0" smtClean="0"/>
              <a:t>Eat all of the colors of the rainbow to ensure that you get all the necessary nutrients.  </a:t>
            </a:r>
          </a:p>
          <a:p>
            <a:pPr marL="537210" lvl="1" indent="-171450" eaLnBrk="1" hangingPunct="1">
              <a:buClr>
                <a:srgbClr val="FF305F"/>
              </a:buClr>
              <a:buFont typeface="Wingdings" charset="2"/>
              <a:buChar char="ü"/>
            </a:pPr>
            <a:endParaRPr lang="en-US" sz="800" dirty="0" smtClean="0"/>
          </a:p>
          <a:p>
            <a:pPr lvl="1" eaLnBrk="1" hangingPunct="1">
              <a:buClr>
                <a:srgbClr val="FF305F"/>
              </a:buClr>
              <a:buFont typeface="Wingdings" charset="2"/>
              <a:buChar char="ü"/>
            </a:pPr>
            <a:r>
              <a:rPr lang="en-US" sz="2400" dirty="0" smtClean="0"/>
              <a:t>Load your diet fruits and veggies (75% of them Raw/Uncooked)</a:t>
            </a:r>
          </a:p>
          <a:p>
            <a:pPr marL="537210" lvl="1" indent="-171450" eaLnBrk="1" hangingPunct="1">
              <a:buClr>
                <a:srgbClr val="FF305F"/>
              </a:buClr>
              <a:buFont typeface="Wingdings" charset="2"/>
              <a:buChar char="ü"/>
            </a:pPr>
            <a:endParaRPr lang="en-US" sz="800" dirty="0" smtClean="0"/>
          </a:p>
          <a:p>
            <a:pPr lvl="1" eaLnBrk="1" hangingPunct="1">
              <a:buClr>
                <a:srgbClr val="FF305F"/>
              </a:buClr>
              <a:buFont typeface="Wingdings" charset="2"/>
              <a:buChar char="ü"/>
            </a:pPr>
            <a:r>
              <a:rPr lang="en-US" sz="2400" dirty="0" smtClean="0"/>
              <a:t>Stop Eating by 7:00pm</a:t>
            </a:r>
          </a:p>
          <a:p>
            <a:pPr marL="537210" lvl="1" indent="-171450" eaLnBrk="1" hangingPunct="1">
              <a:buClr>
                <a:srgbClr val="FF305F"/>
              </a:buClr>
              <a:buFont typeface="Wingdings" charset="2"/>
              <a:buChar char="ü"/>
            </a:pPr>
            <a:endParaRPr lang="en-US" sz="800" dirty="0" smtClean="0"/>
          </a:p>
          <a:p>
            <a:pPr lvl="1" eaLnBrk="1" hangingPunct="1">
              <a:buClr>
                <a:srgbClr val="FF305F"/>
              </a:buClr>
              <a:buFont typeface="Wingdings" charset="2"/>
              <a:buChar char="ü"/>
            </a:pPr>
            <a:r>
              <a:rPr lang="en-US" sz="2400" dirty="0" smtClean="0"/>
              <a:t>Have a lean source of protein at every meal along with a fruit or veggie</a:t>
            </a:r>
          </a:p>
          <a:p>
            <a:pPr marL="537210" lvl="1" indent="-171450" eaLnBrk="1" hangingPunct="1">
              <a:buClr>
                <a:srgbClr val="FF305F"/>
              </a:buClr>
              <a:buFont typeface="Wingdings" charset="2"/>
              <a:buChar char="ü"/>
            </a:pPr>
            <a:endParaRPr lang="en-US" sz="800" dirty="0" smtClean="0"/>
          </a:p>
          <a:p>
            <a:pPr lvl="1" eaLnBrk="1" hangingPunct="1">
              <a:buClr>
                <a:srgbClr val="FF305F"/>
              </a:buClr>
              <a:buFont typeface="Wingdings" charset="2"/>
              <a:buChar char="ü"/>
            </a:pPr>
            <a:r>
              <a:rPr lang="en-US" sz="2400" dirty="0" smtClean="0"/>
              <a:t>Take Greens and Quality Supplements</a:t>
            </a:r>
          </a:p>
          <a:p>
            <a:pPr lvl="1" eaLnBrk="1" hangingPunct="1">
              <a:buClr>
                <a:srgbClr val="DAC700"/>
              </a:buClr>
              <a:buFont typeface="Wingdings" charset="2"/>
              <a:buChar char="ü"/>
            </a:pPr>
            <a:endParaRPr lang="en-US" sz="2400" dirty="0" smtClean="0">
              <a:solidFill>
                <a:srgbClr val="2C97FF"/>
              </a:solidFill>
            </a:endParaRPr>
          </a:p>
          <a:p>
            <a:pPr lvl="1" eaLnBrk="1" hangingPunct="1">
              <a:buClr>
                <a:srgbClr val="DAC700"/>
              </a:buClr>
              <a:buFont typeface="Wingdings" charset="2"/>
              <a:buChar char="ü"/>
            </a:pPr>
            <a:endParaRPr lang="en-US" sz="2400" dirty="0" smtClean="0">
              <a:solidFill>
                <a:srgbClr val="2C97FF"/>
              </a:solidFill>
            </a:endParaRPr>
          </a:p>
          <a:p>
            <a:pPr lvl="1" eaLnBrk="1" hangingPunct="1">
              <a:buClr>
                <a:srgbClr val="DAC700"/>
              </a:buClr>
              <a:buFont typeface="Wingdings" charset="2"/>
              <a:buChar char="ü"/>
            </a:pPr>
            <a:endParaRPr lang="en-US" dirty="0" smtClean="0"/>
          </a:p>
          <a:p>
            <a:pPr lvl="1" eaLnBrk="1" hangingPunct="1">
              <a:buClr>
                <a:srgbClr val="DAC700"/>
              </a:buClr>
              <a:buFont typeface="Wingdings" charset="2"/>
              <a:buChar char="ü"/>
            </a:pPr>
            <a:endParaRPr lang="en-US" dirty="0" smtClean="0"/>
          </a:p>
          <a:p>
            <a:pPr lvl="1" eaLnBrk="1" hangingPunct="1">
              <a:buClr>
                <a:srgbClr val="DAC700"/>
              </a:buClr>
              <a:buFont typeface="Wingdings" charset="2"/>
              <a:buChar char="ü"/>
            </a:pPr>
            <a:endParaRPr lang="en-US" dirty="0" smtClean="0"/>
          </a:p>
        </p:txBody>
      </p:sp>
      <p:sp>
        <p:nvSpPr>
          <p:cNvPr id="7" name="Title 1"/>
          <p:cNvSpPr txBox="1">
            <a:spLocks/>
          </p:cNvSpPr>
          <p:nvPr/>
        </p:nvSpPr>
        <p:spPr>
          <a:xfrm>
            <a:off x="0" y="294794"/>
            <a:ext cx="9144000" cy="1143000"/>
          </a:xfrm>
          <a:prstGeom prst="rect">
            <a:avLst/>
          </a:prstGeom>
          <a:noFill/>
        </p:spPr>
        <p:txBody>
          <a:bodyPr vert="horz" lIns="91440" tIns="45720" rIns="91440" bIns="45720" rtlCol="0" anchor="b">
            <a:normAutofit fontScale="85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6000" b="1" dirty="0" smtClean="0">
                <a:solidFill>
                  <a:schemeClr val="tx1"/>
                </a:solidFill>
              </a:rPr>
              <a:t>If you want to </a:t>
            </a:r>
            <a:r>
              <a:rPr lang="en-US" sz="6000" b="1" dirty="0">
                <a:solidFill>
                  <a:srgbClr val="FF305F"/>
                </a:solidFill>
                <a:latin typeface="Avenir Book"/>
                <a:cs typeface="Avenir Book"/>
              </a:rPr>
              <a:t>THRIVE</a:t>
            </a:r>
            <a:r>
              <a:rPr lang="en-US" sz="6000" b="1" i="1" dirty="0" smtClean="0">
                <a:solidFill>
                  <a:srgbClr val="FF305F"/>
                </a:solidFill>
              </a:rPr>
              <a:t>.</a:t>
            </a:r>
            <a:r>
              <a:rPr lang="en-US" sz="6000" b="1" i="1" dirty="0" smtClean="0">
                <a:solidFill>
                  <a:srgbClr val="FF305F"/>
                </a:solidFill>
              </a:rPr>
              <a:t>..</a:t>
            </a:r>
          </a:p>
          <a:p>
            <a:pPr algn="ctr">
              <a:defRPr/>
            </a:pPr>
            <a:r>
              <a:rPr lang="en-US" sz="3400" dirty="0" smtClean="0">
                <a:solidFill>
                  <a:srgbClr val="FF305F"/>
                </a:solidFill>
                <a:latin typeface="Avenir Light"/>
                <a:cs typeface="Avenir Light"/>
              </a:rPr>
              <a:t>Have a Colorful Diet!</a:t>
            </a:r>
            <a:endParaRPr lang="en-US" sz="3400" dirty="0">
              <a:solidFill>
                <a:srgbClr val="FF305F"/>
              </a:solidFill>
              <a:latin typeface="Avenir Light"/>
              <a:cs typeface="Avenir Light"/>
            </a:endParaRPr>
          </a:p>
        </p:txBody>
      </p:sp>
    </p:spTree>
    <p:extLst>
      <p:ext uri="{BB962C8B-B14F-4D97-AF65-F5344CB8AC3E}">
        <p14:creationId xmlns:p14="http://schemas.microsoft.com/office/powerpoint/2010/main" val="2100145462"/>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7322" y="1821913"/>
            <a:ext cx="8686800" cy="4525963"/>
          </a:xfrm>
        </p:spPr>
        <p:txBody>
          <a:bodyPr>
            <a:normAutofit/>
          </a:bodyPr>
          <a:lstStyle/>
          <a:p>
            <a:pPr marL="420624" indent="-384048" eaLnBrk="1" fontAlgn="auto" hangingPunct="1">
              <a:spcAft>
                <a:spcPts val="0"/>
              </a:spcAft>
              <a:buClr>
                <a:srgbClr val="DAC700"/>
              </a:buClr>
              <a:buFont typeface="Wingdings" charset="2"/>
              <a:buChar char="ü"/>
              <a:defRPr/>
            </a:pPr>
            <a:endParaRPr lang="en-US" dirty="0" smtClean="0">
              <a:solidFill>
                <a:srgbClr val="000090"/>
              </a:solidFill>
            </a:endParaRPr>
          </a:p>
          <a:p>
            <a:pPr marL="420624" indent="-384048" eaLnBrk="1" fontAlgn="auto" hangingPunct="1">
              <a:spcAft>
                <a:spcPts val="0"/>
              </a:spcAft>
              <a:buClr>
                <a:srgbClr val="FF305F"/>
              </a:buClr>
              <a:buFont typeface="Wingdings" charset="2"/>
              <a:buChar char="ü"/>
              <a:defRPr/>
            </a:pPr>
            <a:r>
              <a:rPr lang="en-US" dirty="0" smtClean="0">
                <a:solidFill>
                  <a:srgbClr val="000000"/>
                </a:solidFill>
              </a:rPr>
              <a:t>You should drink ½ your body weight per day.  </a:t>
            </a:r>
          </a:p>
          <a:p>
            <a:pPr marL="420624" indent="-384048" eaLnBrk="1" fontAlgn="auto" hangingPunct="1">
              <a:spcAft>
                <a:spcPts val="0"/>
              </a:spcAft>
              <a:buClr>
                <a:srgbClr val="FF305F"/>
              </a:buClr>
              <a:buFont typeface="Wingdings" charset="2"/>
              <a:buChar char="ü"/>
              <a:defRPr/>
            </a:pPr>
            <a:r>
              <a:rPr lang="en-US" dirty="0" smtClean="0">
                <a:solidFill>
                  <a:srgbClr val="000000"/>
                </a:solidFill>
              </a:rPr>
              <a:t>Stick to only 1 Cup of coffee per day</a:t>
            </a:r>
          </a:p>
          <a:p>
            <a:pPr marL="420624" indent="-384048" eaLnBrk="1" fontAlgn="auto" hangingPunct="1">
              <a:spcAft>
                <a:spcPts val="0"/>
              </a:spcAft>
              <a:buClr>
                <a:srgbClr val="FF305F"/>
              </a:buClr>
              <a:buFont typeface="Wingdings" charset="2"/>
              <a:buChar char="ü"/>
              <a:defRPr/>
            </a:pPr>
            <a:r>
              <a:rPr lang="en-US" dirty="0" smtClean="0">
                <a:solidFill>
                  <a:srgbClr val="000000"/>
                </a:solidFill>
              </a:rPr>
              <a:t>Forget the SODAS!</a:t>
            </a:r>
            <a:endParaRPr lang="en-US" sz="1600" dirty="0" smtClean="0">
              <a:solidFill>
                <a:srgbClr val="000000"/>
              </a:solidFill>
            </a:endParaRPr>
          </a:p>
        </p:txBody>
      </p:sp>
      <p:sp>
        <p:nvSpPr>
          <p:cNvPr id="6" name="Title 1"/>
          <p:cNvSpPr txBox="1">
            <a:spLocks/>
          </p:cNvSpPr>
          <p:nvPr/>
        </p:nvSpPr>
        <p:spPr>
          <a:xfrm>
            <a:off x="0" y="294794"/>
            <a:ext cx="9144000" cy="1143000"/>
          </a:xfrm>
          <a:prstGeom prst="rect">
            <a:avLst/>
          </a:prstGeom>
          <a:noFill/>
        </p:spPr>
        <p:txBody>
          <a:bodyPr vert="horz" lIns="91440" tIns="45720" rIns="91440" bIns="45720" rtlCol="0" anchor="b">
            <a:normAutofit fontScale="85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6000" b="1" dirty="0" smtClean="0">
                <a:solidFill>
                  <a:schemeClr val="tx1"/>
                </a:solidFill>
              </a:rPr>
              <a:t>If you want to </a:t>
            </a:r>
            <a:r>
              <a:rPr lang="en-US" sz="6000" b="1" dirty="0">
                <a:solidFill>
                  <a:srgbClr val="FF305F"/>
                </a:solidFill>
                <a:latin typeface="Avenir Book"/>
                <a:cs typeface="Avenir Book"/>
              </a:rPr>
              <a:t>THRIVE</a:t>
            </a:r>
            <a:r>
              <a:rPr lang="en-US" sz="6000" b="1" i="1" dirty="0" smtClean="0">
                <a:solidFill>
                  <a:srgbClr val="FF305F"/>
                </a:solidFill>
              </a:rPr>
              <a:t>.</a:t>
            </a:r>
            <a:r>
              <a:rPr lang="en-US" sz="6000" b="1" i="1" dirty="0" smtClean="0">
                <a:solidFill>
                  <a:srgbClr val="FF305F"/>
                </a:solidFill>
              </a:rPr>
              <a:t>..</a:t>
            </a:r>
          </a:p>
          <a:p>
            <a:pPr algn="ctr">
              <a:defRPr/>
            </a:pPr>
            <a:r>
              <a:rPr lang="en-US" sz="3400" dirty="0" smtClean="0">
                <a:solidFill>
                  <a:srgbClr val="FF305F"/>
                </a:solidFill>
                <a:latin typeface="Avenir Light"/>
                <a:cs typeface="Avenir Light"/>
              </a:rPr>
              <a:t>Drink Water!</a:t>
            </a:r>
            <a:endParaRPr lang="en-US" sz="3400" dirty="0">
              <a:solidFill>
                <a:srgbClr val="FF305F"/>
              </a:solidFill>
              <a:latin typeface="Avenir Light"/>
              <a:cs typeface="Avenir Light"/>
            </a:endParaRPr>
          </a:p>
        </p:txBody>
      </p:sp>
    </p:spTree>
    <p:extLst>
      <p:ext uri="{BB962C8B-B14F-4D97-AF65-F5344CB8AC3E}">
        <p14:creationId xmlns:p14="http://schemas.microsoft.com/office/powerpoint/2010/main" val="1908081534"/>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78147" y="1870734"/>
            <a:ext cx="8138064" cy="3524042"/>
          </a:xfrm>
          <a:prstGeom prst="rect">
            <a:avLst/>
          </a:prstGeom>
        </p:spPr>
        <p:txBody>
          <a:bodyPr wrap="square">
            <a:spAutoFit/>
          </a:bodyPr>
          <a:lstStyle/>
          <a:p>
            <a:pPr algn="ctr">
              <a:buClr>
                <a:srgbClr val="DAC700"/>
              </a:buClr>
            </a:pPr>
            <a:r>
              <a:rPr lang="en-US" sz="2800" b="1" dirty="0" smtClean="0">
                <a:solidFill>
                  <a:srgbClr val="FF305F"/>
                </a:solidFill>
              </a:rPr>
              <a:t>The Benefits Of Interval Training </a:t>
            </a:r>
          </a:p>
          <a:p>
            <a:pPr algn="ctr">
              <a:buClr>
                <a:srgbClr val="DAC700"/>
              </a:buClr>
            </a:pPr>
            <a:r>
              <a:rPr lang="en-US" sz="2800" b="1" dirty="0" smtClean="0">
                <a:solidFill>
                  <a:srgbClr val="FF305F"/>
                </a:solidFill>
              </a:rPr>
              <a:t>(Fast, Short Intense Bursts With Recovery)</a:t>
            </a:r>
          </a:p>
          <a:p>
            <a:pPr algn="ctr">
              <a:buClr>
                <a:srgbClr val="DAC700"/>
              </a:buClr>
            </a:pPr>
            <a:endParaRPr lang="en-US" sz="1600" b="1" dirty="0" smtClean="0">
              <a:solidFill>
                <a:srgbClr val="000090"/>
              </a:solidFill>
            </a:endParaRPr>
          </a:p>
          <a:p>
            <a:pPr marL="285750" indent="-285750">
              <a:lnSpc>
                <a:spcPct val="150000"/>
              </a:lnSpc>
              <a:buClr>
                <a:srgbClr val="FF305F"/>
              </a:buClr>
              <a:buFont typeface="Wingdings" charset="2"/>
              <a:buChar char="ü"/>
            </a:pPr>
            <a:r>
              <a:rPr lang="en-US" dirty="0" smtClean="0"/>
              <a:t>Increases Muscle Fiber Strength</a:t>
            </a:r>
          </a:p>
          <a:p>
            <a:pPr marL="285750" indent="-285750">
              <a:lnSpc>
                <a:spcPct val="150000"/>
              </a:lnSpc>
              <a:buClr>
                <a:srgbClr val="FF305F"/>
              </a:buClr>
              <a:buFont typeface="Wingdings" charset="2"/>
              <a:buChar char="ü"/>
            </a:pPr>
            <a:r>
              <a:rPr lang="en-US" dirty="0" smtClean="0"/>
              <a:t>Increases Aerobic Capacity (Work Ability)</a:t>
            </a:r>
          </a:p>
          <a:p>
            <a:pPr marL="285750" indent="-285750">
              <a:lnSpc>
                <a:spcPct val="150000"/>
              </a:lnSpc>
              <a:buClr>
                <a:srgbClr val="FF305F"/>
              </a:buClr>
              <a:buFont typeface="Wingdings" charset="2"/>
              <a:buChar char="ü"/>
            </a:pPr>
            <a:r>
              <a:rPr lang="en-US" dirty="0" smtClean="0"/>
              <a:t>Increases Muscle Mitochondria (The Main Energy Production Center)</a:t>
            </a:r>
          </a:p>
          <a:p>
            <a:pPr marL="285750" indent="-285750">
              <a:lnSpc>
                <a:spcPct val="150000"/>
              </a:lnSpc>
              <a:buClr>
                <a:srgbClr val="FF305F"/>
              </a:buClr>
              <a:buFont typeface="Wingdings" charset="2"/>
              <a:buChar char="ü"/>
            </a:pPr>
            <a:r>
              <a:rPr lang="en-US" dirty="0" smtClean="0"/>
              <a:t>Increases Insulin Sensitivity</a:t>
            </a:r>
          </a:p>
          <a:p>
            <a:pPr marL="285750" indent="-285750">
              <a:lnSpc>
                <a:spcPct val="150000"/>
              </a:lnSpc>
              <a:buClr>
                <a:srgbClr val="FF305F"/>
              </a:buClr>
              <a:buFont typeface="Wingdings" charset="2"/>
              <a:buChar char="ü"/>
            </a:pPr>
            <a:r>
              <a:rPr lang="en-US" dirty="0" smtClean="0"/>
              <a:t>Increases Natural Growth Hormone Production</a:t>
            </a:r>
          </a:p>
          <a:p>
            <a:pPr marL="285750" indent="-285750">
              <a:buClr>
                <a:srgbClr val="DAC700"/>
              </a:buClr>
              <a:buFont typeface="Wingdings" charset="2"/>
              <a:buChar char="ü"/>
            </a:pPr>
            <a:endParaRPr lang="en-US" sz="1600" dirty="0"/>
          </a:p>
        </p:txBody>
      </p:sp>
      <p:sp>
        <p:nvSpPr>
          <p:cNvPr id="4" name="Title 1"/>
          <p:cNvSpPr txBox="1">
            <a:spLocks/>
          </p:cNvSpPr>
          <p:nvPr/>
        </p:nvSpPr>
        <p:spPr>
          <a:xfrm>
            <a:off x="0" y="294794"/>
            <a:ext cx="9144000" cy="1143000"/>
          </a:xfrm>
          <a:prstGeom prst="rect">
            <a:avLst/>
          </a:prstGeom>
          <a:noFill/>
        </p:spPr>
        <p:txBody>
          <a:bodyPr vert="horz" lIns="91440" tIns="45720" rIns="91440" bIns="45720" rtlCol="0" anchor="b">
            <a:normAutofit fontScale="85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6000" b="1" dirty="0" smtClean="0">
                <a:solidFill>
                  <a:schemeClr val="tx1"/>
                </a:solidFill>
              </a:rPr>
              <a:t>If you want to </a:t>
            </a:r>
            <a:r>
              <a:rPr lang="en-US" sz="6000" b="1" dirty="0">
                <a:solidFill>
                  <a:srgbClr val="FF305F"/>
                </a:solidFill>
                <a:latin typeface="Avenir Book"/>
                <a:cs typeface="Avenir Book"/>
              </a:rPr>
              <a:t>THRIVE</a:t>
            </a:r>
            <a:r>
              <a:rPr lang="en-US" sz="6000" b="1" i="1" dirty="0" smtClean="0">
                <a:solidFill>
                  <a:srgbClr val="FF305F"/>
                </a:solidFill>
              </a:rPr>
              <a:t>.</a:t>
            </a:r>
            <a:r>
              <a:rPr lang="en-US" sz="6000" b="1" i="1" dirty="0" smtClean="0">
                <a:solidFill>
                  <a:srgbClr val="FF305F"/>
                </a:solidFill>
              </a:rPr>
              <a:t>..</a:t>
            </a:r>
          </a:p>
          <a:p>
            <a:pPr algn="ctr">
              <a:defRPr/>
            </a:pPr>
            <a:r>
              <a:rPr lang="en-US" sz="3400" dirty="0" smtClean="0">
                <a:solidFill>
                  <a:srgbClr val="FF305F"/>
                </a:solidFill>
                <a:latin typeface="Avenir Light"/>
                <a:cs typeface="Avenir Light"/>
              </a:rPr>
              <a:t>Workout 5 Days Per Week!</a:t>
            </a:r>
            <a:endParaRPr lang="en-US" sz="3400" dirty="0">
              <a:solidFill>
                <a:srgbClr val="FF305F"/>
              </a:solidFill>
              <a:latin typeface="Avenir Light"/>
              <a:cs typeface="Avenir Light"/>
            </a:endParaRPr>
          </a:p>
        </p:txBody>
      </p:sp>
    </p:spTree>
    <p:extLst>
      <p:ext uri="{BB962C8B-B14F-4D97-AF65-F5344CB8AC3E}">
        <p14:creationId xmlns:p14="http://schemas.microsoft.com/office/powerpoint/2010/main" val="413380774"/>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97516" y="1678668"/>
            <a:ext cx="8150103" cy="4307595"/>
          </a:xfrm>
        </p:spPr>
        <p:txBody>
          <a:bodyPr>
            <a:normAutofit fontScale="70000" lnSpcReduction="20000"/>
          </a:bodyPr>
          <a:lstStyle/>
          <a:p>
            <a:pPr marL="68580" indent="0" algn="ctr">
              <a:lnSpc>
                <a:spcPct val="120000"/>
              </a:lnSpc>
              <a:spcBef>
                <a:spcPts val="0"/>
              </a:spcBef>
              <a:buNone/>
            </a:pPr>
            <a:r>
              <a:rPr lang="en-US" sz="3000" b="1" dirty="0" smtClean="0">
                <a:solidFill>
                  <a:srgbClr val="FF305F"/>
                </a:solidFill>
              </a:rPr>
              <a:t>See better Results from Your Workouts In a </a:t>
            </a:r>
          </a:p>
          <a:p>
            <a:pPr marL="68580" indent="0" algn="ctr">
              <a:lnSpc>
                <a:spcPct val="120000"/>
              </a:lnSpc>
              <a:spcBef>
                <a:spcPts val="0"/>
              </a:spcBef>
              <a:buNone/>
            </a:pPr>
            <a:r>
              <a:rPr lang="en-US" sz="3000" b="1" dirty="0" smtClean="0">
                <a:solidFill>
                  <a:srgbClr val="FF305F"/>
                </a:solidFill>
              </a:rPr>
              <a:t>Fraction of the Time!</a:t>
            </a:r>
          </a:p>
          <a:p>
            <a:pPr marL="68580" indent="0" algn="ctr">
              <a:lnSpc>
                <a:spcPct val="120000"/>
              </a:lnSpc>
              <a:spcBef>
                <a:spcPts val="0"/>
              </a:spcBef>
              <a:buNone/>
            </a:pPr>
            <a:endParaRPr lang="en-US" sz="3000" dirty="0" smtClean="0">
              <a:solidFill>
                <a:srgbClr val="FF305F"/>
              </a:solidFill>
            </a:endParaRPr>
          </a:p>
          <a:p>
            <a:pPr marL="525780" indent="-457200">
              <a:lnSpc>
                <a:spcPct val="120000"/>
              </a:lnSpc>
              <a:spcBef>
                <a:spcPts val="0"/>
              </a:spcBef>
              <a:buClr>
                <a:srgbClr val="FF305F"/>
              </a:buClr>
              <a:buFont typeface="Wingdings" charset="2"/>
              <a:buChar char="ü"/>
            </a:pPr>
            <a:r>
              <a:rPr lang="en-US" sz="3300" dirty="0" smtClean="0"/>
              <a:t>Warm </a:t>
            </a:r>
            <a:r>
              <a:rPr lang="en-US" sz="3300" dirty="0"/>
              <a:t>up for 15 minutes, adding a few 20-</a:t>
            </a:r>
            <a:r>
              <a:rPr lang="en-US" sz="3300" dirty="0" smtClean="0"/>
              <a:t>sec. bursts at </a:t>
            </a:r>
            <a:r>
              <a:rPr lang="en-US" sz="3300" dirty="0"/>
              <a:t>the end to prepare for the workout.</a:t>
            </a:r>
            <a:r>
              <a:rPr lang="en-US" sz="3300" dirty="0" smtClean="0"/>
              <a:t> </a:t>
            </a:r>
          </a:p>
          <a:p>
            <a:pPr marL="525780" indent="-457200">
              <a:lnSpc>
                <a:spcPct val="120000"/>
              </a:lnSpc>
              <a:spcBef>
                <a:spcPts val="0"/>
              </a:spcBef>
              <a:buClr>
                <a:srgbClr val="FF305F"/>
              </a:buClr>
              <a:buFont typeface="Wingdings" charset="2"/>
              <a:buChar char="ü"/>
            </a:pPr>
            <a:r>
              <a:rPr lang="en-US" sz="3300" dirty="0" smtClean="0"/>
              <a:t>Go 30 </a:t>
            </a:r>
            <a:r>
              <a:rPr lang="en-US" sz="3300" dirty="0"/>
              <a:t>seconds at a nearly all-out effort. Take 3 </a:t>
            </a:r>
            <a:r>
              <a:rPr lang="en-US" sz="3300" dirty="0" smtClean="0"/>
              <a:t>minutes active </a:t>
            </a:r>
            <a:r>
              <a:rPr lang="en-US" sz="3300" dirty="0"/>
              <a:t>recovery and repeat the 30 on/3 off pattern 5 or 6 </a:t>
            </a:r>
            <a:r>
              <a:rPr lang="en-US" sz="3300" dirty="0" smtClean="0"/>
              <a:t>more </a:t>
            </a:r>
            <a:r>
              <a:rPr lang="en-US" sz="3300" dirty="0"/>
              <a:t>times.</a:t>
            </a:r>
            <a:r>
              <a:rPr lang="en-US" sz="3300" dirty="0" smtClean="0"/>
              <a:t> </a:t>
            </a:r>
          </a:p>
          <a:p>
            <a:pPr marL="525780" indent="-457200">
              <a:lnSpc>
                <a:spcPct val="120000"/>
              </a:lnSpc>
              <a:spcBef>
                <a:spcPts val="0"/>
              </a:spcBef>
              <a:buClr>
                <a:srgbClr val="FF305F"/>
              </a:buClr>
              <a:buFont typeface="Wingdings" charset="2"/>
              <a:buChar char="ü"/>
            </a:pPr>
            <a:r>
              <a:rPr lang="en-US" sz="3300" dirty="0" smtClean="0"/>
              <a:t>Finish </a:t>
            </a:r>
            <a:r>
              <a:rPr lang="en-US" sz="3300" dirty="0"/>
              <a:t>with a </a:t>
            </a:r>
            <a:r>
              <a:rPr lang="en-US" sz="3300" dirty="0" smtClean="0"/>
              <a:t>5-10min cool down</a:t>
            </a:r>
            <a:r>
              <a:rPr lang="en-US" sz="3300" dirty="0"/>
              <a:t>.</a:t>
            </a:r>
          </a:p>
          <a:p>
            <a:pPr>
              <a:lnSpc>
                <a:spcPct val="120000"/>
              </a:lnSpc>
              <a:spcBef>
                <a:spcPts val="0"/>
              </a:spcBef>
            </a:pPr>
            <a:endParaRPr lang="en-US" sz="3300" dirty="0"/>
          </a:p>
        </p:txBody>
      </p:sp>
      <p:sp>
        <p:nvSpPr>
          <p:cNvPr id="6" name="Title 1"/>
          <p:cNvSpPr txBox="1">
            <a:spLocks/>
          </p:cNvSpPr>
          <p:nvPr/>
        </p:nvSpPr>
        <p:spPr>
          <a:xfrm>
            <a:off x="0" y="294794"/>
            <a:ext cx="9144000" cy="1143000"/>
          </a:xfrm>
          <a:prstGeom prst="rect">
            <a:avLst/>
          </a:prstGeom>
          <a:noFill/>
        </p:spPr>
        <p:txBody>
          <a:bodyPr vert="horz" lIns="91440" tIns="45720" rIns="91440" bIns="45720" rtlCol="0" anchor="b">
            <a:normAutofit fontScale="85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6000" b="1" dirty="0" smtClean="0">
                <a:solidFill>
                  <a:schemeClr val="tx1"/>
                </a:solidFill>
              </a:rPr>
              <a:t>If you want to </a:t>
            </a:r>
            <a:r>
              <a:rPr lang="en-US" sz="6000" b="1" dirty="0">
                <a:solidFill>
                  <a:srgbClr val="FF305F"/>
                </a:solidFill>
                <a:latin typeface="Avenir Book"/>
                <a:cs typeface="Avenir Book"/>
              </a:rPr>
              <a:t>THRIVE</a:t>
            </a:r>
            <a:r>
              <a:rPr lang="en-US" sz="6000" b="1" i="1" dirty="0" smtClean="0">
                <a:solidFill>
                  <a:srgbClr val="FF305F"/>
                </a:solidFill>
              </a:rPr>
              <a:t>.</a:t>
            </a:r>
            <a:r>
              <a:rPr lang="en-US" sz="6000" b="1" i="1" dirty="0" smtClean="0">
                <a:solidFill>
                  <a:srgbClr val="FF305F"/>
                </a:solidFill>
              </a:rPr>
              <a:t>..</a:t>
            </a:r>
          </a:p>
          <a:p>
            <a:pPr algn="ctr">
              <a:defRPr/>
            </a:pPr>
            <a:r>
              <a:rPr lang="en-US" sz="3400" dirty="0" smtClean="0">
                <a:solidFill>
                  <a:srgbClr val="FF305F"/>
                </a:solidFill>
                <a:latin typeface="Avenir Light"/>
                <a:cs typeface="Avenir Light"/>
              </a:rPr>
              <a:t>Workout 5 Days Per Week!</a:t>
            </a:r>
            <a:endParaRPr lang="en-US" sz="3400" dirty="0">
              <a:solidFill>
                <a:srgbClr val="FF305F"/>
              </a:solidFill>
              <a:latin typeface="Avenir Light"/>
              <a:cs typeface="Avenir Light"/>
            </a:endParaRPr>
          </a:p>
        </p:txBody>
      </p:sp>
    </p:spTree>
    <p:extLst>
      <p:ext uri="{BB962C8B-B14F-4D97-AF65-F5344CB8AC3E}">
        <p14:creationId xmlns:p14="http://schemas.microsoft.com/office/powerpoint/2010/main" val="3949123901"/>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p:cNvPicPr>
          <p:nvPr/>
        </p:nvPicPr>
        <p:blipFill rotWithShape="1">
          <a:blip r:embed="rId3">
            <a:extLst>
              <a:ext uri="{28A0092B-C50C-407E-A947-70E740481C1C}">
                <a14:useLocalDpi xmlns:a14="http://schemas.microsoft.com/office/drawing/2010/main" val="0"/>
              </a:ext>
            </a:extLst>
          </a:blip>
          <a:srcRect t="22590" r="19890" b="-22650"/>
          <a:stretch/>
        </p:blipFill>
        <p:spPr bwMode="auto">
          <a:xfrm>
            <a:off x="2251280" y="1140711"/>
            <a:ext cx="4348811" cy="406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375955" y="4406169"/>
            <a:ext cx="6035727" cy="646331"/>
          </a:xfrm>
          <a:prstGeom prst="rect">
            <a:avLst/>
          </a:prstGeom>
          <a:noFill/>
        </p:spPr>
        <p:txBody>
          <a:bodyPr wrap="none" rtlCol="0">
            <a:spAutoFit/>
          </a:bodyPr>
          <a:lstStyle/>
          <a:p>
            <a:r>
              <a:rPr lang="en-US" sz="3600" dirty="0" smtClean="0">
                <a:solidFill>
                  <a:srgbClr val="FF305F"/>
                </a:solidFill>
                <a:latin typeface="Verdana"/>
                <a:cs typeface="Verdana"/>
              </a:rPr>
              <a:t>JOIN GROUP WORKOUTS</a:t>
            </a:r>
            <a:endParaRPr lang="en-US" sz="3600" dirty="0">
              <a:solidFill>
                <a:srgbClr val="FF305F"/>
              </a:solidFill>
              <a:latin typeface="Verdana"/>
              <a:cs typeface="Verdana"/>
            </a:endParaRPr>
          </a:p>
        </p:txBody>
      </p:sp>
      <p:sp>
        <p:nvSpPr>
          <p:cNvPr id="10" name="TextBox 9"/>
          <p:cNvSpPr txBox="1"/>
          <p:nvPr/>
        </p:nvSpPr>
        <p:spPr>
          <a:xfrm>
            <a:off x="76960" y="479274"/>
            <a:ext cx="7259692" cy="1200329"/>
          </a:xfrm>
          <a:prstGeom prst="rect">
            <a:avLst/>
          </a:prstGeom>
          <a:noFill/>
        </p:spPr>
        <p:txBody>
          <a:bodyPr wrap="square" rtlCol="0">
            <a:spAutoFit/>
          </a:bodyPr>
          <a:lstStyle/>
          <a:p>
            <a:endParaRPr lang="en-US" sz="3600" dirty="0">
              <a:solidFill>
                <a:srgbClr val="000090"/>
              </a:solidFill>
              <a:latin typeface="Verdana"/>
              <a:cs typeface="Verdana"/>
            </a:endParaRPr>
          </a:p>
          <a:p>
            <a:endParaRPr lang="en-US" sz="3600" dirty="0">
              <a:solidFill>
                <a:srgbClr val="000090"/>
              </a:solidFill>
              <a:latin typeface="Verdana"/>
              <a:cs typeface="Verdana"/>
            </a:endParaRPr>
          </a:p>
        </p:txBody>
      </p:sp>
      <p:sp>
        <p:nvSpPr>
          <p:cNvPr id="2" name="TextBox 1"/>
          <p:cNvSpPr txBox="1"/>
          <p:nvPr/>
        </p:nvSpPr>
        <p:spPr>
          <a:xfrm>
            <a:off x="1962727" y="5003564"/>
            <a:ext cx="4768273" cy="461665"/>
          </a:xfrm>
          <a:prstGeom prst="rect">
            <a:avLst/>
          </a:prstGeom>
          <a:noFill/>
        </p:spPr>
        <p:txBody>
          <a:bodyPr wrap="square" rtlCol="0">
            <a:spAutoFit/>
          </a:bodyPr>
          <a:lstStyle/>
          <a:p>
            <a:r>
              <a:rPr lang="en-US" sz="2400" b="1" dirty="0" smtClean="0"/>
              <a:t>For Accountability and Motivation!</a:t>
            </a:r>
            <a:endParaRPr lang="en-US" sz="2400" b="1" dirty="0"/>
          </a:p>
        </p:txBody>
      </p:sp>
    </p:spTree>
    <p:extLst>
      <p:ext uri="{BB962C8B-B14F-4D97-AF65-F5344CB8AC3E}">
        <p14:creationId xmlns:p14="http://schemas.microsoft.com/office/powerpoint/2010/main" val="1496856139"/>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57895" y="1736444"/>
            <a:ext cx="9144000" cy="1143000"/>
          </a:xfrm>
          <a:noFill/>
        </p:spPr>
        <p:txBody>
          <a:bodyPr>
            <a:normAutofit/>
          </a:bodyPr>
          <a:lstStyle/>
          <a:p>
            <a:pPr algn="ctr"/>
            <a:r>
              <a:rPr lang="en-US" sz="3600" b="1" dirty="0">
                <a:solidFill>
                  <a:srgbClr val="000000"/>
                </a:solidFill>
              </a:rPr>
              <a:t>It Starts With Your Morning Rituals</a:t>
            </a:r>
            <a:r>
              <a:rPr lang="en-US" sz="3600" b="1" dirty="0">
                <a:solidFill>
                  <a:srgbClr val="000000"/>
                </a:solidFill>
                <a:effectLst>
                  <a:outerShdw blurRad="38100" dist="38100" dir="2700000" algn="tl">
                    <a:srgbClr val="000000"/>
                  </a:outerShdw>
                </a:effectLst>
              </a:rPr>
              <a:t/>
            </a:r>
            <a:br>
              <a:rPr lang="en-US" sz="3600" b="1" dirty="0">
                <a:solidFill>
                  <a:srgbClr val="000000"/>
                </a:solidFill>
                <a:effectLst>
                  <a:outerShdw blurRad="38100" dist="38100" dir="2700000" algn="tl">
                    <a:srgbClr val="000000"/>
                  </a:outerShdw>
                </a:effectLst>
              </a:rPr>
            </a:br>
            <a:r>
              <a:rPr lang="en-US" sz="3200" dirty="0">
                <a:solidFill>
                  <a:srgbClr val="FF305F"/>
                </a:solidFill>
              </a:rPr>
              <a:t>(Your Hour of Power)</a:t>
            </a:r>
          </a:p>
        </p:txBody>
      </p:sp>
      <p:sp>
        <p:nvSpPr>
          <p:cNvPr id="38915" name="Rectangle 3"/>
          <p:cNvSpPr>
            <a:spLocks noGrp="1" noChangeArrowheads="1"/>
          </p:cNvSpPr>
          <p:nvPr>
            <p:ph idx="1"/>
          </p:nvPr>
        </p:nvSpPr>
        <p:spPr>
          <a:xfrm>
            <a:off x="680650" y="3002794"/>
            <a:ext cx="7825861" cy="3508977"/>
          </a:xfrm>
        </p:spPr>
        <p:txBody>
          <a:bodyPr>
            <a:normAutofit fontScale="92500" lnSpcReduction="10000"/>
          </a:bodyPr>
          <a:lstStyle/>
          <a:p>
            <a:pPr marL="609600" indent="-609600">
              <a:buClr>
                <a:srgbClr val="FF305F"/>
              </a:buClr>
              <a:buFontTx/>
              <a:buAutoNum type="arabicPeriod"/>
            </a:pPr>
            <a:r>
              <a:rPr lang="en-US" sz="2800" dirty="0"/>
              <a:t>Rise 30-60 minutes earlier than normal</a:t>
            </a:r>
          </a:p>
          <a:p>
            <a:pPr marL="609600" indent="-609600">
              <a:buClr>
                <a:srgbClr val="FF305F"/>
              </a:buClr>
              <a:buFontTx/>
              <a:buAutoNum type="arabicPeriod"/>
            </a:pPr>
            <a:r>
              <a:rPr lang="en-US" sz="2800" dirty="0"/>
              <a:t>Put your feet on the floor when alarm goes off</a:t>
            </a:r>
          </a:p>
          <a:p>
            <a:pPr marL="609600" indent="-609600">
              <a:buClr>
                <a:srgbClr val="FF305F"/>
              </a:buClr>
              <a:buFontTx/>
              <a:buAutoNum type="arabicPeriod"/>
            </a:pPr>
            <a:r>
              <a:rPr lang="en-US" sz="2800" dirty="0"/>
              <a:t>Meditate or pray for 10-15 minutes</a:t>
            </a:r>
          </a:p>
          <a:p>
            <a:pPr marL="609600" indent="-609600">
              <a:buClr>
                <a:srgbClr val="FF305F"/>
              </a:buClr>
              <a:buFontTx/>
              <a:buAutoNum type="arabicPeriod"/>
            </a:pPr>
            <a:r>
              <a:rPr lang="en-US" sz="2800" dirty="0"/>
              <a:t>Exercise aerobically and/or anaerobically for a minimum of 30 minutes</a:t>
            </a:r>
          </a:p>
          <a:p>
            <a:pPr marL="609600" indent="-609600">
              <a:buClr>
                <a:srgbClr val="FF305F"/>
              </a:buClr>
              <a:buFontTx/>
              <a:buAutoNum type="arabicPeriod"/>
            </a:pPr>
            <a:r>
              <a:rPr lang="en-US" sz="2800" dirty="0"/>
              <a:t>Start your morning with a nutritious breakfast</a:t>
            </a:r>
          </a:p>
          <a:p>
            <a:pPr marL="609600" indent="-609600">
              <a:buClr>
                <a:srgbClr val="FF305F"/>
              </a:buClr>
              <a:buFontTx/>
              <a:buAutoNum type="arabicPeriod"/>
            </a:pPr>
            <a:r>
              <a:rPr lang="en-US" sz="2800" dirty="0"/>
              <a:t>End your day with a gratitude meditation or prayer for 10 minutes</a:t>
            </a:r>
          </a:p>
        </p:txBody>
      </p:sp>
      <p:sp>
        <p:nvSpPr>
          <p:cNvPr id="5" name="Title 1"/>
          <p:cNvSpPr txBox="1">
            <a:spLocks/>
          </p:cNvSpPr>
          <p:nvPr/>
        </p:nvSpPr>
        <p:spPr>
          <a:xfrm>
            <a:off x="0" y="294794"/>
            <a:ext cx="9144000" cy="1143000"/>
          </a:xfrm>
          <a:prstGeom prst="rect">
            <a:avLst/>
          </a:prstGeom>
          <a:noFill/>
        </p:spPr>
        <p:txBody>
          <a:bodyPr vert="horz" lIns="91440" tIns="45720" rIns="91440" bIns="45720" rtlCol="0" anchor="b">
            <a:normAutofit fontScale="85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6000" b="1" dirty="0" smtClean="0">
                <a:solidFill>
                  <a:schemeClr val="tx1"/>
                </a:solidFill>
              </a:rPr>
              <a:t>If you want to </a:t>
            </a:r>
            <a:r>
              <a:rPr lang="en-US" sz="6000" b="1" dirty="0">
                <a:solidFill>
                  <a:srgbClr val="FF305F"/>
                </a:solidFill>
                <a:latin typeface="Avenir Book"/>
                <a:cs typeface="Avenir Book"/>
              </a:rPr>
              <a:t>THRIVE</a:t>
            </a:r>
            <a:r>
              <a:rPr lang="en-US" sz="6000" b="1" i="1" dirty="0" smtClean="0">
                <a:solidFill>
                  <a:srgbClr val="FF305F"/>
                </a:solidFill>
              </a:rPr>
              <a:t>.</a:t>
            </a:r>
            <a:r>
              <a:rPr lang="en-US" sz="6000" b="1" i="1" dirty="0" smtClean="0">
                <a:solidFill>
                  <a:srgbClr val="FF305F"/>
                </a:solidFill>
              </a:rPr>
              <a:t>..</a:t>
            </a:r>
          </a:p>
          <a:p>
            <a:pPr algn="ctr">
              <a:defRPr/>
            </a:pPr>
            <a:r>
              <a:rPr lang="en-US" sz="3400" dirty="0" smtClean="0">
                <a:solidFill>
                  <a:srgbClr val="FF305F"/>
                </a:solidFill>
                <a:latin typeface="Avenir Light"/>
                <a:cs typeface="Avenir Light"/>
              </a:rPr>
              <a:t>Start Your Day With A Sexy Mindset!</a:t>
            </a:r>
            <a:endParaRPr lang="en-US" sz="3400" dirty="0">
              <a:solidFill>
                <a:srgbClr val="FF305F"/>
              </a:solidFill>
              <a:latin typeface="Avenir Light"/>
              <a:cs typeface="Avenir Light"/>
            </a:endParaRPr>
          </a:p>
        </p:txBody>
      </p:sp>
    </p:spTree>
    <p:extLst>
      <p:ext uri="{BB962C8B-B14F-4D97-AF65-F5344CB8AC3E}">
        <p14:creationId xmlns:p14="http://schemas.microsoft.com/office/powerpoint/2010/main" val="2711293664"/>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21758" y="1882054"/>
            <a:ext cx="7402551" cy="3918897"/>
          </a:xfrm>
        </p:spPr>
        <p:txBody>
          <a:bodyPr>
            <a:normAutofit fontScale="77500" lnSpcReduction="20000"/>
          </a:bodyPr>
          <a:lstStyle/>
          <a:p>
            <a:pPr>
              <a:buClr>
                <a:srgbClr val="FF305F"/>
              </a:buClr>
              <a:buFont typeface="Wingdings" charset="2"/>
              <a:buChar char="ü"/>
            </a:pPr>
            <a:r>
              <a:rPr lang="en-US" dirty="0">
                <a:solidFill>
                  <a:srgbClr val="000000"/>
                </a:solidFill>
              </a:rPr>
              <a:t>If you are sleep deprived you will tend to eat more sweet and starchy foods, rather than </a:t>
            </a:r>
            <a:r>
              <a:rPr lang="en-US" dirty="0" smtClean="0">
                <a:solidFill>
                  <a:srgbClr val="000000"/>
                </a:solidFill>
              </a:rPr>
              <a:t>healthy foods. </a:t>
            </a:r>
          </a:p>
          <a:p>
            <a:pPr>
              <a:buClr>
                <a:srgbClr val="FF305F"/>
              </a:buClr>
              <a:buFont typeface="Wingdings" charset="2"/>
              <a:buChar char="ü"/>
            </a:pPr>
            <a:endParaRPr lang="en-US" dirty="0" smtClean="0">
              <a:solidFill>
                <a:srgbClr val="000000"/>
              </a:solidFill>
            </a:endParaRPr>
          </a:p>
          <a:p>
            <a:pPr>
              <a:buClr>
                <a:srgbClr val="FF305F"/>
              </a:buClr>
              <a:buFont typeface="Wingdings" charset="2"/>
              <a:buChar char="ü"/>
            </a:pPr>
            <a:r>
              <a:rPr lang="en-US" dirty="0" smtClean="0">
                <a:solidFill>
                  <a:srgbClr val="000000"/>
                </a:solidFill>
              </a:rPr>
              <a:t>Researchers </a:t>
            </a:r>
            <a:r>
              <a:rPr lang="en-US" dirty="0">
                <a:solidFill>
                  <a:srgbClr val="000000"/>
                </a:solidFill>
              </a:rPr>
              <a:t>suspect </a:t>
            </a:r>
            <a:r>
              <a:rPr lang="en-US" dirty="0" smtClean="0">
                <a:solidFill>
                  <a:srgbClr val="000000"/>
                </a:solidFill>
              </a:rPr>
              <a:t>that cravings </a:t>
            </a:r>
            <a:r>
              <a:rPr lang="en-US" dirty="0">
                <a:solidFill>
                  <a:srgbClr val="000000"/>
                </a:solidFill>
              </a:rPr>
              <a:t>stemmed from the fact that your brain is fueled by glucose (blood sugar); therefore, when lack of sleep occurs, your brain searches for carbohydrates. </a:t>
            </a:r>
            <a:endParaRPr lang="en-US" dirty="0" smtClean="0">
              <a:solidFill>
                <a:srgbClr val="000000"/>
              </a:solidFill>
            </a:endParaRPr>
          </a:p>
          <a:p>
            <a:pPr marL="0" indent="0">
              <a:buClr>
                <a:srgbClr val="FF305F"/>
              </a:buClr>
              <a:buNone/>
            </a:pPr>
            <a:endParaRPr lang="en-US" dirty="0">
              <a:solidFill>
                <a:srgbClr val="000000"/>
              </a:solidFill>
            </a:endParaRPr>
          </a:p>
          <a:p>
            <a:pPr>
              <a:buClr>
                <a:srgbClr val="FF305F"/>
              </a:buClr>
              <a:buFont typeface="Wingdings" charset="2"/>
              <a:buChar char="ü"/>
            </a:pPr>
            <a:r>
              <a:rPr lang="en-US" dirty="0">
                <a:solidFill>
                  <a:srgbClr val="000000"/>
                </a:solidFill>
              </a:rPr>
              <a:t>In short, sleep deprivation puts your body into a pre-diabetic state, and makes you feel hungry, even if you’ve already eaten. </a:t>
            </a:r>
          </a:p>
          <a:p>
            <a:pPr>
              <a:buFont typeface="Wingdings" charset="2"/>
              <a:buChar char="ü"/>
            </a:pPr>
            <a:endParaRPr lang="en-US" dirty="0">
              <a:solidFill>
                <a:srgbClr val="000000"/>
              </a:solidFill>
            </a:endParaRPr>
          </a:p>
        </p:txBody>
      </p:sp>
      <p:sp>
        <p:nvSpPr>
          <p:cNvPr id="6" name="Title 1"/>
          <p:cNvSpPr txBox="1">
            <a:spLocks/>
          </p:cNvSpPr>
          <p:nvPr/>
        </p:nvSpPr>
        <p:spPr>
          <a:xfrm>
            <a:off x="0" y="294794"/>
            <a:ext cx="9144000" cy="1143000"/>
          </a:xfrm>
          <a:prstGeom prst="rect">
            <a:avLst/>
          </a:prstGeom>
          <a:noFill/>
        </p:spPr>
        <p:txBody>
          <a:bodyPr vert="horz" lIns="91440" tIns="45720" rIns="91440" bIns="45720" rtlCol="0" anchor="b">
            <a:normAutofit fontScale="85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6000" b="1" dirty="0" smtClean="0">
                <a:solidFill>
                  <a:schemeClr val="tx1"/>
                </a:solidFill>
              </a:rPr>
              <a:t>If you want to </a:t>
            </a:r>
            <a:r>
              <a:rPr lang="en-US" sz="6000" b="1" dirty="0">
                <a:solidFill>
                  <a:srgbClr val="FF305F"/>
                </a:solidFill>
                <a:latin typeface="Avenir Book"/>
                <a:cs typeface="Avenir Book"/>
              </a:rPr>
              <a:t>THRIVE</a:t>
            </a:r>
            <a:r>
              <a:rPr lang="en-US" sz="6000" b="1" i="1" dirty="0" smtClean="0">
                <a:solidFill>
                  <a:srgbClr val="FF305F"/>
                </a:solidFill>
              </a:rPr>
              <a:t>.</a:t>
            </a:r>
            <a:r>
              <a:rPr lang="en-US" sz="6000" b="1" i="1" dirty="0" smtClean="0">
                <a:solidFill>
                  <a:srgbClr val="FF305F"/>
                </a:solidFill>
              </a:rPr>
              <a:t>..</a:t>
            </a:r>
          </a:p>
          <a:p>
            <a:pPr algn="ctr">
              <a:defRPr/>
            </a:pPr>
            <a:r>
              <a:rPr lang="en-US" sz="3400" dirty="0" smtClean="0">
                <a:solidFill>
                  <a:srgbClr val="FF305F"/>
                </a:solidFill>
                <a:latin typeface="Avenir Light"/>
                <a:cs typeface="Avenir Light"/>
              </a:rPr>
              <a:t>Get Sleep!</a:t>
            </a:r>
            <a:endParaRPr lang="en-US" sz="3400" dirty="0">
              <a:solidFill>
                <a:srgbClr val="FF305F"/>
              </a:solidFill>
              <a:latin typeface="Avenir Light"/>
              <a:cs typeface="Avenir Light"/>
            </a:endParaRPr>
          </a:p>
        </p:txBody>
      </p:sp>
    </p:spTree>
    <p:extLst>
      <p:ext uri="{BB962C8B-B14F-4D97-AF65-F5344CB8AC3E}">
        <p14:creationId xmlns:p14="http://schemas.microsoft.com/office/powerpoint/2010/main" val="632414844"/>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609600" y="1085947"/>
            <a:ext cx="78486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n-US" sz="3600" b="1" dirty="0">
                <a:solidFill>
                  <a:srgbClr val="FF305F"/>
                </a:solidFill>
                <a:latin typeface="Avenir Book"/>
                <a:cs typeface="Avenir Book"/>
              </a:rPr>
              <a:t>THRIVE</a:t>
            </a:r>
            <a:r>
              <a:rPr lang="en-US" sz="3600" b="1" dirty="0" smtClean="0">
                <a:solidFill>
                  <a:srgbClr val="000090"/>
                </a:solidFill>
              </a:rPr>
              <a:t> </a:t>
            </a:r>
            <a:r>
              <a:rPr lang="en-US" sz="3600" b="1" dirty="0" smtClean="0">
                <a:solidFill>
                  <a:srgbClr val="FF305F"/>
                </a:solidFill>
              </a:rPr>
              <a:t>Wellness Quiz</a:t>
            </a:r>
          </a:p>
          <a:p>
            <a:pPr algn="ctr"/>
            <a:r>
              <a:rPr lang="en-US" sz="3600" dirty="0" smtClean="0">
                <a:solidFill>
                  <a:srgbClr val="FF305F"/>
                </a:solidFill>
              </a:rPr>
              <a:t>True </a:t>
            </a:r>
            <a:r>
              <a:rPr lang="en-US" sz="3600" dirty="0">
                <a:solidFill>
                  <a:srgbClr val="FF305F"/>
                </a:solidFill>
              </a:rPr>
              <a:t>or False</a:t>
            </a:r>
          </a:p>
        </p:txBody>
      </p:sp>
      <p:sp>
        <p:nvSpPr>
          <p:cNvPr id="102403" name="Rectangle 3"/>
          <p:cNvSpPr>
            <a:spLocks noChangeArrowheads="1"/>
          </p:cNvSpPr>
          <p:nvPr/>
        </p:nvSpPr>
        <p:spPr bwMode="auto">
          <a:xfrm>
            <a:off x="762000" y="3048739"/>
            <a:ext cx="7696200" cy="1580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609600" indent="-609600">
              <a:spcBef>
                <a:spcPct val="20000"/>
              </a:spcBef>
              <a:buClr>
                <a:srgbClr val="FF305F"/>
              </a:buClr>
              <a:buFont typeface="+mj-lt"/>
              <a:buAutoNum type="arabicParenR"/>
            </a:pPr>
            <a:r>
              <a:rPr lang="en-US" sz="2400" dirty="0"/>
              <a:t>It is possible that a person could have heart disease, cancer, high blood pressure and yet not feel a symptom</a:t>
            </a:r>
            <a:r>
              <a:rPr lang="en-US" sz="2400" dirty="0" smtClean="0"/>
              <a:t>?</a:t>
            </a:r>
          </a:p>
          <a:p>
            <a:pPr algn="ctr">
              <a:spcBef>
                <a:spcPct val="20000"/>
              </a:spcBef>
              <a:buClr>
                <a:srgbClr val="DAC700"/>
              </a:buClr>
            </a:pPr>
            <a:endParaRPr lang="en-US" sz="3200" b="1" dirty="0" smtClean="0">
              <a:solidFill>
                <a:srgbClr val="000000"/>
              </a:solidFill>
            </a:endParaRPr>
          </a:p>
          <a:p>
            <a:pPr algn="ctr">
              <a:spcBef>
                <a:spcPct val="20000"/>
              </a:spcBef>
              <a:buClr>
                <a:srgbClr val="DAC700"/>
              </a:buClr>
            </a:pPr>
            <a:r>
              <a:rPr lang="en-US" sz="3200" b="1" dirty="0" smtClean="0">
                <a:solidFill>
                  <a:srgbClr val="FF305F"/>
                </a:solidFill>
              </a:rPr>
              <a:t>TRUE </a:t>
            </a:r>
            <a:r>
              <a:rPr lang="en-US" sz="3200" b="1" dirty="0">
                <a:solidFill>
                  <a:srgbClr val="FF305F"/>
                </a:solidFill>
              </a:rPr>
              <a:t>or </a:t>
            </a:r>
            <a:r>
              <a:rPr lang="en-US" sz="3200" b="1" dirty="0" smtClean="0">
                <a:solidFill>
                  <a:srgbClr val="FF305F"/>
                </a:solidFill>
              </a:rPr>
              <a:t>FALSE</a:t>
            </a:r>
            <a:endParaRPr lang="en-US" sz="3200" b="1" dirty="0">
              <a:solidFill>
                <a:srgbClr val="FF305F"/>
              </a:solidFill>
            </a:endParaRPr>
          </a:p>
        </p:txBody>
      </p:sp>
    </p:spTree>
    <p:extLst>
      <p:ext uri="{BB962C8B-B14F-4D97-AF65-F5344CB8AC3E}">
        <p14:creationId xmlns:p14="http://schemas.microsoft.com/office/powerpoint/2010/main" val="396443788"/>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ChangeArrowheads="1"/>
          </p:cNvSpPr>
          <p:nvPr/>
        </p:nvSpPr>
        <p:spPr bwMode="auto">
          <a:xfrm>
            <a:off x="762000" y="2990273"/>
            <a:ext cx="7696200" cy="2726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609600" indent="-609600">
              <a:spcBef>
                <a:spcPct val="20000"/>
              </a:spcBef>
              <a:buClr>
                <a:srgbClr val="FF305F"/>
              </a:buClr>
              <a:buFontTx/>
              <a:buAutoNum type="arabicParenR"/>
            </a:pPr>
            <a:r>
              <a:rPr lang="en-US" sz="2400" dirty="0" smtClean="0"/>
              <a:t>Can you judge your health by how you feel?</a:t>
            </a:r>
          </a:p>
          <a:p>
            <a:pPr marL="609600" indent="-609600" algn="ctr">
              <a:spcBef>
                <a:spcPct val="20000"/>
              </a:spcBef>
            </a:pPr>
            <a:endParaRPr lang="en-US" sz="3200" b="1" dirty="0" smtClean="0">
              <a:solidFill>
                <a:srgbClr val="000090"/>
              </a:solidFill>
            </a:endParaRPr>
          </a:p>
          <a:p>
            <a:pPr algn="ctr">
              <a:spcBef>
                <a:spcPct val="20000"/>
              </a:spcBef>
              <a:buClr>
                <a:srgbClr val="DAC700"/>
              </a:buClr>
            </a:pPr>
            <a:r>
              <a:rPr lang="en-US" sz="3200" b="1" dirty="0">
                <a:solidFill>
                  <a:srgbClr val="FF305F"/>
                </a:solidFill>
              </a:rPr>
              <a:t>TRUE or FALSE</a:t>
            </a:r>
          </a:p>
          <a:p>
            <a:pPr marL="609600" indent="-609600">
              <a:spcBef>
                <a:spcPct val="20000"/>
              </a:spcBef>
            </a:pPr>
            <a:endParaRPr lang="en-US" sz="800" b="1" dirty="0">
              <a:solidFill>
                <a:srgbClr val="FFFF00"/>
              </a:solidFill>
            </a:endParaRPr>
          </a:p>
        </p:txBody>
      </p:sp>
      <p:sp>
        <p:nvSpPr>
          <p:cNvPr id="4" name="Rectangle 2"/>
          <p:cNvSpPr>
            <a:spLocks noChangeArrowheads="1"/>
          </p:cNvSpPr>
          <p:nvPr/>
        </p:nvSpPr>
        <p:spPr bwMode="auto">
          <a:xfrm>
            <a:off x="609600" y="1085947"/>
            <a:ext cx="78486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n-US" sz="3600" b="1" dirty="0">
                <a:solidFill>
                  <a:srgbClr val="FF305F"/>
                </a:solidFill>
                <a:latin typeface="Avenir Book"/>
                <a:cs typeface="Avenir Book"/>
              </a:rPr>
              <a:t>THRIVE</a:t>
            </a:r>
            <a:r>
              <a:rPr lang="en-US" sz="3600" b="1" dirty="0" smtClean="0">
                <a:solidFill>
                  <a:srgbClr val="FF305F"/>
                </a:solidFill>
              </a:rPr>
              <a:t> </a:t>
            </a:r>
            <a:r>
              <a:rPr lang="en-US" sz="3600" b="1" dirty="0" smtClean="0">
                <a:solidFill>
                  <a:srgbClr val="FF305F"/>
                </a:solidFill>
              </a:rPr>
              <a:t>Wellness Quiz</a:t>
            </a:r>
          </a:p>
          <a:p>
            <a:pPr algn="ctr"/>
            <a:r>
              <a:rPr lang="en-US" sz="3600" dirty="0" smtClean="0">
                <a:solidFill>
                  <a:srgbClr val="FF305F"/>
                </a:solidFill>
              </a:rPr>
              <a:t>True </a:t>
            </a:r>
            <a:r>
              <a:rPr lang="en-US" sz="3600" dirty="0">
                <a:solidFill>
                  <a:srgbClr val="FF305F"/>
                </a:solidFill>
              </a:rPr>
              <a:t>or False</a:t>
            </a:r>
          </a:p>
        </p:txBody>
      </p:sp>
    </p:spTree>
    <p:extLst>
      <p:ext uri="{BB962C8B-B14F-4D97-AF65-F5344CB8AC3E}">
        <p14:creationId xmlns:p14="http://schemas.microsoft.com/office/powerpoint/2010/main" val="3671104599"/>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justweight.net/wp-content/uploads/2012/10/Man-And-Women-Weight-Loss.jpg"/>
          <p:cNvPicPr>
            <a:picLocks noChangeAspect="1" noChangeArrowheads="1"/>
          </p:cNvPicPr>
          <p:nvPr/>
        </p:nvPicPr>
        <p:blipFill rotWithShape="1">
          <a:blip r:embed="rId3"/>
          <a:srcRect l="2270" r="8715"/>
          <a:stretch/>
        </p:blipFill>
        <p:spPr bwMode="auto">
          <a:xfrm>
            <a:off x="0" y="9832"/>
            <a:ext cx="9144000" cy="6848168"/>
          </a:xfrm>
          <a:prstGeom prst="rect">
            <a:avLst/>
          </a:prstGeom>
          <a:noFill/>
        </p:spPr>
      </p:pic>
      <p:sp>
        <p:nvSpPr>
          <p:cNvPr id="55299" name="Rectangle 3"/>
          <p:cNvSpPr>
            <a:spLocks noGrp="1" noChangeArrowheads="1"/>
          </p:cNvSpPr>
          <p:nvPr>
            <p:ph idx="1"/>
          </p:nvPr>
        </p:nvSpPr>
        <p:spPr>
          <a:xfrm>
            <a:off x="307480" y="5025437"/>
            <a:ext cx="8755701" cy="1347654"/>
          </a:xfrm>
          <a:solidFill>
            <a:schemeClr val="bg1">
              <a:alpha val="77000"/>
            </a:schemeClr>
          </a:solidFill>
        </p:spPr>
        <p:txBody>
          <a:bodyPr>
            <a:normAutofit/>
          </a:bodyPr>
          <a:lstStyle/>
          <a:p>
            <a:pPr algn="ctr">
              <a:buFontTx/>
              <a:buNone/>
            </a:pPr>
            <a:r>
              <a:rPr lang="ja-JP" altLang="en-US" sz="3200" dirty="0">
                <a:solidFill>
                  <a:srgbClr val="000000"/>
                </a:solidFill>
                <a:latin typeface="Arial"/>
              </a:rPr>
              <a:t>“</a:t>
            </a:r>
            <a:r>
              <a:rPr lang="en-US" sz="3200" dirty="0">
                <a:solidFill>
                  <a:srgbClr val="000000"/>
                </a:solidFill>
              </a:rPr>
              <a:t>Take good care of your </a:t>
            </a:r>
            <a:r>
              <a:rPr lang="en-US" sz="3200" dirty="0" smtClean="0">
                <a:solidFill>
                  <a:srgbClr val="000000"/>
                </a:solidFill>
              </a:rPr>
              <a:t>body.  It</a:t>
            </a:r>
            <a:r>
              <a:rPr lang="en-US" sz="3200" dirty="0" smtClean="0">
                <a:solidFill>
                  <a:srgbClr val="000000"/>
                </a:solidFill>
                <a:latin typeface="Arial"/>
              </a:rPr>
              <a:t>’</a:t>
            </a:r>
            <a:r>
              <a:rPr lang="en-US" sz="3200" dirty="0" smtClean="0">
                <a:solidFill>
                  <a:srgbClr val="000000"/>
                </a:solidFill>
              </a:rPr>
              <a:t>s </a:t>
            </a:r>
            <a:r>
              <a:rPr lang="en-US" sz="3200" dirty="0">
                <a:solidFill>
                  <a:srgbClr val="000000"/>
                </a:solidFill>
              </a:rPr>
              <a:t>the only place you have to Live.</a:t>
            </a:r>
            <a:r>
              <a:rPr lang="ja-JP" altLang="en-US" sz="3200" dirty="0" smtClean="0">
                <a:solidFill>
                  <a:srgbClr val="000000"/>
                </a:solidFill>
                <a:latin typeface="Arial"/>
              </a:rPr>
              <a:t>”</a:t>
            </a:r>
            <a:r>
              <a:rPr lang="en-US" altLang="ja-JP" dirty="0">
                <a:solidFill>
                  <a:srgbClr val="000000"/>
                </a:solidFill>
              </a:rPr>
              <a:t> </a:t>
            </a:r>
            <a:r>
              <a:rPr lang="en-US" sz="4000" dirty="0" smtClean="0">
                <a:solidFill>
                  <a:srgbClr val="000000"/>
                </a:solidFill>
              </a:rPr>
              <a:t>-</a:t>
            </a:r>
            <a:r>
              <a:rPr lang="en-US" dirty="0" smtClean="0">
                <a:solidFill>
                  <a:srgbClr val="000000"/>
                </a:solidFill>
              </a:rPr>
              <a:t>Jim </a:t>
            </a:r>
            <a:r>
              <a:rPr lang="en-US" dirty="0" err="1">
                <a:solidFill>
                  <a:srgbClr val="000000"/>
                </a:solidFill>
              </a:rPr>
              <a:t>Rohn</a:t>
            </a:r>
            <a:endParaRPr lang="en-US" dirty="0">
              <a:solidFill>
                <a:srgbClr val="000000"/>
              </a:solidFill>
            </a:endParaRPr>
          </a:p>
        </p:txBody>
      </p:sp>
    </p:spTree>
    <p:extLst>
      <p:ext uri="{BB962C8B-B14F-4D97-AF65-F5344CB8AC3E}">
        <p14:creationId xmlns:p14="http://schemas.microsoft.com/office/powerpoint/2010/main" val="1280481931"/>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3448" y="1217742"/>
            <a:ext cx="8024091" cy="4762804"/>
          </a:xfrm>
        </p:spPr>
        <p:txBody>
          <a:bodyPr>
            <a:normAutofit lnSpcReduction="10000"/>
          </a:bodyPr>
          <a:lstStyle/>
          <a:p>
            <a:pPr>
              <a:buClr>
                <a:srgbClr val="FF305F"/>
              </a:buClr>
              <a:buFont typeface="Wingdings" charset="2"/>
              <a:buChar char="ü"/>
            </a:pPr>
            <a:r>
              <a:rPr lang="en-US" sz="2800" dirty="0" smtClean="0"/>
              <a:t>The Average Person Is </a:t>
            </a:r>
            <a:r>
              <a:rPr lang="en-US" sz="2800" b="1" dirty="0" smtClean="0">
                <a:solidFill>
                  <a:srgbClr val="FF305F"/>
                </a:solidFill>
              </a:rPr>
              <a:t>Sedentary 93%</a:t>
            </a:r>
            <a:r>
              <a:rPr lang="en-US" sz="2800" b="1" dirty="0" smtClean="0"/>
              <a:t> </a:t>
            </a:r>
            <a:r>
              <a:rPr lang="en-US" sz="2800" dirty="0" smtClean="0"/>
              <a:t>Of The Time</a:t>
            </a:r>
          </a:p>
          <a:p>
            <a:pPr marL="0" indent="0">
              <a:buClr>
                <a:srgbClr val="FF305F"/>
              </a:buClr>
              <a:buNone/>
            </a:pPr>
            <a:endParaRPr lang="en-US" sz="2800" dirty="0" smtClean="0"/>
          </a:p>
          <a:p>
            <a:pPr>
              <a:buClr>
                <a:srgbClr val="FF305F"/>
              </a:buClr>
              <a:buFont typeface="Wingdings" charset="2"/>
              <a:buChar char="ü"/>
            </a:pPr>
            <a:r>
              <a:rPr lang="en-US" sz="2800" dirty="0" smtClean="0"/>
              <a:t>McDonald's Feeds More Than </a:t>
            </a:r>
            <a:r>
              <a:rPr lang="en-US" sz="2800" b="1" dirty="0" smtClean="0">
                <a:solidFill>
                  <a:srgbClr val="FF305F"/>
                </a:solidFill>
              </a:rPr>
              <a:t>46 Million</a:t>
            </a:r>
            <a:r>
              <a:rPr lang="en-US" sz="2800" dirty="0" smtClean="0">
                <a:solidFill>
                  <a:srgbClr val="FF305F"/>
                </a:solidFill>
              </a:rPr>
              <a:t> </a:t>
            </a:r>
            <a:r>
              <a:rPr lang="en-US" sz="2800" dirty="0" smtClean="0"/>
              <a:t>People A Day - More Than The Entire Population Of Spain</a:t>
            </a:r>
          </a:p>
          <a:p>
            <a:pPr marL="0" indent="0">
              <a:buClr>
                <a:srgbClr val="FF305F"/>
              </a:buClr>
              <a:buNone/>
            </a:pPr>
            <a:endParaRPr lang="en-US" sz="2800" dirty="0" smtClean="0"/>
          </a:p>
          <a:p>
            <a:pPr>
              <a:buClr>
                <a:srgbClr val="FF305F"/>
              </a:buClr>
              <a:buFont typeface="Wingdings" charset="2"/>
              <a:buChar char="ü"/>
            </a:pPr>
            <a:r>
              <a:rPr lang="en-US" sz="2800" b="1" dirty="0" smtClean="0">
                <a:solidFill>
                  <a:srgbClr val="FF305F"/>
                </a:solidFill>
              </a:rPr>
              <a:t>1 out of 3 </a:t>
            </a:r>
            <a:r>
              <a:rPr lang="en-US" sz="2800" dirty="0" smtClean="0"/>
              <a:t>Children Born In The Year 2000 Will Develop Diabetes In Their Lifetime</a:t>
            </a:r>
          </a:p>
          <a:p>
            <a:pPr marL="0" indent="0">
              <a:buClr>
                <a:srgbClr val="FF305F"/>
              </a:buClr>
              <a:buNone/>
            </a:pPr>
            <a:endParaRPr lang="en-US" sz="2800" dirty="0" smtClean="0"/>
          </a:p>
          <a:p>
            <a:pPr>
              <a:buClr>
                <a:srgbClr val="FF305F"/>
              </a:buClr>
              <a:buFont typeface="Wingdings" charset="2"/>
              <a:buChar char="ü"/>
            </a:pPr>
            <a:r>
              <a:rPr lang="en-US" sz="2800" dirty="0" smtClean="0"/>
              <a:t>On Average, </a:t>
            </a:r>
            <a:r>
              <a:rPr lang="en-US" sz="2800" b="1" dirty="0" smtClean="0">
                <a:solidFill>
                  <a:srgbClr val="FF305F"/>
                </a:solidFill>
              </a:rPr>
              <a:t>40%</a:t>
            </a:r>
            <a:r>
              <a:rPr lang="en-US" sz="2800" dirty="0" smtClean="0">
                <a:solidFill>
                  <a:srgbClr val="FF305F"/>
                </a:solidFill>
              </a:rPr>
              <a:t> </a:t>
            </a:r>
            <a:r>
              <a:rPr lang="en-US" sz="2800" dirty="0" smtClean="0"/>
              <a:t>Of Family Meals Are Eaten Outside The Home</a:t>
            </a:r>
          </a:p>
        </p:txBody>
      </p:sp>
    </p:spTree>
    <p:extLst>
      <p:ext uri="{BB962C8B-B14F-4D97-AF65-F5344CB8AC3E}">
        <p14:creationId xmlns:p14="http://schemas.microsoft.com/office/powerpoint/2010/main" val="3033460883"/>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92413" y="1787896"/>
            <a:ext cx="3107872" cy="3986866"/>
          </a:xfrm>
          <a:prstGeom prst="rect">
            <a:avLst/>
          </a:prstGeom>
        </p:spPr>
      </p:pic>
      <p:pic>
        <p:nvPicPr>
          <p:cNvPr id="4" name="Picture 3"/>
          <p:cNvPicPr>
            <a:picLocks noChangeAspect="1"/>
          </p:cNvPicPr>
          <p:nvPr/>
        </p:nvPicPr>
        <p:blipFill>
          <a:blip r:embed="rId4"/>
          <a:stretch>
            <a:fillRect/>
          </a:stretch>
        </p:blipFill>
        <p:spPr>
          <a:xfrm>
            <a:off x="4977493" y="1881282"/>
            <a:ext cx="3241107" cy="3664856"/>
          </a:xfrm>
          <a:prstGeom prst="rect">
            <a:avLst/>
          </a:prstGeom>
        </p:spPr>
      </p:pic>
      <p:sp>
        <p:nvSpPr>
          <p:cNvPr id="5" name="Rectangle 4"/>
          <p:cNvSpPr/>
          <p:nvPr/>
        </p:nvSpPr>
        <p:spPr>
          <a:xfrm>
            <a:off x="1561980" y="1026506"/>
            <a:ext cx="1551176" cy="646331"/>
          </a:xfrm>
          <a:prstGeom prst="rect">
            <a:avLst/>
          </a:prstGeom>
          <a:noFill/>
        </p:spPr>
        <p:txBody>
          <a:bodyPr wrap="none" lIns="91440" tIns="45720" rIns="91440" bIns="45720">
            <a:spAutoFit/>
          </a:bodyPr>
          <a:lstStyle/>
          <a:p>
            <a:pPr algn="ctr"/>
            <a:r>
              <a:rPr lang="en-US" sz="3600" b="1" u="sng" cap="none" spc="0"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Step 1</a:t>
            </a:r>
            <a:endParaRPr lang="en-US" sz="3600" b="1" u="sng" cap="none" spc="0" dirty="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endParaRPr>
          </a:p>
        </p:txBody>
      </p:sp>
      <p:sp>
        <p:nvSpPr>
          <p:cNvPr id="9" name="Rectangle 8"/>
          <p:cNvSpPr/>
          <p:nvPr/>
        </p:nvSpPr>
        <p:spPr>
          <a:xfrm>
            <a:off x="5818485" y="1027133"/>
            <a:ext cx="1551176" cy="646331"/>
          </a:xfrm>
          <a:prstGeom prst="rect">
            <a:avLst/>
          </a:prstGeom>
          <a:noFill/>
        </p:spPr>
        <p:txBody>
          <a:bodyPr wrap="none" lIns="91440" tIns="45720" rIns="91440" bIns="45720">
            <a:spAutoFit/>
          </a:bodyPr>
          <a:lstStyle/>
          <a:p>
            <a:pPr algn="ctr"/>
            <a:r>
              <a:rPr lang="en-US" sz="3600" b="1" u="sng" cap="none" spc="0"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Step 2</a:t>
            </a:r>
            <a:endParaRPr lang="en-US" sz="3600" b="1" u="sng" cap="none" spc="0" dirty="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229889678"/>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9823" y="274320"/>
            <a:ext cx="8451094" cy="14289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148" name="Picture 4" descr="http://www.uweightloss.com/wp-content/uploads/2013/04/science_behind_weight_loss2.jpg"/>
          <p:cNvPicPr>
            <a:picLocks noChangeAspect="1" noChangeArrowheads="1"/>
          </p:cNvPicPr>
          <p:nvPr/>
        </p:nvPicPr>
        <p:blipFill>
          <a:blip r:embed="rId2"/>
          <a:srcRect/>
          <a:stretch>
            <a:fillRect/>
          </a:stretch>
        </p:blipFill>
        <p:spPr bwMode="auto">
          <a:xfrm>
            <a:off x="720641" y="1265179"/>
            <a:ext cx="7885475" cy="5194824"/>
          </a:xfrm>
          <a:prstGeom prst="rect">
            <a:avLst/>
          </a:prstGeom>
          <a:noFill/>
        </p:spPr>
      </p:pic>
      <p:pic>
        <p:nvPicPr>
          <p:cNvPr id="25602" name="Picture 2" descr="http://img.allw.mn/content/www/weight-loss.jpg"/>
          <p:cNvPicPr>
            <a:picLocks noChangeAspect="1" noChangeArrowheads="1"/>
          </p:cNvPicPr>
          <p:nvPr/>
        </p:nvPicPr>
        <p:blipFill>
          <a:blip r:embed="rId3"/>
          <a:srcRect/>
          <a:stretch>
            <a:fillRect/>
          </a:stretch>
        </p:blipFill>
        <p:spPr bwMode="auto">
          <a:xfrm>
            <a:off x="0" y="0"/>
            <a:ext cx="8301790" cy="6858000"/>
          </a:xfrm>
          <a:prstGeom prst="rect">
            <a:avLst/>
          </a:prstGeom>
          <a:noFill/>
        </p:spPr>
      </p:pic>
      <p:sp>
        <p:nvSpPr>
          <p:cNvPr id="19" name="Text Placeholder 5"/>
          <p:cNvSpPr txBox="1">
            <a:spLocks/>
          </p:cNvSpPr>
          <p:nvPr/>
        </p:nvSpPr>
        <p:spPr>
          <a:xfrm>
            <a:off x="4016188" y="1265179"/>
            <a:ext cx="5127812" cy="3048000"/>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1"/>
              </a:buClr>
              <a:buSzPct val="76000"/>
              <a:buFont typeface="Wingdings 2" pitchFamily="18" charset="2"/>
              <a:buNone/>
              <a:defRPr sz="1600" kern="1200">
                <a:solidFill>
                  <a:srgbClr val="424242"/>
                </a:solidFill>
                <a:latin typeface="+mn-lt"/>
                <a:ea typeface="+mn-ea"/>
                <a:cs typeface="+mn-cs"/>
              </a:defRPr>
            </a:lvl1pPr>
            <a:lvl2pPr marL="457200" indent="0" algn="l" defTabSz="914400" rtl="0" eaLnBrk="1" latinLnBrk="0" hangingPunct="1">
              <a:spcBef>
                <a:spcPct val="20000"/>
              </a:spcBef>
              <a:buClr>
                <a:schemeClr val="accent1"/>
              </a:buClr>
              <a:buSzPct val="76000"/>
              <a:buFont typeface="Wingdings 2" pitchFamily="18" charset="2"/>
              <a:buNone/>
              <a:defRPr sz="1200" kern="1200">
                <a:solidFill>
                  <a:schemeClr val="tx2"/>
                </a:solidFill>
                <a:latin typeface="+mn-lt"/>
                <a:ea typeface="+mn-ea"/>
                <a:cs typeface="+mn-cs"/>
              </a:defRPr>
            </a:lvl2pPr>
            <a:lvl3pPr marL="914400" indent="0" algn="l" defTabSz="914400" rtl="0" eaLnBrk="1" latinLnBrk="0" hangingPunct="1">
              <a:spcBef>
                <a:spcPct val="20000"/>
              </a:spcBef>
              <a:buClr>
                <a:schemeClr val="accent1"/>
              </a:buClr>
              <a:buSzPct val="76000"/>
              <a:buFont typeface="Wingdings 2" pitchFamily="18" charset="2"/>
              <a:buNone/>
              <a:defRPr sz="1000" kern="1200">
                <a:solidFill>
                  <a:schemeClr val="tx2"/>
                </a:solidFill>
                <a:latin typeface="+mn-lt"/>
                <a:ea typeface="+mn-ea"/>
                <a:cs typeface="+mn-cs"/>
              </a:defRPr>
            </a:lvl3pPr>
            <a:lvl4pPr marL="1371600" indent="0" algn="l" defTabSz="914400" rtl="0" eaLnBrk="1" latinLnBrk="0" hangingPunct="1">
              <a:spcBef>
                <a:spcPct val="20000"/>
              </a:spcBef>
              <a:buClr>
                <a:schemeClr val="accent1"/>
              </a:buClr>
              <a:buSzPct val="76000"/>
              <a:buFont typeface="Wingdings 2" pitchFamily="18" charset="2"/>
              <a:buNone/>
              <a:defRPr sz="900" kern="1200">
                <a:solidFill>
                  <a:schemeClr val="tx2"/>
                </a:solidFill>
                <a:latin typeface="+mn-lt"/>
                <a:ea typeface="+mn-ea"/>
                <a:cs typeface="+mn-cs"/>
              </a:defRPr>
            </a:lvl4pPr>
            <a:lvl5pPr marL="1828800" indent="0" algn="l" defTabSz="914400" rtl="0" eaLnBrk="1" latinLnBrk="0" hangingPunct="1">
              <a:spcBef>
                <a:spcPct val="20000"/>
              </a:spcBef>
              <a:buClr>
                <a:schemeClr val="accent1"/>
              </a:buClr>
              <a:buSzPct val="76000"/>
              <a:buFont typeface="Wingdings 2" pitchFamily="18" charset="2"/>
              <a:buNone/>
              <a:defRPr sz="900" kern="1200" baseline="0">
                <a:solidFill>
                  <a:schemeClr val="tx2"/>
                </a:solidFill>
                <a:latin typeface="+mn-lt"/>
                <a:ea typeface="+mn-ea"/>
                <a:cs typeface="+mn-cs"/>
              </a:defRPr>
            </a:lvl5pPr>
            <a:lvl6pPr marL="2286000" indent="0" algn="l" defTabSz="914400" rtl="0" eaLnBrk="1" latinLnBrk="0" hangingPunct="1">
              <a:spcBef>
                <a:spcPct val="20000"/>
              </a:spcBef>
              <a:buClr>
                <a:schemeClr val="accent1"/>
              </a:buClr>
              <a:buSzPct val="76000"/>
              <a:buFont typeface="Wingdings 2" pitchFamily="18" charset="2"/>
              <a:buNone/>
              <a:defRPr sz="900" kern="1200">
                <a:solidFill>
                  <a:schemeClr val="tx2"/>
                </a:solidFill>
                <a:latin typeface="+mn-lt"/>
                <a:ea typeface="+mn-ea"/>
                <a:cs typeface="+mn-cs"/>
              </a:defRPr>
            </a:lvl6pPr>
            <a:lvl7pPr marL="2743200" indent="0" algn="l" defTabSz="914400" rtl="0" eaLnBrk="1" latinLnBrk="0" hangingPunct="1">
              <a:spcBef>
                <a:spcPct val="20000"/>
              </a:spcBef>
              <a:buClr>
                <a:schemeClr val="accent1"/>
              </a:buClr>
              <a:buSzPct val="76000"/>
              <a:buFont typeface="Wingdings 2" pitchFamily="18" charset="2"/>
              <a:buNone/>
              <a:defRPr sz="900" kern="1200">
                <a:solidFill>
                  <a:schemeClr val="tx2"/>
                </a:solidFill>
                <a:latin typeface="+mn-lt"/>
                <a:ea typeface="+mn-ea"/>
                <a:cs typeface="+mn-cs"/>
              </a:defRPr>
            </a:lvl7pPr>
            <a:lvl8pPr marL="3200400" indent="0" algn="l" defTabSz="914400" rtl="0" eaLnBrk="1" latinLnBrk="0" hangingPunct="1">
              <a:spcBef>
                <a:spcPct val="20000"/>
              </a:spcBef>
              <a:buClr>
                <a:schemeClr val="accent1"/>
              </a:buClr>
              <a:buSzPct val="76000"/>
              <a:buFont typeface="Wingdings 2" pitchFamily="18" charset="2"/>
              <a:buNone/>
              <a:defRPr sz="900" kern="1200">
                <a:solidFill>
                  <a:schemeClr val="tx2"/>
                </a:solidFill>
                <a:latin typeface="+mn-lt"/>
                <a:ea typeface="+mn-ea"/>
                <a:cs typeface="+mn-cs"/>
              </a:defRPr>
            </a:lvl8pPr>
            <a:lvl9pPr marL="3657600" indent="0" algn="l" defTabSz="914400" rtl="0" eaLnBrk="1" latinLnBrk="0" hangingPunct="1">
              <a:spcBef>
                <a:spcPct val="20000"/>
              </a:spcBef>
              <a:buClr>
                <a:schemeClr val="accent1"/>
              </a:buClr>
              <a:buSzPct val="76000"/>
              <a:buFont typeface="Wingdings 2" pitchFamily="18" charset="2"/>
              <a:buNone/>
              <a:defRPr sz="900" kern="1200">
                <a:solidFill>
                  <a:schemeClr val="tx2"/>
                </a:solidFill>
                <a:latin typeface="+mn-lt"/>
                <a:ea typeface="+mn-ea"/>
                <a:cs typeface="+mn-cs"/>
              </a:defRPr>
            </a:lvl9pPr>
          </a:lstStyle>
          <a:p>
            <a:pPr algn="ctr"/>
            <a:r>
              <a:rPr lang="en-US" sz="6000" b="1" i="1" dirty="0" smtClean="0">
                <a:solidFill>
                  <a:schemeClr val="tx1"/>
                </a:solidFill>
                <a:latin typeface="Avenir Book"/>
                <a:cs typeface="Avenir Book"/>
              </a:rPr>
              <a:t>28-Days </a:t>
            </a:r>
            <a:r>
              <a:rPr lang="en-US" sz="6000" b="1" i="1" dirty="0" smtClean="0">
                <a:solidFill>
                  <a:schemeClr val="tx1"/>
                </a:solidFill>
                <a:latin typeface="Avenir Book"/>
                <a:cs typeface="Avenir Book"/>
              </a:rPr>
              <a:t>To</a:t>
            </a:r>
            <a:endParaRPr lang="en-US" sz="4000" b="1" dirty="0" smtClean="0">
              <a:solidFill>
                <a:schemeClr val="tx1"/>
              </a:solidFill>
              <a:latin typeface="Avenir Book"/>
              <a:cs typeface="Avenir Book"/>
            </a:endParaRPr>
          </a:p>
          <a:p>
            <a:pPr algn="ctr">
              <a:spcBef>
                <a:spcPts val="0"/>
              </a:spcBef>
            </a:pPr>
            <a:r>
              <a:rPr lang="en-US" sz="9600" b="1" dirty="0" smtClean="0">
                <a:solidFill>
                  <a:srgbClr val="FF305F"/>
                </a:solidFill>
                <a:latin typeface="Avenir Book"/>
                <a:cs typeface="Avenir Book"/>
              </a:rPr>
              <a:t>THRIVE</a:t>
            </a:r>
          </a:p>
          <a:p>
            <a:pPr algn="ctr">
              <a:spcBef>
                <a:spcPts val="0"/>
              </a:spcBef>
            </a:pPr>
            <a:endParaRPr lang="en-US" sz="1200" dirty="0" smtClean="0">
              <a:solidFill>
                <a:schemeClr val="tx1"/>
              </a:solidFill>
            </a:endParaRPr>
          </a:p>
          <a:p>
            <a:pPr algn="ctr">
              <a:spcBef>
                <a:spcPts val="0"/>
              </a:spcBef>
            </a:pPr>
            <a:r>
              <a:rPr lang="en-US" sz="4400" dirty="0" smtClean="0">
                <a:solidFill>
                  <a:schemeClr val="tx1"/>
                </a:solidFill>
              </a:rPr>
              <a:t>D</a:t>
            </a:r>
            <a:r>
              <a:rPr lang="en-US" sz="4400" dirty="0" smtClean="0">
                <a:solidFill>
                  <a:schemeClr val="tx1"/>
                </a:solidFill>
              </a:rPr>
              <a:t>etox &amp;Weight-</a:t>
            </a:r>
            <a:r>
              <a:rPr lang="en-US" sz="4400" dirty="0" smtClean="0">
                <a:solidFill>
                  <a:schemeClr val="tx1"/>
                </a:solidFill>
              </a:rPr>
              <a:t>Loss W</a:t>
            </a:r>
            <a:r>
              <a:rPr lang="en-US" sz="4400" dirty="0" smtClean="0">
                <a:solidFill>
                  <a:schemeClr val="tx1"/>
                </a:solidFill>
              </a:rPr>
              <a:t>ellness </a:t>
            </a:r>
            <a:r>
              <a:rPr lang="en-US" sz="4400" dirty="0" smtClean="0">
                <a:solidFill>
                  <a:schemeClr val="tx1"/>
                </a:solidFill>
              </a:rPr>
              <a:t>Challenge </a:t>
            </a:r>
          </a:p>
        </p:txBody>
      </p:sp>
      <p:sp>
        <p:nvSpPr>
          <p:cNvPr id="6" name="TextBox 5"/>
          <p:cNvSpPr txBox="1"/>
          <p:nvPr/>
        </p:nvSpPr>
        <p:spPr>
          <a:xfrm>
            <a:off x="4785058" y="5466995"/>
            <a:ext cx="3710070" cy="584776"/>
          </a:xfrm>
          <a:prstGeom prst="rect">
            <a:avLst/>
          </a:prstGeom>
          <a:noFill/>
        </p:spPr>
        <p:txBody>
          <a:bodyPr wrap="none" rtlCol="0">
            <a:spAutoFit/>
          </a:bodyPr>
          <a:lstStyle/>
          <a:p>
            <a:r>
              <a:rPr lang="en-US" sz="3200" b="1" dirty="0" smtClean="0">
                <a:solidFill>
                  <a:srgbClr val="FF305F"/>
                </a:solidFill>
              </a:rPr>
              <a:t>Jan. 14th – Feb. 12th</a:t>
            </a:r>
            <a:endParaRPr lang="en-US" sz="3200" b="1" dirty="0">
              <a:solidFill>
                <a:srgbClr val="FF305F"/>
              </a:solidFill>
            </a:endParaRPr>
          </a:p>
        </p:txBody>
      </p:sp>
    </p:spTree>
    <p:extLst>
      <p:ext uri="{BB962C8B-B14F-4D97-AF65-F5344CB8AC3E}">
        <p14:creationId xmlns:p14="http://schemas.microsoft.com/office/powerpoint/2010/main" val="3530850602"/>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5181495" y="3003510"/>
            <a:ext cx="3674085" cy="2789973"/>
          </a:xfrm>
          <a:prstGeom prst="roundRect">
            <a:avLst/>
          </a:prstGeom>
          <a:solidFill>
            <a:schemeClr val="bg1">
              <a:alpha val="72000"/>
            </a:schemeClr>
          </a:solidFill>
          <a:effectLst>
            <a:glow rad="101600">
              <a:schemeClr val="bg1"/>
            </a:glow>
            <a:outerShdw blurRad="50800" dist="25400" dir="5400000" rotWithShape="0">
              <a:srgbClr val="000000">
                <a:alpha val="28000"/>
              </a:srgbClr>
            </a:outerShdw>
            <a:softEdge rad="647700"/>
          </a:effectLst>
          <a:scene3d>
            <a:camera prst="orthographicFront">
              <a:rot lat="0" lon="0" rev="0"/>
            </a:camera>
            <a:lightRig rig="threePt" dir="tl">
              <a:rot lat="0" lon="0" rev="20400000"/>
            </a:lightRig>
          </a:scene3d>
          <a:sp3d>
            <a:bevelT w="50800" h="12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itle 15"/>
          <p:cNvSpPr txBox="1">
            <a:spLocks/>
          </p:cNvSpPr>
          <p:nvPr/>
        </p:nvSpPr>
        <p:spPr>
          <a:xfrm>
            <a:off x="172085" y="1725026"/>
            <a:ext cx="1437819" cy="519142"/>
          </a:xfrm>
          <a:prstGeom prst="rect">
            <a:avLst/>
          </a:prstGeom>
        </p:spPr>
        <p:txBody>
          <a:bodyPr vert="horz" lIns="91440" tIns="45720" rIns="91440" bIns="45720" rtlCol="0" anchor="b">
            <a:normAutofit/>
          </a:bodyPr>
          <a:lstStyle>
            <a:lvl1pPr algn="l" defTabSz="914400" rtl="0" eaLnBrk="1" latinLnBrk="0" hangingPunct="1">
              <a:spcBef>
                <a:spcPct val="0"/>
              </a:spcBef>
              <a:buNone/>
              <a:defRPr sz="2800" b="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u="sng" dirty="0" smtClean="0">
                <a:solidFill>
                  <a:srgbClr val="FF305F"/>
                </a:solidFill>
                <a:effectLst>
                  <a:outerShdw blurRad="50800" dist="38100" dir="2700000" algn="tl" rotWithShape="0">
                    <a:prstClr val="black">
                      <a:alpha val="40000"/>
                    </a:prstClr>
                  </a:outerShdw>
                </a:effectLst>
              </a:rPr>
              <a:t>STEP 1</a:t>
            </a:r>
            <a:r>
              <a:rPr lang="en-US" b="1" dirty="0" smtClean="0">
                <a:solidFill>
                  <a:srgbClr val="FF305F"/>
                </a:solidFill>
                <a:effectLst>
                  <a:outerShdw blurRad="50800" dist="38100" dir="2700000" algn="tl" rotWithShape="0">
                    <a:prstClr val="black">
                      <a:alpha val="40000"/>
                    </a:prstClr>
                  </a:outerShdw>
                </a:effectLst>
              </a:rPr>
              <a:t>:</a:t>
            </a:r>
            <a:r>
              <a:rPr lang="en-US" b="1" dirty="0" smtClean="0">
                <a:solidFill>
                  <a:srgbClr val="FF305F"/>
                </a:solidFill>
              </a:rPr>
              <a:t> </a:t>
            </a:r>
            <a:r>
              <a:rPr lang="en-US" b="1" u="sng" dirty="0" smtClean="0">
                <a:solidFill>
                  <a:srgbClr val="FF305F"/>
                </a:solidFill>
              </a:rPr>
              <a:t> </a:t>
            </a:r>
            <a:endParaRPr lang="en-US" b="1" u="sng" dirty="0">
              <a:solidFill>
                <a:srgbClr val="FF305F"/>
              </a:solidFill>
            </a:endParaRPr>
          </a:p>
        </p:txBody>
      </p:sp>
      <p:sp>
        <p:nvSpPr>
          <p:cNvPr id="19" name="Text Placeholder 5"/>
          <p:cNvSpPr txBox="1">
            <a:spLocks/>
          </p:cNvSpPr>
          <p:nvPr/>
        </p:nvSpPr>
        <p:spPr>
          <a:xfrm>
            <a:off x="1378779" y="1789750"/>
            <a:ext cx="7245676" cy="908836"/>
          </a:xfrm>
          <a:prstGeom prst="rect">
            <a:avLst/>
          </a:prstGeom>
        </p:spPr>
        <p:txBody>
          <a:bodyPr vert="horz" lIns="91440" tIns="45720" rIns="91440" bIns="45720" rtlCol="0">
            <a:normAutofit fontScale="62500" lnSpcReduction="20000"/>
          </a:bodyPr>
          <a:lstStyle>
            <a:lvl1pPr marL="0" indent="0" algn="l" defTabSz="914400" rtl="0" eaLnBrk="1" latinLnBrk="0" hangingPunct="1">
              <a:spcBef>
                <a:spcPct val="20000"/>
              </a:spcBef>
              <a:buClr>
                <a:schemeClr val="accent1"/>
              </a:buClr>
              <a:buSzPct val="76000"/>
              <a:buFont typeface="Wingdings 2" pitchFamily="18" charset="2"/>
              <a:buNone/>
              <a:defRPr sz="1600" kern="1200">
                <a:solidFill>
                  <a:srgbClr val="424242"/>
                </a:solidFill>
                <a:latin typeface="+mn-lt"/>
                <a:ea typeface="+mn-ea"/>
                <a:cs typeface="+mn-cs"/>
              </a:defRPr>
            </a:lvl1pPr>
            <a:lvl2pPr marL="457200" indent="0" algn="l" defTabSz="914400" rtl="0" eaLnBrk="1" latinLnBrk="0" hangingPunct="1">
              <a:spcBef>
                <a:spcPct val="20000"/>
              </a:spcBef>
              <a:buClr>
                <a:schemeClr val="accent1"/>
              </a:buClr>
              <a:buSzPct val="76000"/>
              <a:buFont typeface="Wingdings 2" pitchFamily="18" charset="2"/>
              <a:buNone/>
              <a:defRPr sz="1200" kern="1200">
                <a:solidFill>
                  <a:schemeClr val="tx2"/>
                </a:solidFill>
                <a:latin typeface="+mn-lt"/>
                <a:ea typeface="+mn-ea"/>
                <a:cs typeface="+mn-cs"/>
              </a:defRPr>
            </a:lvl2pPr>
            <a:lvl3pPr marL="914400" indent="0" algn="l" defTabSz="914400" rtl="0" eaLnBrk="1" latinLnBrk="0" hangingPunct="1">
              <a:spcBef>
                <a:spcPct val="20000"/>
              </a:spcBef>
              <a:buClr>
                <a:schemeClr val="accent1"/>
              </a:buClr>
              <a:buSzPct val="76000"/>
              <a:buFont typeface="Wingdings 2" pitchFamily="18" charset="2"/>
              <a:buNone/>
              <a:defRPr sz="1000" kern="1200">
                <a:solidFill>
                  <a:schemeClr val="tx2"/>
                </a:solidFill>
                <a:latin typeface="+mn-lt"/>
                <a:ea typeface="+mn-ea"/>
                <a:cs typeface="+mn-cs"/>
              </a:defRPr>
            </a:lvl3pPr>
            <a:lvl4pPr marL="1371600" indent="0" algn="l" defTabSz="914400" rtl="0" eaLnBrk="1" latinLnBrk="0" hangingPunct="1">
              <a:spcBef>
                <a:spcPct val="20000"/>
              </a:spcBef>
              <a:buClr>
                <a:schemeClr val="accent1"/>
              </a:buClr>
              <a:buSzPct val="76000"/>
              <a:buFont typeface="Wingdings 2" pitchFamily="18" charset="2"/>
              <a:buNone/>
              <a:defRPr sz="900" kern="1200">
                <a:solidFill>
                  <a:schemeClr val="tx2"/>
                </a:solidFill>
                <a:latin typeface="+mn-lt"/>
                <a:ea typeface="+mn-ea"/>
                <a:cs typeface="+mn-cs"/>
              </a:defRPr>
            </a:lvl4pPr>
            <a:lvl5pPr marL="1828800" indent="0" algn="l" defTabSz="914400" rtl="0" eaLnBrk="1" latinLnBrk="0" hangingPunct="1">
              <a:spcBef>
                <a:spcPct val="20000"/>
              </a:spcBef>
              <a:buClr>
                <a:schemeClr val="accent1"/>
              </a:buClr>
              <a:buSzPct val="76000"/>
              <a:buFont typeface="Wingdings 2" pitchFamily="18" charset="2"/>
              <a:buNone/>
              <a:defRPr sz="900" kern="1200" baseline="0">
                <a:solidFill>
                  <a:schemeClr val="tx2"/>
                </a:solidFill>
                <a:latin typeface="+mn-lt"/>
                <a:ea typeface="+mn-ea"/>
                <a:cs typeface="+mn-cs"/>
              </a:defRPr>
            </a:lvl5pPr>
            <a:lvl6pPr marL="2286000" indent="0" algn="l" defTabSz="914400" rtl="0" eaLnBrk="1" latinLnBrk="0" hangingPunct="1">
              <a:spcBef>
                <a:spcPct val="20000"/>
              </a:spcBef>
              <a:buClr>
                <a:schemeClr val="accent1"/>
              </a:buClr>
              <a:buSzPct val="76000"/>
              <a:buFont typeface="Wingdings 2" pitchFamily="18" charset="2"/>
              <a:buNone/>
              <a:defRPr sz="900" kern="1200">
                <a:solidFill>
                  <a:schemeClr val="tx2"/>
                </a:solidFill>
                <a:latin typeface="+mn-lt"/>
                <a:ea typeface="+mn-ea"/>
                <a:cs typeface="+mn-cs"/>
              </a:defRPr>
            </a:lvl6pPr>
            <a:lvl7pPr marL="2743200" indent="0" algn="l" defTabSz="914400" rtl="0" eaLnBrk="1" latinLnBrk="0" hangingPunct="1">
              <a:spcBef>
                <a:spcPct val="20000"/>
              </a:spcBef>
              <a:buClr>
                <a:schemeClr val="accent1"/>
              </a:buClr>
              <a:buSzPct val="76000"/>
              <a:buFont typeface="Wingdings 2" pitchFamily="18" charset="2"/>
              <a:buNone/>
              <a:defRPr sz="900" kern="1200">
                <a:solidFill>
                  <a:schemeClr val="tx2"/>
                </a:solidFill>
                <a:latin typeface="+mn-lt"/>
                <a:ea typeface="+mn-ea"/>
                <a:cs typeface="+mn-cs"/>
              </a:defRPr>
            </a:lvl7pPr>
            <a:lvl8pPr marL="3200400" indent="0" algn="l" defTabSz="914400" rtl="0" eaLnBrk="1" latinLnBrk="0" hangingPunct="1">
              <a:spcBef>
                <a:spcPct val="20000"/>
              </a:spcBef>
              <a:buClr>
                <a:schemeClr val="accent1"/>
              </a:buClr>
              <a:buSzPct val="76000"/>
              <a:buFont typeface="Wingdings 2" pitchFamily="18" charset="2"/>
              <a:buNone/>
              <a:defRPr sz="900" kern="1200">
                <a:solidFill>
                  <a:schemeClr val="tx2"/>
                </a:solidFill>
                <a:latin typeface="+mn-lt"/>
                <a:ea typeface="+mn-ea"/>
                <a:cs typeface="+mn-cs"/>
              </a:defRPr>
            </a:lvl8pPr>
            <a:lvl9pPr marL="3657600" indent="0" algn="l" defTabSz="914400" rtl="0" eaLnBrk="1" latinLnBrk="0" hangingPunct="1">
              <a:spcBef>
                <a:spcPct val="20000"/>
              </a:spcBef>
              <a:buClr>
                <a:schemeClr val="accent1"/>
              </a:buClr>
              <a:buSzPct val="76000"/>
              <a:buFont typeface="Wingdings 2" pitchFamily="18" charset="2"/>
              <a:buNone/>
              <a:defRPr sz="900" kern="1200">
                <a:solidFill>
                  <a:schemeClr val="tx2"/>
                </a:solidFill>
                <a:latin typeface="+mn-lt"/>
                <a:ea typeface="+mn-ea"/>
                <a:cs typeface="+mn-cs"/>
              </a:defRPr>
            </a:lvl9pPr>
          </a:lstStyle>
          <a:p>
            <a:pPr algn="ctr"/>
            <a:r>
              <a:rPr lang="en-US" sz="4800" b="1" dirty="0" smtClean="0">
                <a:solidFill>
                  <a:schemeClr val="tx1"/>
                </a:solidFill>
                <a:effectLst>
                  <a:outerShdw blurRad="50800" dist="38100" dir="2700000" algn="tl" rotWithShape="0">
                    <a:prstClr val="black">
                      <a:alpha val="40000"/>
                    </a:prstClr>
                  </a:outerShdw>
                </a:effectLst>
                <a:latin typeface="Avenir Book"/>
                <a:cs typeface="Avenir Book"/>
              </a:rPr>
              <a:t>MAXIMIZE YOUR </a:t>
            </a:r>
            <a:r>
              <a:rPr lang="en-US" sz="4800" b="1" dirty="0">
                <a:solidFill>
                  <a:srgbClr val="FF305F"/>
                </a:solidFill>
                <a:latin typeface="Avenir Book"/>
                <a:cs typeface="Avenir Book"/>
              </a:rPr>
              <a:t>THRIVE</a:t>
            </a:r>
            <a:r>
              <a:rPr lang="en-US" sz="4800" b="1" dirty="0" smtClean="0">
                <a:solidFill>
                  <a:schemeClr val="tx1"/>
                </a:solidFill>
                <a:effectLst>
                  <a:outerShdw blurRad="50800" dist="38100" dir="2700000" algn="tl" rotWithShape="0">
                    <a:prstClr val="black">
                      <a:alpha val="40000"/>
                    </a:prstClr>
                  </a:outerShdw>
                </a:effectLst>
                <a:latin typeface="Avenir Book"/>
                <a:cs typeface="Avenir Book"/>
              </a:rPr>
              <a:t> </a:t>
            </a:r>
            <a:r>
              <a:rPr lang="en-US" sz="4800" b="1" dirty="0" smtClean="0">
                <a:solidFill>
                  <a:schemeClr val="tx1"/>
                </a:solidFill>
                <a:effectLst>
                  <a:outerShdw blurRad="50800" dist="38100" dir="2700000" algn="tl" rotWithShape="0">
                    <a:prstClr val="black">
                      <a:alpha val="40000"/>
                    </a:prstClr>
                  </a:outerShdw>
                </a:effectLst>
                <a:latin typeface="Avenir Book"/>
                <a:cs typeface="Avenir Book"/>
              </a:rPr>
              <a:t>WEIGHT LOSS</a:t>
            </a:r>
            <a:endParaRPr lang="en-US" sz="4800" dirty="0" smtClean="0">
              <a:solidFill>
                <a:schemeClr val="tx1"/>
              </a:solidFill>
              <a:latin typeface="Avenir Book"/>
              <a:cs typeface="Avenir Book"/>
            </a:endParaRPr>
          </a:p>
        </p:txBody>
      </p:sp>
      <p:cxnSp>
        <p:nvCxnSpPr>
          <p:cNvPr id="20" name="Straight Connector 19"/>
          <p:cNvCxnSpPr/>
          <p:nvPr/>
        </p:nvCxnSpPr>
        <p:spPr>
          <a:xfrm>
            <a:off x="5392326" y="4082641"/>
            <a:ext cx="3232129" cy="0"/>
          </a:xfrm>
          <a:prstGeom prst="line">
            <a:avLst/>
          </a:prstGeom>
          <a:ln w="19050">
            <a:solidFill>
              <a:srgbClr val="FF305F"/>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149871" y="4182417"/>
            <a:ext cx="3705709" cy="1292662"/>
          </a:xfrm>
          <a:prstGeom prst="rect">
            <a:avLst/>
          </a:prstGeom>
          <a:noFill/>
        </p:spPr>
        <p:txBody>
          <a:bodyPr wrap="square" rtlCol="0">
            <a:spAutoFit/>
          </a:bodyPr>
          <a:lstStyle/>
          <a:p>
            <a:pPr marL="800100" lvl="1" indent="-342900">
              <a:buClr>
                <a:srgbClr val="FF305F"/>
              </a:buClr>
              <a:buFont typeface="Arial"/>
              <a:buChar char="•"/>
            </a:pPr>
            <a:r>
              <a:rPr lang="en-US" sz="2600" dirty="0" smtClean="0"/>
              <a:t>Meal Plans </a:t>
            </a:r>
          </a:p>
          <a:p>
            <a:pPr marL="800100" lvl="1" indent="-342900">
              <a:buClr>
                <a:srgbClr val="FF305F"/>
              </a:buClr>
              <a:buFont typeface="Arial"/>
              <a:buChar char="•"/>
            </a:pPr>
            <a:r>
              <a:rPr lang="en-US" sz="2600" dirty="0" smtClean="0"/>
              <a:t>Recipes</a:t>
            </a:r>
          </a:p>
          <a:p>
            <a:pPr marL="800100" lvl="1" indent="-342900">
              <a:buClr>
                <a:srgbClr val="FF305F"/>
              </a:buClr>
              <a:buFont typeface="Arial"/>
              <a:buChar char="•"/>
            </a:pPr>
            <a:r>
              <a:rPr lang="en-US" sz="2600" dirty="0" smtClean="0"/>
              <a:t>Shopping Lists</a:t>
            </a:r>
            <a:endParaRPr lang="en-US" sz="2600" dirty="0"/>
          </a:p>
        </p:txBody>
      </p:sp>
      <p:sp>
        <p:nvSpPr>
          <p:cNvPr id="9" name="TextBox 8"/>
          <p:cNvSpPr txBox="1"/>
          <p:nvPr/>
        </p:nvSpPr>
        <p:spPr>
          <a:xfrm>
            <a:off x="5204589" y="3012839"/>
            <a:ext cx="3674085" cy="1015663"/>
          </a:xfrm>
          <a:prstGeom prst="rect">
            <a:avLst/>
          </a:prstGeom>
          <a:noFill/>
        </p:spPr>
        <p:txBody>
          <a:bodyPr wrap="square" rtlCol="0">
            <a:spAutoFit/>
          </a:bodyPr>
          <a:lstStyle/>
          <a:p>
            <a:pPr algn="ctr"/>
            <a:r>
              <a:rPr lang="en-US" sz="3200" b="1" dirty="0" smtClean="0">
                <a:solidFill>
                  <a:srgbClr val="FF305F"/>
                </a:solidFill>
                <a:latin typeface="Avenir Book"/>
                <a:cs typeface="Avenir Book"/>
              </a:rPr>
              <a:t>THRIVE </a:t>
            </a:r>
          </a:p>
          <a:p>
            <a:pPr algn="ctr"/>
            <a:r>
              <a:rPr lang="en-US" sz="2800" dirty="0" smtClean="0"/>
              <a:t>MEAL </a:t>
            </a:r>
            <a:r>
              <a:rPr lang="en-US" sz="2800" dirty="0" smtClean="0"/>
              <a:t>PLANS</a:t>
            </a:r>
            <a:endParaRPr lang="en-US" sz="2800" dirty="0"/>
          </a:p>
        </p:txBody>
      </p:sp>
      <p:pic>
        <p:nvPicPr>
          <p:cNvPr id="2" name="Picture 1"/>
          <p:cNvPicPr>
            <a:picLocks noChangeAspect="1"/>
          </p:cNvPicPr>
          <p:nvPr/>
        </p:nvPicPr>
        <p:blipFill>
          <a:blip r:embed="rId3"/>
          <a:stretch>
            <a:fillRect/>
          </a:stretch>
        </p:blipFill>
        <p:spPr>
          <a:xfrm>
            <a:off x="267670" y="2822301"/>
            <a:ext cx="4644092" cy="2786455"/>
          </a:xfrm>
          <a:prstGeom prst="rect">
            <a:avLst/>
          </a:prstGeom>
        </p:spPr>
      </p:pic>
      <p:sp>
        <p:nvSpPr>
          <p:cNvPr id="10" name="Title 1"/>
          <p:cNvSpPr txBox="1">
            <a:spLocks/>
          </p:cNvSpPr>
          <p:nvPr/>
        </p:nvSpPr>
        <p:spPr>
          <a:xfrm>
            <a:off x="0" y="248614"/>
            <a:ext cx="9144000" cy="1143000"/>
          </a:xfrm>
          <a:prstGeom prst="rect">
            <a:avLst/>
          </a:prstGeom>
          <a:noFill/>
        </p:spPr>
        <p:txBody>
          <a:bodyPr vert="horz" lIns="91440" tIns="45720" rIns="91440" bIns="45720" rtlCol="0" anchor="b">
            <a:normAutofit fontScale="70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10000"/>
              </a:lnSpc>
              <a:defRPr/>
            </a:pPr>
            <a:r>
              <a:rPr lang="en-US" sz="6000" b="1" dirty="0" smtClean="0">
                <a:solidFill>
                  <a:schemeClr val="tx1"/>
                </a:solidFill>
              </a:rPr>
              <a:t>If you want to </a:t>
            </a:r>
            <a:r>
              <a:rPr lang="en-US" sz="5400" b="1" dirty="0" smtClean="0">
                <a:solidFill>
                  <a:srgbClr val="FF305F"/>
                </a:solidFill>
                <a:latin typeface="Avenir Book"/>
                <a:cs typeface="Avenir Book"/>
              </a:rPr>
              <a:t>THRIVE </a:t>
            </a:r>
            <a:r>
              <a:rPr lang="en-US" sz="6000" b="1" i="1" dirty="0" smtClean="0">
                <a:solidFill>
                  <a:srgbClr val="FF305F"/>
                </a:solidFill>
              </a:rPr>
              <a:t>.</a:t>
            </a:r>
            <a:r>
              <a:rPr lang="en-US" sz="6000" b="1" i="1" dirty="0" smtClean="0">
                <a:solidFill>
                  <a:srgbClr val="FF305F"/>
                </a:solidFill>
              </a:rPr>
              <a:t>..</a:t>
            </a:r>
          </a:p>
          <a:p>
            <a:pPr algn="ctr">
              <a:lnSpc>
                <a:spcPct val="110000"/>
              </a:lnSpc>
              <a:defRPr/>
            </a:pPr>
            <a:r>
              <a:rPr lang="en-US" sz="3400" dirty="0" smtClean="0">
                <a:solidFill>
                  <a:schemeClr val="tx1">
                    <a:lumMod val="75000"/>
                    <a:lumOff val="25000"/>
                  </a:schemeClr>
                </a:solidFill>
                <a:latin typeface="Avenir Light"/>
                <a:cs typeface="Avenir Light"/>
              </a:rPr>
              <a:t>JOIN THE </a:t>
            </a:r>
            <a:r>
              <a:rPr lang="en-US" sz="3400" dirty="0" smtClean="0">
                <a:solidFill>
                  <a:srgbClr val="FF305F"/>
                </a:solidFill>
                <a:latin typeface="Avenir Light"/>
                <a:cs typeface="Avenir Light"/>
              </a:rPr>
              <a:t>DETOX &amp; WEIGHT-LOSS </a:t>
            </a:r>
            <a:r>
              <a:rPr lang="en-US" sz="3400" dirty="0" smtClean="0">
                <a:solidFill>
                  <a:schemeClr val="tx1">
                    <a:lumMod val="75000"/>
                    <a:lumOff val="25000"/>
                  </a:schemeClr>
                </a:solidFill>
                <a:latin typeface="Avenir Light"/>
                <a:cs typeface="Avenir Light"/>
              </a:rPr>
              <a:t>WELLNESS </a:t>
            </a:r>
            <a:r>
              <a:rPr lang="en-US" sz="3400" dirty="0" smtClean="0">
                <a:solidFill>
                  <a:schemeClr val="tx1">
                    <a:lumMod val="75000"/>
                    <a:lumOff val="25000"/>
                  </a:schemeClr>
                </a:solidFill>
                <a:latin typeface="Avenir Light"/>
                <a:cs typeface="Avenir Light"/>
              </a:rPr>
              <a:t>CHALLENGE!</a:t>
            </a:r>
            <a:endParaRPr lang="en-US" sz="3400" dirty="0">
              <a:solidFill>
                <a:schemeClr val="tx1">
                  <a:lumMod val="75000"/>
                  <a:lumOff val="25000"/>
                </a:schemeClr>
              </a:solidFill>
              <a:latin typeface="Avenir Light"/>
              <a:cs typeface="Avenir Light"/>
            </a:endParaRPr>
          </a:p>
        </p:txBody>
      </p:sp>
    </p:spTree>
    <p:extLst>
      <p:ext uri="{BB962C8B-B14F-4D97-AF65-F5344CB8AC3E}">
        <p14:creationId xmlns:p14="http://schemas.microsoft.com/office/powerpoint/2010/main" val="3186073662"/>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4412955" y="2981159"/>
            <a:ext cx="4121727" cy="3261894"/>
          </a:xfrm>
          <a:prstGeom prst="roundRect">
            <a:avLst/>
          </a:prstGeom>
          <a:solidFill>
            <a:schemeClr val="bg1">
              <a:alpha val="72000"/>
            </a:schemeClr>
          </a:solidFill>
          <a:effectLst>
            <a:glow rad="101600">
              <a:schemeClr val="bg1">
                <a:alpha val="75000"/>
              </a:schemeClr>
            </a:glow>
            <a:outerShdw blurRad="50800" dist="25400" dir="5400000" rotWithShape="0">
              <a:srgbClr val="000000">
                <a:alpha val="28000"/>
              </a:srgbClr>
            </a:outerShdw>
            <a:softEdge rad="647700"/>
          </a:effectLst>
          <a:scene3d>
            <a:camera prst="orthographicFront">
              <a:rot lat="0" lon="0" rev="0"/>
            </a:camera>
            <a:lightRig rig="threePt" dir="tl">
              <a:rot lat="0" lon="0" rev="20400000"/>
            </a:lightRig>
          </a:scene3d>
          <a:sp3d>
            <a:bevelT w="50800" h="12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itle 15"/>
          <p:cNvSpPr txBox="1">
            <a:spLocks/>
          </p:cNvSpPr>
          <p:nvPr/>
        </p:nvSpPr>
        <p:spPr>
          <a:xfrm>
            <a:off x="855872" y="1888400"/>
            <a:ext cx="1437819" cy="519142"/>
          </a:xfrm>
          <a:prstGeom prst="rect">
            <a:avLst/>
          </a:prstGeom>
        </p:spPr>
        <p:txBody>
          <a:bodyPr vert="horz" lIns="91440" tIns="45720" rIns="91440" bIns="45720" rtlCol="0" anchor="b">
            <a:normAutofit/>
          </a:bodyPr>
          <a:lstStyle>
            <a:lvl1pPr algn="l" defTabSz="914400" rtl="0" eaLnBrk="1" latinLnBrk="0" hangingPunct="1">
              <a:spcBef>
                <a:spcPct val="0"/>
              </a:spcBef>
              <a:buNone/>
              <a:defRPr sz="2800" b="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u="sng" dirty="0" smtClean="0">
                <a:solidFill>
                  <a:srgbClr val="FF305F"/>
                </a:solidFill>
                <a:effectLst>
                  <a:outerShdw blurRad="50800" dist="38100" dir="2700000" algn="tl" rotWithShape="0">
                    <a:prstClr val="black">
                      <a:alpha val="40000"/>
                    </a:prstClr>
                  </a:outerShdw>
                </a:effectLst>
              </a:rPr>
              <a:t>STEP 2</a:t>
            </a:r>
            <a:r>
              <a:rPr lang="en-US" b="1" dirty="0" smtClean="0">
                <a:solidFill>
                  <a:srgbClr val="FF305F"/>
                </a:solidFill>
                <a:effectLst>
                  <a:outerShdw blurRad="50800" dist="38100" dir="2700000" algn="tl" rotWithShape="0">
                    <a:prstClr val="black">
                      <a:alpha val="40000"/>
                    </a:prstClr>
                  </a:outerShdw>
                </a:effectLst>
              </a:rPr>
              <a:t>:</a:t>
            </a:r>
            <a:r>
              <a:rPr lang="en-US" b="1" dirty="0" smtClean="0">
                <a:solidFill>
                  <a:srgbClr val="FF305F"/>
                </a:solidFill>
              </a:rPr>
              <a:t> </a:t>
            </a:r>
            <a:r>
              <a:rPr lang="en-US" b="1" u="sng" dirty="0" smtClean="0">
                <a:solidFill>
                  <a:srgbClr val="FF305F"/>
                </a:solidFill>
              </a:rPr>
              <a:t> </a:t>
            </a:r>
            <a:endParaRPr lang="en-US" b="1" u="sng" dirty="0">
              <a:solidFill>
                <a:srgbClr val="FF305F"/>
              </a:solidFill>
            </a:endParaRPr>
          </a:p>
        </p:txBody>
      </p:sp>
      <p:sp>
        <p:nvSpPr>
          <p:cNvPr id="19" name="Text Placeholder 5"/>
          <p:cNvSpPr txBox="1">
            <a:spLocks/>
          </p:cNvSpPr>
          <p:nvPr/>
        </p:nvSpPr>
        <p:spPr>
          <a:xfrm>
            <a:off x="1436120" y="1725123"/>
            <a:ext cx="7245676" cy="908836"/>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buClr>
              <a:buSzPct val="76000"/>
              <a:buFont typeface="Wingdings 2" pitchFamily="18" charset="2"/>
              <a:buNone/>
              <a:defRPr sz="1600" kern="1200">
                <a:solidFill>
                  <a:srgbClr val="424242"/>
                </a:solidFill>
                <a:latin typeface="+mn-lt"/>
                <a:ea typeface="+mn-ea"/>
                <a:cs typeface="+mn-cs"/>
              </a:defRPr>
            </a:lvl1pPr>
            <a:lvl2pPr marL="457200" indent="0" algn="l" defTabSz="914400" rtl="0" eaLnBrk="1" latinLnBrk="0" hangingPunct="1">
              <a:spcBef>
                <a:spcPct val="20000"/>
              </a:spcBef>
              <a:buClr>
                <a:schemeClr val="accent1"/>
              </a:buClr>
              <a:buSzPct val="76000"/>
              <a:buFont typeface="Wingdings 2" pitchFamily="18" charset="2"/>
              <a:buNone/>
              <a:defRPr sz="1200" kern="1200">
                <a:solidFill>
                  <a:schemeClr val="tx2"/>
                </a:solidFill>
                <a:latin typeface="+mn-lt"/>
                <a:ea typeface="+mn-ea"/>
                <a:cs typeface="+mn-cs"/>
              </a:defRPr>
            </a:lvl2pPr>
            <a:lvl3pPr marL="914400" indent="0" algn="l" defTabSz="914400" rtl="0" eaLnBrk="1" latinLnBrk="0" hangingPunct="1">
              <a:spcBef>
                <a:spcPct val="20000"/>
              </a:spcBef>
              <a:buClr>
                <a:schemeClr val="accent1"/>
              </a:buClr>
              <a:buSzPct val="76000"/>
              <a:buFont typeface="Wingdings 2" pitchFamily="18" charset="2"/>
              <a:buNone/>
              <a:defRPr sz="1000" kern="1200">
                <a:solidFill>
                  <a:schemeClr val="tx2"/>
                </a:solidFill>
                <a:latin typeface="+mn-lt"/>
                <a:ea typeface="+mn-ea"/>
                <a:cs typeface="+mn-cs"/>
              </a:defRPr>
            </a:lvl3pPr>
            <a:lvl4pPr marL="1371600" indent="0" algn="l" defTabSz="914400" rtl="0" eaLnBrk="1" latinLnBrk="0" hangingPunct="1">
              <a:spcBef>
                <a:spcPct val="20000"/>
              </a:spcBef>
              <a:buClr>
                <a:schemeClr val="accent1"/>
              </a:buClr>
              <a:buSzPct val="76000"/>
              <a:buFont typeface="Wingdings 2" pitchFamily="18" charset="2"/>
              <a:buNone/>
              <a:defRPr sz="900" kern="1200">
                <a:solidFill>
                  <a:schemeClr val="tx2"/>
                </a:solidFill>
                <a:latin typeface="+mn-lt"/>
                <a:ea typeface="+mn-ea"/>
                <a:cs typeface="+mn-cs"/>
              </a:defRPr>
            </a:lvl4pPr>
            <a:lvl5pPr marL="1828800" indent="0" algn="l" defTabSz="914400" rtl="0" eaLnBrk="1" latinLnBrk="0" hangingPunct="1">
              <a:spcBef>
                <a:spcPct val="20000"/>
              </a:spcBef>
              <a:buClr>
                <a:schemeClr val="accent1"/>
              </a:buClr>
              <a:buSzPct val="76000"/>
              <a:buFont typeface="Wingdings 2" pitchFamily="18" charset="2"/>
              <a:buNone/>
              <a:defRPr sz="900" kern="1200" baseline="0">
                <a:solidFill>
                  <a:schemeClr val="tx2"/>
                </a:solidFill>
                <a:latin typeface="+mn-lt"/>
                <a:ea typeface="+mn-ea"/>
                <a:cs typeface="+mn-cs"/>
              </a:defRPr>
            </a:lvl5pPr>
            <a:lvl6pPr marL="2286000" indent="0" algn="l" defTabSz="914400" rtl="0" eaLnBrk="1" latinLnBrk="0" hangingPunct="1">
              <a:spcBef>
                <a:spcPct val="20000"/>
              </a:spcBef>
              <a:buClr>
                <a:schemeClr val="accent1"/>
              </a:buClr>
              <a:buSzPct val="76000"/>
              <a:buFont typeface="Wingdings 2" pitchFamily="18" charset="2"/>
              <a:buNone/>
              <a:defRPr sz="900" kern="1200">
                <a:solidFill>
                  <a:schemeClr val="tx2"/>
                </a:solidFill>
                <a:latin typeface="+mn-lt"/>
                <a:ea typeface="+mn-ea"/>
                <a:cs typeface="+mn-cs"/>
              </a:defRPr>
            </a:lvl6pPr>
            <a:lvl7pPr marL="2743200" indent="0" algn="l" defTabSz="914400" rtl="0" eaLnBrk="1" latinLnBrk="0" hangingPunct="1">
              <a:spcBef>
                <a:spcPct val="20000"/>
              </a:spcBef>
              <a:buClr>
                <a:schemeClr val="accent1"/>
              </a:buClr>
              <a:buSzPct val="76000"/>
              <a:buFont typeface="Wingdings 2" pitchFamily="18" charset="2"/>
              <a:buNone/>
              <a:defRPr sz="900" kern="1200">
                <a:solidFill>
                  <a:schemeClr val="tx2"/>
                </a:solidFill>
                <a:latin typeface="+mn-lt"/>
                <a:ea typeface="+mn-ea"/>
                <a:cs typeface="+mn-cs"/>
              </a:defRPr>
            </a:lvl7pPr>
            <a:lvl8pPr marL="3200400" indent="0" algn="l" defTabSz="914400" rtl="0" eaLnBrk="1" latinLnBrk="0" hangingPunct="1">
              <a:spcBef>
                <a:spcPct val="20000"/>
              </a:spcBef>
              <a:buClr>
                <a:schemeClr val="accent1"/>
              </a:buClr>
              <a:buSzPct val="76000"/>
              <a:buFont typeface="Wingdings 2" pitchFamily="18" charset="2"/>
              <a:buNone/>
              <a:defRPr sz="900" kern="1200">
                <a:solidFill>
                  <a:schemeClr val="tx2"/>
                </a:solidFill>
                <a:latin typeface="+mn-lt"/>
                <a:ea typeface="+mn-ea"/>
                <a:cs typeface="+mn-cs"/>
              </a:defRPr>
            </a:lvl8pPr>
            <a:lvl9pPr marL="3657600" indent="0" algn="l" defTabSz="914400" rtl="0" eaLnBrk="1" latinLnBrk="0" hangingPunct="1">
              <a:spcBef>
                <a:spcPct val="20000"/>
              </a:spcBef>
              <a:buClr>
                <a:schemeClr val="accent1"/>
              </a:buClr>
              <a:buSzPct val="76000"/>
              <a:buFont typeface="Wingdings 2" pitchFamily="18" charset="2"/>
              <a:buNone/>
              <a:defRPr sz="900" kern="1200">
                <a:solidFill>
                  <a:schemeClr val="tx2"/>
                </a:solidFill>
                <a:latin typeface="+mn-lt"/>
                <a:ea typeface="+mn-ea"/>
                <a:cs typeface="+mn-cs"/>
              </a:defRPr>
            </a:lvl9pPr>
          </a:lstStyle>
          <a:p>
            <a:pPr algn="ctr"/>
            <a:r>
              <a:rPr lang="en-US" sz="4800" b="1" dirty="0">
                <a:solidFill>
                  <a:srgbClr val="FF305F"/>
                </a:solidFill>
                <a:effectLst>
                  <a:outerShdw blurRad="50800" dist="38100" dir="2700000" algn="tl" rotWithShape="0">
                    <a:prstClr val="black">
                      <a:alpha val="40000"/>
                    </a:prstClr>
                  </a:outerShdw>
                </a:effectLst>
              </a:rPr>
              <a:t>GET LEANER FASTER</a:t>
            </a:r>
            <a:endParaRPr lang="en-US" sz="4800" dirty="0">
              <a:solidFill>
                <a:srgbClr val="FF305F"/>
              </a:solidFill>
            </a:endParaRPr>
          </a:p>
        </p:txBody>
      </p:sp>
      <p:cxnSp>
        <p:nvCxnSpPr>
          <p:cNvPr id="20" name="Straight Connector 19"/>
          <p:cNvCxnSpPr/>
          <p:nvPr/>
        </p:nvCxnSpPr>
        <p:spPr>
          <a:xfrm flipV="1">
            <a:off x="4731144" y="4272855"/>
            <a:ext cx="3705709" cy="2"/>
          </a:xfrm>
          <a:prstGeom prst="line">
            <a:avLst/>
          </a:prstGeom>
          <a:ln w="19050">
            <a:solidFill>
              <a:srgbClr val="FF305F"/>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4240887" y="4287336"/>
            <a:ext cx="4590994" cy="1692771"/>
          </a:xfrm>
          <a:prstGeom prst="rect">
            <a:avLst/>
          </a:prstGeom>
          <a:noFill/>
        </p:spPr>
        <p:txBody>
          <a:bodyPr wrap="square" rtlCol="0">
            <a:spAutoFit/>
          </a:bodyPr>
          <a:lstStyle/>
          <a:p>
            <a:pPr marL="800100" lvl="1" indent="-342900">
              <a:buClr>
                <a:srgbClr val="FF305F"/>
              </a:buClr>
              <a:buFont typeface="Arial"/>
              <a:buChar char="•"/>
            </a:pPr>
            <a:r>
              <a:rPr lang="en-US" sz="2600" dirty="0" smtClean="0"/>
              <a:t>3 Beginner Workouts</a:t>
            </a:r>
          </a:p>
          <a:p>
            <a:pPr marL="800100" lvl="1" indent="-342900">
              <a:buClr>
                <a:srgbClr val="FF305F"/>
              </a:buClr>
              <a:buFont typeface="Arial"/>
              <a:buChar char="•"/>
            </a:pPr>
            <a:r>
              <a:rPr lang="en-US" sz="2600" dirty="0" smtClean="0"/>
              <a:t>3 Advanced Workouts</a:t>
            </a:r>
          </a:p>
          <a:p>
            <a:pPr marL="800100" lvl="1" indent="-342900">
              <a:buClr>
                <a:srgbClr val="FF305F"/>
              </a:buClr>
              <a:buFont typeface="Arial"/>
              <a:buChar char="•"/>
            </a:pPr>
            <a:r>
              <a:rPr lang="en-US" sz="2600" dirty="0" smtClean="0"/>
              <a:t>Supportive Advice to Maximize Your Fitness</a:t>
            </a:r>
            <a:endParaRPr lang="en-US" sz="2600" dirty="0"/>
          </a:p>
        </p:txBody>
      </p:sp>
      <p:sp>
        <p:nvSpPr>
          <p:cNvPr id="16" name="TextBox 15"/>
          <p:cNvSpPr txBox="1"/>
          <p:nvPr/>
        </p:nvSpPr>
        <p:spPr>
          <a:xfrm>
            <a:off x="4210499" y="3315354"/>
            <a:ext cx="4644472" cy="892552"/>
          </a:xfrm>
          <a:prstGeom prst="rect">
            <a:avLst/>
          </a:prstGeom>
          <a:noFill/>
        </p:spPr>
        <p:txBody>
          <a:bodyPr wrap="square" rtlCol="0">
            <a:spAutoFit/>
          </a:bodyPr>
          <a:lstStyle/>
          <a:p>
            <a:pPr algn="ctr"/>
            <a:r>
              <a:rPr lang="en-US" sz="2800" b="1" dirty="0" smtClean="0">
                <a:solidFill>
                  <a:srgbClr val="FF305F"/>
                </a:solidFill>
                <a:latin typeface="Avenir Book"/>
                <a:cs typeface="Avenir Book"/>
              </a:rPr>
              <a:t>THRIVE </a:t>
            </a:r>
            <a:r>
              <a:rPr lang="en-US" sz="300" b="1" i="1" dirty="0" smtClean="0">
                <a:solidFill>
                  <a:srgbClr val="FF305F"/>
                </a:solidFill>
                <a:effectLst>
                  <a:outerShdw blurRad="50800" dist="38100" dir="2700000" algn="tl" rotWithShape="0">
                    <a:prstClr val="black">
                      <a:alpha val="40000"/>
                    </a:prstClr>
                  </a:outerShdw>
                </a:effectLst>
              </a:rPr>
              <a:t>  </a:t>
            </a:r>
            <a:endParaRPr lang="en-US" sz="300" b="1" i="1" dirty="0">
              <a:solidFill>
                <a:srgbClr val="000000"/>
              </a:solidFill>
              <a:effectLst>
                <a:outerShdw blurRad="50800" dist="38100" dir="2700000" algn="tl" rotWithShape="0">
                  <a:prstClr val="black">
                    <a:alpha val="40000"/>
                  </a:prstClr>
                </a:outerShdw>
              </a:effectLst>
            </a:endParaRPr>
          </a:p>
          <a:p>
            <a:pPr algn="ctr"/>
            <a:r>
              <a:rPr lang="en-US" sz="2400" dirty="0">
                <a:solidFill>
                  <a:srgbClr val="000000"/>
                </a:solidFill>
              </a:rPr>
              <a:t>INTERVAL </a:t>
            </a:r>
            <a:r>
              <a:rPr lang="en-US" sz="2400" dirty="0" smtClean="0">
                <a:solidFill>
                  <a:srgbClr val="000000"/>
                </a:solidFill>
              </a:rPr>
              <a:t>WORKOUTS</a:t>
            </a:r>
            <a:endParaRPr lang="en-US" sz="2400" dirty="0">
              <a:solidFill>
                <a:srgbClr val="000000"/>
              </a:solidFill>
            </a:endParaRPr>
          </a:p>
        </p:txBody>
      </p:sp>
      <p:pic>
        <p:nvPicPr>
          <p:cNvPr id="2" name="Picture 1"/>
          <p:cNvPicPr>
            <a:picLocks noChangeAspect="1"/>
          </p:cNvPicPr>
          <p:nvPr/>
        </p:nvPicPr>
        <p:blipFill rotWithShape="1">
          <a:blip r:embed="rId3"/>
          <a:srcRect t="7120" r="18930"/>
          <a:stretch/>
        </p:blipFill>
        <p:spPr>
          <a:xfrm>
            <a:off x="379719" y="3140579"/>
            <a:ext cx="3553166" cy="2707071"/>
          </a:xfrm>
          <a:prstGeom prst="rect">
            <a:avLst/>
          </a:prstGeom>
        </p:spPr>
      </p:pic>
      <p:sp>
        <p:nvSpPr>
          <p:cNvPr id="10" name="Title 1"/>
          <p:cNvSpPr txBox="1">
            <a:spLocks/>
          </p:cNvSpPr>
          <p:nvPr/>
        </p:nvSpPr>
        <p:spPr>
          <a:xfrm>
            <a:off x="0" y="248614"/>
            <a:ext cx="9144000" cy="1143000"/>
          </a:xfrm>
          <a:prstGeom prst="rect">
            <a:avLst/>
          </a:prstGeom>
          <a:noFill/>
        </p:spPr>
        <p:txBody>
          <a:bodyPr vert="horz" lIns="91440" tIns="45720" rIns="91440" bIns="45720" rtlCol="0" anchor="b">
            <a:normAutofit fontScale="70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10000"/>
              </a:lnSpc>
              <a:defRPr/>
            </a:pPr>
            <a:r>
              <a:rPr lang="en-US" sz="6000" b="1" dirty="0" smtClean="0">
                <a:solidFill>
                  <a:schemeClr val="tx1"/>
                </a:solidFill>
              </a:rPr>
              <a:t>If you want to </a:t>
            </a:r>
            <a:r>
              <a:rPr lang="en-US" sz="5400" b="1" dirty="0" smtClean="0">
                <a:solidFill>
                  <a:srgbClr val="FF305F"/>
                </a:solidFill>
                <a:latin typeface="Avenir Book"/>
                <a:cs typeface="Avenir Book"/>
              </a:rPr>
              <a:t>THRIVE </a:t>
            </a:r>
            <a:r>
              <a:rPr lang="en-US" sz="6000" b="1" i="1" dirty="0" smtClean="0">
                <a:solidFill>
                  <a:srgbClr val="FF305F"/>
                </a:solidFill>
              </a:rPr>
              <a:t>.</a:t>
            </a:r>
            <a:r>
              <a:rPr lang="en-US" sz="6000" b="1" i="1" dirty="0" smtClean="0">
                <a:solidFill>
                  <a:srgbClr val="FF305F"/>
                </a:solidFill>
              </a:rPr>
              <a:t>..</a:t>
            </a:r>
          </a:p>
          <a:p>
            <a:pPr algn="ctr">
              <a:lnSpc>
                <a:spcPct val="110000"/>
              </a:lnSpc>
              <a:defRPr/>
            </a:pPr>
            <a:r>
              <a:rPr lang="en-US" sz="3400" dirty="0" smtClean="0">
                <a:solidFill>
                  <a:schemeClr val="tx1">
                    <a:lumMod val="75000"/>
                    <a:lumOff val="25000"/>
                  </a:schemeClr>
                </a:solidFill>
                <a:latin typeface="Avenir Light"/>
                <a:cs typeface="Avenir Light"/>
              </a:rPr>
              <a:t>JOIN THE </a:t>
            </a:r>
            <a:r>
              <a:rPr lang="en-US" sz="3400" dirty="0" smtClean="0">
                <a:solidFill>
                  <a:srgbClr val="FF305F"/>
                </a:solidFill>
                <a:latin typeface="Avenir Light"/>
                <a:cs typeface="Avenir Light"/>
              </a:rPr>
              <a:t>DETOX &amp; WEIGHT-LOSS </a:t>
            </a:r>
            <a:r>
              <a:rPr lang="en-US" sz="3400" dirty="0" smtClean="0">
                <a:solidFill>
                  <a:schemeClr val="tx1">
                    <a:lumMod val="75000"/>
                    <a:lumOff val="25000"/>
                  </a:schemeClr>
                </a:solidFill>
                <a:latin typeface="Avenir Light"/>
                <a:cs typeface="Avenir Light"/>
              </a:rPr>
              <a:t>WELLNESS </a:t>
            </a:r>
            <a:r>
              <a:rPr lang="en-US" sz="3400" dirty="0" smtClean="0">
                <a:solidFill>
                  <a:schemeClr val="tx1">
                    <a:lumMod val="75000"/>
                    <a:lumOff val="25000"/>
                  </a:schemeClr>
                </a:solidFill>
                <a:latin typeface="Avenir Light"/>
                <a:cs typeface="Avenir Light"/>
              </a:rPr>
              <a:t>CHALLENGE!</a:t>
            </a:r>
            <a:endParaRPr lang="en-US" sz="3400" dirty="0">
              <a:solidFill>
                <a:schemeClr val="tx1">
                  <a:lumMod val="75000"/>
                  <a:lumOff val="25000"/>
                </a:schemeClr>
              </a:solidFill>
              <a:latin typeface="Avenir Light"/>
              <a:cs typeface="Avenir Light"/>
            </a:endParaRPr>
          </a:p>
        </p:txBody>
      </p:sp>
    </p:spTree>
    <p:extLst>
      <p:ext uri="{BB962C8B-B14F-4D97-AF65-F5344CB8AC3E}">
        <p14:creationId xmlns:p14="http://schemas.microsoft.com/office/powerpoint/2010/main" val="1254849882"/>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3876842" y="2642858"/>
            <a:ext cx="4866105" cy="3261894"/>
          </a:xfrm>
          <a:prstGeom prst="roundRect">
            <a:avLst/>
          </a:prstGeom>
          <a:solidFill>
            <a:schemeClr val="bg1">
              <a:alpha val="72000"/>
            </a:schemeClr>
          </a:solidFill>
          <a:effectLst>
            <a:glow rad="101600">
              <a:schemeClr val="bg1">
                <a:alpha val="75000"/>
              </a:schemeClr>
            </a:glow>
            <a:outerShdw blurRad="50800" dist="25400" dir="5400000" rotWithShape="0">
              <a:srgbClr val="000000">
                <a:alpha val="28000"/>
              </a:srgbClr>
            </a:outerShdw>
            <a:softEdge rad="647700"/>
          </a:effectLst>
          <a:scene3d>
            <a:camera prst="orthographicFront">
              <a:rot lat="0" lon="0" rev="0"/>
            </a:camera>
            <a:lightRig rig="threePt" dir="tl">
              <a:rot lat="0" lon="0" rev="20400000"/>
            </a:lightRig>
          </a:scene3d>
          <a:sp3d>
            <a:bevelT w="50800" h="12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itle 15"/>
          <p:cNvSpPr txBox="1">
            <a:spLocks/>
          </p:cNvSpPr>
          <p:nvPr/>
        </p:nvSpPr>
        <p:spPr>
          <a:xfrm>
            <a:off x="136962" y="1848888"/>
            <a:ext cx="1437819" cy="519142"/>
          </a:xfrm>
          <a:prstGeom prst="rect">
            <a:avLst/>
          </a:prstGeom>
        </p:spPr>
        <p:txBody>
          <a:bodyPr vert="horz" lIns="91440" tIns="45720" rIns="91440" bIns="45720" rtlCol="0" anchor="b">
            <a:normAutofit/>
          </a:bodyPr>
          <a:lstStyle>
            <a:lvl1pPr algn="l" defTabSz="914400" rtl="0" eaLnBrk="1" latinLnBrk="0" hangingPunct="1">
              <a:spcBef>
                <a:spcPct val="0"/>
              </a:spcBef>
              <a:buNone/>
              <a:defRPr sz="2800" b="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u="sng" dirty="0" smtClean="0">
                <a:solidFill>
                  <a:srgbClr val="FF305F"/>
                </a:solidFill>
                <a:effectLst>
                  <a:outerShdw blurRad="50800" dist="38100" dir="2700000" algn="tl" rotWithShape="0">
                    <a:prstClr val="black">
                      <a:alpha val="40000"/>
                    </a:prstClr>
                  </a:outerShdw>
                </a:effectLst>
              </a:rPr>
              <a:t>STEP 3</a:t>
            </a:r>
            <a:r>
              <a:rPr lang="en-US" b="1" dirty="0" smtClean="0">
                <a:solidFill>
                  <a:srgbClr val="FF305F"/>
                </a:solidFill>
                <a:effectLst>
                  <a:outerShdw blurRad="50800" dist="38100" dir="2700000" algn="tl" rotWithShape="0">
                    <a:prstClr val="black">
                      <a:alpha val="40000"/>
                    </a:prstClr>
                  </a:outerShdw>
                </a:effectLst>
              </a:rPr>
              <a:t>:</a:t>
            </a:r>
            <a:r>
              <a:rPr lang="en-US" b="1" dirty="0" smtClean="0">
                <a:solidFill>
                  <a:srgbClr val="FF305F"/>
                </a:solidFill>
              </a:rPr>
              <a:t> </a:t>
            </a:r>
            <a:r>
              <a:rPr lang="en-US" b="1" u="sng" dirty="0" smtClean="0">
                <a:solidFill>
                  <a:srgbClr val="FF305F"/>
                </a:solidFill>
              </a:rPr>
              <a:t> </a:t>
            </a:r>
            <a:endParaRPr lang="en-US" b="1" u="sng" dirty="0">
              <a:solidFill>
                <a:srgbClr val="FF305F"/>
              </a:solidFill>
            </a:endParaRPr>
          </a:p>
        </p:txBody>
      </p:sp>
      <p:sp>
        <p:nvSpPr>
          <p:cNvPr id="19" name="Text Placeholder 5"/>
          <p:cNvSpPr txBox="1">
            <a:spLocks/>
          </p:cNvSpPr>
          <p:nvPr/>
        </p:nvSpPr>
        <p:spPr>
          <a:xfrm>
            <a:off x="1398131" y="1805930"/>
            <a:ext cx="7707880" cy="908836"/>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1"/>
              </a:buClr>
              <a:buSzPct val="76000"/>
              <a:buFont typeface="Wingdings 2" pitchFamily="18" charset="2"/>
              <a:buNone/>
              <a:defRPr sz="1600" kern="1200">
                <a:solidFill>
                  <a:srgbClr val="424242"/>
                </a:solidFill>
                <a:latin typeface="+mn-lt"/>
                <a:ea typeface="+mn-ea"/>
                <a:cs typeface="+mn-cs"/>
              </a:defRPr>
            </a:lvl1pPr>
            <a:lvl2pPr marL="457200" indent="0" algn="l" defTabSz="914400" rtl="0" eaLnBrk="1" latinLnBrk="0" hangingPunct="1">
              <a:spcBef>
                <a:spcPct val="20000"/>
              </a:spcBef>
              <a:buClr>
                <a:schemeClr val="accent1"/>
              </a:buClr>
              <a:buSzPct val="76000"/>
              <a:buFont typeface="Wingdings 2" pitchFamily="18" charset="2"/>
              <a:buNone/>
              <a:defRPr sz="1200" kern="1200">
                <a:solidFill>
                  <a:schemeClr val="tx2"/>
                </a:solidFill>
                <a:latin typeface="+mn-lt"/>
                <a:ea typeface="+mn-ea"/>
                <a:cs typeface="+mn-cs"/>
              </a:defRPr>
            </a:lvl2pPr>
            <a:lvl3pPr marL="914400" indent="0" algn="l" defTabSz="914400" rtl="0" eaLnBrk="1" latinLnBrk="0" hangingPunct="1">
              <a:spcBef>
                <a:spcPct val="20000"/>
              </a:spcBef>
              <a:buClr>
                <a:schemeClr val="accent1"/>
              </a:buClr>
              <a:buSzPct val="76000"/>
              <a:buFont typeface="Wingdings 2" pitchFamily="18" charset="2"/>
              <a:buNone/>
              <a:defRPr sz="1000" kern="1200">
                <a:solidFill>
                  <a:schemeClr val="tx2"/>
                </a:solidFill>
                <a:latin typeface="+mn-lt"/>
                <a:ea typeface="+mn-ea"/>
                <a:cs typeface="+mn-cs"/>
              </a:defRPr>
            </a:lvl3pPr>
            <a:lvl4pPr marL="1371600" indent="0" algn="l" defTabSz="914400" rtl="0" eaLnBrk="1" latinLnBrk="0" hangingPunct="1">
              <a:spcBef>
                <a:spcPct val="20000"/>
              </a:spcBef>
              <a:buClr>
                <a:schemeClr val="accent1"/>
              </a:buClr>
              <a:buSzPct val="76000"/>
              <a:buFont typeface="Wingdings 2" pitchFamily="18" charset="2"/>
              <a:buNone/>
              <a:defRPr sz="900" kern="1200">
                <a:solidFill>
                  <a:schemeClr val="tx2"/>
                </a:solidFill>
                <a:latin typeface="+mn-lt"/>
                <a:ea typeface="+mn-ea"/>
                <a:cs typeface="+mn-cs"/>
              </a:defRPr>
            </a:lvl4pPr>
            <a:lvl5pPr marL="1828800" indent="0" algn="l" defTabSz="914400" rtl="0" eaLnBrk="1" latinLnBrk="0" hangingPunct="1">
              <a:spcBef>
                <a:spcPct val="20000"/>
              </a:spcBef>
              <a:buClr>
                <a:schemeClr val="accent1"/>
              </a:buClr>
              <a:buSzPct val="76000"/>
              <a:buFont typeface="Wingdings 2" pitchFamily="18" charset="2"/>
              <a:buNone/>
              <a:defRPr sz="900" kern="1200" baseline="0">
                <a:solidFill>
                  <a:schemeClr val="tx2"/>
                </a:solidFill>
                <a:latin typeface="+mn-lt"/>
                <a:ea typeface="+mn-ea"/>
                <a:cs typeface="+mn-cs"/>
              </a:defRPr>
            </a:lvl5pPr>
            <a:lvl6pPr marL="2286000" indent="0" algn="l" defTabSz="914400" rtl="0" eaLnBrk="1" latinLnBrk="0" hangingPunct="1">
              <a:spcBef>
                <a:spcPct val="20000"/>
              </a:spcBef>
              <a:buClr>
                <a:schemeClr val="accent1"/>
              </a:buClr>
              <a:buSzPct val="76000"/>
              <a:buFont typeface="Wingdings 2" pitchFamily="18" charset="2"/>
              <a:buNone/>
              <a:defRPr sz="900" kern="1200">
                <a:solidFill>
                  <a:schemeClr val="tx2"/>
                </a:solidFill>
                <a:latin typeface="+mn-lt"/>
                <a:ea typeface="+mn-ea"/>
                <a:cs typeface="+mn-cs"/>
              </a:defRPr>
            </a:lvl6pPr>
            <a:lvl7pPr marL="2743200" indent="0" algn="l" defTabSz="914400" rtl="0" eaLnBrk="1" latinLnBrk="0" hangingPunct="1">
              <a:spcBef>
                <a:spcPct val="20000"/>
              </a:spcBef>
              <a:buClr>
                <a:schemeClr val="accent1"/>
              </a:buClr>
              <a:buSzPct val="76000"/>
              <a:buFont typeface="Wingdings 2" pitchFamily="18" charset="2"/>
              <a:buNone/>
              <a:defRPr sz="900" kern="1200">
                <a:solidFill>
                  <a:schemeClr val="tx2"/>
                </a:solidFill>
                <a:latin typeface="+mn-lt"/>
                <a:ea typeface="+mn-ea"/>
                <a:cs typeface="+mn-cs"/>
              </a:defRPr>
            </a:lvl7pPr>
            <a:lvl8pPr marL="3200400" indent="0" algn="l" defTabSz="914400" rtl="0" eaLnBrk="1" latinLnBrk="0" hangingPunct="1">
              <a:spcBef>
                <a:spcPct val="20000"/>
              </a:spcBef>
              <a:buClr>
                <a:schemeClr val="accent1"/>
              </a:buClr>
              <a:buSzPct val="76000"/>
              <a:buFont typeface="Wingdings 2" pitchFamily="18" charset="2"/>
              <a:buNone/>
              <a:defRPr sz="900" kern="1200">
                <a:solidFill>
                  <a:schemeClr val="tx2"/>
                </a:solidFill>
                <a:latin typeface="+mn-lt"/>
                <a:ea typeface="+mn-ea"/>
                <a:cs typeface="+mn-cs"/>
              </a:defRPr>
            </a:lvl8pPr>
            <a:lvl9pPr marL="3657600" indent="0" algn="l" defTabSz="914400" rtl="0" eaLnBrk="1" latinLnBrk="0" hangingPunct="1">
              <a:spcBef>
                <a:spcPct val="20000"/>
              </a:spcBef>
              <a:buClr>
                <a:schemeClr val="accent1"/>
              </a:buClr>
              <a:buSzPct val="76000"/>
              <a:buFont typeface="Wingdings 2" pitchFamily="18" charset="2"/>
              <a:buNone/>
              <a:defRPr sz="900" kern="1200">
                <a:solidFill>
                  <a:schemeClr val="tx2"/>
                </a:solidFill>
                <a:latin typeface="+mn-lt"/>
                <a:ea typeface="+mn-ea"/>
                <a:cs typeface="+mn-cs"/>
              </a:defRPr>
            </a:lvl9pPr>
          </a:lstStyle>
          <a:p>
            <a:pPr algn="ctr"/>
            <a:r>
              <a:rPr lang="en-US" sz="3600" b="1" dirty="0">
                <a:solidFill>
                  <a:srgbClr val="FF305F"/>
                </a:solidFill>
                <a:effectLst>
                  <a:outerShdw blurRad="50800" dist="38100" dir="2700000" algn="tl" rotWithShape="0">
                    <a:prstClr val="black">
                      <a:alpha val="40000"/>
                    </a:prstClr>
                  </a:outerShdw>
                </a:effectLst>
              </a:rPr>
              <a:t>JOIN AN ACCOUNTABILTY </a:t>
            </a:r>
            <a:r>
              <a:rPr lang="en-US" sz="3600" b="1" dirty="0" smtClean="0">
                <a:solidFill>
                  <a:srgbClr val="FF305F"/>
                </a:solidFill>
                <a:effectLst>
                  <a:outerShdw blurRad="50800" dist="38100" dir="2700000" algn="tl" rotWithShape="0">
                    <a:prstClr val="black">
                      <a:alpha val="40000"/>
                    </a:prstClr>
                  </a:outerShdw>
                </a:effectLst>
              </a:rPr>
              <a:t>GROUP</a:t>
            </a:r>
            <a:endParaRPr lang="en-US" sz="3600" dirty="0">
              <a:solidFill>
                <a:srgbClr val="FF305F"/>
              </a:solidFill>
            </a:endParaRPr>
          </a:p>
        </p:txBody>
      </p:sp>
      <p:sp>
        <p:nvSpPr>
          <p:cNvPr id="7" name="TextBox 6"/>
          <p:cNvSpPr txBox="1"/>
          <p:nvPr/>
        </p:nvSpPr>
        <p:spPr>
          <a:xfrm>
            <a:off x="3840055" y="3915382"/>
            <a:ext cx="4902892" cy="1785104"/>
          </a:xfrm>
          <a:prstGeom prst="rect">
            <a:avLst/>
          </a:prstGeom>
          <a:noFill/>
        </p:spPr>
        <p:txBody>
          <a:bodyPr wrap="square" rtlCol="0">
            <a:spAutoFit/>
          </a:bodyPr>
          <a:lstStyle/>
          <a:p>
            <a:pPr marL="285750" indent="-285750">
              <a:buClr>
                <a:srgbClr val="FF305F"/>
              </a:buClr>
              <a:buFont typeface="Arial"/>
              <a:buChar char="•"/>
            </a:pPr>
            <a:r>
              <a:rPr lang="en-US" sz="2200" dirty="0" smtClean="0"/>
              <a:t>Get Double The Results In The Same Amount Of Time</a:t>
            </a:r>
          </a:p>
          <a:p>
            <a:pPr marL="285750" indent="-285750">
              <a:buClr>
                <a:srgbClr val="FF305F"/>
              </a:buClr>
              <a:buFont typeface="Arial"/>
              <a:buChar char="•"/>
            </a:pPr>
            <a:r>
              <a:rPr lang="en-US" sz="2200" dirty="0" smtClean="0"/>
              <a:t>Make Working Out Fun</a:t>
            </a:r>
          </a:p>
          <a:p>
            <a:pPr marL="285750" indent="-285750">
              <a:buClr>
                <a:srgbClr val="FF305F"/>
              </a:buClr>
              <a:buFont typeface="Arial"/>
              <a:buChar char="•"/>
            </a:pPr>
            <a:r>
              <a:rPr lang="en-US" sz="2200" dirty="0" smtClean="0"/>
              <a:t>Burn Up To 600 Calories Per Hour</a:t>
            </a:r>
          </a:p>
          <a:p>
            <a:pPr marL="285750" indent="-285750">
              <a:buFont typeface="Arial"/>
              <a:buChar char="•"/>
            </a:pPr>
            <a:endParaRPr lang="en-US" sz="2200" dirty="0">
              <a:solidFill>
                <a:srgbClr val="000090"/>
              </a:solidFill>
            </a:endParaRPr>
          </a:p>
        </p:txBody>
      </p:sp>
      <p:pic>
        <p:nvPicPr>
          <p:cNvPr id="12" name="Picture 2"/>
          <p:cNvPicPr>
            <a:picLocks noChangeAspect="1"/>
          </p:cNvPicPr>
          <p:nvPr/>
        </p:nvPicPr>
        <p:blipFill rotWithShape="1">
          <a:blip r:embed="rId3">
            <a:extLst>
              <a:ext uri="{28A0092B-C50C-407E-A947-70E740481C1C}">
                <a14:useLocalDpi xmlns:a14="http://schemas.microsoft.com/office/drawing/2010/main" val="0"/>
              </a:ext>
            </a:extLst>
          </a:blip>
          <a:srcRect l="28345" t="5016" r="21597" b="5016"/>
          <a:stretch/>
        </p:blipFill>
        <p:spPr bwMode="auto">
          <a:xfrm>
            <a:off x="427849" y="2862715"/>
            <a:ext cx="2940994" cy="304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3941375" y="2717691"/>
            <a:ext cx="4644472" cy="892552"/>
          </a:xfrm>
          <a:prstGeom prst="rect">
            <a:avLst/>
          </a:prstGeom>
          <a:noFill/>
        </p:spPr>
        <p:txBody>
          <a:bodyPr wrap="square" rtlCol="0">
            <a:spAutoFit/>
          </a:bodyPr>
          <a:lstStyle/>
          <a:p>
            <a:pPr algn="ctr"/>
            <a:r>
              <a:rPr lang="en-US" sz="2800" b="1" dirty="0" smtClean="0">
                <a:solidFill>
                  <a:srgbClr val="FF305F"/>
                </a:solidFill>
                <a:latin typeface="Avenir Book"/>
                <a:cs typeface="Avenir Book"/>
              </a:rPr>
              <a:t>THRIVE </a:t>
            </a:r>
            <a:r>
              <a:rPr lang="en-US" sz="300" b="1" i="1" dirty="0" smtClean="0">
                <a:solidFill>
                  <a:srgbClr val="FF305F"/>
                </a:solidFill>
                <a:effectLst>
                  <a:outerShdw blurRad="50800" dist="38100" dir="2700000" algn="tl" rotWithShape="0">
                    <a:prstClr val="black">
                      <a:alpha val="40000"/>
                    </a:prstClr>
                  </a:outerShdw>
                </a:effectLst>
              </a:rPr>
              <a:t>  </a:t>
            </a:r>
            <a:endParaRPr lang="en-US" sz="300" b="1" i="1" dirty="0">
              <a:solidFill>
                <a:srgbClr val="FF305F"/>
              </a:solidFill>
              <a:effectLst>
                <a:outerShdw blurRad="50800" dist="38100" dir="2700000" algn="tl" rotWithShape="0">
                  <a:prstClr val="black">
                    <a:alpha val="40000"/>
                  </a:prstClr>
                </a:outerShdw>
              </a:effectLst>
            </a:endParaRPr>
          </a:p>
          <a:p>
            <a:pPr algn="ctr"/>
            <a:r>
              <a:rPr lang="en-US" sz="2400" dirty="0" smtClean="0">
                <a:solidFill>
                  <a:srgbClr val="000000"/>
                </a:solidFill>
              </a:rPr>
              <a:t>GROUP WORKOUTS</a:t>
            </a:r>
            <a:endParaRPr lang="en-US" sz="2400" dirty="0">
              <a:solidFill>
                <a:srgbClr val="000000"/>
              </a:solidFill>
            </a:endParaRPr>
          </a:p>
        </p:txBody>
      </p:sp>
      <p:cxnSp>
        <p:nvCxnSpPr>
          <p:cNvPr id="15" name="Straight Connector 14"/>
          <p:cNvCxnSpPr/>
          <p:nvPr/>
        </p:nvCxnSpPr>
        <p:spPr>
          <a:xfrm flipV="1">
            <a:off x="4488690" y="3748742"/>
            <a:ext cx="3705709" cy="2"/>
          </a:xfrm>
          <a:prstGeom prst="line">
            <a:avLst/>
          </a:prstGeom>
          <a:ln w="19050">
            <a:solidFill>
              <a:srgbClr val="FF305F"/>
            </a:solidFill>
          </a:ln>
          <a:effectLst/>
        </p:spPr>
        <p:style>
          <a:lnRef idx="2">
            <a:schemeClr val="accent1"/>
          </a:lnRef>
          <a:fillRef idx="0">
            <a:schemeClr val="accent1"/>
          </a:fillRef>
          <a:effectRef idx="1">
            <a:schemeClr val="accent1"/>
          </a:effectRef>
          <a:fontRef idx="minor">
            <a:schemeClr val="tx1"/>
          </a:fontRef>
        </p:style>
      </p:cxnSp>
      <p:sp>
        <p:nvSpPr>
          <p:cNvPr id="10" name="Title 1"/>
          <p:cNvSpPr txBox="1">
            <a:spLocks/>
          </p:cNvSpPr>
          <p:nvPr/>
        </p:nvSpPr>
        <p:spPr>
          <a:xfrm>
            <a:off x="0" y="248614"/>
            <a:ext cx="9144000" cy="1143000"/>
          </a:xfrm>
          <a:prstGeom prst="rect">
            <a:avLst/>
          </a:prstGeom>
          <a:noFill/>
        </p:spPr>
        <p:txBody>
          <a:bodyPr vert="horz" lIns="91440" tIns="45720" rIns="91440" bIns="45720" rtlCol="0" anchor="b">
            <a:normAutofit fontScale="70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10000"/>
              </a:lnSpc>
              <a:defRPr/>
            </a:pPr>
            <a:r>
              <a:rPr lang="en-US" sz="6000" b="1" dirty="0" smtClean="0">
                <a:solidFill>
                  <a:schemeClr val="tx1"/>
                </a:solidFill>
              </a:rPr>
              <a:t>If you want to </a:t>
            </a:r>
            <a:r>
              <a:rPr lang="en-US" sz="5400" b="1" dirty="0" smtClean="0">
                <a:solidFill>
                  <a:srgbClr val="FF305F"/>
                </a:solidFill>
                <a:latin typeface="Avenir Book"/>
                <a:cs typeface="Avenir Book"/>
              </a:rPr>
              <a:t>THRIVE </a:t>
            </a:r>
            <a:r>
              <a:rPr lang="en-US" sz="6000" b="1" i="1" dirty="0" smtClean="0">
                <a:solidFill>
                  <a:srgbClr val="FF305F"/>
                </a:solidFill>
              </a:rPr>
              <a:t>.</a:t>
            </a:r>
            <a:r>
              <a:rPr lang="en-US" sz="6000" b="1" i="1" dirty="0" smtClean="0">
                <a:solidFill>
                  <a:srgbClr val="FF305F"/>
                </a:solidFill>
              </a:rPr>
              <a:t>..</a:t>
            </a:r>
          </a:p>
          <a:p>
            <a:pPr algn="ctr">
              <a:lnSpc>
                <a:spcPct val="110000"/>
              </a:lnSpc>
              <a:defRPr/>
            </a:pPr>
            <a:r>
              <a:rPr lang="en-US" sz="3400" dirty="0" smtClean="0">
                <a:solidFill>
                  <a:schemeClr val="tx1">
                    <a:lumMod val="75000"/>
                    <a:lumOff val="25000"/>
                  </a:schemeClr>
                </a:solidFill>
                <a:latin typeface="Avenir Light"/>
                <a:cs typeface="Avenir Light"/>
              </a:rPr>
              <a:t>JOIN THE </a:t>
            </a:r>
            <a:r>
              <a:rPr lang="en-US" sz="3400" dirty="0" smtClean="0">
                <a:solidFill>
                  <a:srgbClr val="FF305F"/>
                </a:solidFill>
                <a:latin typeface="Avenir Light"/>
                <a:cs typeface="Avenir Light"/>
              </a:rPr>
              <a:t>DETOX &amp; WEIGHT-LOSS </a:t>
            </a:r>
            <a:r>
              <a:rPr lang="en-US" sz="3400" dirty="0" smtClean="0">
                <a:solidFill>
                  <a:schemeClr val="tx1">
                    <a:lumMod val="75000"/>
                    <a:lumOff val="25000"/>
                  </a:schemeClr>
                </a:solidFill>
                <a:latin typeface="Avenir Light"/>
                <a:cs typeface="Avenir Light"/>
              </a:rPr>
              <a:t>WELLNESS </a:t>
            </a:r>
            <a:r>
              <a:rPr lang="en-US" sz="3400" dirty="0" smtClean="0">
                <a:solidFill>
                  <a:schemeClr val="tx1">
                    <a:lumMod val="75000"/>
                    <a:lumOff val="25000"/>
                  </a:schemeClr>
                </a:solidFill>
                <a:latin typeface="Avenir Light"/>
                <a:cs typeface="Avenir Light"/>
              </a:rPr>
              <a:t>CHALLENGE!</a:t>
            </a:r>
            <a:endParaRPr lang="en-US" sz="3400" dirty="0">
              <a:solidFill>
                <a:schemeClr val="tx1">
                  <a:lumMod val="75000"/>
                  <a:lumOff val="25000"/>
                </a:schemeClr>
              </a:solidFill>
              <a:latin typeface="Avenir Light"/>
              <a:cs typeface="Avenir Light"/>
            </a:endParaRPr>
          </a:p>
        </p:txBody>
      </p:sp>
    </p:spTree>
    <p:extLst>
      <p:ext uri="{BB962C8B-B14F-4D97-AF65-F5344CB8AC3E}">
        <p14:creationId xmlns:p14="http://schemas.microsoft.com/office/powerpoint/2010/main" val="3629172722"/>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3825677" y="2764359"/>
            <a:ext cx="4709005" cy="2893892"/>
          </a:xfrm>
          <a:prstGeom prst="roundRect">
            <a:avLst/>
          </a:prstGeom>
          <a:solidFill>
            <a:schemeClr val="bg1">
              <a:alpha val="72000"/>
            </a:schemeClr>
          </a:solidFill>
          <a:effectLst>
            <a:glow rad="101600">
              <a:schemeClr val="bg1">
                <a:alpha val="75000"/>
              </a:schemeClr>
            </a:glow>
            <a:outerShdw blurRad="50800" dist="25400" dir="5400000" rotWithShape="0">
              <a:srgbClr val="000000">
                <a:alpha val="28000"/>
              </a:srgbClr>
            </a:outerShdw>
            <a:softEdge rad="647700"/>
          </a:effectLst>
          <a:scene3d>
            <a:camera prst="orthographicFront">
              <a:rot lat="0" lon="0" rev="0"/>
            </a:camera>
            <a:lightRig rig="threePt" dir="tl">
              <a:rot lat="0" lon="0" rev="20400000"/>
            </a:lightRig>
          </a:scene3d>
          <a:sp3d>
            <a:bevelT w="50800" h="12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itle 15"/>
          <p:cNvSpPr txBox="1">
            <a:spLocks/>
          </p:cNvSpPr>
          <p:nvPr/>
        </p:nvSpPr>
        <p:spPr>
          <a:xfrm>
            <a:off x="136962" y="1942464"/>
            <a:ext cx="1437819" cy="519142"/>
          </a:xfrm>
          <a:prstGeom prst="rect">
            <a:avLst/>
          </a:prstGeom>
        </p:spPr>
        <p:txBody>
          <a:bodyPr vert="horz" lIns="91440" tIns="45720" rIns="91440" bIns="45720" rtlCol="0" anchor="b">
            <a:normAutofit/>
          </a:bodyPr>
          <a:lstStyle>
            <a:lvl1pPr algn="l" defTabSz="914400" rtl="0" eaLnBrk="1" latinLnBrk="0" hangingPunct="1">
              <a:spcBef>
                <a:spcPct val="0"/>
              </a:spcBef>
              <a:buNone/>
              <a:defRPr sz="2800" b="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u="sng" dirty="0" smtClean="0">
                <a:solidFill>
                  <a:srgbClr val="FF305F"/>
                </a:solidFill>
                <a:effectLst>
                  <a:outerShdw blurRad="50800" dist="38100" dir="2700000" algn="tl" rotWithShape="0">
                    <a:prstClr val="black">
                      <a:alpha val="40000"/>
                    </a:prstClr>
                  </a:outerShdw>
                </a:effectLst>
              </a:rPr>
              <a:t>STEP </a:t>
            </a:r>
            <a:r>
              <a:rPr lang="en-US" b="1" u="sng" dirty="0">
                <a:solidFill>
                  <a:srgbClr val="FF305F"/>
                </a:solidFill>
                <a:effectLst>
                  <a:outerShdw blurRad="50800" dist="38100" dir="2700000" algn="tl" rotWithShape="0">
                    <a:prstClr val="black">
                      <a:alpha val="40000"/>
                    </a:prstClr>
                  </a:outerShdw>
                </a:effectLst>
              </a:rPr>
              <a:t>4</a:t>
            </a:r>
            <a:r>
              <a:rPr lang="en-US" b="1" dirty="0" smtClean="0">
                <a:solidFill>
                  <a:srgbClr val="FF305F"/>
                </a:solidFill>
                <a:effectLst>
                  <a:outerShdw blurRad="50800" dist="38100" dir="2700000" algn="tl" rotWithShape="0">
                    <a:prstClr val="black">
                      <a:alpha val="40000"/>
                    </a:prstClr>
                  </a:outerShdw>
                </a:effectLst>
              </a:rPr>
              <a:t>:</a:t>
            </a:r>
            <a:r>
              <a:rPr lang="en-US" b="1" dirty="0" smtClean="0">
                <a:solidFill>
                  <a:srgbClr val="FF305F"/>
                </a:solidFill>
              </a:rPr>
              <a:t> </a:t>
            </a:r>
            <a:r>
              <a:rPr lang="en-US" b="1" u="sng" dirty="0" smtClean="0">
                <a:solidFill>
                  <a:srgbClr val="FF305F"/>
                </a:solidFill>
              </a:rPr>
              <a:t> </a:t>
            </a:r>
            <a:endParaRPr lang="en-US" b="1" u="sng" dirty="0">
              <a:solidFill>
                <a:srgbClr val="FF305F"/>
              </a:solidFill>
            </a:endParaRPr>
          </a:p>
        </p:txBody>
      </p:sp>
      <p:sp>
        <p:nvSpPr>
          <p:cNvPr id="19" name="Text Placeholder 5"/>
          <p:cNvSpPr txBox="1">
            <a:spLocks/>
          </p:cNvSpPr>
          <p:nvPr/>
        </p:nvSpPr>
        <p:spPr>
          <a:xfrm>
            <a:off x="1398131" y="1739090"/>
            <a:ext cx="7707880" cy="908836"/>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1"/>
              </a:buClr>
              <a:buSzPct val="76000"/>
              <a:buFont typeface="Wingdings 2" pitchFamily="18" charset="2"/>
              <a:buNone/>
              <a:defRPr sz="1600" kern="1200">
                <a:solidFill>
                  <a:srgbClr val="424242"/>
                </a:solidFill>
                <a:latin typeface="+mn-lt"/>
                <a:ea typeface="+mn-ea"/>
                <a:cs typeface="+mn-cs"/>
              </a:defRPr>
            </a:lvl1pPr>
            <a:lvl2pPr marL="457200" indent="0" algn="l" defTabSz="914400" rtl="0" eaLnBrk="1" latinLnBrk="0" hangingPunct="1">
              <a:spcBef>
                <a:spcPct val="20000"/>
              </a:spcBef>
              <a:buClr>
                <a:schemeClr val="accent1"/>
              </a:buClr>
              <a:buSzPct val="76000"/>
              <a:buFont typeface="Wingdings 2" pitchFamily="18" charset="2"/>
              <a:buNone/>
              <a:defRPr sz="1200" kern="1200">
                <a:solidFill>
                  <a:schemeClr val="tx2"/>
                </a:solidFill>
                <a:latin typeface="+mn-lt"/>
                <a:ea typeface="+mn-ea"/>
                <a:cs typeface="+mn-cs"/>
              </a:defRPr>
            </a:lvl2pPr>
            <a:lvl3pPr marL="914400" indent="0" algn="l" defTabSz="914400" rtl="0" eaLnBrk="1" latinLnBrk="0" hangingPunct="1">
              <a:spcBef>
                <a:spcPct val="20000"/>
              </a:spcBef>
              <a:buClr>
                <a:schemeClr val="accent1"/>
              </a:buClr>
              <a:buSzPct val="76000"/>
              <a:buFont typeface="Wingdings 2" pitchFamily="18" charset="2"/>
              <a:buNone/>
              <a:defRPr sz="1000" kern="1200">
                <a:solidFill>
                  <a:schemeClr val="tx2"/>
                </a:solidFill>
                <a:latin typeface="+mn-lt"/>
                <a:ea typeface="+mn-ea"/>
                <a:cs typeface="+mn-cs"/>
              </a:defRPr>
            </a:lvl3pPr>
            <a:lvl4pPr marL="1371600" indent="0" algn="l" defTabSz="914400" rtl="0" eaLnBrk="1" latinLnBrk="0" hangingPunct="1">
              <a:spcBef>
                <a:spcPct val="20000"/>
              </a:spcBef>
              <a:buClr>
                <a:schemeClr val="accent1"/>
              </a:buClr>
              <a:buSzPct val="76000"/>
              <a:buFont typeface="Wingdings 2" pitchFamily="18" charset="2"/>
              <a:buNone/>
              <a:defRPr sz="900" kern="1200">
                <a:solidFill>
                  <a:schemeClr val="tx2"/>
                </a:solidFill>
                <a:latin typeface="+mn-lt"/>
                <a:ea typeface="+mn-ea"/>
                <a:cs typeface="+mn-cs"/>
              </a:defRPr>
            </a:lvl4pPr>
            <a:lvl5pPr marL="1828800" indent="0" algn="l" defTabSz="914400" rtl="0" eaLnBrk="1" latinLnBrk="0" hangingPunct="1">
              <a:spcBef>
                <a:spcPct val="20000"/>
              </a:spcBef>
              <a:buClr>
                <a:schemeClr val="accent1"/>
              </a:buClr>
              <a:buSzPct val="76000"/>
              <a:buFont typeface="Wingdings 2" pitchFamily="18" charset="2"/>
              <a:buNone/>
              <a:defRPr sz="900" kern="1200" baseline="0">
                <a:solidFill>
                  <a:schemeClr val="tx2"/>
                </a:solidFill>
                <a:latin typeface="+mn-lt"/>
                <a:ea typeface="+mn-ea"/>
                <a:cs typeface="+mn-cs"/>
              </a:defRPr>
            </a:lvl5pPr>
            <a:lvl6pPr marL="2286000" indent="0" algn="l" defTabSz="914400" rtl="0" eaLnBrk="1" latinLnBrk="0" hangingPunct="1">
              <a:spcBef>
                <a:spcPct val="20000"/>
              </a:spcBef>
              <a:buClr>
                <a:schemeClr val="accent1"/>
              </a:buClr>
              <a:buSzPct val="76000"/>
              <a:buFont typeface="Wingdings 2" pitchFamily="18" charset="2"/>
              <a:buNone/>
              <a:defRPr sz="900" kern="1200">
                <a:solidFill>
                  <a:schemeClr val="tx2"/>
                </a:solidFill>
                <a:latin typeface="+mn-lt"/>
                <a:ea typeface="+mn-ea"/>
                <a:cs typeface="+mn-cs"/>
              </a:defRPr>
            </a:lvl6pPr>
            <a:lvl7pPr marL="2743200" indent="0" algn="l" defTabSz="914400" rtl="0" eaLnBrk="1" latinLnBrk="0" hangingPunct="1">
              <a:spcBef>
                <a:spcPct val="20000"/>
              </a:spcBef>
              <a:buClr>
                <a:schemeClr val="accent1"/>
              </a:buClr>
              <a:buSzPct val="76000"/>
              <a:buFont typeface="Wingdings 2" pitchFamily="18" charset="2"/>
              <a:buNone/>
              <a:defRPr sz="900" kern="1200">
                <a:solidFill>
                  <a:schemeClr val="tx2"/>
                </a:solidFill>
                <a:latin typeface="+mn-lt"/>
                <a:ea typeface="+mn-ea"/>
                <a:cs typeface="+mn-cs"/>
              </a:defRPr>
            </a:lvl7pPr>
            <a:lvl8pPr marL="3200400" indent="0" algn="l" defTabSz="914400" rtl="0" eaLnBrk="1" latinLnBrk="0" hangingPunct="1">
              <a:spcBef>
                <a:spcPct val="20000"/>
              </a:spcBef>
              <a:buClr>
                <a:schemeClr val="accent1"/>
              </a:buClr>
              <a:buSzPct val="76000"/>
              <a:buFont typeface="Wingdings 2" pitchFamily="18" charset="2"/>
              <a:buNone/>
              <a:defRPr sz="900" kern="1200">
                <a:solidFill>
                  <a:schemeClr val="tx2"/>
                </a:solidFill>
                <a:latin typeface="+mn-lt"/>
                <a:ea typeface="+mn-ea"/>
                <a:cs typeface="+mn-cs"/>
              </a:defRPr>
            </a:lvl8pPr>
            <a:lvl9pPr marL="3657600" indent="0" algn="l" defTabSz="914400" rtl="0" eaLnBrk="1" latinLnBrk="0" hangingPunct="1">
              <a:spcBef>
                <a:spcPct val="20000"/>
              </a:spcBef>
              <a:buClr>
                <a:schemeClr val="accent1"/>
              </a:buClr>
              <a:buSzPct val="76000"/>
              <a:buFont typeface="Wingdings 2" pitchFamily="18" charset="2"/>
              <a:buNone/>
              <a:defRPr sz="900" kern="1200">
                <a:solidFill>
                  <a:schemeClr val="tx2"/>
                </a:solidFill>
                <a:latin typeface="+mn-lt"/>
                <a:ea typeface="+mn-ea"/>
                <a:cs typeface="+mn-cs"/>
              </a:defRPr>
            </a:lvl9pPr>
          </a:lstStyle>
          <a:p>
            <a:pPr algn="ctr"/>
            <a:r>
              <a:rPr lang="en-US" sz="4800" b="1" dirty="0" smtClean="0">
                <a:solidFill>
                  <a:srgbClr val="FF305F"/>
                </a:solidFill>
                <a:effectLst>
                  <a:outerShdw blurRad="50800" dist="38100" dir="2700000" algn="tl" rotWithShape="0">
                    <a:prstClr val="black">
                      <a:alpha val="40000"/>
                    </a:prstClr>
                  </a:outerShdw>
                </a:effectLst>
              </a:rPr>
              <a:t>INCREASE YOUR ENERGY</a:t>
            </a:r>
            <a:endParaRPr lang="en-US" sz="4800" dirty="0">
              <a:solidFill>
                <a:srgbClr val="FF305F"/>
              </a:solidFill>
            </a:endParaRPr>
          </a:p>
        </p:txBody>
      </p:sp>
      <p:sp>
        <p:nvSpPr>
          <p:cNvPr id="7" name="TextBox 6"/>
          <p:cNvSpPr txBox="1"/>
          <p:nvPr/>
        </p:nvSpPr>
        <p:spPr>
          <a:xfrm>
            <a:off x="4211045" y="3967684"/>
            <a:ext cx="4657840" cy="1815882"/>
          </a:xfrm>
          <a:prstGeom prst="rect">
            <a:avLst/>
          </a:prstGeom>
          <a:noFill/>
        </p:spPr>
        <p:txBody>
          <a:bodyPr wrap="square" rtlCol="0">
            <a:spAutoFit/>
          </a:bodyPr>
          <a:lstStyle/>
          <a:p>
            <a:pPr marL="285750" indent="-285750">
              <a:buFont typeface="Arial"/>
              <a:buChar char="•"/>
            </a:pPr>
            <a:r>
              <a:rPr lang="en-US" sz="2200" dirty="0" smtClean="0">
                <a:solidFill>
                  <a:srgbClr val="000090"/>
                </a:solidFill>
              </a:rPr>
              <a:t>Balance Your Nutrition</a:t>
            </a:r>
          </a:p>
          <a:p>
            <a:pPr marL="285750" indent="-285750">
              <a:buFont typeface="Arial"/>
              <a:buChar char="•"/>
            </a:pPr>
            <a:r>
              <a:rPr lang="en-US" sz="2200" dirty="0" smtClean="0">
                <a:solidFill>
                  <a:srgbClr val="000090"/>
                </a:solidFill>
              </a:rPr>
              <a:t>Alkalize Your Body</a:t>
            </a:r>
          </a:p>
          <a:p>
            <a:pPr marL="285750" indent="-285750">
              <a:buFont typeface="Arial"/>
              <a:buChar char="•"/>
            </a:pPr>
            <a:r>
              <a:rPr lang="en-US" sz="2200" dirty="0" smtClean="0">
                <a:solidFill>
                  <a:srgbClr val="000090"/>
                </a:solidFill>
              </a:rPr>
              <a:t>Get 15+ Servings Of Fruits &amp; Vegetables Per Serving</a:t>
            </a:r>
          </a:p>
          <a:p>
            <a:pPr marL="285750" indent="-285750">
              <a:buFont typeface="Arial"/>
              <a:buChar char="•"/>
            </a:pPr>
            <a:endParaRPr lang="en-US" sz="2400" dirty="0">
              <a:solidFill>
                <a:srgbClr val="000090"/>
              </a:solidFill>
            </a:endParaRPr>
          </a:p>
        </p:txBody>
      </p:sp>
      <p:pic>
        <p:nvPicPr>
          <p:cNvPr id="13" name="Picture 12"/>
          <p:cNvPicPr>
            <a:picLocks noChangeAspect="1"/>
          </p:cNvPicPr>
          <p:nvPr/>
        </p:nvPicPr>
        <p:blipFill rotWithShape="1">
          <a:blip r:embed="rId3"/>
          <a:srcRect l="1260" t="4878" r="2940" b="2439"/>
          <a:stretch/>
        </p:blipFill>
        <p:spPr>
          <a:xfrm>
            <a:off x="975402" y="2928186"/>
            <a:ext cx="1703144" cy="2838573"/>
          </a:xfrm>
          <a:prstGeom prst="rect">
            <a:avLst/>
          </a:prstGeom>
        </p:spPr>
      </p:pic>
      <p:sp>
        <p:nvSpPr>
          <p:cNvPr id="15" name="TextBox 14"/>
          <p:cNvSpPr txBox="1"/>
          <p:nvPr/>
        </p:nvSpPr>
        <p:spPr>
          <a:xfrm>
            <a:off x="3890210" y="2776879"/>
            <a:ext cx="4644472" cy="1031051"/>
          </a:xfrm>
          <a:prstGeom prst="rect">
            <a:avLst/>
          </a:prstGeom>
          <a:noFill/>
        </p:spPr>
        <p:txBody>
          <a:bodyPr wrap="square" rtlCol="0">
            <a:spAutoFit/>
          </a:bodyPr>
          <a:lstStyle/>
          <a:p>
            <a:pPr algn="ctr"/>
            <a:r>
              <a:rPr lang="en-US" sz="3400" b="1" dirty="0" smtClean="0">
                <a:solidFill>
                  <a:srgbClr val="FF305F"/>
                </a:solidFill>
                <a:effectLst>
                  <a:outerShdw blurRad="50800" dist="38100" dir="2700000" algn="tl" rotWithShape="0">
                    <a:prstClr val="black">
                      <a:alpha val="40000"/>
                    </a:prstClr>
                  </a:outerShdw>
                </a:effectLst>
              </a:rPr>
              <a:t>GREENS FIRST</a:t>
            </a:r>
          </a:p>
          <a:p>
            <a:pPr algn="ctr"/>
            <a:r>
              <a:rPr lang="en-US" sz="300" b="1" i="1" dirty="0" smtClean="0">
                <a:solidFill>
                  <a:srgbClr val="FF305F"/>
                </a:solidFill>
                <a:effectLst>
                  <a:outerShdw blurRad="50800" dist="38100" dir="2700000" algn="tl" rotWithShape="0">
                    <a:prstClr val="black">
                      <a:alpha val="40000"/>
                    </a:prstClr>
                  </a:outerShdw>
                </a:effectLst>
              </a:rPr>
              <a:t>  </a:t>
            </a:r>
            <a:endParaRPr lang="en-US" sz="300" b="1" i="1" dirty="0">
              <a:solidFill>
                <a:srgbClr val="FF305F"/>
              </a:solidFill>
              <a:effectLst>
                <a:outerShdw blurRad="50800" dist="38100" dir="2700000" algn="tl" rotWithShape="0">
                  <a:prstClr val="black">
                    <a:alpha val="40000"/>
                  </a:prstClr>
                </a:outerShdw>
              </a:effectLst>
            </a:endParaRPr>
          </a:p>
          <a:p>
            <a:pPr algn="ctr"/>
            <a:r>
              <a:rPr lang="en-US" sz="2400" dirty="0" smtClean="0">
                <a:solidFill>
                  <a:srgbClr val="FF305F"/>
                </a:solidFill>
              </a:rPr>
              <a:t>SUPER FOOD DRINK MIX</a:t>
            </a:r>
            <a:endParaRPr lang="en-US" sz="2400" dirty="0">
              <a:solidFill>
                <a:srgbClr val="FF305F"/>
              </a:solidFill>
            </a:endParaRPr>
          </a:p>
        </p:txBody>
      </p:sp>
      <p:cxnSp>
        <p:nvCxnSpPr>
          <p:cNvPr id="12" name="Straight Connector 11"/>
          <p:cNvCxnSpPr/>
          <p:nvPr/>
        </p:nvCxnSpPr>
        <p:spPr>
          <a:xfrm flipV="1">
            <a:off x="4396325" y="3957172"/>
            <a:ext cx="3705709" cy="2"/>
          </a:xfrm>
          <a:prstGeom prst="line">
            <a:avLst/>
          </a:prstGeom>
          <a:ln w="19050">
            <a:solidFill>
              <a:srgbClr val="FF305F"/>
            </a:solidFill>
          </a:ln>
          <a:effectLst/>
        </p:spPr>
        <p:style>
          <a:lnRef idx="2">
            <a:schemeClr val="accent1"/>
          </a:lnRef>
          <a:fillRef idx="0">
            <a:schemeClr val="accent1"/>
          </a:fillRef>
          <a:effectRef idx="1">
            <a:schemeClr val="accent1"/>
          </a:effectRef>
          <a:fontRef idx="minor">
            <a:schemeClr val="tx1"/>
          </a:fontRef>
        </p:style>
      </p:cxnSp>
      <p:sp>
        <p:nvSpPr>
          <p:cNvPr id="10" name="Title 1"/>
          <p:cNvSpPr txBox="1">
            <a:spLocks/>
          </p:cNvSpPr>
          <p:nvPr/>
        </p:nvSpPr>
        <p:spPr>
          <a:xfrm>
            <a:off x="0" y="248614"/>
            <a:ext cx="9144000" cy="1143000"/>
          </a:xfrm>
          <a:prstGeom prst="rect">
            <a:avLst/>
          </a:prstGeom>
          <a:noFill/>
        </p:spPr>
        <p:txBody>
          <a:bodyPr vert="horz" lIns="91440" tIns="45720" rIns="91440" bIns="45720" rtlCol="0" anchor="b">
            <a:normAutofit fontScale="70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10000"/>
              </a:lnSpc>
              <a:defRPr/>
            </a:pPr>
            <a:r>
              <a:rPr lang="en-US" sz="6000" b="1" dirty="0" smtClean="0">
                <a:solidFill>
                  <a:schemeClr val="tx1"/>
                </a:solidFill>
              </a:rPr>
              <a:t>If you want to </a:t>
            </a:r>
            <a:r>
              <a:rPr lang="en-US" sz="5400" b="1" dirty="0" smtClean="0">
                <a:solidFill>
                  <a:srgbClr val="FF305F"/>
                </a:solidFill>
                <a:latin typeface="Avenir Book"/>
                <a:cs typeface="Avenir Book"/>
              </a:rPr>
              <a:t>THRIVE </a:t>
            </a:r>
            <a:r>
              <a:rPr lang="en-US" sz="6000" b="1" i="1" dirty="0" smtClean="0">
                <a:solidFill>
                  <a:srgbClr val="FF305F"/>
                </a:solidFill>
              </a:rPr>
              <a:t>.</a:t>
            </a:r>
            <a:r>
              <a:rPr lang="en-US" sz="6000" b="1" i="1" dirty="0" smtClean="0">
                <a:solidFill>
                  <a:srgbClr val="FF305F"/>
                </a:solidFill>
              </a:rPr>
              <a:t>..</a:t>
            </a:r>
          </a:p>
          <a:p>
            <a:pPr algn="ctr">
              <a:lnSpc>
                <a:spcPct val="110000"/>
              </a:lnSpc>
              <a:defRPr/>
            </a:pPr>
            <a:r>
              <a:rPr lang="en-US" sz="3400" dirty="0" smtClean="0">
                <a:solidFill>
                  <a:schemeClr val="tx1">
                    <a:lumMod val="75000"/>
                    <a:lumOff val="25000"/>
                  </a:schemeClr>
                </a:solidFill>
                <a:latin typeface="Avenir Light"/>
                <a:cs typeface="Avenir Light"/>
              </a:rPr>
              <a:t>JOIN THE </a:t>
            </a:r>
            <a:r>
              <a:rPr lang="en-US" sz="3400" dirty="0" smtClean="0">
                <a:solidFill>
                  <a:srgbClr val="FF305F"/>
                </a:solidFill>
                <a:latin typeface="Avenir Light"/>
                <a:cs typeface="Avenir Light"/>
              </a:rPr>
              <a:t>DETOX &amp; WEIGHT-LOSS </a:t>
            </a:r>
            <a:r>
              <a:rPr lang="en-US" sz="3400" dirty="0" smtClean="0">
                <a:solidFill>
                  <a:schemeClr val="tx1">
                    <a:lumMod val="75000"/>
                    <a:lumOff val="25000"/>
                  </a:schemeClr>
                </a:solidFill>
                <a:latin typeface="Avenir Light"/>
                <a:cs typeface="Avenir Light"/>
              </a:rPr>
              <a:t>WELLNESS </a:t>
            </a:r>
            <a:r>
              <a:rPr lang="en-US" sz="3400" dirty="0" smtClean="0">
                <a:solidFill>
                  <a:schemeClr val="tx1">
                    <a:lumMod val="75000"/>
                    <a:lumOff val="25000"/>
                  </a:schemeClr>
                </a:solidFill>
                <a:latin typeface="Avenir Light"/>
                <a:cs typeface="Avenir Light"/>
              </a:rPr>
              <a:t>CHALLENGE!</a:t>
            </a:r>
            <a:endParaRPr lang="en-US" sz="3400" dirty="0">
              <a:solidFill>
                <a:schemeClr val="tx1">
                  <a:lumMod val="75000"/>
                  <a:lumOff val="25000"/>
                </a:schemeClr>
              </a:solidFill>
              <a:latin typeface="Avenir Light"/>
              <a:cs typeface="Avenir Light"/>
            </a:endParaRPr>
          </a:p>
        </p:txBody>
      </p:sp>
    </p:spTree>
    <p:extLst>
      <p:ext uri="{BB962C8B-B14F-4D97-AF65-F5344CB8AC3E}">
        <p14:creationId xmlns:p14="http://schemas.microsoft.com/office/powerpoint/2010/main" val="2569401813"/>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Owner\Pictures\My Pictures\fatboy for adrenaline.JPG"/>
          <p:cNvPicPr>
            <a:picLocks noChangeAspect="1" noChangeArrowheads="1"/>
          </p:cNvPicPr>
          <p:nvPr/>
        </p:nvPicPr>
        <p:blipFill>
          <a:blip r:embed="rId3">
            <a:lum bright="2000" contrast="24000"/>
            <a:extLst>
              <a:ext uri="{28A0092B-C50C-407E-A947-70E740481C1C}">
                <a14:useLocalDpi xmlns:a14="http://schemas.microsoft.com/office/drawing/2010/main" val="0"/>
              </a:ext>
            </a:extLst>
          </a:blip>
          <a:srcRect/>
          <a:stretch>
            <a:fillRect/>
          </a:stretch>
        </p:blipFill>
        <p:spPr bwMode="auto">
          <a:xfrm>
            <a:off x="673401" y="2426809"/>
            <a:ext cx="3361858" cy="411007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7" name="Picture 5" descr="C:\Users\Owner\Pictures\My Pictures\fatboy results for adrenaline.JPG"/>
          <p:cNvPicPr>
            <a:picLocks noChangeAspect="1" noChangeArrowheads="1"/>
          </p:cNvPicPr>
          <p:nvPr/>
        </p:nvPicPr>
        <p:blipFill>
          <a:blip r:embed="rId4">
            <a:lum bright="-8000" contrast="4000"/>
            <a:extLst>
              <a:ext uri="{28A0092B-C50C-407E-A947-70E740481C1C}">
                <a14:useLocalDpi xmlns:a14="http://schemas.microsoft.com/office/drawing/2010/main" val="0"/>
              </a:ext>
            </a:extLst>
          </a:blip>
          <a:srcRect/>
          <a:stretch>
            <a:fillRect/>
          </a:stretch>
        </p:blipFill>
        <p:spPr bwMode="auto">
          <a:xfrm>
            <a:off x="5146833" y="2433816"/>
            <a:ext cx="3228866" cy="411007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10" name="Rectangle 9"/>
          <p:cNvSpPr/>
          <p:nvPr/>
        </p:nvSpPr>
        <p:spPr>
          <a:xfrm>
            <a:off x="1539019" y="1780478"/>
            <a:ext cx="1440494" cy="646331"/>
          </a:xfrm>
          <a:prstGeom prst="rect">
            <a:avLst/>
          </a:prstGeom>
          <a:noFill/>
        </p:spPr>
        <p:txBody>
          <a:bodyPr wrap="none" lIns="91440" tIns="45720" rIns="91440" bIns="45720">
            <a:spAutoFit/>
          </a:bodyPr>
          <a:lstStyle/>
          <a:p>
            <a:pPr algn="ctr"/>
            <a:r>
              <a:rPr lang="en-US" sz="3600" dirty="0" smtClean="0">
                <a:ln w="18415" cmpd="sng">
                  <a:solidFill>
                    <a:schemeClr val="accent5">
                      <a:lumMod val="50000"/>
                    </a:schemeClr>
                  </a:solidFill>
                  <a:prstDash val="solid"/>
                </a:ln>
                <a:effectLst>
                  <a:outerShdw blurRad="63500" dir="3600000" algn="tl" rotWithShape="0">
                    <a:srgbClr val="000000">
                      <a:alpha val="70000"/>
                    </a:srgbClr>
                  </a:outerShdw>
                </a:effectLst>
              </a:rPr>
              <a:t>Before</a:t>
            </a:r>
            <a:endParaRPr lang="en-US" sz="3600" dirty="0">
              <a:ln w="18415" cmpd="sng">
                <a:solidFill>
                  <a:schemeClr val="accent5">
                    <a:lumMod val="50000"/>
                  </a:schemeClr>
                </a:solidFill>
                <a:prstDash val="solid"/>
              </a:ln>
              <a:effectLst>
                <a:outerShdw blurRad="63500" dir="3600000" algn="tl" rotWithShape="0">
                  <a:srgbClr val="000000">
                    <a:alpha val="70000"/>
                  </a:srgbClr>
                </a:outerShdw>
              </a:effectLst>
            </a:endParaRPr>
          </a:p>
        </p:txBody>
      </p:sp>
      <p:sp>
        <p:nvSpPr>
          <p:cNvPr id="11" name="Rectangle 10"/>
          <p:cNvSpPr/>
          <p:nvPr/>
        </p:nvSpPr>
        <p:spPr>
          <a:xfrm>
            <a:off x="6206420" y="1787485"/>
            <a:ext cx="1126706" cy="646331"/>
          </a:xfrm>
          <a:prstGeom prst="rect">
            <a:avLst/>
          </a:prstGeom>
          <a:noFill/>
        </p:spPr>
        <p:txBody>
          <a:bodyPr wrap="none" lIns="91440" tIns="45720" rIns="91440" bIns="45720">
            <a:spAutoFit/>
          </a:bodyPr>
          <a:lstStyle/>
          <a:p>
            <a:pPr algn="ctr"/>
            <a:r>
              <a:rPr lang="en-US" sz="3600" dirty="0" smtClean="0">
                <a:ln w="18415" cmpd="sng">
                  <a:solidFill>
                    <a:schemeClr val="accent5">
                      <a:lumMod val="50000"/>
                    </a:schemeClr>
                  </a:solidFill>
                  <a:prstDash val="solid"/>
                </a:ln>
                <a:effectLst>
                  <a:outerShdw blurRad="63500" dir="3600000" algn="tl" rotWithShape="0">
                    <a:srgbClr val="000000">
                      <a:alpha val="70000"/>
                    </a:srgbClr>
                  </a:outerShdw>
                </a:effectLst>
              </a:rPr>
              <a:t>After</a:t>
            </a:r>
            <a:endParaRPr lang="en-US" sz="3600" dirty="0">
              <a:ln w="18415" cmpd="sng">
                <a:solidFill>
                  <a:schemeClr val="accent5">
                    <a:lumMod val="50000"/>
                  </a:schemeClr>
                </a:solidFill>
                <a:prstDash val="solid"/>
              </a:ln>
              <a:effectLst>
                <a:outerShdw blurRad="63500" dir="3600000" algn="tl" rotWithShape="0">
                  <a:srgbClr val="000000">
                    <a:alpha val="70000"/>
                  </a:srgbClr>
                </a:outerShdw>
              </a:effectLst>
            </a:endParaRPr>
          </a:p>
        </p:txBody>
      </p:sp>
      <p:sp>
        <p:nvSpPr>
          <p:cNvPr id="8" name="Title 1"/>
          <p:cNvSpPr txBox="1">
            <a:spLocks/>
          </p:cNvSpPr>
          <p:nvPr/>
        </p:nvSpPr>
        <p:spPr>
          <a:xfrm>
            <a:off x="0" y="248614"/>
            <a:ext cx="9144000" cy="1143000"/>
          </a:xfrm>
          <a:prstGeom prst="rect">
            <a:avLst/>
          </a:prstGeom>
          <a:noFill/>
        </p:spPr>
        <p:txBody>
          <a:bodyPr vert="horz" lIns="91440" tIns="45720" rIns="91440" bIns="45720" rtlCol="0" anchor="b">
            <a:normAutofit fontScale="70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10000"/>
              </a:lnSpc>
              <a:defRPr/>
            </a:pPr>
            <a:r>
              <a:rPr lang="en-US" sz="6000" b="1" dirty="0" smtClean="0">
                <a:solidFill>
                  <a:schemeClr val="tx1"/>
                </a:solidFill>
              </a:rPr>
              <a:t>If you want to </a:t>
            </a:r>
            <a:r>
              <a:rPr lang="en-US" sz="5400" b="1" dirty="0" smtClean="0">
                <a:solidFill>
                  <a:srgbClr val="FF305F"/>
                </a:solidFill>
                <a:latin typeface="Avenir Book"/>
                <a:cs typeface="Avenir Book"/>
              </a:rPr>
              <a:t>THRIVE </a:t>
            </a:r>
            <a:r>
              <a:rPr lang="en-US" sz="6000" b="1" i="1" dirty="0" smtClean="0">
                <a:solidFill>
                  <a:srgbClr val="FF305F"/>
                </a:solidFill>
              </a:rPr>
              <a:t>.</a:t>
            </a:r>
            <a:r>
              <a:rPr lang="en-US" sz="6000" b="1" i="1" dirty="0" smtClean="0">
                <a:solidFill>
                  <a:srgbClr val="FF305F"/>
                </a:solidFill>
              </a:rPr>
              <a:t>..</a:t>
            </a:r>
          </a:p>
          <a:p>
            <a:pPr algn="ctr">
              <a:lnSpc>
                <a:spcPct val="110000"/>
              </a:lnSpc>
              <a:defRPr/>
            </a:pPr>
            <a:r>
              <a:rPr lang="en-US" sz="3400" dirty="0" smtClean="0">
                <a:solidFill>
                  <a:schemeClr val="tx1">
                    <a:lumMod val="75000"/>
                    <a:lumOff val="25000"/>
                  </a:schemeClr>
                </a:solidFill>
                <a:latin typeface="Avenir Light"/>
                <a:cs typeface="Avenir Light"/>
              </a:rPr>
              <a:t>JOIN THE </a:t>
            </a:r>
            <a:r>
              <a:rPr lang="en-US" sz="3400" dirty="0" smtClean="0">
                <a:solidFill>
                  <a:srgbClr val="FF305F"/>
                </a:solidFill>
                <a:latin typeface="Avenir Light"/>
                <a:cs typeface="Avenir Light"/>
              </a:rPr>
              <a:t>DETOX &amp; WEIGHT-LOSS </a:t>
            </a:r>
            <a:r>
              <a:rPr lang="en-US" sz="3400" dirty="0" smtClean="0">
                <a:solidFill>
                  <a:schemeClr val="tx1">
                    <a:lumMod val="75000"/>
                    <a:lumOff val="25000"/>
                  </a:schemeClr>
                </a:solidFill>
                <a:latin typeface="Avenir Light"/>
                <a:cs typeface="Avenir Light"/>
              </a:rPr>
              <a:t>WELLNESS </a:t>
            </a:r>
            <a:r>
              <a:rPr lang="en-US" sz="3400" dirty="0" smtClean="0">
                <a:solidFill>
                  <a:schemeClr val="tx1">
                    <a:lumMod val="75000"/>
                    <a:lumOff val="25000"/>
                  </a:schemeClr>
                </a:solidFill>
                <a:latin typeface="Avenir Light"/>
                <a:cs typeface="Avenir Light"/>
              </a:rPr>
              <a:t>CHALLENGE!</a:t>
            </a:r>
            <a:endParaRPr lang="en-US" sz="3400" dirty="0">
              <a:solidFill>
                <a:schemeClr val="tx1">
                  <a:lumMod val="75000"/>
                  <a:lumOff val="25000"/>
                </a:schemeClr>
              </a:solidFill>
              <a:latin typeface="Avenir Light"/>
              <a:cs typeface="Avenir Light"/>
            </a:endParaRPr>
          </a:p>
        </p:txBody>
      </p:sp>
    </p:spTree>
    <p:extLst>
      <p:ext uri="{BB962C8B-B14F-4D97-AF65-F5344CB8AC3E}">
        <p14:creationId xmlns:p14="http://schemas.microsoft.com/office/powerpoint/2010/main" val="3649149197"/>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3876842" y="2642041"/>
            <a:ext cx="4709005" cy="2911323"/>
          </a:xfrm>
          <a:prstGeom prst="roundRect">
            <a:avLst/>
          </a:prstGeom>
          <a:solidFill>
            <a:schemeClr val="bg1">
              <a:alpha val="72000"/>
            </a:schemeClr>
          </a:solidFill>
          <a:effectLst>
            <a:glow rad="101600">
              <a:schemeClr val="bg1">
                <a:alpha val="75000"/>
              </a:schemeClr>
            </a:glow>
            <a:outerShdw blurRad="50800" dist="25400" dir="5400000" rotWithShape="0">
              <a:srgbClr val="000000">
                <a:alpha val="28000"/>
              </a:srgbClr>
            </a:outerShdw>
            <a:softEdge rad="647700"/>
          </a:effectLst>
          <a:scene3d>
            <a:camera prst="orthographicFront">
              <a:rot lat="0" lon="0" rev="0"/>
            </a:camera>
            <a:lightRig rig="threePt" dir="tl">
              <a:rot lat="0" lon="0" rev="20400000"/>
            </a:lightRig>
          </a:scene3d>
          <a:sp3d>
            <a:bevelT w="50800" h="12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5"/>
          <p:cNvSpPr txBox="1">
            <a:spLocks/>
          </p:cNvSpPr>
          <p:nvPr/>
        </p:nvSpPr>
        <p:spPr>
          <a:xfrm>
            <a:off x="794993" y="1921050"/>
            <a:ext cx="1437819" cy="519142"/>
          </a:xfrm>
          <a:prstGeom prst="rect">
            <a:avLst/>
          </a:prstGeom>
        </p:spPr>
        <p:txBody>
          <a:bodyPr vert="horz" lIns="91440" tIns="45720" rIns="91440" bIns="45720" rtlCol="0" anchor="b">
            <a:normAutofit/>
          </a:bodyPr>
          <a:lstStyle>
            <a:lvl1pPr algn="l" defTabSz="914400" rtl="0" eaLnBrk="1" latinLnBrk="0" hangingPunct="1">
              <a:spcBef>
                <a:spcPct val="0"/>
              </a:spcBef>
              <a:buNone/>
              <a:defRPr sz="2800" b="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u="sng" dirty="0" smtClean="0">
                <a:solidFill>
                  <a:srgbClr val="FF305F"/>
                </a:solidFill>
                <a:effectLst>
                  <a:outerShdw blurRad="50800" dist="38100" dir="2700000" algn="tl" rotWithShape="0">
                    <a:prstClr val="black">
                      <a:alpha val="40000"/>
                    </a:prstClr>
                  </a:outerShdw>
                </a:effectLst>
              </a:rPr>
              <a:t>STEP 5</a:t>
            </a:r>
            <a:r>
              <a:rPr lang="en-US" b="1" dirty="0" smtClean="0">
                <a:solidFill>
                  <a:srgbClr val="FF305F"/>
                </a:solidFill>
                <a:effectLst>
                  <a:outerShdw blurRad="50800" dist="38100" dir="2700000" algn="tl" rotWithShape="0">
                    <a:prstClr val="black">
                      <a:alpha val="40000"/>
                    </a:prstClr>
                  </a:outerShdw>
                </a:effectLst>
              </a:rPr>
              <a:t>:</a:t>
            </a:r>
            <a:r>
              <a:rPr lang="en-US" b="1" dirty="0" smtClean="0">
                <a:solidFill>
                  <a:srgbClr val="FF305F"/>
                </a:solidFill>
              </a:rPr>
              <a:t> </a:t>
            </a:r>
            <a:r>
              <a:rPr lang="en-US" b="1" u="sng" dirty="0" smtClean="0">
                <a:solidFill>
                  <a:srgbClr val="FF305F"/>
                </a:solidFill>
              </a:rPr>
              <a:t> </a:t>
            </a:r>
            <a:endParaRPr lang="en-US" b="1" u="sng" dirty="0">
              <a:solidFill>
                <a:srgbClr val="FF305F"/>
              </a:solidFill>
            </a:endParaRPr>
          </a:p>
        </p:txBody>
      </p:sp>
      <p:sp>
        <p:nvSpPr>
          <p:cNvPr id="16" name="Text Placeholder 5"/>
          <p:cNvSpPr txBox="1">
            <a:spLocks/>
          </p:cNvSpPr>
          <p:nvPr/>
        </p:nvSpPr>
        <p:spPr>
          <a:xfrm>
            <a:off x="2232812" y="1751644"/>
            <a:ext cx="6199669" cy="908836"/>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1"/>
              </a:buClr>
              <a:buSzPct val="76000"/>
              <a:buFont typeface="Wingdings 2" pitchFamily="18" charset="2"/>
              <a:buNone/>
              <a:defRPr sz="1600" kern="1200">
                <a:solidFill>
                  <a:srgbClr val="424242"/>
                </a:solidFill>
                <a:latin typeface="+mn-lt"/>
                <a:ea typeface="+mn-ea"/>
                <a:cs typeface="+mn-cs"/>
              </a:defRPr>
            </a:lvl1pPr>
            <a:lvl2pPr marL="457200" indent="0" algn="l" defTabSz="914400" rtl="0" eaLnBrk="1" latinLnBrk="0" hangingPunct="1">
              <a:spcBef>
                <a:spcPct val="20000"/>
              </a:spcBef>
              <a:buClr>
                <a:schemeClr val="accent1"/>
              </a:buClr>
              <a:buSzPct val="76000"/>
              <a:buFont typeface="Wingdings 2" pitchFamily="18" charset="2"/>
              <a:buNone/>
              <a:defRPr sz="1200" kern="1200">
                <a:solidFill>
                  <a:schemeClr val="tx2"/>
                </a:solidFill>
                <a:latin typeface="+mn-lt"/>
                <a:ea typeface="+mn-ea"/>
                <a:cs typeface="+mn-cs"/>
              </a:defRPr>
            </a:lvl2pPr>
            <a:lvl3pPr marL="914400" indent="0" algn="l" defTabSz="914400" rtl="0" eaLnBrk="1" latinLnBrk="0" hangingPunct="1">
              <a:spcBef>
                <a:spcPct val="20000"/>
              </a:spcBef>
              <a:buClr>
                <a:schemeClr val="accent1"/>
              </a:buClr>
              <a:buSzPct val="76000"/>
              <a:buFont typeface="Wingdings 2" pitchFamily="18" charset="2"/>
              <a:buNone/>
              <a:defRPr sz="1000" kern="1200">
                <a:solidFill>
                  <a:schemeClr val="tx2"/>
                </a:solidFill>
                <a:latin typeface="+mn-lt"/>
                <a:ea typeface="+mn-ea"/>
                <a:cs typeface="+mn-cs"/>
              </a:defRPr>
            </a:lvl3pPr>
            <a:lvl4pPr marL="1371600" indent="0" algn="l" defTabSz="914400" rtl="0" eaLnBrk="1" latinLnBrk="0" hangingPunct="1">
              <a:spcBef>
                <a:spcPct val="20000"/>
              </a:spcBef>
              <a:buClr>
                <a:schemeClr val="accent1"/>
              </a:buClr>
              <a:buSzPct val="76000"/>
              <a:buFont typeface="Wingdings 2" pitchFamily="18" charset="2"/>
              <a:buNone/>
              <a:defRPr sz="900" kern="1200">
                <a:solidFill>
                  <a:schemeClr val="tx2"/>
                </a:solidFill>
                <a:latin typeface="+mn-lt"/>
                <a:ea typeface="+mn-ea"/>
                <a:cs typeface="+mn-cs"/>
              </a:defRPr>
            </a:lvl4pPr>
            <a:lvl5pPr marL="1828800" indent="0" algn="l" defTabSz="914400" rtl="0" eaLnBrk="1" latinLnBrk="0" hangingPunct="1">
              <a:spcBef>
                <a:spcPct val="20000"/>
              </a:spcBef>
              <a:buClr>
                <a:schemeClr val="accent1"/>
              </a:buClr>
              <a:buSzPct val="76000"/>
              <a:buFont typeface="Wingdings 2" pitchFamily="18" charset="2"/>
              <a:buNone/>
              <a:defRPr sz="900" kern="1200" baseline="0">
                <a:solidFill>
                  <a:schemeClr val="tx2"/>
                </a:solidFill>
                <a:latin typeface="+mn-lt"/>
                <a:ea typeface="+mn-ea"/>
                <a:cs typeface="+mn-cs"/>
              </a:defRPr>
            </a:lvl5pPr>
            <a:lvl6pPr marL="2286000" indent="0" algn="l" defTabSz="914400" rtl="0" eaLnBrk="1" latinLnBrk="0" hangingPunct="1">
              <a:spcBef>
                <a:spcPct val="20000"/>
              </a:spcBef>
              <a:buClr>
                <a:schemeClr val="accent1"/>
              </a:buClr>
              <a:buSzPct val="76000"/>
              <a:buFont typeface="Wingdings 2" pitchFamily="18" charset="2"/>
              <a:buNone/>
              <a:defRPr sz="900" kern="1200">
                <a:solidFill>
                  <a:schemeClr val="tx2"/>
                </a:solidFill>
                <a:latin typeface="+mn-lt"/>
                <a:ea typeface="+mn-ea"/>
                <a:cs typeface="+mn-cs"/>
              </a:defRPr>
            </a:lvl6pPr>
            <a:lvl7pPr marL="2743200" indent="0" algn="l" defTabSz="914400" rtl="0" eaLnBrk="1" latinLnBrk="0" hangingPunct="1">
              <a:spcBef>
                <a:spcPct val="20000"/>
              </a:spcBef>
              <a:buClr>
                <a:schemeClr val="accent1"/>
              </a:buClr>
              <a:buSzPct val="76000"/>
              <a:buFont typeface="Wingdings 2" pitchFamily="18" charset="2"/>
              <a:buNone/>
              <a:defRPr sz="900" kern="1200">
                <a:solidFill>
                  <a:schemeClr val="tx2"/>
                </a:solidFill>
                <a:latin typeface="+mn-lt"/>
                <a:ea typeface="+mn-ea"/>
                <a:cs typeface="+mn-cs"/>
              </a:defRPr>
            </a:lvl7pPr>
            <a:lvl8pPr marL="3200400" indent="0" algn="l" defTabSz="914400" rtl="0" eaLnBrk="1" latinLnBrk="0" hangingPunct="1">
              <a:spcBef>
                <a:spcPct val="20000"/>
              </a:spcBef>
              <a:buClr>
                <a:schemeClr val="accent1"/>
              </a:buClr>
              <a:buSzPct val="76000"/>
              <a:buFont typeface="Wingdings 2" pitchFamily="18" charset="2"/>
              <a:buNone/>
              <a:defRPr sz="900" kern="1200">
                <a:solidFill>
                  <a:schemeClr val="tx2"/>
                </a:solidFill>
                <a:latin typeface="+mn-lt"/>
                <a:ea typeface="+mn-ea"/>
                <a:cs typeface="+mn-cs"/>
              </a:defRPr>
            </a:lvl8pPr>
            <a:lvl9pPr marL="3657600" indent="0" algn="l" defTabSz="914400" rtl="0" eaLnBrk="1" latinLnBrk="0" hangingPunct="1">
              <a:spcBef>
                <a:spcPct val="20000"/>
              </a:spcBef>
              <a:buClr>
                <a:schemeClr val="accent1"/>
              </a:buClr>
              <a:buSzPct val="76000"/>
              <a:buFont typeface="Wingdings 2" pitchFamily="18" charset="2"/>
              <a:buNone/>
              <a:defRPr sz="900" kern="1200">
                <a:solidFill>
                  <a:schemeClr val="tx2"/>
                </a:solidFill>
                <a:latin typeface="+mn-lt"/>
                <a:ea typeface="+mn-ea"/>
                <a:cs typeface="+mn-cs"/>
              </a:defRPr>
            </a:lvl9pPr>
          </a:lstStyle>
          <a:p>
            <a:pPr algn="ctr"/>
            <a:r>
              <a:rPr lang="en-US" sz="4800" b="1" dirty="0" smtClean="0">
                <a:solidFill>
                  <a:srgbClr val="FF305F"/>
                </a:solidFill>
                <a:effectLst>
                  <a:outerShdw blurRad="50800" dist="38100" dir="2700000" algn="tl" rotWithShape="0">
                    <a:prstClr val="black">
                      <a:alpha val="40000"/>
                    </a:prstClr>
                  </a:outerShdw>
                </a:effectLst>
              </a:rPr>
              <a:t>GET STARTED TODAY</a:t>
            </a:r>
            <a:endParaRPr lang="en-US" sz="4800" dirty="0">
              <a:solidFill>
                <a:srgbClr val="FF305F"/>
              </a:solidFill>
            </a:endParaRPr>
          </a:p>
        </p:txBody>
      </p:sp>
      <p:pic>
        <p:nvPicPr>
          <p:cNvPr id="14" name="Picture 13"/>
          <p:cNvPicPr>
            <a:picLocks noChangeAspect="1"/>
          </p:cNvPicPr>
          <p:nvPr/>
        </p:nvPicPr>
        <p:blipFill>
          <a:blip r:embed="rId3"/>
          <a:stretch>
            <a:fillRect/>
          </a:stretch>
        </p:blipFill>
        <p:spPr>
          <a:xfrm flipH="1">
            <a:off x="-1316998" y="2791339"/>
            <a:ext cx="7421083" cy="4090737"/>
          </a:xfrm>
          <a:prstGeom prst="rect">
            <a:avLst/>
          </a:prstGeom>
        </p:spPr>
      </p:pic>
      <p:sp>
        <p:nvSpPr>
          <p:cNvPr id="19" name="Text Placeholder 5"/>
          <p:cNvSpPr txBox="1">
            <a:spLocks/>
          </p:cNvSpPr>
          <p:nvPr/>
        </p:nvSpPr>
        <p:spPr>
          <a:xfrm>
            <a:off x="4011135" y="3029409"/>
            <a:ext cx="4574712" cy="2182091"/>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buClr>
              <a:buSzPct val="76000"/>
              <a:buFont typeface="Wingdings 2" pitchFamily="18" charset="2"/>
              <a:buNone/>
              <a:defRPr sz="1600" kern="1200">
                <a:solidFill>
                  <a:srgbClr val="424242"/>
                </a:solidFill>
                <a:latin typeface="+mn-lt"/>
                <a:ea typeface="+mn-ea"/>
                <a:cs typeface="+mn-cs"/>
              </a:defRPr>
            </a:lvl1pPr>
            <a:lvl2pPr marL="457200" indent="0" algn="l" defTabSz="914400" rtl="0" eaLnBrk="1" latinLnBrk="0" hangingPunct="1">
              <a:spcBef>
                <a:spcPct val="20000"/>
              </a:spcBef>
              <a:buClr>
                <a:schemeClr val="accent1"/>
              </a:buClr>
              <a:buSzPct val="76000"/>
              <a:buFont typeface="Wingdings 2" pitchFamily="18" charset="2"/>
              <a:buNone/>
              <a:defRPr sz="1200" kern="1200">
                <a:solidFill>
                  <a:schemeClr val="tx2"/>
                </a:solidFill>
                <a:latin typeface="+mn-lt"/>
                <a:ea typeface="+mn-ea"/>
                <a:cs typeface="+mn-cs"/>
              </a:defRPr>
            </a:lvl2pPr>
            <a:lvl3pPr marL="914400" indent="0" algn="l" defTabSz="914400" rtl="0" eaLnBrk="1" latinLnBrk="0" hangingPunct="1">
              <a:spcBef>
                <a:spcPct val="20000"/>
              </a:spcBef>
              <a:buClr>
                <a:schemeClr val="accent1"/>
              </a:buClr>
              <a:buSzPct val="76000"/>
              <a:buFont typeface="Wingdings 2" pitchFamily="18" charset="2"/>
              <a:buNone/>
              <a:defRPr sz="1000" kern="1200">
                <a:solidFill>
                  <a:schemeClr val="tx2"/>
                </a:solidFill>
                <a:latin typeface="+mn-lt"/>
                <a:ea typeface="+mn-ea"/>
                <a:cs typeface="+mn-cs"/>
              </a:defRPr>
            </a:lvl3pPr>
            <a:lvl4pPr marL="1371600" indent="0" algn="l" defTabSz="914400" rtl="0" eaLnBrk="1" latinLnBrk="0" hangingPunct="1">
              <a:spcBef>
                <a:spcPct val="20000"/>
              </a:spcBef>
              <a:buClr>
                <a:schemeClr val="accent1"/>
              </a:buClr>
              <a:buSzPct val="76000"/>
              <a:buFont typeface="Wingdings 2" pitchFamily="18" charset="2"/>
              <a:buNone/>
              <a:defRPr sz="900" kern="1200">
                <a:solidFill>
                  <a:schemeClr val="tx2"/>
                </a:solidFill>
                <a:latin typeface="+mn-lt"/>
                <a:ea typeface="+mn-ea"/>
                <a:cs typeface="+mn-cs"/>
              </a:defRPr>
            </a:lvl4pPr>
            <a:lvl5pPr marL="1828800" indent="0" algn="l" defTabSz="914400" rtl="0" eaLnBrk="1" latinLnBrk="0" hangingPunct="1">
              <a:spcBef>
                <a:spcPct val="20000"/>
              </a:spcBef>
              <a:buClr>
                <a:schemeClr val="accent1"/>
              </a:buClr>
              <a:buSzPct val="76000"/>
              <a:buFont typeface="Wingdings 2" pitchFamily="18" charset="2"/>
              <a:buNone/>
              <a:defRPr sz="900" kern="1200" baseline="0">
                <a:solidFill>
                  <a:schemeClr val="tx2"/>
                </a:solidFill>
                <a:latin typeface="+mn-lt"/>
                <a:ea typeface="+mn-ea"/>
                <a:cs typeface="+mn-cs"/>
              </a:defRPr>
            </a:lvl5pPr>
            <a:lvl6pPr marL="2286000" indent="0" algn="l" defTabSz="914400" rtl="0" eaLnBrk="1" latinLnBrk="0" hangingPunct="1">
              <a:spcBef>
                <a:spcPct val="20000"/>
              </a:spcBef>
              <a:buClr>
                <a:schemeClr val="accent1"/>
              </a:buClr>
              <a:buSzPct val="76000"/>
              <a:buFont typeface="Wingdings 2" pitchFamily="18" charset="2"/>
              <a:buNone/>
              <a:defRPr sz="900" kern="1200">
                <a:solidFill>
                  <a:schemeClr val="tx2"/>
                </a:solidFill>
                <a:latin typeface="+mn-lt"/>
                <a:ea typeface="+mn-ea"/>
                <a:cs typeface="+mn-cs"/>
              </a:defRPr>
            </a:lvl6pPr>
            <a:lvl7pPr marL="2743200" indent="0" algn="l" defTabSz="914400" rtl="0" eaLnBrk="1" latinLnBrk="0" hangingPunct="1">
              <a:spcBef>
                <a:spcPct val="20000"/>
              </a:spcBef>
              <a:buClr>
                <a:schemeClr val="accent1"/>
              </a:buClr>
              <a:buSzPct val="76000"/>
              <a:buFont typeface="Wingdings 2" pitchFamily="18" charset="2"/>
              <a:buNone/>
              <a:defRPr sz="900" kern="1200">
                <a:solidFill>
                  <a:schemeClr val="tx2"/>
                </a:solidFill>
                <a:latin typeface="+mn-lt"/>
                <a:ea typeface="+mn-ea"/>
                <a:cs typeface="+mn-cs"/>
              </a:defRPr>
            </a:lvl7pPr>
            <a:lvl8pPr marL="3200400" indent="0" algn="l" defTabSz="914400" rtl="0" eaLnBrk="1" latinLnBrk="0" hangingPunct="1">
              <a:spcBef>
                <a:spcPct val="20000"/>
              </a:spcBef>
              <a:buClr>
                <a:schemeClr val="accent1"/>
              </a:buClr>
              <a:buSzPct val="76000"/>
              <a:buFont typeface="Wingdings 2" pitchFamily="18" charset="2"/>
              <a:buNone/>
              <a:defRPr sz="900" kern="1200">
                <a:solidFill>
                  <a:schemeClr val="tx2"/>
                </a:solidFill>
                <a:latin typeface="+mn-lt"/>
                <a:ea typeface="+mn-ea"/>
                <a:cs typeface="+mn-cs"/>
              </a:defRPr>
            </a:lvl8pPr>
            <a:lvl9pPr marL="3657600" indent="0" algn="l" defTabSz="914400" rtl="0" eaLnBrk="1" latinLnBrk="0" hangingPunct="1">
              <a:spcBef>
                <a:spcPct val="20000"/>
              </a:spcBef>
              <a:buClr>
                <a:schemeClr val="accent1"/>
              </a:buClr>
              <a:buSzPct val="76000"/>
              <a:buFont typeface="Wingdings 2" pitchFamily="18" charset="2"/>
              <a:buNone/>
              <a:defRPr sz="900" kern="1200">
                <a:solidFill>
                  <a:schemeClr val="tx2"/>
                </a:solidFill>
                <a:latin typeface="+mn-lt"/>
                <a:ea typeface="+mn-ea"/>
                <a:cs typeface="+mn-cs"/>
              </a:defRPr>
            </a:lvl9pPr>
          </a:lstStyle>
          <a:p>
            <a:pPr algn="ctr"/>
            <a:r>
              <a:rPr lang="en-US" sz="1800" dirty="0" smtClean="0">
                <a:solidFill>
                  <a:schemeClr val="tx1">
                    <a:lumMod val="65000"/>
                    <a:lumOff val="35000"/>
                  </a:schemeClr>
                </a:solidFill>
              </a:rPr>
              <a:t>  </a:t>
            </a:r>
            <a:r>
              <a:rPr lang="en-US" sz="3600" b="1" i="1" dirty="0" smtClean="0">
                <a:solidFill>
                  <a:srgbClr val="FF305F"/>
                </a:solidFill>
                <a:effectLst>
                  <a:outerShdw blurRad="50800" dist="38100" dir="2700000" algn="tl" rotWithShape="0">
                    <a:prstClr val="black">
                      <a:alpha val="40000"/>
                    </a:prstClr>
                  </a:outerShdw>
                </a:effectLst>
              </a:rPr>
              <a:t>SEE THE FRONT DESK </a:t>
            </a:r>
          </a:p>
          <a:p>
            <a:pPr algn="ctr"/>
            <a:endParaRPr lang="en-US" sz="2400" i="1" dirty="0" smtClean="0">
              <a:solidFill>
                <a:srgbClr val="2C97FF"/>
              </a:solidFill>
            </a:endParaRPr>
          </a:p>
          <a:p>
            <a:pPr algn="ctr"/>
            <a:r>
              <a:rPr lang="en-US" sz="2100" i="1" dirty="0" smtClean="0">
                <a:solidFill>
                  <a:srgbClr val="000090"/>
                </a:solidFill>
              </a:rPr>
              <a:t>        </a:t>
            </a:r>
            <a:r>
              <a:rPr lang="en-US" sz="2100" i="1" dirty="0" smtClean="0">
                <a:solidFill>
                  <a:schemeClr val="tx1"/>
                </a:solidFill>
              </a:rPr>
              <a:t>FOR MORE INFORMATION &amp;       </a:t>
            </a:r>
          </a:p>
          <a:p>
            <a:pPr algn="ctr"/>
            <a:r>
              <a:rPr lang="en-US" sz="2100" i="1" dirty="0">
                <a:solidFill>
                  <a:schemeClr val="tx1"/>
                </a:solidFill>
              </a:rPr>
              <a:t> </a:t>
            </a:r>
            <a:r>
              <a:rPr lang="en-US" sz="2100" i="1" dirty="0" smtClean="0">
                <a:solidFill>
                  <a:schemeClr val="tx1"/>
                </a:solidFill>
              </a:rPr>
              <a:t>      TO RESERVE YOUR SPOT TODAY!</a:t>
            </a:r>
            <a:endParaRPr lang="en-US" sz="3400" i="1" dirty="0" smtClean="0">
              <a:solidFill>
                <a:schemeClr val="tx1"/>
              </a:solidFill>
            </a:endParaRPr>
          </a:p>
          <a:p>
            <a:pPr algn="ctr"/>
            <a:r>
              <a:rPr lang="en-US" sz="200" b="1" i="1" dirty="0" smtClean="0">
                <a:solidFill>
                  <a:schemeClr val="tx1"/>
                </a:solidFill>
                <a:effectLst>
                  <a:outerShdw blurRad="50800" dist="38100" dir="2700000" algn="tl" rotWithShape="0">
                    <a:prstClr val="black">
                      <a:alpha val="40000"/>
                    </a:prstClr>
                  </a:outerShdw>
                </a:effectLst>
              </a:rPr>
              <a:t>  </a:t>
            </a:r>
          </a:p>
          <a:p>
            <a:pPr algn="ctr"/>
            <a:endParaRPr lang="en-US" sz="2600" dirty="0">
              <a:solidFill>
                <a:schemeClr val="tx1"/>
              </a:solidFill>
            </a:endParaRPr>
          </a:p>
          <a:p>
            <a:pPr marL="342900" indent="-342900" algn="ctr">
              <a:buFont typeface="Arial"/>
              <a:buChar char="•"/>
            </a:pPr>
            <a:endParaRPr lang="en-US" sz="2300" i="1" dirty="0">
              <a:solidFill>
                <a:srgbClr val="000090"/>
              </a:solidFill>
              <a:effectLst>
                <a:outerShdw blurRad="50800" dist="38100" dir="2700000" algn="tl" rotWithShape="0">
                  <a:prstClr val="black">
                    <a:alpha val="40000"/>
                  </a:prstClr>
                </a:outerShdw>
              </a:effectLst>
            </a:endParaRPr>
          </a:p>
        </p:txBody>
      </p:sp>
      <p:sp>
        <p:nvSpPr>
          <p:cNvPr id="8" name="Title 1"/>
          <p:cNvSpPr txBox="1">
            <a:spLocks/>
          </p:cNvSpPr>
          <p:nvPr/>
        </p:nvSpPr>
        <p:spPr>
          <a:xfrm>
            <a:off x="0" y="248614"/>
            <a:ext cx="9144000" cy="1143000"/>
          </a:xfrm>
          <a:prstGeom prst="rect">
            <a:avLst/>
          </a:prstGeom>
          <a:noFill/>
        </p:spPr>
        <p:txBody>
          <a:bodyPr vert="horz" lIns="91440" tIns="45720" rIns="91440" bIns="45720" rtlCol="0" anchor="b">
            <a:normAutofit fontScale="70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10000"/>
              </a:lnSpc>
              <a:defRPr/>
            </a:pPr>
            <a:r>
              <a:rPr lang="en-US" sz="6000" b="1" dirty="0" smtClean="0">
                <a:solidFill>
                  <a:schemeClr val="tx1"/>
                </a:solidFill>
              </a:rPr>
              <a:t>If you want to </a:t>
            </a:r>
            <a:r>
              <a:rPr lang="en-US" sz="5400" b="1" dirty="0" smtClean="0">
                <a:solidFill>
                  <a:srgbClr val="FF305F"/>
                </a:solidFill>
                <a:latin typeface="Avenir Book"/>
                <a:cs typeface="Avenir Book"/>
              </a:rPr>
              <a:t>THRIVE </a:t>
            </a:r>
            <a:r>
              <a:rPr lang="en-US" sz="6000" b="1" i="1" dirty="0" smtClean="0">
                <a:solidFill>
                  <a:srgbClr val="FF305F"/>
                </a:solidFill>
              </a:rPr>
              <a:t>.</a:t>
            </a:r>
            <a:r>
              <a:rPr lang="en-US" sz="6000" b="1" i="1" dirty="0" smtClean="0">
                <a:solidFill>
                  <a:srgbClr val="FF305F"/>
                </a:solidFill>
              </a:rPr>
              <a:t>..</a:t>
            </a:r>
          </a:p>
          <a:p>
            <a:pPr algn="ctr">
              <a:lnSpc>
                <a:spcPct val="110000"/>
              </a:lnSpc>
              <a:defRPr/>
            </a:pPr>
            <a:r>
              <a:rPr lang="en-US" sz="3400" dirty="0" smtClean="0">
                <a:solidFill>
                  <a:schemeClr val="tx1">
                    <a:lumMod val="75000"/>
                    <a:lumOff val="25000"/>
                  </a:schemeClr>
                </a:solidFill>
                <a:latin typeface="Avenir Light"/>
                <a:cs typeface="Avenir Light"/>
              </a:rPr>
              <a:t>JOIN THE </a:t>
            </a:r>
            <a:r>
              <a:rPr lang="en-US" sz="3400" dirty="0" smtClean="0">
                <a:solidFill>
                  <a:srgbClr val="FF305F"/>
                </a:solidFill>
                <a:latin typeface="Avenir Light"/>
                <a:cs typeface="Avenir Light"/>
              </a:rPr>
              <a:t>DETOX &amp; WEIGHT-LOSS </a:t>
            </a:r>
            <a:r>
              <a:rPr lang="en-US" sz="3400" dirty="0" smtClean="0">
                <a:solidFill>
                  <a:schemeClr val="tx1">
                    <a:lumMod val="75000"/>
                    <a:lumOff val="25000"/>
                  </a:schemeClr>
                </a:solidFill>
                <a:latin typeface="Avenir Light"/>
                <a:cs typeface="Avenir Light"/>
              </a:rPr>
              <a:t>WELLNESS </a:t>
            </a:r>
            <a:r>
              <a:rPr lang="en-US" sz="3400" dirty="0" smtClean="0">
                <a:solidFill>
                  <a:schemeClr val="tx1">
                    <a:lumMod val="75000"/>
                    <a:lumOff val="25000"/>
                  </a:schemeClr>
                </a:solidFill>
                <a:latin typeface="Avenir Light"/>
                <a:cs typeface="Avenir Light"/>
              </a:rPr>
              <a:t>CHALLENGE!</a:t>
            </a:r>
            <a:endParaRPr lang="en-US" sz="3400" dirty="0">
              <a:solidFill>
                <a:schemeClr val="tx1">
                  <a:lumMod val="75000"/>
                  <a:lumOff val="25000"/>
                </a:schemeClr>
              </a:solidFill>
              <a:latin typeface="Avenir Light"/>
              <a:cs typeface="Avenir Light"/>
            </a:endParaRPr>
          </a:p>
        </p:txBody>
      </p:sp>
    </p:spTree>
    <p:extLst>
      <p:ext uri="{BB962C8B-B14F-4D97-AF65-F5344CB8AC3E}">
        <p14:creationId xmlns:p14="http://schemas.microsoft.com/office/powerpoint/2010/main" val="3538117815"/>
      </p:ext>
    </p:extLst>
  </p:cSld>
  <p:clrMapOvr>
    <a:masterClrMapping/>
  </p:clrMapOvr>
  <mc:AlternateContent xmlns:mc="http://schemas.openxmlformats.org/markup-compatibility/2006" xmlns:p14="http://schemas.microsoft.com/office/powerpoint/2010/main">
    <mc:Choice Requires="p14">
      <p:transition p14:dur="0" advTm="10000"/>
    </mc:Choice>
    <mc:Fallback xmlns="">
      <p:transition xmlns:p14="http://schemas.microsoft.com/office/powerpoint/2010/main" advTm="10000"/>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a:spLocks noChangeArrowheads="1"/>
          </p:cNvSpPr>
          <p:nvPr/>
        </p:nvSpPr>
        <p:spPr bwMode="auto">
          <a:xfrm>
            <a:off x="1344411" y="3335597"/>
            <a:ext cx="1833880" cy="1808480"/>
          </a:xfrm>
          <a:prstGeom prst="ellipse">
            <a:avLst/>
          </a:prstGeom>
          <a:solidFill>
            <a:schemeClr val="tx1"/>
          </a:solidFill>
          <a:ln w="63500">
            <a:solidFill>
              <a:schemeClr val="tx1"/>
            </a:solidFill>
            <a:round/>
            <a:headEnd/>
            <a:tailEnd/>
          </a:ln>
          <a:effectLst/>
          <a:extLst/>
        </p:spPr>
        <p:txBody>
          <a:bodyPr rot="0" vert="horz" wrap="square" lIns="91440" tIns="45720" rIns="91440" bIns="45720" anchor="ctr" anchorCtr="0" upright="1">
            <a:noAutofit/>
          </a:bodyPr>
          <a:lstStyle/>
          <a:p>
            <a:endParaRPr lang="en-US"/>
          </a:p>
        </p:txBody>
      </p:sp>
      <p:sp>
        <p:nvSpPr>
          <p:cNvPr id="7" name="Text Box 53"/>
          <p:cNvSpPr txBox="1">
            <a:spLocks noChangeArrowheads="1"/>
          </p:cNvSpPr>
          <p:nvPr/>
        </p:nvSpPr>
        <p:spPr bwMode="auto">
          <a:xfrm>
            <a:off x="2355331" y="5736214"/>
            <a:ext cx="4246245" cy="715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r>
              <a:rPr lang="en-US" sz="1800" b="1" dirty="0" smtClean="0">
                <a:effectLst/>
                <a:latin typeface="Times"/>
                <a:ea typeface="MS ????"/>
                <a:cs typeface="Times New Roman"/>
              </a:rPr>
              <a:t>If You Sign Up Today!</a:t>
            </a:r>
            <a:endParaRPr lang="en-US" sz="1000" dirty="0">
              <a:effectLst/>
              <a:latin typeface="Times"/>
              <a:ea typeface="MS ????"/>
              <a:cs typeface="Times New Roman"/>
            </a:endParaRPr>
          </a:p>
          <a:p>
            <a:pPr marL="0" marR="0" algn="ctr"/>
            <a:r>
              <a:rPr lang="en-US" sz="1800" b="1" dirty="0">
                <a:effectLst/>
                <a:latin typeface="Times"/>
                <a:ea typeface="MS ????"/>
                <a:cs typeface="Times New Roman"/>
              </a:rPr>
              <a:t>Only 30</a:t>
            </a:r>
            <a:r>
              <a:rPr lang="en-US" sz="1800" b="1" dirty="0">
                <a:solidFill>
                  <a:srgbClr val="FF305F"/>
                </a:solidFill>
                <a:effectLst/>
                <a:latin typeface="Times"/>
                <a:ea typeface="MS ????"/>
                <a:cs typeface="Times New Roman"/>
              </a:rPr>
              <a:t> </a:t>
            </a:r>
            <a:r>
              <a:rPr lang="en-US" sz="1800" b="1" dirty="0">
                <a:solidFill>
                  <a:srgbClr val="FF305F"/>
                </a:solidFill>
                <a:effectLst/>
                <a:latin typeface="Lucida Calligraphy"/>
                <a:ea typeface="MS ????"/>
                <a:cs typeface="Times New Roman"/>
              </a:rPr>
              <a:t>Sexy</a:t>
            </a:r>
            <a:r>
              <a:rPr lang="en-US" sz="1800" b="1" dirty="0">
                <a:solidFill>
                  <a:srgbClr val="FF305F"/>
                </a:solidFill>
                <a:effectLst/>
                <a:latin typeface="Times"/>
                <a:ea typeface="MS ????"/>
                <a:cs typeface="Times New Roman"/>
              </a:rPr>
              <a:t> </a:t>
            </a:r>
            <a:r>
              <a:rPr lang="en-US" sz="1800" b="1" dirty="0">
                <a:effectLst/>
                <a:latin typeface="Times"/>
                <a:ea typeface="MS ????"/>
                <a:cs typeface="Times New Roman"/>
              </a:rPr>
              <a:t>Spots Available</a:t>
            </a:r>
            <a:endParaRPr lang="en-US" sz="1000" dirty="0">
              <a:effectLst/>
              <a:latin typeface="Times"/>
              <a:ea typeface="MS ????"/>
              <a:cs typeface="Times New Roman"/>
            </a:endParaRPr>
          </a:p>
        </p:txBody>
      </p:sp>
      <p:sp>
        <p:nvSpPr>
          <p:cNvPr id="8" name="Rectangle 7"/>
          <p:cNvSpPr>
            <a:spLocks/>
          </p:cNvSpPr>
          <p:nvPr/>
        </p:nvSpPr>
        <p:spPr>
          <a:xfrm>
            <a:off x="1306946" y="3631912"/>
            <a:ext cx="1848485" cy="1103803"/>
          </a:xfrm>
          <a:prstGeom prst="rect">
            <a:avLst/>
          </a:prstGeom>
        </p:spPr>
        <p:txBody>
          <a:bodyPr wrap="square">
            <a:noAutofit/>
          </a:bodyPr>
          <a:lstStyle/>
          <a:p>
            <a:pPr algn="ctr"/>
            <a:r>
              <a:rPr lang="en-US" sz="3600" b="1" dirty="0" smtClean="0">
                <a:solidFill>
                  <a:srgbClr val="FF305F"/>
                </a:solidFill>
                <a:latin typeface="Avenir Book"/>
                <a:cs typeface="Avenir Book"/>
              </a:rPr>
              <a:t>THRIVE</a:t>
            </a:r>
          </a:p>
          <a:p>
            <a:pPr algn="ctr"/>
            <a:r>
              <a:rPr lang="en-US" dirty="0" smtClean="0">
                <a:solidFill>
                  <a:schemeClr val="bg1"/>
                </a:solidFill>
                <a:effectLst/>
                <a:latin typeface="Avenir Book"/>
                <a:ea typeface="MS ????"/>
                <a:cs typeface="Avenir Book"/>
              </a:rPr>
              <a:t>WEIGHT- LOSS</a:t>
            </a:r>
          </a:p>
          <a:p>
            <a:pPr algn="ctr"/>
            <a:r>
              <a:rPr lang="en-US" dirty="0" smtClean="0">
                <a:solidFill>
                  <a:schemeClr val="bg1"/>
                </a:solidFill>
                <a:latin typeface="Avenir Book"/>
                <a:ea typeface="MS ????"/>
                <a:cs typeface="Avenir Book"/>
              </a:rPr>
              <a:t>CHALLENGE</a:t>
            </a:r>
            <a:endParaRPr lang="en-US" dirty="0">
              <a:solidFill>
                <a:schemeClr val="bg1"/>
              </a:solidFill>
              <a:effectLst/>
              <a:latin typeface="Avenir Book"/>
              <a:ea typeface="MS ????"/>
              <a:cs typeface="Avenir Book"/>
            </a:endParaRPr>
          </a:p>
        </p:txBody>
      </p:sp>
      <p:sp>
        <p:nvSpPr>
          <p:cNvPr id="9" name="Oval 8"/>
          <p:cNvSpPr>
            <a:spLocks noChangeArrowheads="1"/>
          </p:cNvSpPr>
          <p:nvPr/>
        </p:nvSpPr>
        <p:spPr bwMode="auto">
          <a:xfrm>
            <a:off x="5704956" y="3322897"/>
            <a:ext cx="1833880" cy="1808480"/>
          </a:xfrm>
          <a:prstGeom prst="ellipse">
            <a:avLst/>
          </a:prstGeom>
          <a:solidFill>
            <a:srgbClr val="FFFFFF"/>
          </a:solidFill>
          <a:ln w="63500">
            <a:solidFill>
              <a:srgbClr val="8EC834"/>
            </a:solidFill>
            <a:round/>
            <a:headEnd/>
            <a:tailEnd/>
          </a:ln>
          <a:effectLst/>
          <a:extLst>
            <a:ext uri="{AF507438-7753-43e0-B8FC-AC1667EBCBE1}">
              <a14:hiddenEffects xmlns:a14="http://schemas.microsoft.com/office/drawing/2010/main">
                <a:effectLst>
                  <a:outerShdw dist="23000" dir="5400000" rotWithShape="0">
                    <a:srgbClr val="808080">
                      <a:alpha val="34999"/>
                    </a:srgbClr>
                  </a:outerShdw>
                </a:effectLst>
              </a14:hiddenEffects>
            </a:ext>
          </a:extLst>
        </p:spPr>
        <p:txBody>
          <a:bodyPr rot="0" vert="horz" wrap="square" lIns="91440" tIns="45720" rIns="91440" bIns="45720" anchor="ctr" anchorCtr="0" upright="1">
            <a:noAutofit/>
          </a:bodyPr>
          <a:lstStyle/>
          <a:p>
            <a:endParaRPr lang="en-US"/>
          </a:p>
        </p:txBody>
      </p:sp>
      <p:sp>
        <p:nvSpPr>
          <p:cNvPr id="10" name="Text Box 22"/>
          <p:cNvSpPr txBox="1">
            <a:spLocks noChangeArrowheads="1"/>
          </p:cNvSpPr>
          <p:nvPr/>
        </p:nvSpPr>
        <p:spPr bwMode="auto">
          <a:xfrm>
            <a:off x="5882121" y="3617827"/>
            <a:ext cx="155384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2400" i="1" kern="1200" spc="100" dirty="0">
                <a:effectLst/>
                <a:latin typeface="Avenir Black"/>
                <a:ea typeface="MS ????"/>
                <a:cs typeface="Futura Condensed"/>
              </a:rPr>
              <a:t>Buy 2</a:t>
            </a:r>
            <a:endParaRPr lang="en-US" sz="1000" dirty="0">
              <a:effectLst/>
              <a:latin typeface="Times"/>
              <a:ea typeface="MS ????"/>
              <a:cs typeface="Times New Roman"/>
            </a:endParaRPr>
          </a:p>
          <a:p>
            <a:pPr marL="0" marR="0" algn="ctr">
              <a:spcBef>
                <a:spcPts val="0"/>
              </a:spcBef>
              <a:spcAft>
                <a:spcPts val="0"/>
              </a:spcAft>
            </a:pPr>
            <a:r>
              <a:rPr lang="en-US" sz="2400" b="1" i="1" kern="1200" spc="100" dirty="0">
                <a:solidFill>
                  <a:srgbClr val="FB0551"/>
                </a:solidFill>
                <a:effectLst/>
                <a:latin typeface="Avenir Black"/>
                <a:ea typeface="MS ????"/>
                <a:cs typeface="Futura Condensed"/>
              </a:rPr>
              <a:t>Get 1 </a:t>
            </a:r>
            <a:r>
              <a:rPr lang="en-US" sz="2600" b="1" i="1" kern="1200" spc="100" dirty="0">
                <a:solidFill>
                  <a:srgbClr val="FB0551"/>
                </a:solidFill>
                <a:effectLst/>
                <a:latin typeface="Avenir Black"/>
                <a:ea typeface="MS ????"/>
                <a:cs typeface="Futura Condensed"/>
              </a:rPr>
              <a:t>FREE! </a:t>
            </a:r>
            <a:endParaRPr lang="en-US" sz="1000" dirty="0">
              <a:effectLst/>
              <a:latin typeface="Times"/>
              <a:ea typeface="MS ????"/>
              <a:cs typeface="Times New Roman"/>
            </a:endParaRPr>
          </a:p>
          <a:p>
            <a:pPr marL="0" marR="0">
              <a:spcBef>
                <a:spcPts val="0"/>
              </a:spcBef>
              <a:spcAft>
                <a:spcPts val="1000"/>
              </a:spcAft>
            </a:pPr>
            <a:r>
              <a:rPr lang="en-US" sz="1200" i="1" dirty="0">
                <a:solidFill>
                  <a:srgbClr val="000090"/>
                </a:solidFill>
                <a:effectLst/>
                <a:latin typeface="Calibri"/>
                <a:ea typeface="Calibri"/>
                <a:cs typeface="Times New Roman"/>
              </a:rPr>
              <a:t> </a:t>
            </a:r>
            <a:endParaRPr lang="en-US" sz="1200" dirty="0">
              <a:effectLst/>
              <a:latin typeface="Calibri"/>
              <a:ea typeface="Calibri"/>
              <a:cs typeface="Times New Roman"/>
            </a:endParaRPr>
          </a:p>
        </p:txBody>
      </p:sp>
      <p:sp>
        <p:nvSpPr>
          <p:cNvPr id="11" name="Oval 10"/>
          <p:cNvSpPr>
            <a:spLocks noChangeArrowheads="1"/>
          </p:cNvSpPr>
          <p:nvPr/>
        </p:nvSpPr>
        <p:spPr bwMode="auto">
          <a:xfrm>
            <a:off x="3532621" y="3310197"/>
            <a:ext cx="1833880" cy="1808480"/>
          </a:xfrm>
          <a:prstGeom prst="ellipse">
            <a:avLst/>
          </a:prstGeom>
          <a:solidFill>
            <a:srgbClr val="FFFFFF"/>
          </a:solidFill>
          <a:ln w="63500">
            <a:solidFill>
              <a:srgbClr val="8EC834"/>
            </a:solidFill>
            <a:round/>
            <a:headEnd/>
            <a:tailEnd/>
          </a:ln>
          <a:effectLst/>
          <a:extLst>
            <a:ext uri="{AF507438-7753-43e0-B8FC-AC1667EBCBE1}">
              <a14:hiddenEffects xmlns:a14="http://schemas.microsoft.com/office/drawing/2010/main">
                <a:effectLst>
                  <a:outerShdw dist="23000" dir="5400000" rotWithShape="0">
                    <a:srgbClr val="808080">
                      <a:alpha val="34999"/>
                    </a:srgbClr>
                  </a:outerShdw>
                </a:effectLst>
              </a14:hiddenEffects>
            </a:ext>
          </a:extLst>
        </p:spPr>
        <p:txBody>
          <a:bodyPr rot="0" vert="horz" wrap="square" lIns="91440" tIns="45720" rIns="91440" bIns="45720" anchor="ctr" anchorCtr="0" upright="1">
            <a:noAutofit/>
          </a:bodyPr>
          <a:lstStyle/>
          <a:p>
            <a:endParaRPr lang="en-US"/>
          </a:p>
        </p:txBody>
      </p:sp>
      <p:sp>
        <p:nvSpPr>
          <p:cNvPr id="12" name="Text Box 22"/>
          <p:cNvSpPr txBox="1">
            <a:spLocks noChangeArrowheads="1"/>
          </p:cNvSpPr>
          <p:nvPr/>
        </p:nvSpPr>
        <p:spPr bwMode="auto">
          <a:xfrm>
            <a:off x="3547861" y="3531872"/>
            <a:ext cx="183388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2400" kern="1200" spc="100" dirty="0">
                <a:effectLst/>
                <a:latin typeface="Avenir Black"/>
                <a:ea typeface="MS ????"/>
                <a:cs typeface="Futura Condensed"/>
              </a:rPr>
              <a:t>Buy 1</a:t>
            </a:r>
            <a:endParaRPr lang="en-US" sz="1000" dirty="0">
              <a:effectLst/>
              <a:latin typeface="Times"/>
              <a:ea typeface="MS ????"/>
              <a:cs typeface="Times New Roman"/>
            </a:endParaRPr>
          </a:p>
          <a:p>
            <a:pPr marL="0" marR="0" algn="ctr">
              <a:spcBef>
                <a:spcPts val="0"/>
              </a:spcBef>
              <a:spcAft>
                <a:spcPts val="0"/>
              </a:spcAft>
            </a:pPr>
            <a:r>
              <a:rPr lang="en-US" sz="2400" b="1" i="1" kern="1200" spc="100" dirty="0">
                <a:solidFill>
                  <a:srgbClr val="FB0551"/>
                </a:solidFill>
                <a:effectLst/>
                <a:latin typeface="Avenir Black"/>
                <a:ea typeface="MS ????"/>
                <a:cs typeface="Futura Condensed"/>
              </a:rPr>
              <a:t>Get 1 </a:t>
            </a:r>
            <a:endParaRPr lang="en-US" sz="1000" dirty="0">
              <a:effectLst/>
              <a:latin typeface="Times"/>
              <a:ea typeface="MS ????"/>
              <a:cs typeface="Times New Roman"/>
            </a:endParaRPr>
          </a:p>
          <a:p>
            <a:pPr marL="0" marR="0" algn="ctr">
              <a:spcBef>
                <a:spcPts val="0"/>
              </a:spcBef>
              <a:spcAft>
                <a:spcPts val="0"/>
              </a:spcAft>
            </a:pPr>
            <a:r>
              <a:rPr lang="en-US" sz="2600" b="1" i="1" kern="1200" spc="100" dirty="0">
                <a:solidFill>
                  <a:srgbClr val="FB0551"/>
                </a:solidFill>
                <a:effectLst/>
                <a:latin typeface="Avenir Black"/>
                <a:ea typeface="MS ????"/>
                <a:cs typeface="Futura Condensed"/>
              </a:rPr>
              <a:t>50% Off!</a:t>
            </a:r>
            <a:r>
              <a:rPr lang="en-US" sz="2400" b="1" i="1" kern="1200" spc="100" dirty="0">
                <a:solidFill>
                  <a:srgbClr val="FB0551"/>
                </a:solidFill>
                <a:effectLst/>
                <a:latin typeface="Avenir Black"/>
                <a:ea typeface="MS ????"/>
                <a:cs typeface="Futura Condensed"/>
              </a:rPr>
              <a:t> </a:t>
            </a:r>
            <a:endParaRPr lang="en-US" sz="1000" dirty="0">
              <a:effectLst/>
              <a:latin typeface="Times"/>
              <a:ea typeface="MS ????"/>
              <a:cs typeface="Times New Roman"/>
            </a:endParaRPr>
          </a:p>
          <a:p>
            <a:pPr marL="0" marR="0">
              <a:spcBef>
                <a:spcPts val="0"/>
              </a:spcBef>
              <a:spcAft>
                <a:spcPts val="1000"/>
              </a:spcAft>
            </a:pPr>
            <a:r>
              <a:rPr lang="en-US" sz="1200" i="1" dirty="0">
                <a:solidFill>
                  <a:srgbClr val="000090"/>
                </a:solidFill>
                <a:effectLst/>
                <a:latin typeface="Calibri"/>
                <a:ea typeface="Calibri"/>
                <a:cs typeface="Times New Roman"/>
              </a:rPr>
              <a:t> </a:t>
            </a:r>
            <a:endParaRPr lang="en-US" sz="1200" dirty="0">
              <a:effectLst/>
              <a:latin typeface="Calibri"/>
              <a:ea typeface="Calibri"/>
              <a:cs typeface="Times New Roman"/>
            </a:endParaRPr>
          </a:p>
        </p:txBody>
      </p:sp>
      <p:pic>
        <p:nvPicPr>
          <p:cNvPr id="15" name="Picture 14"/>
          <p:cNvPicPr>
            <a:picLocks noChangeAspect="1"/>
          </p:cNvPicPr>
          <p:nvPr/>
        </p:nvPicPr>
        <p:blipFill>
          <a:blip r:embed="rId2">
            <a:extLst>
              <a:ext uri="{BEBA8EAE-BF5A-486C-A8C5-ECC9F3942E4B}">
                <a14:imgProps xmlns:a14="http://schemas.microsoft.com/office/drawing/2010/main">
                  <a14:imgLayer r:embed="rId3">
                    <a14:imgEffect>
                      <a14:backgroundRemoval t="267" b="100000" l="405" r="99798"/>
                    </a14:imgEffect>
                  </a14:imgLayer>
                </a14:imgProps>
              </a:ext>
            </a:extLst>
          </a:blip>
          <a:stretch>
            <a:fillRect/>
          </a:stretch>
        </p:blipFill>
        <p:spPr>
          <a:xfrm rot="20167783">
            <a:off x="2872344" y="1307719"/>
            <a:ext cx="3357172" cy="2548461"/>
          </a:xfrm>
          <a:prstGeom prst="rect">
            <a:avLst/>
          </a:prstGeom>
        </p:spPr>
      </p:pic>
      <p:sp>
        <p:nvSpPr>
          <p:cNvPr id="14" name="Title 1"/>
          <p:cNvSpPr txBox="1">
            <a:spLocks/>
          </p:cNvSpPr>
          <p:nvPr/>
        </p:nvSpPr>
        <p:spPr>
          <a:xfrm>
            <a:off x="0" y="248614"/>
            <a:ext cx="9144000" cy="1143000"/>
          </a:xfrm>
          <a:prstGeom prst="rect">
            <a:avLst/>
          </a:prstGeom>
          <a:noFill/>
        </p:spPr>
        <p:txBody>
          <a:bodyPr vert="horz" lIns="91440" tIns="45720" rIns="91440" bIns="45720" rtlCol="0" anchor="b">
            <a:normAutofit fontScale="70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10000"/>
              </a:lnSpc>
              <a:defRPr/>
            </a:pPr>
            <a:r>
              <a:rPr lang="en-US" sz="6000" b="1" dirty="0" smtClean="0">
                <a:solidFill>
                  <a:schemeClr val="tx1"/>
                </a:solidFill>
              </a:rPr>
              <a:t>If you want to </a:t>
            </a:r>
            <a:r>
              <a:rPr lang="en-US" sz="5400" b="1" dirty="0" smtClean="0">
                <a:solidFill>
                  <a:srgbClr val="FF305F"/>
                </a:solidFill>
                <a:latin typeface="Avenir Book"/>
                <a:cs typeface="Avenir Book"/>
              </a:rPr>
              <a:t>THRIVE </a:t>
            </a:r>
            <a:r>
              <a:rPr lang="en-US" sz="6000" b="1" i="1" dirty="0" smtClean="0">
                <a:solidFill>
                  <a:srgbClr val="FF305F"/>
                </a:solidFill>
              </a:rPr>
              <a:t>.</a:t>
            </a:r>
            <a:r>
              <a:rPr lang="en-US" sz="6000" b="1" i="1" dirty="0" smtClean="0">
                <a:solidFill>
                  <a:srgbClr val="FF305F"/>
                </a:solidFill>
              </a:rPr>
              <a:t>..</a:t>
            </a:r>
          </a:p>
          <a:p>
            <a:pPr algn="ctr">
              <a:lnSpc>
                <a:spcPct val="110000"/>
              </a:lnSpc>
              <a:defRPr/>
            </a:pPr>
            <a:r>
              <a:rPr lang="en-US" sz="3400" dirty="0" smtClean="0">
                <a:solidFill>
                  <a:schemeClr val="tx1">
                    <a:lumMod val="75000"/>
                    <a:lumOff val="25000"/>
                  </a:schemeClr>
                </a:solidFill>
                <a:latin typeface="Avenir Light"/>
                <a:cs typeface="Avenir Light"/>
              </a:rPr>
              <a:t>JOIN THE </a:t>
            </a:r>
            <a:r>
              <a:rPr lang="en-US" sz="3400" dirty="0" smtClean="0">
                <a:solidFill>
                  <a:srgbClr val="FF305F"/>
                </a:solidFill>
                <a:latin typeface="Avenir Light"/>
                <a:cs typeface="Avenir Light"/>
              </a:rPr>
              <a:t>DETOX &amp; WEIGHT-LOSS </a:t>
            </a:r>
            <a:r>
              <a:rPr lang="en-US" sz="3400" dirty="0" smtClean="0">
                <a:solidFill>
                  <a:schemeClr val="tx1">
                    <a:lumMod val="75000"/>
                    <a:lumOff val="25000"/>
                  </a:schemeClr>
                </a:solidFill>
                <a:latin typeface="Avenir Light"/>
                <a:cs typeface="Avenir Light"/>
              </a:rPr>
              <a:t>WELLNESS </a:t>
            </a:r>
            <a:r>
              <a:rPr lang="en-US" sz="3400" dirty="0" smtClean="0">
                <a:solidFill>
                  <a:schemeClr val="tx1">
                    <a:lumMod val="75000"/>
                    <a:lumOff val="25000"/>
                  </a:schemeClr>
                </a:solidFill>
                <a:latin typeface="Avenir Light"/>
                <a:cs typeface="Avenir Light"/>
              </a:rPr>
              <a:t>CHALLENGE!</a:t>
            </a:r>
            <a:endParaRPr lang="en-US" sz="3400" dirty="0">
              <a:solidFill>
                <a:schemeClr val="tx1">
                  <a:lumMod val="75000"/>
                  <a:lumOff val="25000"/>
                </a:schemeClr>
              </a:solidFill>
              <a:latin typeface="Avenir Light"/>
              <a:cs typeface="Avenir Light"/>
            </a:endParaRPr>
          </a:p>
        </p:txBody>
      </p:sp>
    </p:spTree>
    <p:extLst>
      <p:ext uri="{BB962C8B-B14F-4D97-AF65-F5344CB8AC3E}">
        <p14:creationId xmlns:p14="http://schemas.microsoft.com/office/powerpoint/2010/main" val="1428541268"/>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9823" y="274320"/>
            <a:ext cx="8451094" cy="14289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148" name="Picture 4" descr="http://www.uweightloss.com/wp-content/uploads/2013/04/science_behind_weight_loss2.jpg"/>
          <p:cNvPicPr>
            <a:picLocks noChangeAspect="1" noChangeArrowheads="1"/>
          </p:cNvPicPr>
          <p:nvPr/>
        </p:nvPicPr>
        <p:blipFill>
          <a:blip r:embed="rId2"/>
          <a:srcRect/>
          <a:stretch>
            <a:fillRect/>
          </a:stretch>
        </p:blipFill>
        <p:spPr bwMode="auto">
          <a:xfrm>
            <a:off x="720641" y="1265179"/>
            <a:ext cx="7885475" cy="5194824"/>
          </a:xfrm>
          <a:prstGeom prst="rect">
            <a:avLst/>
          </a:prstGeom>
          <a:noFill/>
        </p:spPr>
      </p:pic>
      <p:pic>
        <p:nvPicPr>
          <p:cNvPr id="25602" name="Picture 2" descr="http://img.allw.mn/content/www/weight-loss.jpg"/>
          <p:cNvPicPr>
            <a:picLocks noChangeAspect="1" noChangeArrowheads="1"/>
          </p:cNvPicPr>
          <p:nvPr/>
        </p:nvPicPr>
        <p:blipFill>
          <a:blip r:embed="rId3"/>
          <a:srcRect/>
          <a:stretch>
            <a:fillRect/>
          </a:stretch>
        </p:blipFill>
        <p:spPr bwMode="auto">
          <a:xfrm>
            <a:off x="0" y="0"/>
            <a:ext cx="8301790" cy="6858000"/>
          </a:xfrm>
          <a:prstGeom prst="rect">
            <a:avLst/>
          </a:prstGeom>
          <a:noFill/>
        </p:spPr>
      </p:pic>
      <p:sp>
        <p:nvSpPr>
          <p:cNvPr id="19" name="Text Placeholder 5"/>
          <p:cNvSpPr txBox="1">
            <a:spLocks/>
          </p:cNvSpPr>
          <p:nvPr/>
        </p:nvSpPr>
        <p:spPr>
          <a:xfrm>
            <a:off x="4016188" y="1265179"/>
            <a:ext cx="5127812" cy="3048000"/>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1"/>
              </a:buClr>
              <a:buSzPct val="76000"/>
              <a:buFont typeface="Wingdings 2" pitchFamily="18" charset="2"/>
              <a:buNone/>
              <a:defRPr sz="1600" kern="1200">
                <a:solidFill>
                  <a:srgbClr val="424242"/>
                </a:solidFill>
                <a:latin typeface="+mn-lt"/>
                <a:ea typeface="+mn-ea"/>
                <a:cs typeface="+mn-cs"/>
              </a:defRPr>
            </a:lvl1pPr>
            <a:lvl2pPr marL="457200" indent="0" algn="l" defTabSz="914400" rtl="0" eaLnBrk="1" latinLnBrk="0" hangingPunct="1">
              <a:spcBef>
                <a:spcPct val="20000"/>
              </a:spcBef>
              <a:buClr>
                <a:schemeClr val="accent1"/>
              </a:buClr>
              <a:buSzPct val="76000"/>
              <a:buFont typeface="Wingdings 2" pitchFamily="18" charset="2"/>
              <a:buNone/>
              <a:defRPr sz="1200" kern="1200">
                <a:solidFill>
                  <a:schemeClr val="tx2"/>
                </a:solidFill>
                <a:latin typeface="+mn-lt"/>
                <a:ea typeface="+mn-ea"/>
                <a:cs typeface="+mn-cs"/>
              </a:defRPr>
            </a:lvl2pPr>
            <a:lvl3pPr marL="914400" indent="0" algn="l" defTabSz="914400" rtl="0" eaLnBrk="1" latinLnBrk="0" hangingPunct="1">
              <a:spcBef>
                <a:spcPct val="20000"/>
              </a:spcBef>
              <a:buClr>
                <a:schemeClr val="accent1"/>
              </a:buClr>
              <a:buSzPct val="76000"/>
              <a:buFont typeface="Wingdings 2" pitchFamily="18" charset="2"/>
              <a:buNone/>
              <a:defRPr sz="1000" kern="1200">
                <a:solidFill>
                  <a:schemeClr val="tx2"/>
                </a:solidFill>
                <a:latin typeface="+mn-lt"/>
                <a:ea typeface="+mn-ea"/>
                <a:cs typeface="+mn-cs"/>
              </a:defRPr>
            </a:lvl3pPr>
            <a:lvl4pPr marL="1371600" indent="0" algn="l" defTabSz="914400" rtl="0" eaLnBrk="1" latinLnBrk="0" hangingPunct="1">
              <a:spcBef>
                <a:spcPct val="20000"/>
              </a:spcBef>
              <a:buClr>
                <a:schemeClr val="accent1"/>
              </a:buClr>
              <a:buSzPct val="76000"/>
              <a:buFont typeface="Wingdings 2" pitchFamily="18" charset="2"/>
              <a:buNone/>
              <a:defRPr sz="900" kern="1200">
                <a:solidFill>
                  <a:schemeClr val="tx2"/>
                </a:solidFill>
                <a:latin typeface="+mn-lt"/>
                <a:ea typeface="+mn-ea"/>
                <a:cs typeface="+mn-cs"/>
              </a:defRPr>
            </a:lvl4pPr>
            <a:lvl5pPr marL="1828800" indent="0" algn="l" defTabSz="914400" rtl="0" eaLnBrk="1" latinLnBrk="0" hangingPunct="1">
              <a:spcBef>
                <a:spcPct val="20000"/>
              </a:spcBef>
              <a:buClr>
                <a:schemeClr val="accent1"/>
              </a:buClr>
              <a:buSzPct val="76000"/>
              <a:buFont typeface="Wingdings 2" pitchFamily="18" charset="2"/>
              <a:buNone/>
              <a:defRPr sz="900" kern="1200" baseline="0">
                <a:solidFill>
                  <a:schemeClr val="tx2"/>
                </a:solidFill>
                <a:latin typeface="+mn-lt"/>
                <a:ea typeface="+mn-ea"/>
                <a:cs typeface="+mn-cs"/>
              </a:defRPr>
            </a:lvl5pPr>
            <a:lvl6pPr marL="2286000" indent="0" algn="l" defTabSz="914400" rtl="0" eaLnBrk="1" latinLnBrk="0" hangingPunct="1">
              <a:spcBef>
                <a:spcPct val="20000"/>
              </a:spcBef>
              <a:buClr>
                <a:schemeClr val="accent1"/>
              </a:buClr>
              <a:buSzPct val="76000"/>
              <a:buFont typeface="Wingdings 2" pitchFamily="18" charset="2"/>
              <a:buNone/>
              <a:defRPr sz="900" kern="1200">
                <a:solidFill>
                  <a:schemeClr val="tx2"/>
                </a:solidFill>
                <a:latin typeface="+mn-lt"/>
                <a:ea typeface="+mn-ea"/>
                <a:cs typeface="+mn-cs"/>
              </a:defRPr>
            </a:lvl6pPr>
            <a:lvl7pPr marL="2743200" indent="0" algn="l" defTabSz="914400" rtl="0" eaLnBrk="1" latinLnBrk="0" hangingPunct="1">
              <a:spcBef>
                <a:spcPct val="20000"/>
              </a:spcBef>
              <a:buClr>
                <a:schemeClr val="accent1"/>
              </a:buClr>
              <a:buSzPct val="76000"/>
              <a:buFont typeface="Wingdings 2" pitchFamily="18" charset="2"/>
              <a:buNone/>
              <a:defRPr sz="900" kern="1200">
                <a:solidFill>
                  <a:schemeClr val="tx2"/>
                </a:solidFill>
                <a:latin typeface="+mn-lt"/>
                <a:ea typeface="+mn-ea"/>
                <a:cs typeface="+mn-cs"/>
              </a:defRPr>
            </a:lvl7pPr>
            <a:lvl8pPr marL="3200400" indent="0" algn="l" defTabSz="914400" rtl="0" eaLnBrk="1" latinLnBrk="0" hangingPunct="1">
              <a:spcBef>
                <a:spcPct val="20000"/>
              </a:spcBef>
              <a:buClr>
                <a:schemeClr val="accent1"/>
              </a:buClr>
              <a:buSzPct val="76000"/>
              <a:buFont typeface="Wingdings 2" pitchFamily="18" charset="2"/>
              <a:buNone/>
              <a:defRPr sz="900" kern="1200">
                <a:solidFill>
                  <a:schemeClr val="tx2"/>
                </a:solidFill>
                <a:latin typeface="+mn-lt"/>
                <a:ea typeface="+mn-ea"/>
                <a:cs typeface="+mn-cs"/>
              </a:defRPr>
            </a:lvl8pPr>
            <a:lvl9pPr marL="3657600" indent="0" algn="l" defTabSz="914400" rtl="0" eaLnBrk="1" latinLnBrk="0" hangingPunct="1">
              <a:spcBef>
                <a:spcPct val="20000"/>
              </a:spcBef>
              <a:buClr>
                <a:schemeClr val="accent1"/>
              </a:buClr>
              <a:buSzPct val="76000"/>
              <a:buFont typeface="Wingdings 2" pitchFamily="18" charset="2"/>
              <a:buNone/>
              <a:defRPr sz="900" kern="1200">
                <a:solidFill>
                  <a:schemeClr val="tx2"/>
                </a:solidFill>
                <a:latin typeface="+mn-lt"/>
                <a:ea typeface="+mn-ea"/>
                <a:cs typeface="+mn-cs"/>
              </a:defRPr>
            </a:lvl9pPr>
          </a:lstStyle>
          <a:p>
            <a:pPr algn="ctr"/>
            <a:r>
              <a:rPr lang="en-US" sz="6000" b="1" dirty="0" smtClean="0">
                <a:solidFill>
                  <a:schemeClr val="tx1"/>
                </a:solidFill>
                <a:latin typeface="Avenir Book"/>
                <a:cs typeface="Avenir Book"/>
              </a:rPr>
              <a:t>28-Days </a:t>
            </a:r>
            <a:r>
              <a:rPr lang="en-US" sz="6000" b="1" dirty="0" smtClean="0">
                <a:solidFill>
                  <a:schemeClr val="tx1"/>
                </a:solidFill>
                <a:latin typeface="Avenir Book"/>
                <a:cs typeface="Avenir Book"/>
              </a:rPr>
              <a:t>To</a:t>
            </a:r>
          </a:p>
          <a:p>
            <a:pPr algn="ctr"/>
            <a:endParaRPr lang="en-US" sz="1200" b="1" dirty="0" smtClean="0">
              <a:solidFill>
                <a:schemeClr val="tx1"/>
              </a:solidFill>
              <a:latin typeface="Avenir Book"/>
              <a:cs typeface="Avenir Book"/>
            </a:endParaRPr>
          </a:p>
          <a:p>
            <a:pPr algn="ctr">
              <a:spcBef>
                <a:spcPts val="0"/>
              </a:spcBef>
            </a:pPr>
            <a:r>
              <a:rPr lang="en-US" sz="9600" b="1" dirty="0" smtClean="0">
                <a:solidFill>
                  <a:srgbClr val="FB054B"/>
                </a:solidFill>
                <a:effectLst>
                  <a:outerShdw blurRad="50800" dist="38100" dir="2700000" algn="tl" rotWithShape="0">
                    <a:prstClr val="black">
                      <a:alpha val="40000"/>
                    </a:prstClr>
                  </a:outerShdw>
                </a:effectLst>
                <a:latin typeface="Avenir Book"/>
                <a:cs typeface="Avenir Book"/>
              </a:rPr>
              <a:t>THRIVE</a:t>
            </a:r>
          </a:p>
          <a:p>
            <a:pPr algn="ctr">
              <a:spcBef>
                <a:spcPts val="0"/>
              </a:spcBef>
            </a:pPr>
            <a:endParaRPr lang="en-US" sz="1200" b="1" dirty="0" smtClean="0">
              <a:solidFill>
                <a:srgbClr val="FB054B"/>
              </a:solidFill>
              <a:effectLst>
                <a:outerShdw blurRad="50800" dist="38100" dir="2700000" algn="tl" rotWithShape="0">
                  <a:prstClr val="black">
                    <a:alpha val="40000"/>
                  </a:prstClr>
                </a:outerShdw>
              </a:effectLst>
              <a:latin typeface="Avenir Book"/>
              <a:cs typeface="Avenir Book"/>
            </a:endParaRPr>
          </a:p>
          <a:p>
            <a:pPr algn="ctr">
              <a:spcBef>
                <a:spcPts val="0"/>
              </a:spcBef>
            </a:pPr>
            <a:r>
              <a:rPr lang="en-US" sz="3600" b="1" dirty="0" smtClean="0">
                <a:solidFill>
                  <a:schemeClr val="tx1"/>
                </a:solidFill>
                <a:latin typeface="Avenir Book"/>
                <a:cs typeface="Avenir Book"/>
              </a:rPr>
              <a:t>With Detoxification &amp; Weight-Loss</a:t>
            </a:r>
            <a:endParaRPr lang="en-US" sz="3600" b="1" dirty="0" smtClean="0">
              <a:solidFill>
                <a:schemeClr val="tx1"/>
              </a:solidFill>
              <a:latin typeface="Avenir Book"/>
              <a:cs typeface="Avenir Book"/>
            </a:endParaRPr>
          </a:p>
        </p:txBody>
      </p:sp>
    </p:spTree>
    <p:extLst>
      <p:ext uri="{BB962C8B-B14F-4D97-AF65-F5344CB8AC3E}">
        <p14:creationId xmlns:p14="http://schemas.microsoft.com/office/powerpoint/2010/main" val="271830796"/>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240251" y="1309586"/>
            <a:ext cx="5323038" cy="4525963"/>
          </a:xfrm>
        </p:spPr>
        <p:txBody>
          <a:bodyPr>
            <a:normAutofit lnSpcReduction="10000"/>
          </a:bodyPr>
          <a:lstStyle/>
          <a:p>
            <a:pPr algn="ctr" eaLnBrk="1" hangingPunct="1"/>
            <a:endParaRPr lang="en-US" sz="1600" dirty="0" smtClean="0"/>
          </a:p>
          <a:p>
            <a:pPr marL="639763" lvl="2" indent="-466725" algn="ctr">
              <a:buNone/>
            </a:pPr>
            <a:r>
              <a:rPr lang="en-US" b="1" i="1" dirty="0">
                <a:solidFill>
                  <a:srgbClr val="FF305F"/>
                </a:solidFill>
              </a:rPr>
              <a:t>Adding Vitamins to an </a:t>
            </a:r>
            <a:r>
              <a:rPr lang="en-US" b="1" i="1" dirty="0" smtClean="0">
                <a:solidFill>
                  <a:srgbClr val="FF305F"/>
                </a:solidFill>
              </a:rPr>
              <a:t>UNHEALTHY</a:t>
            </a:r>
          </a:p>
          <a:p>
            <a:pPr marL="57150" lvl="2" indent="0" algn="ctr">
              <a:buNone/>
            </a:pPr>
            <a:r>
              <a:rPr lang="en-US" b="1" i="1" dirty="0" smtClean="0">
                <a:solidFill>
                  <a:srgbClr val="FF305F"/>
                </a:solidFill>
              </a:rPr>
              <a:t>Food </a:t>
            </a:r>
            <a:r>
              <a:rPr lang="en-US" b="1" i="1" dirty="0">
                <a:solidFill>
                  <a:srgbClr val="FF305F"/>
                </a:solidFill>
              </a:rPr>
              <a:t>will not make it HEALTHY</a:t>
            </a:r>
            <a:r>
              <a:rPr lang="en-US" b="1" i="1" dirty="0" smtClean="0">
                <a:solidFill>
                  <a:srgbClr val="FF305F"/>
                </a:solidFill>
              </a:rPr>
              <a:t>!</a:t>
            </a:r>
          </a:p>
          <a:p>
            <a:pPr marL="640080" lvl="2" indent="0">
              <a:buNone/>
            </a:pPr>
            <a:endParaRPr lang="en-US" dirty="0"/>
          </a:p>
          <a:p>
            <a:pPr marL="640080" lvl="2" indent="0">
              <a:buNone/>
            </a:pPr>
            <a:r>
              <a:rPr lang="en-US" b="1" dirty="0" smtClean="0">
                <a:solidFill>
                  <a:srgbClr val="000000"/>
                </a:solidFill>
              </a:rPr>
              <a:t>PROCESSED FOODS:</a:t>
            </a:r>
          </a:p>
          <a:p>
            <a:pPr marL="640080" lvl="2" indent="0">
              <a:buNone/>
            </a:pPr>
            <a:r>
              <a:rPr lang="en-US" b="1" dirty="0" smtClean="0">
                <a:solidFill>
                  <a:srgbClr val="FF305F"/>
                </a:solidFill>
              </a:rPr>
              <a:t>ANYTHING </a:t>
            </a:r>
            <a:r>
              <a:rPr lang="en-US" dirty="0" smtClean="0"/>
              <a:t>in a box or bag that had to go through a machine to make it!</a:t>
            </a:r>
          </a:p>
          <a:p>
            <a:pPr marL="640080" lvl="2" indent="0">
              <a:buNone/>
            </a:pPr>
            <a:r>
              <a:rPr lang="en-US" b="1" dirty="0" smtClean="0">
                <a:solidFill>
                  <a:srgbClr val="FF305F"/>
                </a:solidFill>
              </a:rPr>
              <a:t>JUST SAY NO!</a:t>
            </a:r>
            <a:endParaRPr lang="en-US" b="1" dirty="0">
              <a:solidFill>
                <a:srgbClr val="FF305F"/>
              </a:solidFill>
            </a:endParaRPr>
          </a:p>
          <a:p>
            <a:pPr marL="640080" lvl="2" indent="0">
              <a:buNone/>
            </a:pPr>
            <a:endParaRPr lang="en-US" dirty="0" smtClean="0"/>
          </a:p>
          <a:p>
            <a:pPr marL="640080" lvl="2" indent="0">
              <a:buNone/>
            </a:pPr>
            <a:r>
              <a:rPr lang="en-US" dirty="0" smtClean="0"/>
              <a:t>They do not provide your body with the nutrients it needs and will make you hungrier faster!</a:t>
            </a:r>
          </a:p>
          <a:p>
            <a:pPr marL="640080" lvl="2" indent="0">
              <a:buNone/>
            </a:pPr>
            <a:endParaRPr lang="en-US" dirty="0">
              <a:solidFill>
                <a:srgbClr val="2C97FF"/>
              </a:solidFill>
            </a:endParaRPr>
          </a:p>
          <a:p>
            <a:pPr lvl="1" eaLnBrk="1" hangingPunct="1"/>
            <a:endParaRPr lang="en-US" dirty="0" smtClean="0"/>
          </a:p>
          <a:p>
            <a:pPr lvl="1" eaLnBrk="1" hangingPunct="1"/>
            <a:endParaRPr lang="en-US" dirty="0" smtClean="0"/>
          </a:p>
          <a:p>
            <a:pPr lvl="1" eaLnBrk="1" hangingPunct="1"/>
            <a:endParaRPr lang="en-US" dirty="0" smtClean="0"/>
          </a:p>
        </p:txBody>
      </p:sp>
      <p:pic>
        <p:nvPicPr>
          <p:cNvPr id="3" name="Picture 2"/>
          <p:cNvPicPr>
            <a:picLocks noChangeAspect="1"/>
          </p:cNvPicPr>
          <p:nvPr/>
        </p:nvPicPr>
        <p:blipFill rotWithShape="1">
          <a:blip r:embed="rId3"/>
          <a:srcRect l="7842" r="10293" b="2181"/>
          <a:stretch/>
        </p:blipFill>
        <p:spPr>
          <a:xfrm>
            <a:off x="5842000" y="1309586"/>
            <a:ext cx="2625421" cy="3871666"/>
          </a:xfrm>
          <a:prstGeom prst="rect">
            <a:avLst/>
          </a:prstGeom>
        </p:spPr>
      </p:pic>
      <p:sp>
        <p:nvSpPr>
          <p:cNvPr id="4" name="TextBox 3"/>
          <p:cNvSpPr txBox="1"/>
          <p:nvPr/>
        </p:nvSpPr>
        <p:spPr>
          <a:xfrm>
            <a:off x="582937" y="712016"/>
            <a:ext cx="6488960" cy="1200329"/>
          </a:xfrm>
          <a:prstGeom prst="rect">
            <a:avLst/>
          </a:prstGeom>
          <a:noFill/>
        </p:spPr>
        <p:txBody>
          <a:bodyPr wrap="square" rtlCol="0">
            <a:spAutoFit/>
          </a:bodyPr>
          <a:lstStyle/>
          <a:p>
            <a:r>
              <a:rPr lang="en-US" sz="3600" b="1" dirty="0" smtClean="0"/>
              <a:t>Don’t </a:t>
            </a:r>
            <a:r>
              <a:rPr lang="en-US" sz="3600" b="1" dirty="0"/>
              <a:t>Fall For Clever Marketing</a:t>
            </a:r>
          </a:p>
          <a:p>
            <a:endParaRPr lang="en-US" sz="3600" dirty="0"/>
          </a:p>
        </p:txBody>
      </p:sp>
      <p:sp>
        <p:nvSpPr>
          <p:cNvPr id="5" name="Oval 4"/>
          <p:cNvSpPr/>
          <p:nvPr/>
        </p:nvSpPr>
        <p:spPr>
          <a:xfrm>
            <a:off x="5563288" y="3766789"/>
            <a:ext cx="3104485" cy="1592306"/>
          </a:xfrm>
          <a:prstGeom prst="ellipse">
            <a:avLst/>
          </a:prstGeom>
          <a:noFill/>
          <a:ln w="444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00709087"/>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501" y="2586089"/>
            <a:ext cx="7024744" cy="2959270"/>
          </a:xfrm>
          <a:noFill/>
        </p:spPr>
        <p:txBody>
          <a:bodyPr>
            <a:noAutofit/>
          </a:bodyPr>
          <a:lstStyle/>
          <a:p>
            <a:pPr algn="ctr"/>
            <a:r>
              <a:rPr lang="en-US" sz="3200" dirty="0" smtClean="0"/>
              <a:t/>
            </a:r>
            <a:br>
              <a:rPr lang="en-US" sz="3200" dirty="0" smtClean="0"/>
            </a:br>
            <a:r>
              <a:rPr lang="en-US" sz="3200" dirty="0" smtClean="0"/>
              <a:t>North Americans </a:t>
            </a:r>
            <a:r>
              <a:rPr lang="en-US" sz="3200" dirty="0"/>
              <a:t>eat </a:t>
            </a:r>
            <a:r>
              <a:rPr lang="en-US" sz="3600" b="1" dirty="0" smtClean="0">
                <a:solidFill>
                  <a:srgbClr val="FF305F"/>
                </a:solidFill>
              </a:rPr>
              <a:t>31% </a:t>
            </a:r>
            <a:r>
              <a:rPr lang="en-US" sz="3600" b="1" dirty="0">
                <a:solidFill>
                  <a:srgbClr val="FF305F"/>
                </a:solidFill>
              </a:rPr>
              <a:t>more </a:t>
            </a:r>
            <a:r>
              <a:rPr lang="en-US" sz="3200" dirty="0"/>
              <a:t>packaged food than fresh food, and they consume more packaged food per person than their counterparts in nearly all other countries. </a:t>
            </a:r>
            <a:r>
              <a:rPr lang="en-US" sz="3200" dirty="0" smtClean="0"/>
              <a:t/>
            </a:r>
            <a:br>
              <a:rPr lang="en-US" sz="3200" dirty="0" smtClean="0"/>
            </a:br>
            <a:r>
              <a:rPr lang="en-US" sz="3200" dirty="0"/>
              <a:t/>
            </a:r>
            <a:br>
              <a:rPr lang="en-US" sz="3200" dirty="0"/>
            </a:br>
            <a:endParaRPr lang="en-US" sz="3200" dirty="0"/>
          </a:p>
        </p:txBody>
      </p:sp>
      <p:sp>
        <p:nvSpPr>
          <p:cNvPr id="4" name="Title 1"/>
          <p:cNvSpPr txBox="1">
            <a:spLocks/>
          </p:cNvSpPr>
          <p:nvPr/>
        </p:nvSpPr>
        <p:spPr>
          <a:xfrm>
            <a:off x="0" y="294794"/>
            <a:ext cx="9144000" cy="1143000"/>
          </a:xfrm>
          <a:prstGeom prst="rect">
            <a:avLst/>
          </a:prstGeom>
          <a:noFill/>
        </p:spPr>
        <p:txBody>
          <a:bodyPr vert="horz" lIns="91440" tIns="45720" rIns="91440" bIns="45720" rtlCol="0" anchor="b">
            <a:normAutofit fontScale="85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6000" b="1" dirty="0" smtClean="0">
                <a:solidFill>
                  <a:schemeClr val="tx1"/>
                </a:solidFill>
              </a:rPr>
              <a:t>If you want to get </a:t>
            </a:r>
            <a:r>
              <a:rPr lang="en-US" sz="6000" b="1" i="1" dirty="0" smtClean="0">
                <a:solidFill>
                  <a:srgbClr val="FF305F"/>
                </a:solidFill>
              </a:rPr>
              <a:t>Sexy...</a:t>
            </a:r>
          </a:p>
          <a:p>
            <a:pPr algn="ctr">
              <a:defRPr/>
            </a:pPr>
            <a:r>
              <a:rPr lang="en-US" sz="3400" dirty="0" smtClean="0">
                <a:solidFill>
                  <a:srgbClr val="FF305F"/>
                </a:solidFill>
                <a:latin typeface="Avenir Light"/>
                <a:cs typeface="Avenir Light"/>
              </a:rPr>
              <a:t>Eliminate Processed Foods!</a:t>
            </a:r>
            <a:endParaRPr lang="en-US" sz="3400" dirty="0">
              <a:solidFill>
                <a:srgbClr val="FF305F"/>
              </a:solidFill>
              <a:latin typeface="Avenir Light"/>
              <a:cs typeface="Avenir Light"/>
            </a:endParaRPr>
          </a:p>
        </p:txBody>
      </p:sp>
    </p:spTree>
    <p:extLst>
      <p:ext uri="{BB962C8B-B14F-4D97-AF65-F5344CB8AC3E}">
        <p14:creationId xmlns:p14="http://schemas.microsoft.com/office/powerpoint/2010/main" val="2059191373"/>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52000"/>
                    </a14:imgEffect>
                    <a14:imgEffect>
                      <a14:saturation sat="152000"/>
                    </a14:imgEffect>
                    <a14:imgEffect>
                      <a14:brightnessContrast contrast="7000"/>
                    </a14:imgEffect>
                  </a14:imgLayer>
                </a14:imgProps>
              </a:ext>
            </a:extLst>
          </a:blip>
          <a:srcRect l="-14297" r="-14297"/>
          <a:stretch>
            <a:fillRect/>
          </a:stretch>
        </p:blipFill>
        <p:spPr>
          <a:xfrm>
            <a:off x="411453" y="823374"/>
            <a:ext cx="8278021" cy="4285412"/>
          </a:xfrm>
        </p:spPr>
      </p:pic>
    </p:spTree>
    <p:extLst>
      <p:ext uri="{BB962C8B-B14F-4D97-AF65-F5344CB8AC3E}">
        <p14:creationId xmlns:p14="http://schemas.microsoft.com/office/powerpoint/2010/main" val="1691541025"/>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621" y="2589607"/>
            <a:ext cx="8250891" cy="1143000"/>
          </a:xfrm>
          <a:noFill/>
        </p:spPr>
        <p:txBody>
          <a:bodyPr>
            <a:noAutofit/>
          </a:bodyPr>
          <a:lstStyle/>
          <a:p>
            <a:pPr algn="ctr"/>
            <a:r>
              <a:rPr lang="en-US" sz="2000" dirty="0"/>
              <a:t>A University of Texas Health Science Center study found that the more diet sodas a person drank, the greater their risk of becoming overweight. Downing just two or more cans a day </a:t>
            </a:r>
            <a:r>
              <a:rPr lang="en-US" sz="2000" dirty="0" smtClean="0"/>
              <a:t/>
            </a:r>
            <a:br>
              <a:rPr lang="en-US" sz="2000" dirty="0" smtClean="0"/>
            </a:br>
            <a:r>
              <a:rPr lang="en-US" sz="2400" b="1" dirty="0" smtClean="0">
                <a:solidFill>
                  <a:srgbClr val="FF305F"/>
                </a:solidFill>
              </a:rPr>
              <a:t>increased </a:t>
            </a:r>
            <a:r>
              <a:rPr lang="en-US" sz="2400" b="1" dirty="0">
                <a:solidFill>
                  <a:srgbClr val="FF305F"/>
                </a:solidFill>
              </a:rPr>
              <a:t>waistlines by </a:t>
            </a:r>
            <a:r>
              <a:rPr lang="en-US" sz="2400" b="1" dirty="0" smtClean="0">
                <a:solidFill>
                  <a:srgbClr val="FF305F"/>
                </a:solidFill>
              </a:rPr>
              <a:t>500% </a:t>
            </a:r>
            <a:br>
              <a:rPr lang="en-US" sz="2400" b="1" dirty="0" smtClean="0">
                <a:solidFill>
                  <a:srgbClr val="FF305F"/>
                </a:solidFill>
              </a:rPr>
            </a:br>
            <a:r>
              <a:rPr lang="en-US" sz="2400" dirty="0" smtClean="0">
                <a:solidFill>
                  <a:srgbClr val="2C97FF"/>
                </a:solidFill>
              </a:rPr>
              <a:t/>
            </a:r>
            <a:br>
              <a:rPr lang="en-US" sz="2400" dirty="0" smtClean="0">
                <a:solidFill>
                  <a:srgbClr val="2C97FF"/>
                </a:solidFill>
              </a:rPr>
            </a:br>
            <a:r>
              <a:rPr lang="en-US" sz="2400" dirty="0" smtClean="0">
                <a:solidFill>
                  <a:srgbClr val="76B119"/>
                </a:solidFill>
              </a:rPr>
              <a:t/>
            </a:r>
            <a:br>
              <a:rPr lang="en-US" sz="2400" dirty="0" smtClean="0">
                <a:solidFill>
                  <a:srgbClr val="76B119"/>
                </a:solidFill>
              </a:rPr>
            </a:br>
            <a:r>
              <a:rPr lang="en-US" sz="2400" dirty="0" smtClean="0"/>
              <a:t/>
            </a:r>
            <a:br>
              <a:rPr lang="en-US" sz="2400" dirty="0" smtClean="0"/>
            </a:br>
            <a:endParaRPr lang="en-US" sz="2000" dirty="0">
              <a:solidFill>
                <a:srgbClr val="000090"/>
              </a:solidFill>
            </a:endParaRPr>
          </a:p>
        </p:txBody>
      </p:sp>
      <p:pic>
        <p:nvPicPr>
          <p:cNvPr id="3" name="Picture 2"/>
          <p:cNvPicPr>
            <a:picLocks noChangeAspect="1"/>
          </p:cNvPicPr>
          <p:nvPr/>
        </p:nvPicPr>
        <p:blipFill>
          <a:blip r:embed="rId3"/>
          <a:stretch>
            <a:fillRect/>
          </a:stretch>
        </p:blipFill>
        <p:spPr>
          <a:xfrm>
            <a:off x="6537158" y="4310711"/>
            <a:ext cx="2077354" cy="1633966"/>
          </a:xfrm>
          <a:prstGeom prst="rect">
            <a:avLst/>
          </a:prstGeom>
        </p:spPr>
      </p:pic>
      <p:sp>
        <p:nvSpPr>
          <p:cNvPr id="6" name="TextBox 5"/>
          <p:cNvSpPr txBox="1"/>
          <p:nvPr/>
        </p:nvSpPr>
        <p:spPr>
          <a:xfrm>
            <a:off x="762607" y="3257777"/>
            <a:ext cx="7552420" cy="1200329"/>
          </a:xfrm>
          <a:prstGeom prst="rect">
            <a:avLst/>
          </a:prstGeom>
          <a:noFill/>
        </p:spPr>
        <p:txBody>
          <a:bodyPr wrap="square" rtlCol="0">
            <a:spAutoFit/>
          </a:bodyPr>
          <a:lstStyle/>
          <a:p>
            <a:r>
              <a:rPr lang="en-US" dirty="0"/>
              <a:t>Artificial sweeteners can disrupt the body’s natural ability to regulate calorie intake based on the sweetness of foods.  That means people who consume diet foods are more </a:t>
            </a:r>
            <a:r>
              <a:rPr lang="en-US" dirty="0" smtClean="0"/>
              <a:t>likely </a:t>
            </a:r>
            <a:r>
              <a:rPr lang="en-US" dirty="0"/>
              <a:t>to overeat, because your body is being tricked </a:t>
            </a:r>
            <a:r>
              <a:rPr lang="en-US" dirty="0" smtClean="0"/>
              <a:t>into </a:t>
            </a:r>
            <a:r>
              <a:rPr lang="en-US" dirty="0"/>
              <a:t>thinking it’s eating sugar, and you crave more.</a:t>
            </a:r>
          </a:p>
        </p:txBody>
      </p:sp>
      <p:sp>
        <p:nvSpPr>
          <p:cNvPr id="8" name="Title 1"/>
          <p:cNvSpPr txBox="1">
            <a:spLocks/>
          </p:cNvSpPr>
          <p:nvPr/>
        </p:nvSpPr>
        <p:spPr>
          <a:xfrm>
            <a:off x="0" y="294794"/>
            <a:ext cx="9144000" cy="1143000"/>
          </a:xfrm>
          <a:prstGeom prst="rect">
            <a:avLst/>
          </a:prstGeom>
          <a:noFill/>
        </p:spPr>
        <p:txBody>
          <a:bodyPr vert="horz" lIns="91440" tIns="45720" rIns="91440" bIns="45720" rtlCol="0" anchor="b">
            <a:normAutofit fontScale="85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6000" b="1" dirty="0" smtClean="0">
                <a:solidFill>
                  <a:schemeClr val="tx1"/>
                </a:solidFill>
              </a:rPr>
              <a:t>If you want to get </a:t>
            </a:r>
            <a:r>
              <a:rPr lang="en-US" sz="6000" b="1" i="1" dirty="0" smtClean="0">
                <a:solidFill>
                  <a:srgbClr val="FF305F"/>
                </a:solidFill>
              </a:rPr>
              <a:t>Sexy...</a:t>
            </a:r>
          </a:p>
          <a:p>
            <a:pPr algn="ctr">
              <a:defRPr/>
            </a:pPr>
            <a:r>
              <a:rPr lang="en-US" sz="3400" dirty="0" smtClean="0">
                <a:solidFill>
                  <a:srgbClr val="FF305F"/>
                </a:solidFill>
                <a:latin typeface="Avenir Light"/>
                <a:cs typeface="Avenir Light"/>
              </a:rPr>
              <a:t>Eliminate Sodas!</a:t>
            </a:r>
            <a:endParaRPr lang="en-US" sz="3400" dirty="0">
              <a:solidFill>
                <a:srgbClr val="FF305F"/>
              </a:solidFill>
              <a:latin typeface="Avenir Light"/>
              <a:cs typeface="Avenir Light"/>
            </a:endParaRPr>
          </a:p>
        </p:txBody>
      </p:sp>
    </p:spTree>
    <p:extLst>
      <p:ext uri="{BB962C8B-B14F-4D97-AF65-F5344CB8AC3E}">
        <p14:creationId xmlns:p14="http://schemas.microsoft.com/office/powerpoint/2010/main" val="2257699385"/>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612" y="1207859"/>
            <a:ext cx="8273479" cy="5334000"/>
          </a:xfrm>
        </p:spPr>
        <p:txBody>
          <a:bodyPr>
            <a:normAutofit fontScale="70000" lnSpcReduction="20000"/>
          </a:bodyPr>
          <a:lstStyle/>
          <a:p>
            <a:pPr marL="420624" indent="-384048" algn="ctr" eaLnBrk="1" fontAlgn="auto" hangingPunct="1">
              <a:spcAft>
                <a:spcPts val="0"/>
              </a:spcAft>
              <a:buFont typeface="Wingdings" charset="2"/>
              <a:buChar char="ü"/>
              <a:defRPr/>
            </a:pPr>
            <a:endParaRPr lang="en-US" sz="1600" dirty="0" smtClean="0">
              <a:solidFill>
                <a:srgbClr val="FF305F"/>
              </a:solidFill>
            </a:endParaRPr>
          </a:p>
          <a:p>
            <a:pPr marL="420624" indent="-384048" eaLnBrk="1" fontAlgn="auto" hangingPunct="1">
              <a:spcAft>
                <a:spcPts val="0"/>
              </a:spcAft>
              <a:buFont typeface="Wingdings" charset="2"/>
              <a:buChar char="ü"/>
              <a:defRPr/>
            </a:pPr>
            <a:r>
              <a:rPr lang="en-US" b="1" dirty="0" smtClean="0">
                <a:solidFill>
                  <a:srgbClr val="FF305F"/>
                </a:solidFill>
              </a:rPr>
              <a:t>Within the first 10 minutes,</a:t>
            </a:r>
            <a:r>
              <a:rPr lang="en-US" dirty="0" smtClean="0">
                <a:solidFill>
                  <a:srgbClr val="FF305F"/>
                </a:solidFill>
              </a:rPr>
              <a:t>  </a:t>
            </a:r>
            <a:r>
              <a:rPr lang="en-US" dirty="0" smtClean="0"/>
              <a:t>10 </a:t>
            </a:r>
            <a:r>
              <a:rPr lang="en-US" dirty="0" err="1" smtClean="0"/>
              <a:t>tsp</a:t>
            </a:r>
            <a:r>
              <a:rPr lang="en-US" dirty="0" smtClean="0"/>
              <a:t> of sugar hit your system. This is 100% of your recommended daily intake, and the only reason you don’t vomit as a result of the overwhelming sweetness is because phosphoric acid cuts the flavor.</a:t>
            </a:r>
          </a:p>
          <a:p>
            <a:pPr marL="420624" indent="-384048" eaLnBrk="1" fontAlgn="auto" hangingPunct="1">
              <a:spcAft>
                <a:spcPts val="0"/>
              </a:spcAft>
              <a:buFont typeface="Wingdings" charset="2"/>
              <a:buChar char="ü"/>
              <a:defRPr/>
            </a:pPr>
            <a:r>
              <a:rPr lang="en-US" b="1" dirty="0" smtClean="0">
                <a:solidFill>
                  <a:srgbClr val="FF305F"/>
                </a:solidFill>
              </a:rPr>
              <a:t>Within 20 minutes </a:t>
            </a:r>
            <a:r>
              <a:rPr lang="en-US" dirty="0" smtClean="0"/>
              <a:t>your blood sugar spikes, and your liver responds to the resulting insulin burst by turning massive amounts of sugar into fat.</a:t>
            </a:r>
          </a:p>
          <a:p>
            <a:pPr marL="420624" indent="-384048" eaLnBrk="1" fontAlgn="auto" hangingPunct="1">
              <a:spcAft>
                <a:spcPts val="0"/>
              </a:spcAft>
              <a:buFont typeface="Wingdings" charset="2"/>
              <a:buChar char="ü"/>
              <a:defRPr/>
            </a:pPr>
            <a:r>
              <a:rPr lang="en-US" b="1" dirty="0" smtClean="0">
                <a:solidFill>
                  <a:srgbClr val="FF305F"/>
                </a:solidFill>
              </a:rPr>
              <a:t>Within 40 minutes,</a:t>
            </a:r>
            <a:r>
              <a:rPr lang="en-US" dirty="0" smtClean="0">
                <a:solidFill>
                  <a:srgbClr val="FF305F"/>
                </a:solidFill>
              </a:rPr>
              <a:t> </a:t>
            </a:r>
            <a:r>
              <a:rPr lang="en-US" dirty="0" smtClean="0"/>
              <a:t>caffeine absorption is complete; your pupils dilate, your blood pressure rises, and your livers dumps </a:t>
            </a:r>
            <a:r>
              <a:rPr lang="en-US" i="1" dirty="0" smtClean="0"/>
              <a:t>more sugar</a:t>
            </a:r>
            <a:r>
              <a:rPr lang="en-US" dirty="0" smtClean="0"/>
              <a:t> into your bloodstream.</a:t>
            </a:r>
          </a:p>
          <a:p>
            <a:pPr marL="420624" indent="-384048" eaLnBrk="1" fontAlgn="auto" hangingPunct="1">
              <a:spcAft>
                <a:spcPts val="0"/>
              </a:spcAft>
              <a:buFont typeface="Wingdings" charset="2"/>
              <a:buChar char="ü"/>
              <a:defRPr/>
            </a:pPr>
            <a:r>
              <a:rPr lang="en-US" b="1" dirty="0" smtClean="0">
                <a:solidFill>
                  <a:srgbClr val="FF305F"/>
                </a:solidFill>
              </a:rPr>
              <a:t>Around 45 minutes</a:t>
            </a:r>
            <a:r>
              <a:rPr lang="en-US" dirty="0" smtClean="0">
                <a:solidFill>
                  <a:srgbClr val="FF305F"/>
                </a:solidFill>
              </a:rPr>
              <a:t>, </a:t>
            </a:r>
            <a:r>
              <a:rPr lang="en-US" dirty="0" smtClean="0"/>
              <a:t>your body increases dopamine production, which stimulates the pleasure centers of your brain – a physically identical response to that of heroin.</a:t>
            </a:r>
          </a:p>
          <a:p>
            <a:pPr marL="420624" indent="-384048" eaLnBrk="1" fontAlgn="auto" hangingPunct="1">
              <a:spcAft>
                <a:spcPts val="0"/>
              </a:spcAft>
              <a:buFont typeface="Wingdings" charset="2"/>
              <a:buChar char="ü"/>
              <a:defRPr/>
            </a:pPr>
            <a:r>
              <a:rPr lang="en-US" b="1" dirty="0" smtClean="0">
                <a:solidFill>
                  <a:srgbClr val="FF305F"/>
                </a:solidFill>
              </a:rPr>
              <a:t>After 60 minutes</a:t>
            </a:r>
            <a:r>
              <a:rPr lang="en-US" b="1" dirty="0" smtClean="0"/>
              <a:t>, </a:t>
            </a:r>
            <a:r>
              <a:rPr lang="en-US" dirty="0" smtClean="0"/>
              <a:t>you’ll start to have a sugar crash.</a:t>
            </a:r>
            <a:br>
              <a:rPr lang="en-US" dirty="0" smtClean="0"/>
            </a:br>
            <a:endParaRPr lang="en-US" dirty="0"/>
          </a:p>
        </p:txBody>
      </p:sp>
      <p:sp>
        <p:nvSpPr>
          <p:cNvPr id="6" name="Title 1"/>
          <p:cNvSpPr txBox="1">
            <a:spLocks/>
          </p:cNvSpPr>
          <p:nvPr/>
        </p:nvSpPr>
        <p:spPr>
          <a:xfrm>
            <a:off x="0" y="52349"/>
            <a:ext cx="9144000" cy="1143000"/>
          </a:xfrm>
          <a:prstGeom prst="rect">
            <a:avLst/>
          </a:prstGeom>
          <a:noFill/>
        </p:spPr>
        <p:txBody>
          <a:bodyPr vert="horz" lIns="91440" tIns="45720" rIns="91440" bIns="45720" rtlCol="0" anchor="b">
            <a:normAutofit fontScale="775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6000" b="1" dirty="0" smtClean="0">
                <a:solidFill>
                  <a:schemeClr val="tx1"/>
                </a:solidFill>
              </a:rPr>
              <a:t>Sodas </a:t>
            </a:r>
            <a:r>
              <a:rPr lang="en-US" sz="6000" b="1" dirty="0" smtClean="0">
                <a:solidFill>
                  <a:schemeClr val="tx1"/>
                </a:solidFill>
              </a:rPr>
              <a:t>Will Not Help You</a:t>
            </a:r>
            <a:r>
              <a:rPr lang="en-US" sz="6000" b="1" dirty="0" smtClean="0">
                <a:solidFill>
                  <a:schemeClr val="tx1"/>
                </a:solidFill>
              </a:rPr>
              <a:t> </a:t>
            </a:r>
            <a:r>
              <a:rPr lang="en-US" sz="6000" b="1" dirty="0" smtClean="0">
                <a:solidFill>
                  <a:srgbClr val="FF305F"/>
                </a:solidFill>
                <a:latin typeface="Avenir Book"/>
                <a:cs typeface="Avenir Book"/>
              </a:rPr>
              <a:t>THRIVE…</a:t>
            </a:r>
            <a:endParaRPr lang="en-US" sz="6000" b="1" dirty="0" smtClean="0">
              <a:solidFill>
                <a:srgbClr val="FF305F"/>
              </a:solidFill>
              <a:latin typeface="Avenir Book"/>
              <a:cs typeface="Avenir Book"/>
            </a:endParaRPr>
          </a:p>
        </p:txBody>
      </p:sp>
    </p:spTree>
    <p:extLst>
      <p:ext uri="{BB962C8B-B14F-4D97-AF65-F5344CB8AC3E}">
        <p14:creationId xmlns:p14="http://schemas.microsoft.com/office/powerpoint/2010/main" val="2091489753"/>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5903" r="19196"/>
          <a:stretch/>
        </p:blipFill>
        <p:spPr>
          <a:xfrm>
            <a:off x="4849090" y="1916544"/>
            <a:ext cx="3994727" cy="3533315"/>
          </a:xfrm>
          <a:prstGeom prst="rect">
            <a:avLst/>
          </a:prstGeom>
        </p:spPr>
      </p:pic>
      <p:sp>
        <p:nvSpPr>
          <p:cNvPr id="9" name="Rectangle 8"/>
          <p:cNvSpPr/>
          <p:nvPr/>
        </p:nvSpPr>
        <p:spPr>
          <a:xfrm>
            <a:off x="451148" y="1770481"/>
            <a:ext cx="4882852" cy="3447098"/>
          </a:xfrm>
          <a:prstGeom prst="rect">
            <a:avLst/>
          </a:prstGeom>
          <a:solidFill>
            <a:schemeClr val="bg1">
              <a:alpha val="53000"/>
            </a:schemeClr>
          </a:solidFill>
        </p:spPr>
        <p:txBody>
          <a:bodyPr wrap="square">
            <a:spAutoFit/>
          </a:bodyPr>
          <a:lstStyle/>
          <a:p>
            <a:endParaRPr lang="en-US" sz="1000" b="1" dirty="0">
              <a:solidFill>
                <a:srgbClr val="000090"/>
              </a:solidFill>
            </a:endParaRPr>
          </a:p>
          <a:p>
            <a:pPr marL="342900" indent="-342900">
              <a:buClr>
                <a:srgbClr val="FF305F"/>
              </a:buClr>
              <a:buFont typeface="Wingdings" charset="2"/>
              <a:buChar char="ü"/>
            </a:pPr>
            <a:r>
              <a:rPr lang="en-US" sz="2400" dirty="0" smtClean="0"/>
              <a:t>Requires Large Amounts Of Carbohydrates (SUGAR)</a:t>
            </a:r>
          </a:p>
          <a:p>
            <a:pPr marL="342900" indent="-342900">
              <a:buClr>
                <a:srgbClr val="FF305F"/>
              </a:buClr>
              <a:buFont typeface="Wingdings" charset="2"/>
              <a:buChar char="ü"/>
            </a:pPr>
            <a:r>
              <a:rPr lang="en-US" sz="2400" dirty="0" smtClean="0"/>
              <a:t>Decreases Efficient Fat Metabolism</a:t>
            </a:r>
          </a:p>
          <a:p>
            <a:pPr marL="342900" indent="-342900">
              <a:buClr>
                <a:srgbClr val="FF305F"/>
              </a:buClr>
              <a:buFont typeface="Wingdings" charset="2"/>
              <a:buChar char="ü"/>
            </a:pPr>
            <a:r>
              <a:rPr lang="en-US" sz="2400" dirty="0" smtClean="0"/>
              <a:t>Increases Stress Hormone Cortisol</a:t>
            </a:r>
          </a:p>
          <a:p>
            <a:pPr marL="342900" indent="-342900">
              <a:buClr>
                <a:srgbClr val="FF305F"/>
              </a:buClr>
              <a:buFont typeface="Wingdings" charset="2"/>
              <a:buChar char="ü"/>
            </a:pPr>
            <a:r>
              <a:rPr lang="en-US" sz="2400" dirty="0" smtClean="0"/>
              <a:t>Increases Systemic Inflammation</a:t>
            </a:r>
          </a:p>
          <a:p>
            <a:pPr marL="342900" indent="-342900">
              <a:buClr>
                <a:srgbClr val="FF305F"/>
              </a:buClr>
              <a:buFont typeface="Wingdings" charset="2"/>
              <a:buChar char="ü"/>
            </a:pPr>
            <a:r>
              <a:rPr lang="en-US" sz="2400" dirty="0" smtClean="0"/>
              <a:t>Increases Oxidative Damage</a:t>
            </a:r>
          </a:p>
          <a:p>
            <a:pPr marL="342900" indent="-342900">
              <a:buClr>
                <a:srgbClr val="FF305F"/>
              </a:buClr>
              <a:buFont typeface="Wingdings" charset="2"/>
              <a:buChar char="ü"/>
            </a:pPr>
            <a:r>
              <a:rPr lang="en-US" sz="2400" dirty="0" smtClean="0"/>
              <a:t>Boring</a:t>
            </a:r>
          </a:p>
          <a:p>
            <a:pPr marL="342900" indent="-342900">
              <a:buClr>
                <a:srgbClr val="FF305F"/>
              </a:buClr>
              <a:buFont typeface="Wingdings" charset="2"/>
              <a:buChar char="ü"/>
            </a:pPr>
            <a:r>
              <a:rPr lang="en-US" sz="2400" dirty="0" smtClean="0"/>
              <a:t>Plateaus In Weight Loss</a:t>
            </a:r>
          </a:p>
          <a:p>
            <a:endParaRPr lang="en-US" sz="1600" dirty="0"/>
          </a:p>
        </p:txBody>
      </p:sp>
      <p:sp>
        <p:nvSpPr>
          <p:cNvPr id="10" name="Title 1"/>
          <p:cNvSpPr txBox="1">
            <a:spLocks/>
          </p:cNvSpPr>
          <p:nvPr/>
        </p:nvSpPr>
        <p:spPr>
          <a:xfrm>
            <a:off x="0" y="294794"/>
            <a:ext cx="9144000" cy="1143000"/>
          </a:xfrm>
          <a:prstGeom prst="rect">
            <a:avLst/>
          </a:prstGeom>
          <a:noFill/>
        </p:spPr>
        <p:txBody>
          <a:bodyPr vert="horz" lIns="91440" tIns="45720" rIns="91440" bIns="45720" rtlCol="0" anchor="b">
            <a:normAutofit fontScale="85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6000" b="1" dirty="0" smtClean="0">
                <a:solidFill>
                  <a:schemeClr val="tx1"/>
                </a:solidFill>
              </a:rPr>
              <a:t>If you want to </a:t>
            </a:r>
            <a:r>
              <a:rPr lang="en-US" sz="6000" b="1" dirty="0">
                <a:solidFill>
                  <a:srgbClr val="FF305F"/>
                </a:solidFill>
                <a:latin typeface="Avenir Book"/>
                <a:cs typeface="Avenir Book"/>
              </a:rPr>
              <a:t>THRIVE</a:t>
            </a:r>
            <a:r>
              <a:rPr lang="en-US" sz="6000" b="1" i="1" dirty="0" smtClean="0">
                <a:solidFill>
                  <a:srgbClr val="FF305F"/>
                </a:solidFill>
              </a:rPr>
              <a:t>.</a:t>
            </a:r>
            <a:r>
              <a:rPr lang="en-US" sz="6000" b="1" i="1" dirty="0" smtClean="0">
                <a:solidFill>
                  <a:srgbClr val="FF305F"/>
                </a:solidFill>
              </a:rPr>
              <a:t>..</a:t>
            </a:r>
          </a:p>
          <a:p>
            <a:pPr algn="ctr">
              <a:defRPr/>
            </a:pPr>
            <a:r>
              <a:rPr lang="en-US" sz="3400" dirty="0" smtClean="0">
                <a:solidFill>
                  <a:srgbClr val="FF305F"/>
                </a:solidFill>
                <a:latin typeface="Avenir Light"/>
                <a:cs typeface="Avenir Light"/>
              </a:rPr>
              <a:t>Eliminate The Cardio Madness!</a:t>
            </a:r>
            <a:endParaRPr lang="en-US" sz="3400" dirty="0">
              <a:solidFill>
                <a:srgbClr val="FF305F"/>
              </a:solidFill>
              <a:latin typeface="Avenir Light"/>
              <a:cs typeface="Avenir Light"/>
            </a:endParaRPr>
          </a:p>
        </p:txBody>
      </p:sp>
    </p:spTree>
    <p:extLst>
      <p:ext uri="{BB962C8B-B14F-4D97-AF65-F5344CB8AC3E}">
        <p14:creationId xmlns:p14="http://schemas.microsoft.com/office/powerpoint/2010/main" val="3641970039"/>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5076</TotalTime>
  <Words>3642</Words>
  <Application>Microsoft Macintosh PowerPoint</Application>
  <PresentationFormat>On-screen Show (4:3)</PresentationFormat>
  <Paragraphs>345</Paragraphs>
  <Slides>39</Slides>
  <Notes>35</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PowerPoint Presentation</vt:lpstr>
      <vt:lpstr>PowerPoint Presentation</vt:lpstr>
      <vt:lpstr>PowerPoint Presentation</vt:lpstr>
      <vt:lpstr>PowerPoint Presentation</vt:lpstr>
      <vt:lpstr> North Americans eat 31% more packaged food than fresh food, and they consume more packaged food per person than their counterparts in nearly all other countries.   </vt:lpstr>
      <vt:lpstr>PowerPoint Presentation</vt:lpstr>
      <vt:lpstr>A University of Texas Health Science Center study found that the more diet sodas a person drank, the greater their risk of becoming overweight. Downing just two or more cans a day  increased waistlines by 500%     </vt:lpstr>
      <vt:lpstr>PowerPoint Presentation</vt:lpstr>
      <vt:lpstr>PowerPoint Presentation</vt:lpstr>
      <vt:lpstr>PowerPoint Presentation</vt:lpstr>
      <vt:lpstr>PowerPoint Presentation</vt:lpstr>
      <vt:lpstr>PowerPoint Presentation</vt:lpstr>
      <vt:lpstr>PowerPoint Presentation</vt:lpstr>
      <vt:lpstr>LETS TAKE THE ACIDITY TEST</vt:lpstr>
      <vt:lpstr>PowerPoint Presentation</vt:lpstr>
      <vt:lpstr>If you want to THRIVE... Eat A Healthy Breakfast!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It Starts With Your Morning Rituals (Your Hour of Power)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 Van</dc:creator>
  <cp:lastModifiedBy>Che Van</cp:lastModifiedBy>
  <cp:revision>133</cp:revision>
  <dcterms:created xsi:type="dcterms:W3CDTF">2012-12-26T19:51:32Z</dcterms:created>
  <dcterms:modified xsi:type="dcterms:W3CDTF">2014-10-21T11:46:21Z</dcterms:modified>
</cp:coreProperties>
</file>