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109"/>
  </p:notesMasterIdLst>
  <p:handoutMasterIdLst>
    <p:handoutMasterId r:id="rId110"/>
  </p:handoutMasterIdLst>
  <p:sldIdLst>
    <p:sldId id="1001" r:id="rId2"/>
    <p:sldId id="1574" r:id="rId3"/>
    <p:sldId id="1731" r:id="rId4"/>
    <p:sldId id="1390" r:id="rId5"/>
    <p:sldId id="1594" r:id="rId6"/>
    <p:sldId id="1392" r:id="rId7"/>
    <p:sldId id="1396" r:id="rId8"/>
    <p:sldId id="1568" r:id="rId9"/>
    <p:sldId id="1399" r:id="rId10"/>
    <p:sldId id="1597" r:id="rId11"/>
    <p:sldId id="1595" r:id="rId12"/>
    <p:sldId id="1596" r:id="rId13"/>
    <p:sldId id="1598" r:id="rId14"/>
    <p:sldId id="1601" r:id="rId15"/>
    <p:sldId id="1576" r:id="rId16"/>
    <p:sldId id="1606" r:id="rId17"/>
    <p:sldId id="1578" r:id="rId18"/>
    <p:sldId id="1579" r:id="rId19"/>
    <p:sldId id="1580" r:id="rId20"/>
    <p:sldId id="1614" r:id="rId21"/>
    <p:sldId id="1575" r:id="rId22"/>
    <p:sldId id="1681" r:id="rId23"/>
    <p:sldId id="1600" r:id="rId24"/>
    <p:sldId id="1685" r:id="rId25"/>
    <p:sldId id="1615" r:id="rId26"/>
    <p:sldId id="1583" r:id="rId27"/>
    <p:sldId id="1599" r:id="rId28"/>
    <p:sldId id="1626" r:id="rId29"/>
    <p:sldId id="1628" r:id="rId30"/>
    <p:sldId id="1686" r:id="rId31"/>
    <p:sldId id="1682" r:id="rId32"/>
    <p:sldId id="1627" r:id="rId33"/>
    <p:sldId id="1619" r:id="rId34"/>
    <p:sldId id="1620" r:id="rId35"/>
    <p:sldId id="1618" r:id="rId36"/>
    <p:sldId id="1662" r:id="rId37"/>
    <p:sldId id="1495" r:id="rId38"/>
    <p:sldId id="1683" r:id="rId39"/>
    <p:sldId id="1655" r:id="rId40"/>
    <p:sldId id="1584" r:id="rId41"/>
    <p:sldId id="1657" r:id="rId42"/>
    <p:sldId id="1490" r:id="rId43"/>
    <p:sldId id="1693" r:id="rId44"/>
    <p:sldId id="1692" r:id="rId45"/>
    <p:sldId id="1481" r:id="rId46"/>
    <p:sldId id="1566" r:id="rId47"/>
    <p:sldId id="1687" r:id="rId48"/>
    <p:sldId id="1623" r:id="rId49"/>
    <p:sldId id="1660" r:id="rId50"/>
    <p:sldId id="1659" r:id="rId51"/>
    <p:sldId id="1524" r:id="rId52"/>
    <p:sldId id="1437" r:id="rId53"/>
    <p:sldId id="1656" r:id="rId54"/>
    <p:sldId id="1624" r:id="rId55"/>
    <p:sldId id="1427" r:id="rId56"/>
    <p:sldId id="1688" r:id="rId57"/>
    <p:sldId id="1691" r:id="rId58"/>
    <p:sldId id="1695" r:id="rId59"/>
    <p:sldId id="1689" r:id="rId60"/>
    <p:sldId id="1694" r:id="rId61"/>
    <p:sldId id="1675" r:id="rId62"/>
    <p:sldId id="1663" r:id="rId63"/>
    <p:sldId id="1664" r:id="rId64"/>
    <p:sldId id="1665" r:id="rId65"/>
    <p:sldId id="1666" r:id="rId66"/>
    <p:sldId id="1667" r:id="rId67"/>
    <p:sldId id="1668" r:id="rId68"/>
    <p:sldId id="1669" r:id="rId69"/>
    <p:sldId id="1670" r:id="rId70"/>
    <p:sldId id="1671" r:id="rId71"/>
    <p:sldId id="1672" r:id="rId72"/>
    <p:sldId id="1673" r:id="rId73"/>
    <p:sldId id="1674" r:id="rId74"/>
    <p:sldId id="1558" r:id="rId75"/>
    <p:sldId id="1441" r:id="rId76"/>
    <p:sldId id="1559" r:id="rId77"/>
    <p:sldId id="1699" r:id="rId78"/>
    <p:sldId id="1528" r:id="rId79"/>
    <p:sldId id="1696" r:id="rId80"/>
    <p:sldId id="1611" r:id="rId81"/>
    <p:sldId id="1636" r:id="rId82"/>
    <p:sldId id="1633" r:id="rId83"/>
    <p:sldId id="1634" r:id="rId84"/>
    <p:sldId id="1635" r:id="rId85"/>
    <p:sldId id="1529" r:id="rId86"/>
    <p:sldId id="1629" r:id="rId87"/>
    <p:sldId id="1630" r:id="rId88"/>
    <p:sldId id="1631" r:id="rId89"/>
    <p:sldId id="1632" r:id="rId90"/>
    <p:sldId id="1709" r:id="rId91"/>
    <p:sldId id="1710" r:id="rId92"/>
    <p:sldId id="1711" r:id="rId93"/>
    <p:sldId id="1712" r:id="rId94"/>
    <p:sldId id="1713" r:id="rId95"/>
    <p:sldId id="1714" r:id="rId96"/>
    <p:sldId id="1715" r:id="rId97"/>
    <p:sldId id="1708" r:id="rId98"/>
    <p:sldId id="1732" r:id="rId99"/>
    <p:sldId id="1539" r:id="rId100"/>
    <p:sldId id="1719" r:id="rId101"/>
    <p:sldId id="1720" r:id="rId102"/>
    <p:sldId id="1554" r:id="rId103"/>
    <p:sldId id="1721" r:id="rId104"/>
    <p:sldId id="1729" r:id="rId105"/>
    <p:sldId id="1730" r:id="rId106"/>
    <p:sldId id="1716" r:id="rId107"/>
    <p:sldId id="1728" r:id="rId10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49" userDrawn="1">
          <p15:clr>
            <a:srgbClr val="A4A3A4"/>
          </p15:clr>
        </p15:guide>
        <p15:guide id="2" pos="2229" userDrawn="1">
          <p15:clr>
            <a:srgbClr val="A4A3A4"/>
          </p15:clr>
        </p15:guide>
        <p15:guide id="3" orient="horz" pos="3024">
          <p15:clr>
            <a:srgbClr val="A4A3A4"/>
          </p15:clr>
        </p15:guide>
        <p15:guide id="4"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D7A42B"/>
    <a:srgbClr val="808000"/>
    <a:srgbClr val="D4A22B"/>
    <a:srgbClr val="9D9411"/>
    <a:srgbClr val="D8A52B"/>
    <a:srgbClr val="9F9511"/>
    <a:srgbClr val="397389"/>
    <a:srgbClr val="3B758B"/>
    <a:srgbClr val="F09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5" autoAdjust="0"/>
    <p:restoredTop sz="91942" autoAdjust="0"/>
  </p:normalViewPr>
  <p:slideViewPr>
    <p:cSldViewPr>
      <p:cViewPr varScale="1">
        <p:scale>
          <a:sx n="93" d="100"/>
          <a:sy n="93" d="100"/>
        </p:scale>
        <p:origin x="-1200" y="-90"/>
      </p:cViewPr>
      <p:guideLst>
        <p:guide orient="horz" pos="2160"/>
        <p:guide pos="2880"/>
      </p:guideLst>
    </p:cSldViewPr>
  </p:slideViewPr>
  <p:outlineViewPr>
    <p:cViewPr>
      <p:scale>
        <a:sx n="33" d="100"/>
        <a:sy n="33" d="100"/>
      </p:scale>
      <p:origin x="0" y="85014"/>
    </p:cViewPr>
  </p:outlineViewPr>
  <p:notesTextViewPr>
    <p:cViewPr>
      <p:scale>
        <a:sx n="100" d="100"/>
        <a:sy n="100" d="100"/>
      </p:scale>
      <p:origin x="0" y="0"/>
    </p:cViewPr>
  </p:notesTextViewPr>
  <p:sorterViewPr>
    <p:cViewPr>
      <p:scale>
        <a:sx n="100" d="100"/>
        <a:sy n="100" d="100"/>
      </p:scale>
      <p:origin x="0" y="-32064"/>
    </p:cViewPr>
  </p:sorterViewPr>
  <p:notesViewPr>
    <p:cSldViewPr>
      <p:cViewPr varScale="1">
        <p:scale>
          <a:sx n="66" d="100"/>
          <a:sy n="66" d="100"/>
        </p:scale>
        <p:origin x="-3288" y="-114"/>
      </p:cViewPr>
      <p:guideLst>
        <p:guide orient="horz" pos="2949"/>
        <p:guide orient="horz" pos="3024"/>
        <p:guide pos="2229"/>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image" Target="../media/image54.jpeg"/><Relationship Id="rId5" Type="http://schemas.openxmlformats.org/officeDocument/2006/relationships/image" Target="../media/image58.jpg"/><Relationship Id="rId4"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67394-1FD2-4281-8899-0EC126E59D7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2AC5D912-FB44-4ABF-B9F3-4982B369B267}">
      <dgm:prSet/>
      <dgm:spPr>
        <a:gradFill rotWithShape="0">
          <a:gsLst>
            <a:gs pos="0">
              <a:schemeClr val="accent6">
                <a:lumMod val="75000"/>
              </a:schemeClr>
            </a:gs>
            <a:gs pos="58000">
              <a:srgbClr val="FFFF00"/>
            </a:gs>
            <a:gs pos="26000">
              <a:schemeClr val="accent6">
                <a:lumMod val="60000"/>
                <a:lumOff val="40000"/>
              </a:schemeClr>
            </a:gs>
            <a:gs pos="100000">
              <a:schemeClr val="accent6">
                <a:lumMod val="75000"/>
              </a:schemeClr>
            </a:gs>
          </a:gsLst>
          <a:lin ang="5400000" scaled="0"/>
        </a:gradFill>
      </dgm:spPr>
      <dgm:t>
        <a:bodyPr/>
        <a:lstStyle/>
        <a:p>
          <a:pPr rtl="0"/>
          <a:r>
            <a:rPr lang="en-US" dirty="0" smtClean="0"/>
            <a:t>The role of your digestive system is to take nutrients from the foods you eat so that the cells of your body can use them.</a:t>
          </a:r>
          <a:endParaRPr lang="en-US" dirty="0"/>
        </a:p>
      </dgm:t>
    </dgm:pt>
    <dgm:pt modelId="{ED359248-A517-4391-92B1-2EFACE0FD612}" type="parTrans" cxnId="{4AA66FBD-5FE9-4EDB-B1BA-FA39398E88B1}">
      <dgm:prSet/>
      <dgm:spPr/>
      <dgm:t>
        <a:bodyPr/>
        <a:lstStyle/>
        <a:p>
          <a:endParaRPr lang="en-US"/>
        </a:p>
      </dgm:t>
    </dgm:pt>
    <dgm:pt modelId="{686916BB-6968-4081-83CC-D7A53B49B63A}" type="sibTrans" cxnId="{4AA66FBD-5FE9-4EDB-B1BA-FA39398E88B1}">
      <dgm:prSet/>
      <dgm:spPr/>
      <dgm:t>
        <a:bodyPr/>
        <a:lstStyle/>
        <a:p>
          <a:endParaRPr lang="en-US"/>
        </a:p>
      </dgm:t>
    </dgm:pt>
    <dgm:pt modelId="{EE4DB7C1-66F2-4B66-B007-2804054D1B33}" type="pres">
      <dgm:prSet presAssocID="{E2F67394-1FD2-4281-8899-0EC126E59D7B}" presName="compositeShape" presStyleCnt="0">
        <dgm:presLayoutVars>
          <dgm:chMax val="7"/>
          <dgm:dir/>
          <dgm:resizeHandles val="exact"/>
        </dgm:presLayoutVars>
      </dgm:prSet>
      <dgm:spPr/>
      <dgm:t>
        <a:bodyPr/>
        <a:lstStyle/>
        <a:p>
          <a:endParaRPr lang="en-US"/>
        </a:p>
      </dgm:t>
    </dgm:pt>
    <dgm:pt modelId="{1102500D-E924-4782-B0FE-BD8C1B9824B6}" type="pres">
      <dgm:prSet presAssocID="{2AC5D912-FB44-4ABF-B9F3-4982B369B267}" presName="circ1TxSh" presStyleLbl="vennNode1" presStyleIdx="0" presStyleCnt="1" custScaleX="106069" custScaleY="88565" custLinFactNeighborX="18520" custLinFactNeighborY="-2350"/>
      <dgm:spPr/>
      <dgm:t>
        <a:bodyPr/>
        <a:lstStyle/>
        <a:p>
          <a:endParaRPr lang="en-US"/>
        </a:p>
      </dgm:t>
    </dgm:pt>
  </dgm:ptLst>
  <dgm:cxnLst>
    <dgm:cxn modelId="{E02AB403-0340-4C4A-9C18-DD6536A56102}" type="presOf" srcId="{E2F67394-1FD2-4281-8899-0EC126E59D7B}" destId="{EE4DB7C1-66F2-4B66-B007-2804054D1B33}" srcOrd="0" destOrd="0" presId="urn:microsoft.com/office/officeart/2005/8/layout/venn1"/>
    <dgm:cxn modelId="{4AA66FBD-5FE9-4EDB-B1BA-FA39398E88B1}" srcId="{E2F67394-1FD2-4281-8899-0EC126E59D7B}" destId="{2AC5D912-FB44-4ABF-B9F3-4982B369B267}" srcOrd="0" destOrd="0" parTransId="{ED359248-A517-4391-92B1-2EFACE0FD612}" sibTransId="{686916BB-6968-4081-83CC-D7A53B49B63A}"/>
    <dgm:cxn modelId="{78EA5F89-C9A9-49D5-90A6-B29A88CE50A4}" type="presOf" srcId="{2AC5D912-FB44-4ABF-B9F3-4982B369B267}" destId="{1102500D-E924-4782-B0FE-BD8C1B9824B6}" srcOrd="0" destOrd="0" presId="urn:microsoft.com/office/officeart/2005/8/layout/venn1"/>
    <dgm:cxn modelId="{ADC90C99-9610-46B3-ADCA-535149A6DBD8}" type="presParOf" srcId="{EE4DB7C1-66F2-4B66-B007-2804054D1B33}" destId="{1102500D-E924-4782-B0FE-BD8C1B9824B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82B570-BA7D-45F5-93C6-74EF344D8CFE}" type="doc">
      <dgm:prSet loTypeId="urn:microsoft.com/office/officeart/2008/layout/PictureStrips" loCatId="picture" qsTypeId="urn:microsoft.com/office/officeart/2005/8/quickstyle/simple2" qsCatId="simple" csTypeId="urn:microsoft.com/office/officeart/2005/8/colors/colorful5" csCatId="colorful" phldr="1"/>
      <dgm:spPr/>
      <dgm:t>
        <a:bodyPr/>
        <a:lstStyle/>
        <a:p>
          <a:endParaRPr lang="en-CA"/>
        </a:p>
      </dgm:t>
    </dgm:pt>
    <dgm:pt modelId="{F7BF75C0-52E4-4DCC-98CB-07B5BBF08114}">
      <dgm:prSet phldrT="[Text]"/>
      <dgm:spPr>
        <a:solidFill>
          <a:schemeClr val="accent5">
            <a:alpha val="40000"/>
          </a:schemeClr>
        </a:solidFill>
      </dgm:spPr>
      <dgm:t>
        <a:bodyPr/>
        <a:lstStyle/>
        <a:p>
          <a:r>
            <a:rPr lang="en-CA" b="1" dirty="0" smtClean="0">
              <a:solidFill>
                <a:schemeClr val="tx1"/>
              </a:solidFill>
            </a:rPr>
            <a:t>Slippery elm</a:t>
          </a:r>
          <a:endParaRPr lang="en-CA" b="1" dirty="0">
            <a:solidFill>
              <a:schemeClr val="tx1"/>
            </a:solidFill>
          </a:endParaRPr>
        </a:p>
      </dgm:t>
    </dgm:pt>
    <dgm:pt modelId="{AC3A8E49-009D-45DE-A9DA-E041350789D2}" type="parTrans" cxnId="{7C582D8E-C77C-4E36-B689-51AB0CA9F6EA}">
      <dgm:prSet/>
      <dgm:spPr/>
      <dgm:t>
        <a:bodyPr/>
        <a:lstStyle/>
        <a:p>
          <a:endParaRPr lang="en-CA"/>
        </a:p>
      </dgm:t>
    </dgm:pt>
    <dgm:pt modelId="{EDD02438-D937-4C8F-B9A9-FA527EB9166A}" type="sibTrans" cxnId="{7C582D8E-C77C-4E36-B689-51AB0CA9F6EA}">
      <dgm:prSet/>
      <dgm:spPr/>
      <dgm:t>
        <a:bodyPr/>
        <a:lstStyle/>
        <a:p>
          <a:endParaRPr lang="en-CA"/>
        </a:p>
      </dgm:t>
    </dgm:pt>
    <dgm:pt modelId="{0636296E-9169-4A3C-B257-91470802EDDB}">
      <dgm:prSet phldrT="[Text]"/>
      <dgm:spPr>
        <a:solidFill>
          <a:schemeClr val="accent5">
            <a:alpha val="40000"/>
          </a:schemeClr>
        </a:solidFill>
      </dgm:spPr>
      <dgm:t>
        <a:bodyPr/>
        <a:lstStyle/>
        <a:p>
          <a:r>
            <a:rPr lang="en-CA" b="1" dirty="0" smtClean="0"/>
            <a:t>Aloe </a:t>
          </a:r>
          <a:r>
            <a:rPr lang="en-CA" b="1" dirty="0" err="1" smtClean="0"/>
            <a:t>vera</a:t>
          </a:r>
          <a:endParaRPr lang="en-CA" b="1" dirty="0"/>
        </a:p>
      </dgm:t>
    </dgm:pt>
    <dgm:pt modelId="{6528C38C-5009-4CA2-A344-46E0189839C5}" type="parTrans" cxnId="{961FEB7E-F9B4-4374-B349-544EA448E8FE}">
      <dgm:prSet/>
      <dgm:spPr/>
      <dgm:t>
        <a:bodyPr/>
        <a:lstStyle/>
        <a:p>
          <a:endParaRPr lang="en-CA"/>
        </a:p>
      </dgm:t>
    </dgm:pt>
    <dgm:pt modelId="{CA058B97-18FD-4E45-B883-8DF38F629475}" type="sibTrans" cxnId="{961FEB7E-F9B4-4374-B349-544EA448E8FE}">
      <dgm:prSet/>
      <dgm:spPr/>
      <dgm:t>
        <a:bodyPr/>
        <a:lstStyle/>
        <a:p>
          <a:endParaRPr lang="en-CA"/>
        </a:p>
      </dgm:t>
    </dgm:pt>
    <dgm:pt modelId="{293E33BF-AF0B-4D89-A7B9-1A4CF973AC2E}">
      <dgm:prSet phldrT="[Text]"/>
      <dgm:spPr>
        <a:solidFill>
          <a:schemeClr val="accent5">
            <a:alpha val="40000"/>
          </a:schemeClr>
        </a:solidFill>
      </dgm:spPr>
      <dgm:t>
        <a:bodyPr/>
        <a:lstStyle/>
        <a:p>
          <a:r>
            <a:rPr lang="en-CA" b="1" dirty="0" smtClean="0"/>
            <a:t>Licorice root</a:t>
          </a:r>
          <a:endParaRPr lang="en-CA" b="1" dirty="0"/>
        </a:p>
      </dgm:t>
    </dgm:pt>
    <dgm:pt modelId="{86CBC011-74D3-4B94-974B-BD124A67F6F6}" type="parTrans" cxnId="{D7E464A2-EA75-4D93-9500-C06C7138DF94}">
      <dgm:prSet/>
      <dgm:spPr/>
      <dgm:t>
        <a:bodyPr/>
        <a:lstStyle/>
        <a:p>
          <a:endParaRPr lang="en-CA"/>
        </a:p>
      </dgm:t>
    </dgm:pt>
    <dgm:pt modelId="{ADB8C364-4D8C-483E-9150-E31E4EF3746A}" type="sibTrans" cxnId="{D7E464A2-EA75-4D93-9500-C06C7138DF94}">
      <dgm:prSet/>
      <dgm:spPr/>
      <dgm:t>
        <a:bodyPr/>
        <a:lstStyle/>
        <a:p>
          <a:endParaRPr lang="en-CA"/>
        </a:p>
      </dgm:t>
    </dgm:pt>
    <dgm:pt modelId="{7B84BF97-6BF3-4C70-A2EE-33353AB9A4BB}">
      <dgm:prSet phldrT="[Text]"/>
      <dgm:spPr>
        <a:solidFill>
          <a:schemeClr val="accent5">
            <a:alpha val="40000"/>
          </a:schemeClr>
        </a:solidFill>
      </dgm:spPr>
      <dgm:t>
        <a:bodyPr/>
        <a:lstStyle/>
        <a:p>
          <a:r>
            <a:rPr lang="en-CA" b="1" dirty="0" smtClean="0"/>
            <a:t>Omega-3 rich foods</a:t>
          </a:r>
          <a:endParaRPr lang="en-CA" b="1" dirty="0"/>
        </a:p>
      </dgm:t>
    </dgm:pt>
    <dgm:pt modelId="{C6C881EA-EBFA-475F-8DC5-B1706E704BF3}" type="parTrans" cxnId="{62B6A8E5-1FFB-4083-B9A4-3F060400D00F}">
      <dgm:prSet/>
      <dgm:spPr/>
      <dgm:t>
        <a:bodyPr/>
        <a:lstStyle/>
        <a:p>
          <a:endParaRPr lang="en-CA"/>
        </a:p>
      </dgm:t>
    </dgm:pt>
    <dgm:pt modelId="{A01ED909-A287-4090-ACCA-D81E0FD818DA}" type="sibTrans" cxnId="{62B6A8E5-1FFB-4083-B9A4-3F060400D00F}">
      <dgm:prSet/>
      <dgm:spPr/>
      <dgm:t>
        <a:bodyPr/>
        <a:lstStyle/>
        <a:p>
          <a:endParaRPr lang="en-CA"/>
        </a:p>
      </dgm:t>
    </dgm:pt>
    <dgm:pt modelId="{C33151C0-C1A2-4042-92A8-71DFE72C346F}">
      <dgm:prSet phldrT="[Text]"/>
      <dgm:spPr>
        <a:solidFill>
          <a:schemeClr val="accent5">
            <a:alpha val="40000"/>
          </a:schemeClr>
        </a:solidFill>
      </dgm:spPr>
      <dgm:t>
        <a:bodyPr/>
        <a:lstStyle/>
        <a:p>
          <a:r>
            <a:rPr lang="en-US" b="1" dirty="0" smtClean="0"/>
            <a:t>Probiotic and prebiotic rich foods</a:t>
          </a:r>
          <a:endParaRPr lang="en-CA" b="1" dirty="0"/>
        </a:p>
      </dgm:t>
    </dgm:pt>
    <dgm:pt modelId="{B3FA5312-74F5-4614-9FC6-24E8202EA3C3}" type="parTrans" cxnId="{7A1D7423-04F3-4307-B7C0-8F324D49D927}">
      <dgm:prSet/>
      <dgm:spPr/>
      <dgm:t>
        <a:bodyPr/>
        <a:lstStyle/>
        <a:p>
          <a:endParaRPr lang="en-CA"/>
        </a:p>
      </dgm:t>
    </dgm:pt>
    <dgm:pt modelId="{66A0771D-DB6D-49FD-8DB3-D2AE90B40D5B}" type="sibTrans" cxnId="{7A1D7423-04F3-4307-B7C0-8F324D49D927}">
      <dgm:prSet/>
      <dgm:spPr/>
      <dgm:t>
        <a:bodyPr/>
        <a:lstStyle/>
        <a:p>
          <a:endParaRPr lang="en-CA"/>
        </a:p>
      </dgm:t>
    </dgm:pt>
    <dgm:pt modelId="{65901C7D-2DEB-4027-975C-8B093A0F8052}" type="pres">
      <dgm:prSet presAssocID="{8782B570-BA7D-45F5-93C6-74EF344D8CFE}" presName="Name0" presStyleCnt="0">
        <dgm:presLayoutVars>
          <dgm:dir/>
          <dgm:resizeHandles val="exact"/>
        </dgm:presLayoutVars>
      </dgm:prSet>
      <dgm:spPr/>
      <dgm:t>
        <a:bodyPr/>
        <a:lstStyle/>
        <a:p>
          <a:endParaRPr lang="en-US"/>
        </a:p>
      </dgm:t>
    </dgm:pt>
    <dgm:pt modelId="{F8260E39-85E5-45E7-8DC0-118326B1D6C7}" type="pres">
      <dgm:prSet presAssocID="{F7BF75C0-52E4-4DCC-98CB-07B5BBF08114}" presName="composite" presStyleCnt="0"/>
      <dgm:spPr/>
    </dgm:pt>
    <dgm:pt modelId="{8110FA15-40AA-4D04-B9A2-24410F9EB0AD}" type="pres">
      <dgm:prSet presAssocID="{F7BF75C0-52E4-4DCC-98CB-07B5BBF08114}" presName="rect1" presStyleLbl="trAlignAcc1" presStyleIdx="0" presStyleCnt="5">
        <dgm:presLayoutVars>
          <dgm:bulletEnabled val="1"/>
        </dgm:presLayoutVars>
      </dgm:prSet>
      <dgm:spPr/>
      <dgm:t>
        <a:bodyPr/>
        <a:lstStyle/>
        <a:p>
          <a:endParaRPr lang="en-US"/>
        </a:p>
      </dgm:t>
    </dgm:pt>
    <dgm:pt modelId="{60023D78-3A66-4E86-B003-B97E2F6671B4}" type="pres">
      <dgm:prSet presAssocID="{F7BF75C0-52E4-4DCC-98CB-07B5BBF08114}" presName="rect2"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84C1E234-E60F-4ABE-A81B-E651D2FE1E0E}" type="pres">
      <dgm:prSet presAssocID="{EDD02438-D937-4C8F-B9A9-FA527EB9166A}" presName="sibTrans" presStyleCnt="0"/>
      <dgm:spPr/>
    </dgm:pt>
    <dgm:pt modelId="{FC8A6C5C-4BD0-4E81-A297-422F65D13AC4}" type="pres">
      <dgm:prSet presAssocID="{0636296E-9169-4A3C-B257-91470802EDDB}" presName="composite" presStyleCnt="0"/>
      <dgm:spPr/>
    </dgm:pt>
    <dgm:pt modelId="{4F4EB0E6-7F90-4F64-82E5-EBF4D99FAF3B}" type="pres">
      <dgm:prSet presAssocID="{0636296E-9169-4A3C-B257-91470802EDDB}" presName="rect1" presStyleLbl="trAlignAcc1" presStyleIdx="1" presStyleCnt="5">
        <dgm:presLayoutVars>
          <dgm:bulletEnabled val="1"/>
        </dgm:presLayoutVars>
      </dgm:prSet>
      <dgm:spPr/>
      <dgm:t>
        <a:bodyPr/>
        <a:lstStyle/>
        <a:p>
          <a:endParaRPr lang="en-US"/>
        </a:p>
      </dgm:t>
    </dgm:pt>
    <dgm:pt modelId="{E7184B51-EDFA-4D3E-B64E-7F231F4AF0CF}" type="pres">
      <dgm:prSet presAssocID="{0636296E-9169-4A3C-B257-91470802EDDB}" presName="rect2"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052F42DF-92F4-46E4-9028-7BFAAC5ADCEC}" type="pres">
      <dgm:prSet presAssocID="{CA058B97-18FD-4E45-B883-8DF38F629475}" presName="sibTrans" presStyleCnt="0"/>
      <dgm:spPr/>
    </dgm:pt>
    <dgm:pt modelId="{F04FE830-2838-4178-A7D3-4B8D77165049}" type="pres">
      <dgm:prSet presAssocID="{293E33BF-AF0B-4D89-A7B9-1A4CF973AC2E}" presName="composite" presStyleCnt="0"/>
      <dgm:spPr/>
    </dgm:pt>
    <dgm:pt modelId="{5250EDB8-2AA9-4ECB-A7DD-979062ABB804}" type="pres">
      <dgm:prSet presAssocID="{293E33BF-AF0B-4D89-A7B9-1A4CF973AC2E}" presName="rect1" presStyleLbl="trAlignAcc1" presStyleIdx="2" presStyleCnt="5">
        <dgm:presLayoutVars>
          <dgm:bulletEnabled val="1"/>
        </dgm:presLayoutVars>
      </dgm:prSet>
      <dgm:spPr/>
      <dgm:t>
        <a:bodyPr/>
        <a:lstStyle/>
        <a:p>
          <a:endParaRPr lang="en-US"/>
        </a:p>
      </dgm:t>
    </dgm:pt>
    <dgm:pt modelId="{19DD8AD5-359A-4FB1-A8DA-8EC96FE3D620}" type="pres">
      <dgm:prSet presAssocID="{293E33BF-AF0B-4D89-A7B9-1A4CF973AC2E}" presName="rect2"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t>
        <a:bodyPr/>
        <a:lstStyle/>
        <a:p>
          <a:endParaRPr lang="en-CA"/>
        </a:p>
      </dgm:t>
    </dgm:pt>
    <dgm:pt modelId="{E4C6B01D-C08B-4FEF-83D5-CE8391CD8612}" type="pres">
      <dgm:prSet presAssocID="{ADB8C364-4D8C-483E-9150-E31E4EF3746A}" presName="sibTrans" presStyleCnt="0"/>
      <dgm:spPr/>
    </dgm:pt>
    <dgm:pt modelId="{28C29646-8FEC-423A-BD28-1DB2938E6C49}" type="pres">
      <dgm:prSet presAssocID="{7B84BF97-6BF3-4C70-A2EE-33353AB9A4BB}" presName="composite" presStyleCnt="0"/>
      <dgm:spPr/>
    </dgm:pt>
    <dgm:pt modelId="{BAD141F6-10E4-4298-9B52-A5F7096BF9E4}" type="pres">
      <dgm:prSet presAssocID="{7B84BF97-6BF3-4C70-A2EE-33353AB9A4BB}" presName="rect1" presStyleLbl="trAlignAcc1" presStyleIdx="3" presStyleCnt="5">
        <dgm:presLayoutVars>
          <dgm:bulletEnabled val="1"/>
        </dgm:presLayoutVars>
      </dgm:prSet>
      <dgm:spPr/>
      <dgm:t>
        <a:bodyPr/>
        <a:lstStyle/>
        <a:p>
          <a:endParaRPr lang="en-US"/>
        </a:p>
      </dgm:t>
    </dgm:pt>
    <dgm:pt modelId="{C40A91FC-8AA0-477E-999A-37A76D464466}" type="pres">
      <dgm:prSet presAssocID="{7B84BF97-6BF3-4C70-A2EE-33353AB9A4BB}" presName="rect2"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63000" r="-63000"/>
          </a:stretch>
        </a:blipFill>
      </dgm:spPr>
    </dgm:pt>
    <dgm:pt modelId="{A1E51C2F-3CA2-4206-9475-36827F70C389}" type="pres">
      <dgm:prSet presAssocID="{A01ED909-A287-4090-ACCA-D81E0FD818DA}" presName="sibTrans" presStyleCnt="0"/>
      <dgm:spPr/>
    </dgm:pt>
    <dgm:pt modelId="{31F7C931-309C-4BEA-B011-D4ED71187B61}" type="pres">
      <dgm:prSet presAssocID="{C33151C0-C1A2-4042-92A8-71DFE72C346F}" presName="composite" presStyleCnt="0"/>
      <dgm:spPr/>
    </dgm:pt>
    <dgm:pt modelId="{75A8B843-C11A-47ED-869C-A7AF9C6B5C19}" type="pres">
      <dgm:prSet presAssocID="{C33151C0-C1A2-4042-92A8-71DFE72C346F}" presName="rect1" presStyleLbl="trAlignAcc1" presStyleIdx="4" presStyleCnt="5">
        <dgm:presLayoutVars>
          <dgm:bulletEnabled val="1"/>
        </dgm:presLayoutVars>
      </dgm:prSet>
      <dgm:spPr/>
      <dgm:t>
        <a:bodyPr/>
        <a:lstStyle/>
        <a:p>
          <a:endParaRPr lang="en-CA"/>
        </a:p>
      </dgm:t>
    </dgm:pt>
    <dgm:pt modelId="{80F686E8-85E8-4D95-9525-AEE47F936F42}" type="pres">
      <dgm:prSet presAssocID="{C33151C0-C1A2-4042-92A8-71DFE72C346F}" presName="rect2"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Lst>
  <dgm:cxnLst>
    <dgm:cxn modelId="{6EC2CD00-9468-4753-9FFC-D5CE3923F795}" type="presOf" srcId="{7B84BF97-6BF3-4C70-A2EE-33353AB9A4BB}" destId="{BAD141F6-10E4-4298-9B52-A5F7096BF9E4}" srcOrd="0" destOrd="0" presId="urn:microsoft.com/office/officeart/2008/layout/PictureStrips"/>
    <dgm:cxn modelId="{7B5F2EB7-8D1A-4325-BD8D-A4B24C0AD3BB}" type="presOf" srcId="{0636296E-9169-4A3C-B257-91470802EDDB}" destId="{4F4EB0E6-7F90-4F64-82E5-EBF4D99FAF3B}" srcOrd="0" destOrd="0" presId="urn:microsoft.com/office/officeart/2008/layout/PictureStrips"/>
    <dgm:cxn modelId="{62B6A8E5-1FFB-4083-B9A4-3F060400D00F}" srcId="{8782B570-BA7D-45F5-93C6-74EF344D8CFE}" destId="{7B84BF97-6BF3-4C70-A2EE-33353AB9A4BB}" srcOrd="3" destOrd="0" parTransId="{C6C881EA-EBFA-475F-8DC5-B1706E704BF3}" sibTransId="{A01ED909-A287-4090-ACCA-D81E0FD818DA}"/>
    <dgm:cxn modelId="{B867EF56-6801-4FAA-AFA7-721277FE3240}" type="presOf" srcId="{C33151C0-C1A2-4042-92A8-71DFE72C346F}" destId="{75A8B843-C11A-47ED-869C-A7AF9C6B5C19}" srcOrd="0" destOrd="0" presId="urn:microsoft.com/office/officeart/2008/layout/PictureStrips"/>
    <dgm:cxn modelId="{D7E464A2-EA75-4D93-9500-C06C7138DF94}" srcId="{8782B570-BA7D-45F5-93C6-74EF344D8CFE}" destId="{293E33BF-AF0B-4D89-A7B9-1A4CF973AC2E}" srcOrd="2" destOrd="0" parTransId="{86CBC011-74D3-4B94-974B-BD124A67F6F6}" sibTransId="{ADB8C364-4D8C-483E-9150-E31E4EF3746A}"/>
    <dgm:cxn modelId="{7C582D8E-C77C-4E36-B689-51AB0CA9F6EA}" srcId="{8782B570-BA7D-45F5-93C6-74EF344D8CFE}" destId="{F7BF75C0-52E4-4DCC-98CB-07B5BBF08114}" srcOrd="0" destOrd="0" parTransId="{AC3A8E49-009D-45DE-A9DA-E041350789D2}" sibTransId="{EDD02438-D937-4C8F-B9A9-FA527EB9166A}"/>
    <dgm:cxn modelId="{7A1D7423-04F3-4307-B7C0-8F324D49D927}" srcId="{8782B570-BA7D-45F5-93C6-74EF344D8CFE}" destId="{C33151C0-C1A2-4042-92A8-71DFE72C346F}" srcOrd="4" destOrd="0" parTransId="{B3FA5312-74F5-4614-9FC6-24E8202EA3C3}" sibTransId="{66A0771D-DB6D-49FD-8DB3-D2AE90B40D5B}"/>
    <dgm:cxn modelId="{8E0838D6-3DC9-486B-92B5-6E52F7E030E0}" type="presOf" srcId="{F7BF75C0-52E4-4DCC-98CB-07B5BBF08114}" destId="{8110FA15-40AA-4D04-B9A2-24410F9EB0AD}" srcOrd="0" destOrd="0" presId="urn:microsoft.com/office/officeart/2008/layout/PictureStrips"/>
    <dgm:cxn modelId="{74D5029B-F6AE-44A1-AAE2-E6A82725682B}" type="presOf" srcId="{8782B570-BA7D-45F5-93C6-74EF344D8CFE}" destId="{65901C7D-2DEB-4027-975C-8B093A0F8052}" srcOrd="0" destOrd="0" presId="urn:microsoft.com/office/officeart/2008/layout/PictureStrips"/>
    <dgm:cxn modelId="{555BEF65-80BC-4032-8EFB-005744C65B74}" type="presOf" srcId="{293E33BF-AF0B-4D89-A7B9-1A4CF973AC2E}" destId="{5250EDB8-2AA9-4ECB-A7DD-979062ABB804}" srcOrd="0" destOrd="0" presId="urn:microsoft.com/office/officeart/2008/layout/PictureStrips"/>
    <dgm:cxn modelId="{961FEB7E-F9B4-4374-B349-544EA448E8FE}" srcId="{8782B570-BA7D-45F5-93C6-74EF344D8CFE}" destId="{0636296E-9169-4A3C-B257-91470802EDDB}" srcOrd="1" destOrd="0" parTransId="{6528C38C-5009-4CA2-A344-46E0189839C5}" sibTransId="{CA058B97-18FD-4E45-B883-8DF38F629475}"/>
    <dgm:cxn modelId="{A5870DD7-2A36-4048-8E64-1F25051814C6}" type="presParOf" srcId="{65901C7D-2DEB-4027-975C-8B093A0F8052}" destId="{F8260E39-85E5-45E7-8DC0-118326B1D6C7}" srcOrd="0" destOrd="0" presId="urn:microsoft.com/office/officeart/2008/layout/PictureStrips"/>
    <dgm:cxn modelId="{6A42AAC2-557E-4EFA-8A25-377CE1EE7F13}" type="presParOf" srcId="{F8260E39-85E5-45E7-8DC0-118326B1D6C7}" destId="{8110FA15-40AA-4D04-B9A2-24410F9EB0AD}" srcOrd="0" destOrd="0" presId="urn:microsoft.com/office/officeart/2008/layout/PictureStrips"/>
    <dgm:cxn modelId="{310F1A2F-BAF4-42D9-95AD-61FFC0A0A036}" type="presParOf" srcId="{F8260E39-85E5-45E7-8DC0-118326B1D6C7}" destId="{60023D78-3A66-4E86-B003-B97E2F6671B4}" srcOrd="1" destOrd="0" presId="urn:microsoft.com/office/officeart/2008/layout/PictureStrips"/>
    <dgm:cxn modelId="{03130172-FC70-428D-B818-EEEE3E7EB05E}" type="presParOf" srcId="{65901C7D-2DEB-4027-975C-8B093A0F8052}" destId="{84C1E234-E60F-4ABE-A81B-E651D2FE1E0E}" srcOrd="1" destOrd="0" presId="urn:microsoft.com/office/officeart/2008/layout/PictureStrips"/>
    <dgm:cxn modelId="{D081FD18-6FC9-488F-A8D6-190177E240C4}" type="presParOf" srcId="{65901C7D-2DEB-4027-975C-8B093A0F8052}" destId="{FC8A6C5C-4BD0-4E81-A297-422F65D13AC4}" srcOrd="2" destOrd="0" presId="urn:microsoft.com/office/officeart/2008/layout/PictureStrips"/>
    <dgm:cxn modelId="{E377F8A4-D4BB-425B-AC9F-D878BCB020D4}" type="presParOf" srcId="{FC8A6C5C-4BD0-4E81-A297-422F65D13AC4}" destId="{4F4EB0E6-7F90-4F64-82E5-EBF4D99FAF3B}" srcOrd="0" destOrd="0" presId="urn:microsoft.com/office/officeart/2008/layout/PictureStrips"/>
    <dgm:cxn modelId="{A67C18CF-E01A-4966-BC85-38AA7E34C869}" type="presParOf" srcId="{FC8A6C5C-4BD0-4E81-A297-422F65D13AC4}" destId="{E7184B51-EDFA-4D3E-B64E-7F231F4AF0CF}" srcOrd="1" destOrd="0" presId="urn:microsoft.com/office/officeart/2008/layout/PictureStrips"/>
    <dgm:cxn modelId="{E20949F0-38AA-491E-BD3C-7F82B633F24F}" type="presParOf" srcId="{65901C7D-2DEB-4027-975C-8B093A0F8052}" destId="{052F42DF-92F4-46E4-9028-7BFAAC5ADCEC}" srcOrd="3" destOrd="0" presId="urn:microsoft.com/office/officeart/2008/layout/PictureStrips"/>
    <dgm:cxn modelId="{72050B43-C032-4DB7-BA54-4455C8AAC2CC}" type="presParOf" srcId="{65901C7D-2DEB-4027-975C-8B093A0F8052}" destId="{F04FE830-2838-4178-A7D3-4B8D77165049}" srcOrd="4" destOrd="0" presId="urn:microsoft.com/office/officeart/2008/layout/PictureStrips"/>
    <dgm:cxn modelId="{671F65C5-D404-4FF4-9369-18C60C3CBD47}" type="presParOf" srcId="{F04FE830-2838-4178-A7D3-4B8D77165049}" destId="{5250EDB8-2AA9-4ECB-A7DD-979062ABB804}" srcOrd="0" destOrd="0" presId="urn:microsoft.com/office/officeart/2008/layout/PictureStrips"/>
    <dgm:cxn modelId="{69A10E75-CAE7-4EBC-A786-1EB94CB85562}" type="presParOf" srcId="{F04FE830-2838-4178-A7D3-4B8D77165049}" destId="{19DD8AD5-359A-4FB1-A8DA-8EC96FE3D620}" srcOrd="1" destOrd="0" presId="urn:microsoft.com/office/officeart/2008/layout/PictureStrips"/>
    <dgm:cxn modelId="{1835BDA7-4146-4D1B-B953-E6CEB4F9A7CF}" type="presParOf" srcId="{65901C7D-2DEB-4027-975C-8B093A0F8052}" destId="{E4C6B01D-C08B-4FEF-83D5-CE8391CD8612}" srcOrd="5" destOrd="0" presId="urn:microsoft.com/office/officeart/2008/layout/PictureStrips"/>
    <dgm:cxn modelId="{A0532BBA-50F8-4B78-AAC6-33C5585FD71F}" type="presParOf" srcId="{65901C7D-2DEB-4027-975C-8B093A0F8052}" destId="{28C29646-8FEC-423A-BD28-1DB2938E6C49}" srcOrd="6" destOrd="0" presId="urn:microsoft.com/office/officeart/2008/layout/PictureStrips"/>
    <dgm:cxn modelId="{8522DE4A-FC75-4677-A08D-8628C8DE7BB4}" type="presParOf" srcId="{28C29646-8FEC-423A-BD28-1DB2938E6C49}" destId="{BAD141F6-10E4-4298-9B52-A5F7096BF9E4}" srcOrd="0" destOrd="0" presId="urn:microsoft.com/office/officeart/2008/layout/PictureStrips"/>
    <dgm:cxn modelId="{52A6ABAF-FAD7-4910-83FF-8370381B5716}" type="presParOf" srcId="{28C29646-8FEC-423A-BD28-1DB2938E6C49}" destId="{C40A91FC-8AA0-477E-999A-37A76D464466}" srcOrd="1" destOrd="0" presId="urn:microsoft.com/office/officeart/2008/layout/PictureStrips"/>
    <dgm:cxn modelId="{CFCCC5C7-64EB-439E-83F9-23543148F385}" type="presParOf" srcId="{65901C7D-2DEB-4027-975C-8B093A0F8052}" destId="{A1E51C2F-3CA2-4206-9475-36827F70C389}" srcOrd="7" destOrd="0" presId="urn:microsoft.com/office/officeart/2008/layout/PictureStrips"/>
    <dgm:cxn modelId="{79D6A63B-6243-4407-9014-91CDF7B9264D}" type="presParOf" srcId="{65901C7D-2DEB-4027-975C-8B093A0F8052}" destId="{31F7C931-309C-4BEA-B011-D4ED71187B61}" srcOrd="8" destOrd="0" presId="urn:microsoft.com/office/officeart/2008/layout/PictureStrips"/>
    <dgm:cxn modelId="{79759674-7C8E-47BB-AA48-1ACAF9E04280}" type="presParOf" srcId="{31F7C931-309C-4BEA-B011-D4ED71187B61}" destId="{75A8B843-C11A-47ED-869C-A7AF9C6B5C19}" srcOrd="0" destOrd="0" presId="urn:microsoft.com/office/officeart/2008/layout/PictureStrips"/>
    <dgm:cxn modelId="{9A895880-8B9C-47FD-AED0-972AA2C4E5F6}" type="presParOf" srcId="{31F7C931-309C-4BEA-B011-D4ED71187B61}" destId="{80F686E8-85E8-4D95-9525-AEE47F936F4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70238" cy="479424"/>
          </a:xfrm>
          <a:prstGeom prst="rect">
            <a:avLst/>
          </a:prstGeom>
        </p:spPr>
        <p:txBody>
          <a:bodyPr vert="horz" lIns="96621" tIns="48311" rIns="96621" bIns="48311" rtlCol="0"/>
          <a:lstStyle>
            <a:lvl1pPr algn="l">
              <a:defRPr sz="1300"/>
            </a:lvl1pPr>
          </a:lstStyle>
          <a:p>
            <a:pPr>
              <a:defRPr/>
            </a:pPr>
            <a:r>
              <a:rPr lang="en-CA" smtClean="0"/>
              <a:t>Gut Healing: 3 Ways Your Digestive Health Affects Your Energy, Your Mood, and Your Sex Drive</a:t>
            </a:r>
            <a:endParaRPr lang="en-US" dirty="0"/>
          </a:p>
        </p:txBody>
      </p:sp>
      <p:sp>
        <p:nvSpPr>
          <p:cNvPr id="3" name="Date Placeholder 2"/>
          <p:cNvSpPr>
            <a:spLocks noGrp="1"/>
          </p:cNvSpPr>
          <p:nvPr>
            <p:ph type="dt" sz="quarter" idx="1"/>
          </p:nvPr>
        </p:nvSpPr>
        <p:spPr>
          <a:xfrm>
            <a:off x="4143375" y="3"/>
            <a:ext cx="3170238" cy="479424"/>
          </a:xfrm>
          <a:prstGeom prst="rect">
            <a:avLst/>
          </a:prstGeom>
        </p:spPr>
        <p:txBody>
          <a:bodyPr vert="horz" lIns="96621" tIns="48311" rIns="96621" bIns="48311" rtlCol="0"/>
          <a:lstStyle>
            <a:lvl1pPr algn="r">
              <a:defRPr sz="1300"/>
            </a:lvl1pPr>
          </a:lstStyle>
          <a:p>
            <a:pPr>
              <a:defRPr/>
            </a:pPr>
            <a:endParaRPr lang="en-US" dirty="0"/>
          </a:p>
        </p:txBody>
      </p:sp>
      <p:sp>
        <p:nvSpPr>
          <p:cNvPr id="4" name="Footer Placeholder 3"/>
          <p:cNvSpPr>
            <a:spLocks noGrp="1"/>
          </p:cNvSpPr>
          <p:nvPr>
            <p:ph type="ftr" sz="quarter" idx="2"/>
          </p:nvPr>
        </p:nvSpPr>
        <p:spPr>
          <a:xfrm>
            <a:off x="0" y="9120191"/>
            <a:ext cx="3170238" cy="479424"/>
          </a:xfrm>
          <a:prstGeom prst="rect">
            <a:avLst/>
          </a:prstGeom>
        </p:spPr>
        <p:txBody>
          <a:bodyPr vert="horz" lIns="96621" tIns="48311" rIns="96621" bIns="48311" rtlCol="0" anchor="b"/>
          <a:lstStyle>
            <a:lvl1pPr algn="l">
              <a:defRPr sz="1300"/>
            </a:lvl1pPr>
          </a:lstStyle>
          <a:p>
            <a:pPr>
              <a:defRPr/>
            </a:pPr>
            <a:r>
              <a:rPr lang="en-US" smtClean="0"/>
              <a:t>http://www.DrRitamarie.com</a:t>
            </a:r>
            <a:endParaRPr lang="en-US" dirty="0"/>
          </a:p>
        </p:txBody>
      </p:sp>
      <p:sp>
        <p:nvSpPr>
          <p:cNvPr id="5" name="Slide Number Placeholder 4"/>
          <p:cNvSpPr>
            <a:spLocks noGrp="1"/>
          </p:cNvSpPr>
          <p:nvPr>
            <p:ph type="sldNum" sz="quarter" idx="3"/>
          </p:nvPr>
        </p:nvSpPr>
        <p:spPr>
          <a:xfrm>
            <a:off x="4143375" y="9120191"/>
            <a:ext cx="3170238" cy="479424"/>
          </a:xfrm>
          <a:prstGeom prst="rect">
            <a:avLst/>
          </a:prstGeom>
        </p:spPr>
        <p:txBody>
          <a:bodyPr vert="horz" lIns="96621" tIns="48311" rIns="96621" bIns="48311" rtlCol="0" anchor="b"/>
          <a:lstStyle>
            <a:lvl1pPr algn="r">
              <a:defRPr sz="1300"/>
            </a:lvl1pPr>
          </a:lstStyle>
          <a:p>
            <a:pPr>
              <a:defRPr/>
            </a:pPr>
            <a:fld id="{6EA5CD40-2241-419A-8B4D-8ECE184BF959}" type="slidenum">
              <a:rPr lang="en-US"/>
              <a:pPr>
                <a:defRPr/>
              </a:pPr>
              <a:t>‹#›</a:t>
            </a:fld>
            <a:endParaRPr lang="en-US" dirty="0"/>
          </a:p>
        </p:txBody>
      </p:sp>
    </p:spTree>
    <p:extLst>
      <p:ext uri="{BB962C8B-B14F-4D97-AF65-F5344CB8AC3E}">
        <p14:creationId xmlns:p14="http://schemas.microsoft.com/office/powerpoint/2010/main" val="275019646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70238" cy="479424"/>
          </a:xfrm>
          <a:prstGeom prst="rect">
            <a:avLst/>
          </a:prstGeom>
        </p:spPr>
        <p:txBody>
          <a:bodyPr vert="horz" lIns="96621" tIns="48311" rIns="96621" bIns="48311" rtlCol="0"/>
          <a:lstStyle>
            <a:lvl1pPr algn="l" fontAlgn="auto">
              <a:spcBef>
                <a:spcPts val="0"/>
              </a:spcBef>
              <a:spcAft>
                <a:spcPts val="0"/>
              </a:spcAft>
              <a:defRPr sz="1300">
                <a:latin typeface="+mn-lt"/>
                <a:cs typeface="+mn-cs"/>
              </a:defRPr>
            </a:lvl1pPr>
          </a:lstStyle>
          <a:p>
            <a:pPr>
              <a:defRPr/>
            </a:pPr>
            <a:r>
              <a:rPr lang="en-CA" smtClean="0"/>
              <a:t>Gut Healing: 3 Ways Your Digestive Health Affects Your Energy, Your Mood, and Your Sex Drive</a:t>
            </a:r>
            <a:endParaRPr lang="en-US" dirty="0"/>
          </a:p>
        </p:txBody>
      </p:sp>
      <p:sp>
        <p:nvSpPr>
          <p:cNvPr id="3" name="Date Placeholder 2"/>
          <p:cNvSpPr>
            <a:spLocks noGrp="1"/>
          </p:cNvSpPr>
          <p:nvPr>
            <p:ph type="dt" idx="1"/>
          </p:nvPr>
        </p:nvSpPr>
        <p:spPr>
          <a:xfrm>
            <a:off x="4143375" y="3"/>
            <a:ext cx="3170238" cy="479424"/>
          </a:xfrm>
          <a:prstGeom prst="rect">
            <a:avLst/>
          </a:prstGeom>
        </p:spPr>
        <p:txBody>
          <a:bodyPr vert="horz" lIns="96621" tIns="48311" rIns="96621" bIns="48311" rtlCol="0"/>
          <a:lstStyle>
            <a:lvl1pPr algn="r" fontAlgn="auto">
              <a:spcBef>
                <a:spcPts val="0"/>
              </a:spcBef>
              <a:spcAft>
                <a:spcPts val="0"/>
              </a:spcAft>
              <a:defRPr sz="1300">
                <a:latin typeface="+mn-lt"/>
                <a:cs typeface="+mn-cs"/>
              </a:defRPr>
            </a:lvl1pPr>
          </a:lstStyle>
          <a:p>
            <a:pPr>
              <a:defRPr/>
            </a:pPr>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21" tIns="48311" rIns="96621" bIns="48311" rtlCol="0" anchor="ctr"/>
          <a:lstStyle/>
          <a:p>
            <a:pPr lvl="0"/>
            <a:endParaRPr lang="en-US" noProof="0" dirty="0"/>
          </a:p>
        </p:txBody>
      </p:sp>
      <p:sp>
        <p:nvSpPr>
          <p:cNvPr id="5" name="Notes Placeholder 4"/>
          <p:cNvSpPr>
            <a:spLocks noGrp="1"/>
          </p:cNvSpPr>
          <p:nvPr>
            <p:ph type="body" sz="quarter" idx="3"/>
          </p:nvPr>
        </p:nvSpPr>
        <p:spPr>
          <a:xfrm>
            <a:off x="731840" y="4560888"/>
            <a:ext cx="5851525" cy="4319587"/>
          </a:xfrm>
          <a:prstGeom prst="rect">
            <a:avLst/>
          </a:prstGeom>
        </p:spPr>
        <p:txBody>
          <a:bodyPr vert="horz" lIns="96621" tIns="48311" rIns="96621" bIns="4831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91"/>
            <a:ext cx="3170238" cy="479424"/>
          </a:xfrm>
          <a:prstGeom prst="rect">
            <a:avLst/>
          </a:prstGeom>
        </p:spPr>
        <p:txBody>
          <a:bodyPr vert="horz" lIns="96621" tIns="48311" rIns="96621" bIns="48311" rtlCol="0" anchor="b"/>
          <a:lstStyle>
            <a:lvl1pPr algn="l" fontAlgn="auto">
              <a:spcBef>
                <a:spcPts val="0"/>
              </a:spcBef>
              <a:spcAft>
                <a:spcPts val="0"/>
              </a:spcAft>
              <a:defRPr sz="1300">
                <a:latin typeface="+mn-lt"/>
                <a:cs typeface="+mn-cs"/>
              </a:defRPr>
            </a:lvl1pPr>
          </a:lstStyle>
          <a:p>
            <a:pPr>
              <a:defRPr/>
            </a:pPr>
            <a:r>
              <a:rPr lang="en-US" smtClean="0"/>
              <a:t>http://www.DrRitamarie.com</a:t>
            </a:r>
            <a:endParaRPr lang="en-US" dirty="0"/>
          </a:p>
        </p:txBody>
      </p:sp>
      <p:sp>
        <p:nvSpPr>
          <p:cNvPr id="7" name="Slide Number Placeholder 6"/>
          <p:cNvSpPr>
            <a:spLocks noGrp="1"/>
          </p:cNvSpPr>
          <p:nvPr>
            <p:ph type="sldNum" sz="quarter" idx="5"/>
          </p:nvPr>
        </p:nvSpPr>
        <p:spPr>
          <a:xfrm>
            <a:off x="4143375" y="9120191"/>
            <a:ext cx="3170238" cy="479424"/>
          </a:xfrm>
          <a:prstGeom prst="rect">
            <a:avLst/>
          </a:prstGeom>
        </p:spPr>
        <p:txBody>
          <a:bodyPr vert="horz" lIns="96621" tIns="48311" rIns="96621" bIns="48311" rtlCol="0" anchor="b"/>
          <a:lstStyle>
            <a:lvl1pPr algn="r" fontAlgn="auto">
              <a:spcBef>
                <a:spcPts val="0"/>
              </a:spcBef>
              <a:spcAft>
                <a:spcPts val="0"/>
              </a:spcAft>
              <a:defRPr sz="1300">
                <a:latin typeface="+mn-lt"/>
                <a:cs typeface="+mn-cs"/>
              </a:defRPr>
            </a:lvl1pPr>
          </a:lstStyle>
          <a:p>
            <a:pPr>
              <a:defRPr/>
            </a:pPr>
            <a:fld id="{8834065A-DF61-4381-8AFF-D46481D58495}" type="slidenum">
              <a:rPr lang="en-US"/>
              <a:pPr>
                <a:defRPr/>
              </a:pPr>
              <a:t>‹#›</a:t>
            </a:fld>
            <a:endParaRPr lang="en-US" dirty="0"/>
          </a:p>
        </p:txBody>
      </p:sp>
    </p:spTree>
    <p:extLst>
      <p:ext uri="{BB962C8B-B14F-4D97-AF65-F5344CB8AC3E}">
        <p14:creationId xmlns:p14="http://schemas.microsoft.com/office/powerpoint/2010/main" val="2146688345"/>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475D955-EDE5-45C0-9723-99B28DB6ABA6}" type="slidenum">
              <a:rPr lang="en-US" smtClean="0"/>
              <a:pPr>
                <a:defRPr/>
              </a:pPr>
              <a:t>1</a:t>
            </a:fld>
            <a:endParaRPr lang="en-US" dirty="0"/>
          </a:p>
        </p:txBody>
      </p:sp>
    </p:spTree>
    <p:extLst>
      <p:ext uri="{BB962C8B-B14F-4D97-AF65-F5344CB8AC3E}">
        <p14:creationId xmlns:p14="http://schemas.microsoft.com/office/powerpoint/2010/main" val="801532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r>
              <a:rPr lang="en-US" smtClean="0"/>
              <a:t>Spring Into Vitality: Video Slides - Day 1</a:t>
            </a: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69</a:t>
            </a:fld>
            <a:endParaRPr lang="en-US" dirty="0"/>
          </a:p>
        </p:txBody>
      </p:sp>
    </p:spTree>
    <p:extLst>
      <p:ext uri="{BB962C8B-B14F-4D97-AF65-F5344CB8AC3E}">
        <p14:creationId xmlns:p14="http://schemas.microsoft.com/office/powerpoint/2010/main" val="126696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r>
              <a:rPr lang="en-US" smtClean="0"/>
              <a:t>Spring Into Vitality: Video Slides - Day 1</a:t>
            </a: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70</a:t>
            </a:fld>
            <a:endParaRPr lang="en-US" dirty="0"/>
          </a:p>
        </p:txBody>
      </p:sp>
    </p:spTree>
    <p:extLst>
      <p:ext uri="{BB962C8B-B14F-4D97-AF65-F5344CB8AC3E}">
        <p14:creationId xmlns:p14="http://schemas.microsoft.com/office/powerpoint/2010/main" val="375508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r>
              <a:rPr lang="en-US" smtClean="0"/>
              <a:t>Spring Into Vitality: Video Slides - Day 1</a:t>
            </a: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71</a:t>
            </a:fld>
            <a:endParaRPr lang="en-US" dirty="0"/>
          </a:p>
        </p:txBody>
      </p:sp>
    </p:spTree>
    <p:extLst>
      <p:ext uri="{BB962C8B-B14F-4D97-AF65-F5344CB8AC3E}">
        <p14:creationId xmlns:p14="http://schemas.microsoft.com/office/powerpoint/2010/main" val="313348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72</a:t>
            </a:fld>
            <a:endParaRPr lang="en-US" dirty="0"/>
          </a:p>
        </p:txBody>
      </p:sp>
    </p:spTree>
    <p:extLst>
      <p:ext uri="{BB962C8B-B14F-4D97-AF65-F5344CB8AC3E}">
        <p14:creationId xmlns:p14="http://schemas.microsoft.com/office/powerpoint/2010/main" val="334816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73</a:t>
            </a:fld>
            <a:endParaRPr lang="en-US" dirty="0"/>
          </a:p>
        </p:txBody>
      </p:sp>
    </p:spTree>
    <p:extLst>
      <p:ext uri="{BB962C8B-B14F-4D97-AF65-F5344CB8AC3E}">
        <p14:creationId xmlns:p14="http://schemas.microsoft.com/office/powerpoint/2010/main" val="354836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0112167-9EA0-4A36-8422-728AE6DE10EB}" type="slidenum">
              <a:rPr lang="en-US" smtClean="0"/>
              <a:pPr>
                <a:defRPr/>
              </a:pPr>
              <a:t>102</a:t>
            </a:fld>
            <a:endParaRPr lang="en-US" dirty="0"/>
          </a:p>
        </p:txBody>
      </p:sp>
      <p:sp>
        <p:nvSpPr>
          <p:cNvPr id="2" name="Date Placeholder 1"/>
          <p:cNvSpPr>
            <a:spLocks noGrp="1"/>
          </p:cNvSpPr>
          <p:nvPr>
            <p:ph type="dt" idx="10"/>
          </p:nvPr>
        </p:nvSpPr>
        <p:spPr/>
        <p:txBody>
          <a:bodyPr/>
          <a:lstStyle/>
          <a:p>
            <a:pPr>
              <a:defRPr/>
            </a:pPr>
            <a:fld id="{1AFC8DA8-A86F-4EC0-9609-F050241826B1}" type="datetime1">
              <a:rPr lang="en-US" smtClean="0"/>
              <a:t>11/9/2016</a:t>
            </a:fld>
            <a:endParaRPr lang="en-US" dirty="0"/>
          </a:p>
        </p:txBody>
      </p:sp>
    </p:spTree>
    <p:extLst>
      <p:ext uri="{BB962C8B-B14F-4D97-AF65-F5344CB8AC3E}">
        <p14:creationId xmlns:p14="http://schemas.microsoft.com/office/powerpoint/2010/main" val="84491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5C8DFE7-F38A-447B-B8AA-4EC3C1DEC90E}" type="slidenum">
              <a:rPr lang="en-US" smtClean="0"/>
              <a:pPr>
                <a:defRPr/>
              </a:pPr>
              <a:t>3</a:t>
            </a:fld>
            <a:endParaRPr lang="en-US" dirty="0"/>
          </a:p>
        </p:txBody>
      </p:sp>
      <p:sp>
        <p:nvSpPr>
          <p:cNvPr id="2" name="Footer Placeholder 1"/>
          <p:cNvSpPr>
            <a:spLocks noGrp="1"/>
          </p:cNvSpPr>
          <p:nvPr>
            <p:ph type="ftr" sz="quarter" idx="4"/>
          </p:nvPr>
        </p:nvSpPr>
        <p:spPr/>
        <p:txBody>
          <a:bodyPr/>
          <a:lstStyle/>
          <a:p>
            <a:pPr>
              <a:defRPr/>
            </a:pPr>
            <a:r>
              <a:rPr lang="en-US" smtClean="0"/>
              <a:t>http://www.DrRitamarie.com</a:t>
            </a:r>
            <a:endParaRPr lang="en-US"/>
          </a:p>
        </p:txBody>
      </p:sp>
      <p:sp>
        <p:nvSpPr>
          <p:cNvPr id="3" name="Header Placeholder 2"/>
          <p:cNvSpPr>
            <a:spLocks noGrp="1"/>
          </p:cNvSpPr>
          <p:nvPr>
            <p:ph type="hdr" sz="quarter"/>
          </p:nvPr>
        </p:nvSpPr>
        <p:spPr/>
        <p:txBody>
          <a:bodyPr/>
          <a:lstStyle/>
          <a:p>
            <a:pPr>
              <a:defRPr/>
            </a:pPr>
            <a:r>
              <a:rPr lang="en-CA" smtClean="0"/>
              <a:t>Dr. Ritamarie: </a:t>
            </a:r>
            <a:endParaRPr lang="en-US"/>
          </a:p>
        </p:txBody>
      </p:sp>
      <p:sp>
        <p:nvSpPr>
          <p:cNvPr id="5" name="Date Placeholder 4"/>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00893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475D955-EDE5-45C0-9723-99B28DB6ABA6}" type="slidenum">
              <a:rPr lang="en-US" smtClean="0"/>
              <a:pPr>
                <a:defRPr/>
              </a:pPr>
              <a:t>22</a:t>
            </a:fld>
            <a:endParaRPr lang="en-US" dirty="0"/>
          </a:p>
        </p:txBody>
      </p:sp>
    </p:spTree>
    <p:extLst>
      <p:ext uri="{BB962C8B-B14F-4D97-AF65-F5344CB8AC3E}">
        <p14:creationId xmlns:p14="http://schemas.microsoft.com/office/powerpoint/2010/main" val="53783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r>
              <a:rPr lang="en-US" dirty="0"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8834065A-DF61-4381-8AFF-D46481D58495}" type="slidenum">
              <a:rPr lang="en-US" smtClean="0"/>
              <a:pPr>
                <a:defRPr/>
              </a:pPr>
              <a:t>29</a:t>
            </a:fld>
            <a:endParaRPr lang="en-US" dirty="0"/>
          </a:p>
        </p:txBody>
      </p:sp>
    </p:spTree>
    <p:extLst>
      <p:ext uri="{BB962C8B-B14F-4D97-AF65-F5344CB8AC3E}">
        <p14:creationId xmlns:p14="http://schemas.microsoft.com/office/powerpoint/2010/main" val="418414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475D955-EDE5-45C0-9723-99B28DB6ABA6}" type="slidenum">
              <a:rPr lang="en-US" smtClean="0"/>
              <a:pPr>
                <a:defRPr/>
              </a:pPr>
              <a:t>31</a:t>
            </a:fld>
            <a:endParaRPr lang="en-US" dirty="0"/>
          </a:p>
        </p:txBody>
      </p:sp>
    </p:spTree>
    <p:extLst>
      <p:ext uri="{BB962C8B-B14F-4D97-AF65-F5344CB8AC3E}">
        <p14:creationId xmlns:p14="http://schemas.microsoft.com/office/powerpoint/2010/main" val="12041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endParaRPr lang="en-US" dirty="0"/>
          </a:p>
        </p:txBody>
      </p:sp>
      <p:sp>
        <p:nvSpPr>
          <p:cNvPr id="6" name="Footer Placeholder 5"/>
          <p:cNvSpPr>
            <a:spLocks noGrp="1"/>
          </p:cNvSpPr>
          <p:nvPr>
            <p:ph type="ftr" sz="quarter" idx="12"/>
          </p:nvPr>
        </p:nvSpPr>
        <p:spPr/>
        <p:txBody>
          <a:bodyPr/>
          <a:lstStyle/>
          <a:p>
            <a:pPr>
              <a:defRPr/>
            </a:pPr>
            <a:r>
              <a:rPr lang="en-US" smtClean="0"/>
              <a:t>http://www.DrRitamarie.com</a:t>
            </a:r>
            <a:endParaRPr lang="en-US" dirty="0"/>
          </a:p>
        </p:txBody>
      </p:sp>
      <p:sp>
        <p:nvSpPr>
          <p:cNvPr id="7" name="Slide Number Placeholder 6"/>
          <p:cNvSpPr>
            <a:spLocks noGrp="1"/>
          </p:cNvSpPr>
          <p:nvPr>
            <p:ph type="sldNum" sz="quarter" idx="13"/>
          </p:nvPr>
        </p:nvSpPr>
        <p:spPr/>
        <p:txBody>
          <a:bodyPr/>
          <a:lstStyle/>
          <a:p>
            <a:pPr>
              <a:defRPr/>
            </a:pPr>
            <a:fld id="{2ECA9B80-99F2-498C-95AD-0F89D64580B1}" type="slidenum">
              <a:rPr lang="en-US" smtClean="0"/>
              <a:pPr>
                <a:defRPr/>
              </a:pPr>
              <a:t>37</a:t>
            </a:fld>
            <a:endParaRPr lang="en-US" dirty="0"/>
          </a:p>
        </p:txBody>
      </p:sp>
    </p:spTree>
    <p:extLst>
      <p:ext uri="{BB962C8B-B14F-4D97-AF65-F5344CB8AC3E}">
        <p14:creationId xmlns:p14="http://schemas.microsoft.com/office/powerpoint/2010/main" val="772063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7475D955-EDE5-45C0-9723-99B28DB6ABA6}" type="slidenum">
              <a:rPr lang="en-US" smtClean="0"/>
              <a:pPr>
                <a:defRPr/>
              </a:pPr>
              <a:t>38</a:t>
            </a:fld>
            <a:endParaRPr lang="en-US" dirty="0"/>
          </a:p>
        </p:txBody>
      </p:sp>
    </p:spTree>
    <p:extLst>
      <p:ext uri="{BB962C8B-B14F-4D97-AF65-F5344CB8AC3E}">
        <p14:creationId xmlns:p14="http://schemas.microsoft.com/office/powerpoint/2010/main" val="336051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defRPr/>
            </a:pPr>
            <a:r>
              <a:rPr lang="en-US" sz="1300" b="1" dirty="0"/>
              <a:t>A Checklist for  the Care and Feeding of Your Thyroid Gland:</a:t>
            </a:r>
            <a:endParaRPr lang="en-US" sz="1300" dirty="0"/>
          </a:p>
          <a:p>
            <a:pPr>
              <a:defRPr/>
            </a:pPr>
            <a:r>
              <a:rPr lang="en-US" sz="1300" dirty="0"/>
              <a:t>Use whole, unrefined sea salt.</a:t>
            </a:r>
          </a:p>
          <a:p>
            <a:pPr>
              <a:defRPr/>
            </a:pPr>
            <a:r>
              <a:rPr lang="en-US" sz="1300" dirty="0"/>
              <a:t>Eat sea vegetables regularly. </a:t>
            </a:r>
          </a:p>
          <a:p>
            <a:pPr>
              <a:defRPr/>
            </a:pPr>
            <a:r>
              <a:rPr lang="en-US" sz="1300" dirty="0"/>
              <a:t>Eat lots of green leafy vegetables, or better yet, green smoothies daily to provide an abundance of the minerals and vitamins that the thyroid needs. Wild edibles like chickweed, dandelion, Lambsquarters and Purslane are all good choices, as are parsley, spinach, collard greens and beet greens.</a:t>
            </a:r>
          </a:p>
          <a:p>
            <a:pPr>
              <a:defRPr/>
            </a:pPr>
            <a:r>
              <a:rPr lang="en-US" sz="1300" dirty="0"/>
              <a:t>Use a shower filter or whole house filter to take out the chlorine, or shower with the window open to allow the chlorine gases to escape.</a:t>
            </a:r>
          </a:p>
          <a:p>
            <a:pPr>
              <a:defRPr/>
            </a:pPr>
            <a:r>
              <a:rPr lang="en-US" sz="1300" dirty="0"/>
              <a:t>Use ozone or salt filtration systems in swimming pools instead of chlorine and bromine.</a:t>
            </a:r>
          </a:p>
          <a:p>
            <a:pPr>
              <a:defRPr/>
            </a:pPr>
            <a:r>
              <a:rPr lang="en-US" sz="1300" dirty="0"/>
              <a:t>Get plenty of fresh air and sunshine to assure adequate Vitamin D.</a:t>
            </a:r>
          </a:p>
          <a:p>
            <a:pPr>
              <a:defRPr/>
            </a:pPr>
            <a:r>
              <a:rPr lang="en-US" sz="1300" dirty="0"/>
              <a:t>Avoid antihistamines, aspirin and sulfa drugs as much as possible.   </a:t>
            </a:r>
          </a:p>
          <a:p>
            <a:pPr>
              <a:defRPr/>
            </a:pPr>
            <a:r>
              <a:rPr lang="en-US" sz="1300" dirty="0"/>
              <a:t>Avoid processed, nutrient depleted foods with thyroid inhibiting preservatives and non iodized salt.</a:t>
            </a:r>
          </a:p>
          <a:p>
            <a:pPr>
              <a:defRPr/>
            </a:pPr>
            <a:r>
              <a:rPr lang="en-US" sz="1300" dirty="0"/>
              <a:t>If you grow your own vegetables, fertilize with seaweeds or grow in sea water to increase iodine content. </a:t>
            </a:r>
          </a:p>
          <a:p>
            <a:pPr>
              <a:defRPr/>
            </a:pPr>
            <a:r>
              <a:rPr lang="en-US" sz="1300" dirty="0"/>
              <a:t>Minimize isolated soy protein.</a:t>
            </a:r>
          </a:p>
          <a:p>
            <a:pPr>
              <a:defRPr/>
            </a:pPr>
            <a:r>
              <a:rPr lang="en-US" sz="1300" dirty="0"/>
              <a:t>Enjoy brassicas regularly (broccoli, kale, cauliflower, cabbage), but be sure to eat sea vegetables with them so there is no chance of anti-thyroid effect.   </a:t>
            </a:r>
          </a:p>
          <a:p>
            <a:pPr>
              <a:defRPr/>
            </a:pPr>
            <a:r>
              <a:rPr lang="en-US" sz="1300" dirty="0"/>
              <a:t>Exercise regularly to keep a steady flow of oxygen to your cells and up-regulate your metabolism.</a:t>
            </a:r>
          </a:p>
          <a:p>
            <a:pPr>
              <a:defRPr/>
            </a:pPr>
            <a:r>
              <a:rPr lang="en-US" sz="1300" dirty="0"/>
              <a:t>Take time out to de-stress.  Stress disrupts the endocrine system, and has an impact on thyroid health.  Find things daily to appreciate.  Appreciation has been shown to restore endocrine balance and immune system integrity.  </a:t>
            </a:r>
          </a:p>
          <a:p>
            <a:pPr>
              <a:defRPr/>
            </a:pPr>
            <a:endParaRPr lang="en-US" dirty="0"/>
          </a:p>
        </p:txBody>
      </p:sp>
      <p:sp>
        <p:nvSpPr>
          <p:cNvPr id="4" name="Slide Number Placeholder 3"/>
          <p:cNvSpPr>
            <a:spLocks noGrp="1"/>
          </p:cNvSpPr>
          <p:nvPr>
            <p:ph type="sldNum" sz="quarter" idx="5"/>
          </p:nvPr>
        </p:nvSpPr>
        <p:spPr/>
        <p:txBody>
          <a:bodyPr/>
          <a:lstStyle/>
          <a:p>
            <a:pPr>
              <a:defRPr/>
            </a:pPr>
            <a:fld id="{9152DAD0-29C4-4857-8D2E-6BD14D7A734A}" type="slidenum">
              <a:rPr lang="en-US" smtClean="0"/>
              <a:pPr>
                <a:defRPr/>
              </a:pPr>
              <a:t>51</a:t>
            </a:fld>
            <a:endParaRPr lang="en-US" dirty="0"/>
          </a:p>
        </p:txBody>
      </p:sp>
      <p:sp>
        <p:nvSpPr>
          <p:cNvPr id="5" name="Date Placeholder 4"/>
          <p:cNvSpPr>
            <a:spLocks noGrp="1"/>
          </p:cNvSpPr>
          <p:nvPr>
            <p:ph type="dt" sz="quarter" idx="1"/>
          </p:nvPr>
        </p:nvSpPr>
        <p:spPr/>
        <p:txBody>
          <a:bodyPr/>
          <a:lstStyle/>
          <a:p>
            <a:pPr>
              <a:defRPr/>
            </a:pPr>
            <a:r>
              <a:rPr lang="en-US" dirty="0" smtClean="0"/>
              <a:t>9/13/2008</a:t>
            </a:r>
            <a:endParaRPr lang="en-US" dirty="0"/>
          </a:p>
        </p:txBody>
      </p:sp>
      <p:sp>
        <p:nvSpPr>
          <p:cNvPr id="6" name="Footer Placeholder 5"/>
          <p:cNvSpPr>
            <a:spLocks noGrp="1"/>
          </p:cNvSpPr>
          <p:nvPr>
            <p:ph type="ftr" sz="quarter" idx="4"/>
          </p:nvPr>
        </p:nvSpPr>
        <p:spPr/>
        <p:txBody>
          <a:bodyPr/>
          <a:lstStyle/>
          <a:p>
            <a:pPr>
              <a:defRPr/>
            </a:pPr>
            <a:r>
              <a:rPr lang="en-US" smtClean="0"/>
              <a:t>http://www.DrRitamarie.com</a:t>
            </a:r>
            <a:endParaRPr lang="en-US"/>
          </a:p>
        </p:txBody>
      </p:sp>
      <p:sp>
        <p:nvSpPr>
          <p:cNvPr id="7" name="Header Placeholder 6"/>
          <p:cNvSpPr>
            <a:spLocks noGrp="1"/>
          </p:cNvSpPr>
          <p:nvPr>
            <p:ph type="hdr" sz="quarter"/>
          </p:nvPr>
        </p:nvSpPr>
        <p:spPr/>
        <p:txBody>
          <a:bodyPr/>
          <a:lstStyle/>
          <a:p>
            <a:pPr>
              <a:defRPr/>
            </a:pPr>
            <a:r>
              <a:rPr lang="en-CA" smtClean="0"/>
              <a:t>Gut Healing: 3 Ways Your Digestive Health Affects Your Energy, Your Mood, and Your Sex Drive</a:t>
            </a:r>
            <a:endParaRPr lang="en-US"/>
          </a:p>
        </p:txBody>
      </p:sp>
    </p:spTree>
    <p:extLst>
      <p:ext uri="{BB962C8B-B14F-4D97-AF65-F5344CB8AC3E}">
        <p14:creationId xmlns:p14="http://schemas.microsoft.com/office/powerpoint/2010/main" val="220659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CA" smtClean="0"/>
              <a:t>Gut Healing: 3 Ways Your Digestive Health Affects Your Energy, Your Mood, and Your Sex Drive</a:t>
            </a:r>
            <a:endParaRPr lang="en-US" dirty="0"/>
          </a:p>
        </p:txBody>
      </p:sp>
      <p:sp>
        <p:nvSpPr>
          <p:cNvPr id="5" name="Date Placeholder 4"/>
          <p:cNvSpPr>
            <a:spLocks noGrp="1"/>
          </p:cNvSpPr>
          <p:nvPr>
            <p:ph type="dt" idx="11"/>
          </p:nvPr>
        </p:nvSpPr>
        <p:spPr/>
        <p:txBody>
          <a:bodyPr/>
          <a:lstStyle/>
          <a:p>
            <a:pPr>
              <a:defRPr/>
            </a:pPr>
            <a:r>
              <a:rPr lang="en-US" smtClean="0"/>
              <a:t>Spring Into Vitality: Video Slides - Day 1</a:t>
            </a:r>
            <a:endParaRPr lang="en-US" dirty="0"/>
          </a:p>
        </p:txBody>
      </p:sp>
      <p:sp>
        <p:nvSpPr>
          <p:cNvPr id="6" name="Footer Placeholder 5"/>
          <p:cNvSpPr>
            <a:spLocks noGrp="1"/>
          </p:cNvSpPr>
          <p:nvPr>
            <p:ph type="ftr" sz="quarter" idx="12"/>
          </p:nvPr>
        </p:nvSpPr>
        <p:spPr/>
        <p:txBody>
          <a:bodyPr/>
          <a:lstStyle/>
          <a:p>
            <a:pPr>
              <a:defRPr/>
            </a:pPr>
            <a:r>
              <a:rPr lang="en-US" smtClean="0"/>
              <a:t>www.DrRitamarie.com</a:t>
            </a:r>
            <a:endParaRPr lang="en-US" dirty="0"/>
          </a:p>
        </p:txBody>
      </p:sp>
    </p:spTree>
    <p:extLst>
      <p:ext uri="{BB962C8B-B14F-4D97-AF65-F5344CB8AC3E}">
        <p14:creationId xmlns:p14="http://schemas.microsoft.com/office/powerpoint/2010/main" val="319001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lvl1pPr>
              <a:defRPr sz="4800" b="1">
                <a:solidFill>
                  <a:schemeClr val="accent5">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727369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Title and Content">
    <p:bg>
      <p:bgPr>
        <a:gradFill flip="none" rotWithShape="1">
          <a:gsLst>
            <a:gs pos="3000">
              <a:schemeClr val="accent6">
                <a:lumMod val="75000"/>
              </a:schemeClr>
            </a:gs>
            <a:gs pos="34000">
              <a:schemeClr val="accent6">
                <a:lumMod val="60000"/>
                <a:lumOff val="40000"/>
              </a:schemeClr>
            </a:gs>
            <a:gs pos="90000">
              <a:schemeClr val="accent6">
                <a:lumMod val="20000"/>
                <a:lumOff val="80000"/>
              </a:schemeClr>
            </a:gs>
            <a:gs pos="73000">
              <a:schemeClr val="accent6">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248400"/>
          </a:xfrm>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8585802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a:gsLst>
              <a:gs pos="0">
                <a:schemeClr val="accent5">
                  <a:lumMod val="75000"/>
                </a:schemeClr>
              </a:gs>
              <a:gs pos="39000">
                <a:schemeClr val="accent5">
                  <a:lumMod val="60000"/>
                  <a:lumOff val="40000"/>
                </a:schemeClr>
              </a:gs>
              <a:gs pos="100000">
                <a:schemeClr val="accent5">
                  <a:lumMod val="40000"/>
                  <a:lumOff val="60000"/>
                </a:schemeClr>
              </a:gs>
            </a:gsLst>
            <a:lin ang="5400000" scaled="0"/>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8923423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a:gsLst>
              <a:gs pos="0">
                <a:schemeClr val="accent5">
                  <a:lumMod val="75000"/>
                </a:schemeClr>
              </a:gs>
              <a:gs pos="39000">
                <a:schemeClr val="accent5">
                  <a:lumMod val="60000"/>
                  <a:lumOff val="40000"/>
                </a:schemeClr>
              </a:gs>
              <a:gs pos="100000">
                <a:schemeClr val="accent5">
                  <a:lumMod val="40000"/>
                  <a:lumOff val="60000"/>
                </a:schemeClr>
              </a:gs>
            </a:gsLst>
            <a:lin ang="5400000" scaled="0"/>
          </a:gradFill>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9985683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a:gsLst>
              <a:gs pos="0">
                <a:schemeClr val="accent6">
                  <a:lumMod val="75000"/>
                </a:schemeClr>
              </a:gs>
              <a:gs pos="39000">
                <a:schemeClr val="accent6">
                  <a:lumMod val="60000"/>
                  <a:lumOff val="40000"/>
                </a:schemeClr>
              </a:gs>
              <a:gs pos="100000">
                <a:schemeClr val="accent6">
                  <a:lumMod val="40000"/>
                  <a:lumOff val="60000"/>
                </a:schemeClr>
              </a:gs>
            </a:gsLst>
            <a:lin ang="5400000" scaled="0"/>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0298638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00" y="0"/>
            <a:ext cx="9144000" cy="1219200"/>
          </a:xfrm>
          <a:gradFill flip="none" rotWithShape="1">
            <a:gsLst>
              <a:gs pos="0">
                <a:schemeClr val="accent6">
                  <a:lumMod val="75000"/>
                </a:schemeClr>
              </a:gs>
              <a:gs pos="39000">
                <a:schemeClr val="accent6">
                  <a:lumMod val="60000"/>
                  <a:lumOff val="40000"/>
                </a:schemeClr>
              </a:gs>
              <a:gs pos="100000">
                <a:schemeClr val="accent6">
                  <a:lumMod val="40000"/>
                  <a:lumOff val="60000"/>
                </a:schemeClr>
              </a:gs>
            </a:gsLst>
            <a:path path="circle">
              <a:fillToRect t="100000" r="100000"/>
            </a:path>
            <a:tileRect l="-100000" b="-100000"/>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42770416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flip="none" rotWithShape="1">
            <a:gsLst>
              <a:gs pos="0">
                <a:schemeClr val="accent6">
                  <a:lumMod val="75000"/>
                </a:schemeClr>
              </a:gs>
              <a:gs pos="39000">
                <a:schemeClr val="accent6">
                  <a:lumMod val="60000"/>
                  <a:lumOff val="40000"/>
                </a:schemeClr>
              </a:gs>
              <a:gs pos="100000">
                <a:schemeClr val="accent6">
                  <a:lumMod val="40000"/>
                  <a:lumOff val="60000"/>
                </a:schemeClr>
              </a:gs>
            </a:gsLst>
            <a:path path="circle">
              <a:fillToRect t="100000" r="100000"/>
            </a:path>
            <a:tileRect l="-100000" b="-100000"/>
          </a:gradFill>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41622502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flip="none" rotWithShape="1">
            <a:gsLst>
              <a:gs pos="12000">
                <a:schemeClr val="accent4">
                  <a:lumMod val="75000"/>
                </a:schemeClr>
              </a:gs>
              <a:gs pos="36000">
                <a:schemeClr val="accent4">
                  <a:lumMod val="60000"/>
                  <a:lumOff val="40000"/>
                </a:schemeClr>
              </a:gs>
              <a:gs pos="71000">
                <a:schemeClr val="accent4">
                  <a:lumMod val="40000"/>
                  <a:lumOff val="6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6572179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0"/>
            <a:ext cx="9144000" cy="1219200"/>
          </a:xfrm>
          <a:gradFill flip="none" rotWithShape="1">
            <a:gsLst>
              <a:gs pos="12000">
                <a:schemeClr val="accent4">
                  <a:lumMod val="75000"/>
                </a:schemeClr>
              </a:gs>
              <a:gs pos="36000">
                <a:schemeClr val="accent4">
                  <a:lumMod val="60000"/>
                  <a:lumOff val="40000"/>
                </a:schemeClr>
              </a:gs>
              <a:gs pos="71000">
                <a:schemeClr val="accent4">
                  <a:lumMod val="40000"/>
                  <a:lumOff val="6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9682677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flip="none" rotWithShape="1">
            <a:gsLst>
              <a:gs pos="3000">
                <a:schemeClr val="accent3">
                  <a:lumMod val="50000"/>
                </a:schemeClr>
              </a:gs>
              <a:gs pos="25000">
                <a:schemeClr val="accent3">
                  <a:lumMod val="75000"/>
                </a:schemeClr>
              </a:gs>
              <a:gs pos="97500">
                <a:schemeClr val="accent3">
                  <a:lumMod val="40000"/>
                  <a:lumOff val="60000"/>
                </a:schemeClr>
              </a:gs>
              <a:gs pos="67000">
                <a:schemeClr val="accent3">
                  <a:lumMod val="60000"/>
                  <a:lumOff val="4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29954174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700"/>
            <a:ext cx="9144000" cy="1219200"/>
          </a:xfrm>
          <a:gradFill flip="none" rotWithShape="1">
            <a:gsLst>
              <a:gs pos="3000">
                <a:schemeClr val="accent3">
                  <a:lumMod val="50000"/>
                </a:schemeClr>
              </a:gs>
              <a:gs pos="25000">
                <a:schemeClr val="accent3">
                  <a:lumMod val="75000"/>
                </a:schemeClr>
              </a:gs>
              <a:gs pos="97500">
                <a:schemeClr val="accent3">
                  <a:lumMod val="40000"/>
                  <a:lumOff val="60000"/>
                </a:schemeClr>
              </a:gs>
              <a:gs pos="67000">
                <a:schemeClr val="accent3">
                  <a:lumMod val="60000"/>
                  <a:lumOff val="4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8071458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9_Title and Content">
    <p:bg>
      <p:bgPr>
        <a:gradFill>
          <a:gsLst>
            <a:gs pos="3000">
              <a:schemeClr val="accent2">
                <a:lumMod val="75000"/>
              </a:schemeClr>
            </a:gs>
            <a:gs pos="25000">
              <a:schemeClr val="accent2">
                <a:lumMod val="60000"/>
                <a:lumOff val="40000"/>
              </a:schemeClr>
            </a:gs>
            <a:gs pos="97500">
              <a:schemeClr val="accent2">
                <a:lumMod val="20000"/>
                <a:lumOff val="80000"/>
              </a:schemeClr>
            </a:gs>
            <a:gs pos="67000">
              <a:schemeClr val="accent2">
                <a:lumMod val="40000"/>
                <a:lumOff val="60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7034939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00" y="0"/>
            <a:ext cx="9144000" cy="1219200"/>
          </a:xfrm>
          <a:gradFill flip="none" rotWithShape="1">
            <a:gsLst>
              <a:gs pos="3000">
                <a:schemeClr val="accent2">
                  <a:lumMod val="75000"/>
                </a:schemeClr>
              </a:gs>
              <a:gs pos="25000">
                <a:schemeClr val="accent2">
                  <a:lumMod val="60000"/>
                  <a:lumOff val="40000"/>
                </a:schemeClr>
              </a:gs>
              <a:gs pos="97500">
                <a:schemeClr val="accent2">
                  <a:lumMod val="20000"/>
                  <a:lumOff val="80000"/>
                </a:schemeClr>
              </a:gs>
              <a:gs pos="67000">
                <a:schemeClr val="accent2">
                  <a:lumMod val="40000"/>
                  <a:lumOff val="6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8184671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219200"/>
          </a:xfrm>
          <a:gradFill flip="none" rotWithShape="1">
            <a:gsLst>
              <a:gs pos="3000">
                <a:schemeClr val="accent2">
                  <a:lumMod val="75000"/>
                </a:schemeClr>
              </a:gs>
              <a:gs pos="25000">
                <a:schemeClr val="accent2">
                  <a:lumMod val="60000"/>
                  <a:lumOff val="40000"/>
                </a:schemeClr>
              </a:gs>
              <a:gs pos="97500">
                <a:schemeClr val="accent2">
                  <a:lumMod val="20000"/>
                  <a:lumOff val="80000"/>
                </a:schemeClr>
              </a:gs>
              <a:gs pos="67000">
                <a:schemeClr val="accent2">
                  <a:lumMod val="40000"/>
                  <a:lumOff val="60000"/>
                </a:schemeClr>
              </a:gs>
            </a:gsLst>
            <a:lin ang="13500000" scaled="1"/>
            <a:tileRect/>
          </a:gradFill>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7488538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lvl1pPr>
              <a:defRPr b="1">
                <a:solidFill>
                  <a:schemeClr val="accent5">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600200"/>
            <a:ext cx="8458200" cy="480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3D3761EC-BCD7-4DC8-98F5-D146D11EEE8E}" type="slidenum">
              <a:rPr lang="en-US"/>
              <a:pPr>
                <a:defRPr/>
              </a:pPr>
              <a:t>‹#›</a:t>
            </a:fld>
            <a:endParaRPr lang="en-US" dirty="0"/>
          </a:p>
        </p:txBody>
      </p:sp>
    </p:spTree>
    <p:extLst>
      <p:ext uri="{BB962C8B-B14F-4D97-AF65-F5344CB8AC3E}">
        <p14:creationId xmlns:p14="http://schemas.microsoft.com/office/powerpoint/2010/main" val="23577084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5">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74D1EE72-05E5-4C62-95B1-9372A76E4290}" type="slidenum">
              <a:rPr lang="en-US"/>
              <a:pPr>
                <a:defRPr/>
              </a:pPr>
              <a:t>‹#›</a:t>
            </a:fld>
            <a:endParaRPr lang="en-US" dirty="0"/>
          </a:p>
        </p:txBody>
      </p:sp>
    </p:spTree>
    <p:extLst>
      <p:ext uri="{BB962C8B-B14F-4D97-AF65-F5344CB8AC3E}">
        <p14:creationId xmlns:p14="http://schemas.microsoft.com/office/powerpoint/2010/main" val="34858294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5">
                    <a:lumMod val="75000"/>
                  </a:schemeClr>
                </a:solidFill>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72021A73-C0CB-4689-9209-115314687F36}" type="slidenum">
              <a:rPr lang="en-US"/>
              <a:pPr>
                <a:defRPr/>
              </a:pPr>
              <a:t>‹#›</a:t>
            </a:fld>
            <a:endParaRPr lang="en-US" dirty="0"/>
          </a:p>
        </p:txBody>
      </p:sp>
    </p:spTree>
    <p:extLst>
      <p:ext uri="{BB962C8B-B14F-4D97-AF65-F5344CB8AC3E}">
        <p14:creationId xmlns:p14="http://schemas.microsoft.com/office/powerpoint/2010/main" val="1896636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93635196-F9B3-4F5B-BEEA-A9A6C54240C7}" type="slidenum">
              <a:rPr lang="en-US"/>
              <a:pPr>
                <a:defRPr/>
              </a:pPr>
              <a:t>‹#›</a:t>
            </a:fld>
            <a:endParaRPr lang="en-US" dirty="0"/>
          </a:p>
        </p:txBody>
      </p:sp>
    </p:spTree>
    <p:extLst>
      <p:ext uri="{BB962C8B-B14F-4D97-AF65-F5344CB8AC3E}">
        <p14:creationId xmlns:p14="http://schemas.microsoft.com/office/powerpoint/2010/main" val="1116915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B24EE59B-4A10-47ED-A151-7094612798FE}" type="slidenum">
              <a:rPr lang="en-US"/>
              <a:pPr>
                <a:defRPr/>
              </a:pPr>
              <a:t>‹#›</a:t>
            </a:fld>
            <a:endParaRPr lang="en-US" dirty="0"/>
          </a:p>
        </p:txBody>
      </p:sp>
    </p:spTree>
    <p:extLst>
      <p:ext uri="{BB962C8B-B14F-4D97-AF65-F5344CB8AC3E}">
        <p14:creationId xmlns:p14="http://schemas.microsoft.com/office/powerpoint/2010/main" val="4084746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a:xfrm>
            <a:off x="7162800" y="6629400"/>
            <a:ext cx="1981200" cy="228600"/>
          </a:xfrm>
          <a:prstGeom prst="rect">
            <a:avLst/>
          </a:prstGeom>
        </p:spPr>
        <p:txBody>
          <a:bodyPr/>
          <a:lstStyle>
            <a:lvl1pPr>
              <a:defRPr/>
            </a:lvl1pPr>
          </a:lstStyle>
          <a:p>
            <a:pPr>
              <a:defRPr/>
            </a:pPr>
            <a:fld id="{A22B29B0-F6AF-43B0-BEA9-C71B4B9D03F3}" type="slidenum">
              <a:rPr lang="en-US"/>
              <a:pPr>
                <a:defRPr/>
              </a:pPr>
              <a:t>‹#›</a:t>
            </a:fld>
            <a:endParaRPr lang="en-US" dirty="0"/>
          </a:p>
        </p:txBody>
      </p:sp>
    </p:spTree>
    <p:extLst>
      <p:ext uri="{BB962C8B-B14F-4D97-AF65-F5344CB8AC3E}">
        <p14:creationId xmlns:p14="http://schemas.microsoft.com/office/powerpoint/2010/main" val="3087494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a:xfrm>
            <a:off x="7162800" y="6629400"/>
            <a:ext cx="1981200" cy="228600"/>
          </a:xfrm>
          <a:prstGeom prst="rect">
            <a:avLst/>
          </a:prstGeom>
        </p:spPr>
        <p:txBody>
          <a:bodyPr/>
          <a:lstStyle>
            <a:lvl1pPr>
              <a:defRPr/>
            </a:lvl1pPr>
          </a:lstStyle>
          <a:p>
            <a:pPr>
              <a:defRPr/>
            </a:pPr>
            <a:fld id="{AEB55D47-0F67-4681-BC9B-321CDE61D7A2}" type="slidenum">
              <a:rPr lang="en-US"/>
              <a:pPr>
                <a:defRPr/>
              </a:pPr>
              <a:t>‹#›</a:t>
            </a:fld>
            <a:endParaRPr lang="en-US" dirty="0"/>
          </a:p>
        </p:txBody>
      </p:sp>
    </p:spTree>
    <p:extLst>
      <p:ext uri="{BB962C8B-B14F-4D97-AF65-F5344CB8AC3E}">
        <p14:creationId xmlns:p14="http://schemas.microsoft.com/office/powerpoint/2010/main" val="1050820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162800" y="6629400"/>
            <a:ext cx="1981200" cy="228600"/>
          </a:xfrm>
          <a:prstGeom prst="rect">
            <a:avLst/>
          </a:prstGeom>
        </p:spPr>
        <p:txBody>
          <a:bodyPr/>
          <a:lstStyle>
            <a:lvl1pPr>
              <a:defRPr/>
            </a:lvl1pPr>
          </a:lstStyle>
          <a:p>
            <a:pPr>
              <a:defRPr/>
            </a:pPr>
            <a:fld id="{FF02640F-DA11-40EB-B465-08FFAC4610BD}" type="slidenum">
              <a:rPr lang="en-US"/>
              <a:pPr>
                <a:defRPr/>
              </a:pPr>
              <a:t>‹#›</a:t>
            </a:fld>
            <a:endParaRPr lang="en-US" dirty="0"/>
          </a:p>
        </p:txBody>
      </p:sp>
    </p:spTree>
    <p:extLst>
      <p:ext uri="{BB962C8B-B14F-4D97-AF65-F5344CB8AC3E}">
        <p14:creationId xmlns:p14="http://schemas.microsoft.com/office/powerpoint/2010/main" val="32643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7_Title and Content">
    <p:bg>
      <p:bgPr>
        <a:gradFill>
          <a:gsLst>
            <a:gs pos="3000">
              <a:schemeClr val="accent2">
                <a:lumMod val="75000"/>
              </a:schemeClr>
            </a:gs>
            <a:gs pos="25000">
              <a:schemeClr val="accent2">
                <a:lumMod val="60000"/>
                <a:lumOff val="40000"/>
              </a:schemeClr>
            </a:gs>
            <a:gs pos="97500">
              <a:schemeClr val="accent2">
                <a:lumMod val="20000"/>
                <a:lumOff val="80000"/>
              </a:schemeClr>
            </a:gs>
            <a:gs pos="67000">
              <a:schemeClr val="accent2">
                <a:lumMod val="40000"/>
                <a:lumOff val="60000"/>
              </a:schemeClr>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248400"/>
          </a:xfrm>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27394190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162800" y="6629400"/>
            <a:ext cx="1981200" cy="228600"/>
          </a:xfrm>
          <a:prstGeom prst="rect">
            <a:avLst/>
          </a:prstGeom>
        </p:spPr>
        <p:txBody>
          <a:bodyPr/>
          <a:lstStyle>
            <a:lvl1pPr>
              <a:defRPr/>
            </a:lvl1pPr>
          </a:lstStyle>
          <a:p>
            <a:pPr>
              <a:defRPr/>
            </a:pPr>
            <a:fld id="{F48B805B-057D-471D-B623-2D96597388CF}" type="slidenum">
              <a:rPr lang="en-US"/>
              <a:pPr>
                <a:defRPr/>
              </a:pPr>
              <a:t>‹#›</a:t>
            </a:fld>
            <a:endParaRPr lang="en-US" dirty="0"/>
          </a:p>
        </p:txBody>
      </p:sp>
    </p:spTree>
    <p:extLst>
      <p:ext uri="{BB962C8B-B14F-4D97-AF65-F5344CB8AC3E}">
        <p14:creationId xmlns:p14="http://schemas.microsoft.com/office/powerpoint/2010/main" val="2608696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534400" cy="914400"/>
          </a:xfrm>
        </p:spPr>
        <p:txBody>
          <a:bodyPr/>
          <a:lstStyle>
            <a:lvl1pPr algn="ctr">
              <a:defRPr b="1">
                <a:solidFill>
                  <a:schemeClr val="accent5">
                    <a:lumMod val="75000"/>
                  </a:schemeClr>
                </a:solidFill>
              </a:defRPr>
            </a:lvl1pPr>
          </a:lstStyle>
          <a:p>
            <a:r>
              <a:rPr lang="en-US" dirty="0" smtClean="0"/>
              <a:t>Click to edit Master title style</a:t>
            </a:r>
            <a:endParaRPr lang="en-US" dirty="0"/>
          </a:p>
        </p:txBody>
      </p:sp>
      <p:sp>
        <p:nvSpPr>
          <p:cNvPr id="6" name="Content Placeholder 5"/>
          <p:cNvSpPr>
            <a:spLocks noGrp="1"/>
          </p:cNvSpPr>
          <p:nvPr>
            <p:ph sz="quarter" idx="12"/>
          </p:nvPr>
        </p:nvSpPr>
        <p:spPr>
          <a:xfrm>
            <a:off x="457200" y="2590800"/>
            <a:ext cx="8382000" cy="3657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
          <p:cNvSpPr>
            <a:spLocks noGrp="1"/>
          </p:cNvSpPr>
          <p:nvPr>
            <p:ph type="sldNum" sz="quarter" idx="13"/>
          </p:nvPr>
        </p:nvSpPr>
        <p:spPr>
          <a:xfrm>
            <a:off x="7162800" y="6629400"/>
            <a:ext cx="1981200" cy="228600"/>
          </a:xfrm>
          <a:prstGeom prst="rect">
            <a:avLst/>
          </a:prstGeom>
        </p:spPr>
        <p:txBody>
          <a:bodyPr/>
          <a:lstStyle>
            <a:lvl1pPr>
              <a:defRPr/>
            </a:lvl1pPr>
          </a:lstStyle>
          <a:p>
            <a:pPr>
              <a:defRPr/>
            </a:pPr>
            <a:fld id="{A087B0FB-D1C8-4727-88F6-BE0A432D1BD5}" type="slidenum">
              <a:rPr lang="en-US"/>
              <a:pPr>
                <a:defRPr/>
              </a:pPr>
              <a:t>‹#›</a:t>
            </a:fld>
            <a:endParaRPr lang="en-US" dirty="0"/>
          </a:p>
        </p:txBody>
      </p:sp>
    </p:spTree>
    <p:extLst>
      <p:ext uri="{BB962C8B-B14F-4D97-AF65-F5344CB8AC3E}">
        <p14:creationId xmlns:p14="http://schemas.microsoft.com/office/powerpoint/2010/main" val="40970081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5400"/>
            <a:ext cx="9144000" cy="1066800"/>
          </a:xfrm>
          <a:gradFill>
            <a:gsLst>
              <a:gs pos="0">
                <a:schemeClr val="accent5">
                  <a:lumMod val="50000"/>
                </a:schemeClr>
              </a:gs>
              <a:gs pos="50000">
                <a:schemeClr val="accent5">
                  <a:lumMod val="60000"/>
                  <a:lumOff val="40000"/>
                </a:schemeClr>
              </a:gs>
              <a:gs pos="100000">
                <a:schemeClr val="accent5">
                  <a:lumMod val="60000"/>
                  <a:lumOff val="40000"/>
                </a:schemeClr>
              </a:gs>
            </a:gsLst>
            <a:lin ang="5400000" scaled="0"/>
          </a:gradFill>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0"/>
            <a:ext cx="4038600"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38D266D5-77A9-4D66-B27F-28F4F21096D3}" type="slidenum">
              <a:rPr lang="en-US"/>
              <a:pPr>
                <a:defRPr/>
              </a:pPr>
              <a:t>‹#›</a:t>
            </a:fld>
            <a:endParaRPr lang="en-US" dirty="0"/>
          </a:p>
        </p:txBody>
      </p:sp>
    </p:spTree>
    <p:extLst>
      <p:ext uri="{BB962C8B-B14F-4D97-AF65-F5344CB8AC3E}">
        <p14:creationId xmlns:p14="http://schemas.microsoft.com/office/powerpoint/2010/main" val="39611552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1143000" y="6248400"/>
            <a:ext cx="7086600" cy="381000"/>
          </a:xfrm>
          <a:prstGeom prst="rect">
            <a:avLst/>
          </a:prstGeom>
        </p:spPr>
        <p:txBody>
          <a:bodyPr/>
          <a:lstStyle>
            <a:lvl1pPr>
              <a:buNone/>
              <a:defRPr sz="2800">
                <a:latin typeface="Arial" pitchFamily="34" charset="0"/>
                <a:cs typeface="Arial" pitchFamily="34" charset="0"/>
              </a:defRPr>
            </a:lvl1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6"/>
          <p:cNvSpPr>
            <a:spLocks noGrp="1"/>
          </p:cNvSpPr>
          <p:nvPr>
            <p:ph type="sldNum" sz="quarter" idx="14"/>
          </p:nvPr>
        </p:nvSpPr>
        <p:spPr>
          <a:xfrm>
            <a:off x="7162800" y="6629400"/>
            <a:ext cx="1981200" cy="228600"/>
          </a:xfrm>
          <a:prstGeom prst="rect">
            <a:avLst/>
          </a:prstGeom>
        </p:spPr>
        <p:txBody>
          <a:bodyPr/>
          <a:lstStyle>
            <a:lvl1pPr>
              <a:defRPr/>
            </a:lvl1pPr>
          </a:lstStyle>
          <a:p>
            <a:pPr>
              <a:defRPr/>
            </a:pPr>
            <a:fld id="{EC2D6B70-4CA1-4A9E-9BAB-C75DF4DBA40C}" type="slidenum">
              <a:rPr lang="en-US"/>
              <a:pPr>
                <a:defRPr/>
              </a:pPr>
              <a:t>‹#›</a:t>
            </a:fld>
            <a:endParaRPr lang="en-US" dirty="0"/>
          </a:p>
        </p:txBody>
      </p:sp>
    </p:spTree>
    <p:extLst>
      <p:ext uri="{BB962C8B-B14F-4D97-AF65-F5344CB8AC3E}">
        <p14:creationId xmlns:p14="http://schemas.microsoft.com/office/powerpoint/2010/main" val="3410296542"/>
      </p:ext>
    </p:extLst>
  </p:cSld>
  <p:clrMapOvr>
    <a:masterClrMapping/>
  </p:clrMapOvr>
  <p:transition>
    <p:wheel spokes="1"/>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162800" y="6629400"/>
            <a:ext cx="1981200" cy="228600"/>
          </a:xfrm>
          <a:prstGeom prst="rect">
            <a:avLst/>
          </a:prstGeom>
        </p:spPr>
        <p:txBody>
          <a:bodyPr/>
          <a:lstStyle>
            <a:lvl1pPr>
              <a:defRPr/>
            </a:lvl1pPr>
          </a:lstStyle>
          <a:p>
            <a:pPr>
              <a:defRPr/>
            </a:pPr>
            <a:fld id="{9B78F958-C3C9-4D38-B90E-E1B672B53C9B}" type="slidenum">
              <a:rPr lang="en-US"/>
              <a:pPr>
                <a:defRPr/>
              </a:pPr>
              <a:t>‹#›</a:t>
            </a:fld>
            <a:endParaRPr lang="en-US"/>
          </a:p>
        </p:txBody>
      </p:sp>
    </p:spTree>
    <p:extLst>
      <p:ext uri="{BB962C8B-B14F-4D97-AF65-F5344CB8AC3E}">
        <p14:creationId xmlns:p14="http://schemas.microsoft.com/office/powerpoint/2010/main" val="3706852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458200" cy="2971800"/>
          </a:xfrm>
        </p:spPr>
        <p:txBody>
          <a:bodyPr/>
          <a:lstStyle>
            <a:lvl1pPr>
              <a:defRPr sz="8800"/>
            </a:lvl1pPr>
          </a:lstStyle>
          <a:p>
            <a:r>
              <a:rPr lang="en-US" smtClean="0"/>
              <a:t>Click to edit Master title style</a:t>
            </a:r>
            <a:endParaRPr lang="en-US" dirty="0"/>
          </a:p>
        </p:txBody>
      </p:sp>
      <p:sp>
        <p:nvSpPr>
          <p:cNvPr id="3"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80B610B7-CCEF-4694-A4FB-3E913DE6C1FA}" type="slidenum">
              <a:rPr lang="en-US"/>
              <a:pPr>
                <a:defRPr/>
              </a:pPr>
              <a:t>‹#›</a:t>
            </a:fld>
            <a:endParaRPr lang="en-US" dirty="0"/>
          </a:p>
        </p:txBody>
      </p:sp>
    </p:spTree>
    <p:extLst>
      <p:ext uri="{BB962C8B-B14F-4D97-AF65-F5344CB8AC3E}">
        <p14:creationId xmlns:p14="http://schemas.microsoft.com/office/powerpoint/2010/main" val="79548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bg>
      <p:bgPr>
        <a:gradFill flip="none" rotWithShape="1">
          <a:gsLst>
            <a:gs pos="3000">
              <a:schemeClr val="accent3">
                <a:lumMod val="50000"/>
              </a:schemeClr>
            </a:gs>
            <a:gs pos="25000">
              <a:schemeClr val="accent3">
                <a:lumMod val="75000"/>
              </a:schemeClr>
            </a:gs>
            <a:gs pos="97500">
              <a:schemeClr val="accent3">
                <a:lumMod val="40000"/>
                <a:lumOff val="60000"/>
              </a:schemeClr>
            </a:gs>
            <a:gs pos="67000">
              <a:schemeClr val="accent3">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7797406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6_Title and Content">
    <p:bg>
      <p:bgPr>
        <a:gradFill flip="none" rotWithShape="1">
          <a:gsLst>
            <a:gs pos="3000">
              <a:schemeClr val="accent3">
                <a:lumMod val="50000"/>
              </a:schemeClr>
            </a:gs>
            <a:gs pos="25000">
              <a:schemeClr val="accent3">
                <a:lumMod val="75000"/>
              </a:schemeClr>
            </a:gs>
            <a:gs pos="97500">
              <a:schemeClr val="accent3">
                <a:lumMod val="40000"/>
                <a:lumOff val="60000"/>
              </a:schemeClr>
            </a:gs>
            <a:gs pos="67000">
              <a:schemeClr val="accent3">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324600"/>
          </a:xfrm>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3772136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1_Title and Content">
    <p:bg>
      <p:bgPr>
        <a:gradFill flip="none" rotWithShape="1">
          <a:gsLst>
            <a:gs pos="3000">
              <a:schemeClr val="accent4">
                <a:lumMod val="50000"/>
              </a:schemeClr>
            </a:gs>
            <a:gs pos="11000">
              <a:schemeClr val="accent4">
                <a:lumMod val="75000"/>
              </a:schemeClr>
            </a:gs>
            <a:gs pos="97500">
              <a:schemeClr val="accent4">
                <a:lumMod val="40000"/>
                <a:lumOff val="60000"/>
              </a:schemeClr>
            </a:gs>
            <a:gs pos="38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143000"/>
          </a:xfrm>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33076252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gradFill flip="none" rotWithShape="1">
          <a:gsLst>
            <a:gs pos="3000">
              <a:schemeClr val="accent4">
                <a:lumMod val="50000"/>
              </a:schemeClr>
            </a:gs>
            <a:gs pos="11000">
              <a:schemeClr val="accent4">
                <a:lumMod val="75000"/>
              </a:schemeClr>
            </a:gs>
            <a:gs pos="97500">
              <a:schemeClr val="accent4">
                <a:lumMod val="40000"/>
                <a:lumOff val="60000"/>
              </a:schemeClr>
            </a:gs>
            <a:gs pos="38000">
              <a:schemeClr val="accent4">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324600"/>
          </a:xfrm>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626880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2_Title and Content">
    <p:bg>
      <p:bgPr>
        <a:gradFill flip="none" rotWithShape="1">
          <a:gsLst>
            <a:gs pos="3000">
              <a:schemeClr val="accent5">
                <a:lumMod val="50000"/>
              </a:schemeClr>
            </a:gs>
            <a:gs pos="11000">
              <a:schemeClr val="accent5">
                <a:lumMod val="75000"/>
              </a:schemeClr>
            </a:gs>
            <a:gs pos="90000">
              <a:schemeClr val="accent5">
                <a:lumMod val="40000"/>
                <a:lumOff val="60000"/>
              </a:schemeClr>
            </a:gs>
            <a:gs pos="38000">
              <a:schemeClr val="accent5">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752600" cy="228600"/>
          </a:xfrm>
          <a:prstGeom prst="rect">
            <a:avLst/>
          </a:prstGeom>
          <a:solidFill>
            <a:srgbClr val="2E90A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dirty="0"/>
          </a:p>
        </p:txBody>
      </p:sp>
      <p:sp>
        <p:nvSpPr>
          <p:cNvPr id="2" name="Title 1"/>
          <p:cNvSpPr>
            <a:spLocks noGrp="1"/>
          </p:cNvSpPr>
          <p:nvPr>
            <p:ph type="title"/>
          </p:nvPr>
        </p:nvSpPr>
        <p:spPr>
          <a:xfrm>
            <a:off x="381000" y="304800"/>
            <a:ext cx="8382000" cy="1143000"/>
          </a:xfrm>
        </p:spPr>
        <p:txBody>
          <a:bodyPr/>
          <a:lstStyle>
            <a:lvl1pPr>
              <a:defRPr sz="48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42900" y="1676400"/>
            <a:ext cx="8458200" cy="4525963"/>
          </a:xfrm>
        </p:spPr>
        <p:txBody>
          <a:bodyPr/>
          <a:lstStyle>
            <a:lvl1pPr>
              <a:defRPr sz="4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0571943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gradFill flip="none" rotWithShape="1">
          <a:gsLst>
            <a:gs pos="3000">
              <a:schemeClr val="accent5">
                <a:lumMod val="50000"/>
              </a:schemeClr>
            </a:gs>
            <a:gs pos="11000">
              <a:schemeClr val="accent5">
                <a:lumMod val="75000"/>
              </a:schemeClr>
            </a:gs>
            <a:gs pos="90000">
              <a:schemeClr val="accent5">
                <a:lumMod val="40000"/>
                <a:lumOff val="60000"/>
              </a:schemeClr>
            </a:gs>
            <a:gs pos="38000">
              <a:schemeClr val="accent5">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82000" cy="6400800"/>
          </a:xfrm>
        </p:spPr>
        <p:txBody>
          <a:bodyPr/>
          <a:lstStyle>
            <a:lvl1pPr>
              <a:defRPr sz="4800" b="1">
                <a:solidFill>
                  <a:schemeClr val="tx1"/>
                </a:solidFill>
              </a:defRPr>
            </a:lvl1pPr>
          </a:lstStyle>
          <a:p>
            <a:r>
              <a:rPr lang="en-US" dirty="0" smtClean="0"/>
              <a:t>Click to edit Master title style</a:t>
            </a:r>
            <a:endParaRPr lang="en-US" dirty="0"/>
          </a:p>
        </p:txBody>
      </p:sp>
      <p:sp>
        <p:nvSpPr>
          <p:cNvPr id="9" name="Slide Number Placeholder 5"/>
          <p:cNvSpPr>
            <a:spLocks noGrp="1"/>
          </p:cNvSpPr>
          <p:nvPr>
            <p:ph type="sldNum" sz="quarter" idx="10"/>
          </p:nvPr>
        </p:nvSpPr>
        <p:spPr>
          <a:xfrm>
            <a:off x="7162800" y="6629400"/>
            <a:ext cx="1981200" cy="228600"/>
          </a:xfrm>
          <a:prstGeom prst="rect">
            <a:avLst/>
          </a:prstGeom>
        </p:spPr>
        <p:txBody>
          <a:bodyPr/>
          <a:lstStyle>
            <a:lvl1pPr>
              <a:defRPr/>
            </a:lvl1pPr>
          </a:lstStyle>
          <a:p>
            <a:pPr>
              <a:defRPr/>
            </a:pPr>
            <a:fld id="{436C7E95-1680-42A5-8F55-79528EFA0AEF}" type="slidenum">
              <a:rPr lang="en-US"/>
              <a:pPr>
                <a:defRPr/>
              </a:pPr>
              <a:t>‹#›</a:t>
            </a:fld>
            <a:endParaRPr lang="en-US" dirty="0"/>
          </a:p>
        </p:txBody>
      </p:sp>
    </p:spTree>
    <p:extLst>
      <p:ext uri="{BB962C8B-B14F-4D97-AF65-F5344CB8AC3E}">
        <p14:creationId xmlns:p14="http://schemas.microsoft.com/office/powerpoint/2010/main" val="10595867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TextBox 14"/>
          <p:cNvSpPr txBox="1"/>
          <p:nvPr userDrawn="1"/>
        </p:nvSpPr>
        <p:spPr>
          <a:xfrm>
            <a:off x="0" y="6629401"/>
            <a:ext cx="9144000" cy="246222"/>
          </a:xfrm>
          <a:prstGeom prst="rect">
            <a:avLst/>
          </a:prstGeom>
          <a:solidFill>
            <a:schemeClr val="accent5">
              <a:lumMod val="75000"/>
            </a:schemeClr>
          </a:solidFill>
        </p:spPr>
        <p:txBody>
          <a:bodyPr wrap="square">
            <a:spAutoFit/>
          </a:bodyPr>
          <a:lstStyle/>
          <a:p>
            <a:pPr algn="ctr">
              <a:defRPr/>
            </a:pPr>
            <a:r>
              <a:rPr lang="en-CA" sz="1000" dirty="0" smtClean="0">
                <a:solidFill>
                  <a:schemeClr val="bg1"/>
                </a:solidFill>
              </a:rPr>
              <a:t>www.DrRitamarie.com      </a:t>
            </a:r>
            <a:r>
              <a:rPr lang="en-CA" sz="1000" dirty="0">
                <a:solidFill>
                  <a:schemeClr val="bg1"/>
                </a:solidFill>
                <a:latin typeface="Arial"/>
                <a:cs typeface="Arial"/>
              </a:rPr>
              <a:t>© </a:t>
            </a:r>
            <a:r>
              <a:rPr lang="en-CA" sz="1000" dirty="0" smtClean="0">
                <a:solidFill>
                  <a:schemeClr val="bg1"/>
                </a:solidFill>
                <a:latin typeface="Arial"/>
                <a:cs typeface="Arial"/>
              </a:rPr>
              <a:t>Dr</a:t>
            </a:r>
            <a:r>
              <a:rPr lang="en-CA" sz="1000" dirty="0">
                <a:solidFill>
                  <a:schemeClr val="bg1"/>
                </a:solidFill>
                <a:latin typeface="Arial"/>
                <a:cs typeface="Arial"/>
              </a:rPr>
              <a:t>. Ritamarie Loscalzo, MS, DC, CCN, DACBN</a:t>
            </a:r>
            <a:endParaRPr lang="en-CA"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790" r:id="rId1"/>
    <p:sldLayoutId id="2147484819" r:id="rId2"/>
    <p:sldLayoutId id="2147484827" r:id="rId3"/>
    <p:sldLayoutId id="2147484820" r:id="rId4"/>
    <p:sldLayoutId id="2147484826" r:id="rId5"/>
    <p:sldLayoutId id="2147484821" r:id="rId6"/>
    <p:sldLayoutId id="2147484825" r:id="rId7"/>
    <p:sldLayoutId id="2147484822" r:id="rId8"/>
    <p:sldLayoutId id="2147484824" r:id="rId9"/>
    <p:sldLayoutId id="2147484823" r:id="rId10"/>
    <p:sldLayoutId id="2147484808" r:id="rId11"/>
    <p:sldLayoutId id="2147484818" r:id="rId12"/>
    <p:sldLayoutId id="2147484809" r:id="rId13"/>
    <p:sldLayoutId id="2147484810" r:id="rId14"/>
    <p:sldLayoutId id="2147484817" r:id="rId15"/>
    <p:sldLayoutId id="2147484811" r:id="rId16"/>
    <p:sldLayoutId id="2147484816" r:id="rId17"/>
    <p:sldLayoutId id="2147484812" r:id="rId18"/>
    <p:sldLayoutId id="2147484815" r:id="rId19"/>
    <p:sldLayoutId id="2147484813" r:id="rId20"/>
    <p:sldLayoutId id="2147484814" r:id="rId21"/>
    <p:sldLayoutId id="2147484791" r:id="rId22"/>
    <p:sldLayoutId id="2147484792" r:id="rId23"/>
    <p:sldLayoutId id="2147484793" r:id="rId24"/>
    <p:sldLayoutId id="2147484794" r:id="rId25"/>
    <p:sldLayoutId id="2147484795" r:id="rId26"/>
    <p:sldLayoutId id="2147484786" r:id="rId27"/>
    <p:sldLayoutId id="2147484787" r:id="rId28"/>
    <p:sldLayoutId id="2147484788" r:id="rId29"/>
    <p:sldLayoutId id="2147484789" r:id="rId30"/>
    <p:sldLayoutId id="2147484798" r:id="rId31"/>
    <p:sldLayoutId id="2147484830" r:id="rId32"/>
    <p:sldLayoutId id="2147484832" r:id="rId33"/>
    <p:sldLayoutId id="2147484834" r:id="rId34"/>
    <p:sldLayoutId id="2147484835" r:id="rId35"/>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b="1" kern="1200">
          <a:solidFill>
            <a:schemeClr val="accent5">
              <a:lumMod val="75000"/>
            </a:schemeClr>
          </a:solidFill>
          <a:latin typeface="+mj-lt"/>
          <a:ea typeface="+mj-ea"/>
          <a:cs typeface="+mj-cs"/>
        </a:defRPr>
      </a:lvl1pPr>
      <a:lvl2pPr algn="ctr" rtl="0" eaLnBrk="0" fontAlgn="base" hangingPunct="0">
        <a:spcBef>
          <a:spcPct val="0"/>
        </a:spcBef>
        <a:spcAft>
          <a:spcPct val="0"/>
        </a:spcAft>
        <a:defRPr sz="4400">
          <a:solidFill>
            <a:srgbClr val="FF0000"/>
          </a:solidFill>
          <a:latin typeface="Calibri" pitchFamily="34" charset="0"/>
        </a:defRPr>
      </a:lvl2pPr>
      <a:lvl3pPr algn="ctr" rtl="0" eaLnBrk="0" fontAlgn="base" hangingPunct="0">
        <a:spcBef>
          <a:spcPct val="0"/>
        </a:spcBef>
        <a:spcAft>
          <a:spcPct val="0"/>
        </a:spcAft>
        <a:defRPr sz="4400">
          <a:solidFill>
            <a:srgbClr val="FF0000"/>
          </a:solidFill>
          <a:latin typeface="Calibri" pitchFamily="34" charset="0"/>
        </a:defRPr>
      </a:lvl3pPr>
      <a:lvl4pPr algn="ctr" rtl="0" eaLnBrk="0" fontAlgn="base" hangingPunct="0">
        <a:spcBef>
          <a:spcPct val="0"/>
        </a:spcBef>
        <a:spcAft>
          <a:spcPct val="0"/>
        </a:spcAft>
        <a:defRPr sz="4400">
          <a:solidFill>
            <a:srgbClr val="FF0000"/>
          </a:solidFill>
          <a:latin typeface="Calibri" pitchFamily="34" charset="0"/>
        </a:defRPr>
      </a:lvl4pPr>
      <a:lvl5pPr algn="ctr" rtl="0" eaLnBrk="0" fontAlgn="base" hangingPunct="0">
        <a:spcBef>
          <a:spcPct val="0"/>
        </a:spcBef>
        <a:spcAft>
          <a:spcPct val="0"/>
        </a:spcAft>
        <a:defRPr sz="4400">
          <a:solidFill>
            <a:srgbClr val="FF0000"/>
          </a:solidFill>
          <a:latin typeface="Calibri" pitchFamily="34" charset="0"/>
        </a:defRPr>
      </a:lvl5pPr>
      <a:lvl6pPr marL="457200" algn="ctr" rtl="0" fontAlgn="base">
        <a:spcBef>
          <a:spcPct val="0"/>
        </a:spcBef>
        <a:spcAft>
          <a:spcPct val="0"/>
        </a:spcAft>
        <a:defRPr sz="4400">
          <a:solidFill>
            <a:srgbClr val="FF0000"/>
          </a:solidFill>
          <a:latin typeface="Calibri" pitchFamily="34" charset="0"/>
        </a:defRPr>
      </a:lvl6pPr>
      <a:lvl7pPr marL="914400" algn="ctr" rtl="0" fontAlgn="base">
        <a:spcBef>
          <a:spcPct val="0"/>
        </a:spcBef>
        <a:spcAft>
          <a:spcPct val="0"/>
        </a:spcAft>
        <a:defRPr sz="4400">
          <a:solidFill>
            <a:srgbClr val="FF0000"/>
          </a:solidFill>
          <a:latin typeface="Calibri" pitchFamily="34" charset="0"/>
        </a:defRPr>
      </a:lvl7pPr>
      <a:lvl8pPr marL="1371600" algn="ctr" rtl="0" fontAlgn="base">
        <a:spcBef>
          <a:spcPct val="0"/>
        </a:spcBef>
        <a:spcAft>
          <a:spcPct val="0"/>
        </a:spcAft>
        <a:defRPr sz="4400">
          <a:solidFill>
            <a:srgbClr val="FF0000"/>
          </a:solidFill>
          <a:latin typeface="Calibri" pitchFamily="34" charset="0"/>
        </a:defRPr>
      </a:lvl8pPr>
      <a:lvl9pPr marL="1828800" algn="ctr" rtl="0" fontAlgn="base">
        <a:spcBef>
          <a:spcPct val="0"/>
        </a:spcBef>
        <a:spcAft>
          <a:spcPct val="0"/>
        </a:spcAft>
        <a:defRPr sz="4400">
          <a:solidFill>
            <a:srgbClr val="FF0000"/>
          </a:solidFill>
          <a:latin typeface="Calibri" pitchFamily="34" charset="0"/>
        </a:defRPr>
      </a:lvl9pPr>
    </p:titleStyle>
    <p:body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cafeprogram.com/" TargetMode="Externa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Layout" Target="../diagrams/layout1.xml"/><Relationship Id="rId7" Type="http://schemas.openxmlformats.org/officeDocument/2006/relationships/image" Target="../media/image21.jpg"/><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3.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5.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7"/>
          <p:cNvSpPr>
            <a:spLocks noGrp="1"/>
          </p:cNvSpPr>
          <p:nvPr>
            <p:ph idx="1"/>
          </p:nvPr>
        </p:nvSpPr>
        <p:spPr>
          <a:xfrm>
            <a:off x="-7189" y="0"/>
            <a:ext cx="9159848" cy="2301021"/>
          </a:xfrm>
        </p:spPr>
        <p:txBody>
          <a:bodyPr/>
          <a:lstStyle/>
          <a:p>
            <a:pPr marL="0" indent="0" algn="ctr">
              <a:buNone/>
              <a:defRPr/>
            </a:pPr>
            <a:r>
              <a:rPr lang="en-US" sz="4800" b="1" dirty="0">
                <a:solidFill>
                  <a:schemeClr val="accent2">
                    <a:lumMod val="75000"/>
                  </a:schemeClr>
                </a:solidFill>
              </a:rPr>
              <a:t>3 Ways </a:t>
            </a:r>
            <a:r>
              <a:rPr lang="en-US" sz="4800" b="1" dirty="0" smtClean="0">
                <a:solidFill>
                  <a:schemeClr val="accent2">
                    <a:lumMod val="75000"/>
                  </a:schemeClr>
                </a:solidFill>
              </a:rPr>
              <a:t>Your Digestive </a:t>
            </a:r>
            <a:r>
              <a:rPr lang="en-US" sz="4800" b="1" dirty="0">
                <a:solidFill>
                  <a:schemeClr val="accent2">
                    <a:lumMod val="75000"/>
                  </a:schemeClr>
                </a:solidFill>
              </a:rPr>
              <a:t>Health Affects </a:t>
            </a:r>
            <a:r>
              <a:rPr lang="en-US" sz="4800" b="1" dirty="0" smtClean="0">
                <a:solidFill>
                  <a:schemeClr val="accent2">
                    <a:lumMod val="75000"/>
                  </a:schemeClr>
                </a:solidFill>
              </a:rPr>
              <a:t>Your </a:t>
            </a:r>
            <a:r>
              <a:rPr lang="en-US" sz="4800" b="1" dirty="0">
                <a:solidFill>
                  <a:schemeClr val="accent2">
                    <a:lumMod val="75000"/>
                  </a:schemeClr>
                </a:solidFill>
              </a:rPr>
              <a:t>Energy, Your Mood, and </a:t>
            </a:r>
            <a:r>
              <a:rPr lang="en-US" sz="4800" b="1" dirty="0" smtClean="0">
                <a:solidFill>
                  <a:schemeClr val="accent2">
                    <a:lumMod val="75000"/>
                  </a:schemeClr>
                </a:solidFill>
              </a:rPr>
              <a:t>Your </a:t>
            </a:r>
            <a:r>
              <a:rPr lang="en-US" sz="4800" b="1" dirty="0">
                <a:solidFill>
                  <a:schemeClr val="accent2">
                    <a:lumMod val="75000"/>
                  </a:schemeClr>
                </a:solidFill>
              </a:rPr>
              <a:t>Sex Drive</a:t>
            </a:r>
            <a:endParaRPr lang="en-US" sz="4800" b="1" i="1" dirty="0" smtClean="0">
              <a:solidFill>
                <a:schemeClr val="accent2">
                  <a:lumMod val="75000"/>
                </a:schemeClr>
              </a:solidFill>
            </a:endParaRPr>
          </a:p>
        </p:txBody>
      </p:sp>
      <p:sp>
        <p:nvSpPr>
          <p:cNvPr id="5" name="Content Placeholder 7"/>
          <p:cNvSpPr txBox="1">
            <a:spLocks/>
          </p:cNvSpPr>
          <p:nvPr/>
        </p:nvSpPr>
        <p:spPr bwMode="auto">
          <a:xfrm>
            <a:off x="152400" y="2667000"/>
            <a:ext cx="390351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3200" b="1" i="1" dirty="0">
                <a:solidFill>
                  <a:srgbClr val="009900"/>
                </a:solidFill>
              </a:rPr>
              <a:t>... and how to restore balance using my proven system for gut healing.</a:t>
            </a:r>
            <a:endParaRPr lang="en-US" sz="3200" b="1" i="1" dirty="0" smtClean="0">
              <a:solidFill>
                <a:srgbClr val="009900"/>
              </a:solidFill>
            </a:endParaRPr>
          </a:p>
        </p:txBody>
      </p:sp>
      <p:sp>
        <p:nvSpPr>
          <p:cNvPr id="6" name="Content Placeholder 7"/>
          <p:cNvSpPr txBox="1">
            <a:spLocks/>
          </p:cNvSpPr>
          <p:nvPr/>
        </p:nvSpPr>
        <p:spPr bwMode="auto">
          <a:xfrm>
            <a:off x="8659" y="5968318"/>
            <a:ext cx="9144000" cy="71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buFont typeface="Wingdings" pitchFamily="2" charset="2"/>
              <a:buNone/>
              <a:defRPr/>
            </a:pPr>
            <a:r>
              <a:rPr lang="en-US" sz="4000" b="1" dirty="0" smtClean="0"/>
              <a:t>  </a:t>
            </a:r>
            <a:r>
              <a:rPr lang="en-US" sz="4000" b="1" dirty="0" smtClean="0">
                <a:solidFill>
                  <a:schemeClr val="accent6">
                    <a:lumMod val="75000"/>
                  </a:schemeClr>
                </a:solidFill>
              </a:rPr>
              <a:t>Dr. Ritamarie Loscalzo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063" y="2301021"/>
            <a:ext cx="5065937" cy="3667297"/>
          </a:xfrm>
          <a:prstGeom prst="rect">
            <a:avLst/>
          </a:prstGeom>
        </p:spPr>
      </p:pic>
    </p:spTree>
    <p:extLst>
      <p:ext uri="{BB962C8B-B14F-4D97-AF65-F5344CB8AC3E}">
        <p14:creationId xmlns:p14="http://schemas.microsoft.com/office/powerpoint/2010/main" val="2703745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a:t>How your gut is connected to your brain </a:t>
            </a:r>
            <a:r>
              <a:rPr lang="en-US" sz="3200" dirty="0" smtClean="0"/>
              <a:t>(via </a:t>
            </a:r>
            <a:r>
              <a:rPr lang="en-US" sz="3200" dirty="0"/>
              <a:t>the </a:t>
            </a:r>
            <a:r>
              <a:rPr lang="en-US" sz="3200" dirty="0" err="1"/>
              <a:t>vagus</a:t>
            </a:r>
            <a:r>
              <a:rPr lang="en-US" sz="3200" dirty="0"/>
              <a:t> </a:t>
            </a:r>
            <a:r>
              <a:rPr lang="en-US" sz="3200" dirty="0" smtClean="0"/>
              <a:t>nerve) </a:t>
            </a:r>
            <a:r>
              <a:rPr lang="en-US" sz="3200" dirty="0"/>
              <a:t>and what impact that has on your mood, focus, and ability to digest your </a:t>
            </a:r>
            <a:r>
              <a:rPr lang="en-US" sz="3200" dirty="0" smtClean="0"/>
              <a:t>food</a:t>
            </a: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What You’ll Learn Today…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819400"/>
            <a:ext cx="6629400" cy="3551464"/>
          </a:xfrm>
          <a:prstGeom prst="rect">
            <a:avLst/>
          </a:prstGeom>
        </p:spPr>
      </p:pic>
    </p:spTree>
    <p:extLst>
      <p:ext uri="{BB962C8B-B14F-4D97-AF65-F5344CB8AC3E}">
        <p14:creationId xmlns:p14="http://schemas.microsoft.com/office/powerpoint/2010/main" val="69954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F951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709"/>
            <a:ext cx="9144000" cy="1219200"/>
          </a:xfrm>
          <a:solidFill>
            <a:srgbClr val="9D9411"/>
          </a:solidFill>
        </p:spPr>
        <p:txBody>
          <a:bodyPr/>
          <a:lstStyle/>
          <a:p>
            <a:r>
              <a:rPr lang="en-US" dirty="0" smtClean="0">
                <a:solidFill>
                  <a:schemeClr val="bg1"/>
                </a:solidFill>
              </a:rPr>
              <a:t>Case Study 2: Patty</a:t>
            </a:r>
            <a:endParaRPr lang="en-US" dirty="0">
              <a:solidFill>
                <a:schemeClr val="bg1"/>
              </a:solidFill>
            </a:endParaRPr>
          </a:p>
        </p:txBody>
      </p:sp>
      <p:sp>
        <p:nvSpPr>
          <p:cNvPr id="5" name="Rectangle 4"/>
          <p:cNvSpPr/>
          <p:nvPr/>
        </p:nvSpPr>
        <p:spPr>
          <a:xfrm>
            <a:off x="381000" y="4386220"/>
            <a:ext cx="8458200" cy="1754326"/>
          </a:xfrm>
          <a:prstGeom prst="rect">
            <a:avLst/>
          </a:prstGeom>
          <a:solidFill>
            <a:schemeClr val="bg1"/>
          </a:solidFill>
          <a:ln w="44450">
            <a:solidFill>
              <a:srgbClr val="808000"/>
            </a:solidFill>
          </a:ln>
        </p:spPr>
        <p:txBody>
          <a:bodyPr wrap="square">
            <a:spAutoFit/>
          </a:bodyPr>
          <a:lstStyle/>
          <a:p>
            <a:r>
              <a:rPr lang="en-US" i="1" dirty="0"/>
              <a:t>“I have been trying to work on my leaky gut for over a year and could never seem to get myself organized enough to do the work. </a:t>
            </a:r>
            <a:r>
              <a:rPr lang="en-US" b="1" i="1" dirty="0"/>
              <a:t>When I started this program with Dr. Ritamarie, everything clicked.</a:t>
            </a:r>
            <a:r>
              <a:rPr lang="en-US" i="1" dirty="0"/>
              <a:t> I found the program very informative and laid out in a format that made the recommendations very easy to follow. </a:t>
            </a:r>
            <a:r>
              <a:rPr lang="en-US" b="1" i="1" dirty="0"/>
              <a:t>I finally was able to heal my digestion and get rid of my bloating, stomach pains, and digestive upset. I have also lost 10 pounds.</a:t>
            </a:r>
            <a:r>
              <a:rPr lang="en-US" i="1" dirty="0"/>
              <a:t> Very excited</a:t>
            </a:r>
            <a:r>
              <a:rPr lang="en-US" i="1" dirty="0" smtClean="0"/>
              <a:t>.”</a:t>
            </a:r>
            <a:endParaRPr lang="en-US" dirty="0"/>
          </a:p>
        </p:txBody>
      </p:sp>
      <p:sp>
        <p:nvSpPr>
          <p:cNvPr id="6" name="TextBox 5"/>
          <p:cNvSpPr txBox="1"/>
          <p:nvPr/>
        </p:nvSpPr>
        <p:spPr>
          <a:xfrm>
            <a:off x="2286000" y="2910342"/>
            <a:ext cx="5715000" cy="1477328"/>
          </a:xfrm>
          <a:prstGeom prst="rect">
            <a:avLst/>
          </a:prstGeom>
          <a:noFill/>
        </p:spPr>
        <p:txBody>
          <a:bodyPr wrap="square" rtlCol="0">
            <a:spAutoFit/>
          </a:bodyPr>
          <a:lstStyle/>
          <a:p>
            <a:pPr marL="742950" lvl="1" indent="-285750">
              <a:buFont typeface="Arial" panose="020B0604020202020204" pitchFamily="34" charset="0"/>
              <a:buChar char="•"/>
            </a:pPr>
            <a:r>
              <a:rPr lang="en-US" dirty="0" smtClean="0">
                <a:solidFill>
                  <a:schemeClr val="bg1"/>
                </a:solidFill>
              </a:rPr>
              <a:t>Health coach with leaky gut</a:t>
            </a:r>
          </a:p>
          <a:p>
            <a:pPr marL="742950" lvl="1" indent="-285750">
              <a:buFont typeface="Arial" panose="020B0604020202020204" pitchFamily="34" charset="0"/>
              <a:buChar char="•"/>
            </a:pPr>
            <a:r>
              <a:rPr lang="en-US" dirty="0" smtClean="0">
                <a:solidFill>
                  <a:schemeClr val="bg1"/>
                </a:solidFill>
              </a:rPr>
              <a:t>Gas and bloating</a:t>
            </a:r>
          </a:p>
          <a:p>
            <a:pPr marL="742950" lvl="1" indent="-285750">
              <a:buFont typeface="Arial" panose="020B0604020202020204" pitchFamily="34" charset="0"/>
              <a:buChar char="•"/>
            </a:pPr>
            <a:r>
              <a:rPr lang="en-US" dirty="0" smtClean="0">
                <a:solidFill>
                  <a:schemeClr val="bg1"/>
                </a:solidFill>
              </a:rPr>
              <a:t>Trying for over a year to heal it</a:t>
            </a:r>
          </a:p>
          <a:p>
            <a:pPr marL="742950" lvl="1" indent="-285750">
              <a:buFont typeface="Arial" panose="020B0604020202020204" pitchFamily="34" charset="0"/>
              <a:buChar char="•"/>
            </a:pPr>
            <a:r>
              <a:rPr lang="en-US" dirty="0" smtClean="0">
                <a:solidFill>
                  <a:schemeClr val="bg1"/>
                </a:solidFill>
              </a:rPr>
              <a:t>Lost 10 pounds</a:t>
            </a:r>
          </a:p>
          <a:p>
            <a:pPr marL="742950" lvl="1" indent="-285750">
              <a:buFont typeface="Arial" panose="020B0604020202020204" pitchFamily="34" charset="0"/>
              <a:buChar char="•"/>
            </a:pPr>
            <a:endParaRPr lang="en-US" dirty="0">
              <a:solidFill>
                <a:schemeClr val="bg1"/>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1719" t="56931" r="42981" b="11517"/>
          <a:stretch/>
        </p:blipFill>
        <p:spPr>
          <a:xfrm>
            <a:off x="3627408" y="1081541"/>
            <a:ext cx="1889185" cy="1828801"/>
          </a:xfrm>
          <a:prstGeom prst="rect">
            <a:avLst/>
          </a:prstGeom>
          <a:ln>
            <a:noFill/>
          </a:ln>
          <a:effectLst>
            <a:softEdge rad="112500"/>
          </a:effectLst>
        </p:spPr>
      </p:pic>
    </p:spTree>
    <p:extLst>
      <p:ext uri="{BB962C8B-B14F-4D97-AF65-F5344CB8AC3E}">
        <p14:creationId xmlns:p14="http://schemas.microsoft.com/office/powerpoint/2010/main" val="21063301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4A22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797" r="34731" b="34658"/>
          <a:stretch/>
        </p:blipFill>
        <p:spPr>
          <a:xfrm>
            <a:off x="3627407" y="1066800"/>
            <a:ext cx="1889186" cy="1842262"/>
          </a:xfrm>
          <a:prstGeom prst="rect">
            <a:avLst/>
          </a:prstGeom>
          <a:solidFill>
            <a:srgbClr val="9D9411"/>
          </a:solidFill>
        </p:spPr>
      </p:pic>
      <p:sp>
        <p:nvSpPr>
          <p:cNvPr id="4" name="Rectangle 3"/>
          <p:cNvSpPr/>
          <p:nvPr/>
        </p:nvSpPr>
        <p:spPr>
          <a:xfrm>
            <a:off x="291860" y="5105400"/>
            <a:ext cx="8534400" cy="1200329"/>
          </a:xfrm>
          <a:prstGeom prst="rect">
            <a:avLst/>
          </a:prstGeom>
          <a:solidFill>
            <a:schemeClr val="bg1"/>
          </a:solidFill>
          <a:ln w="28575">
            <a:solidFill>
              <a:srgbClr val="FF9900"/>
            </a:solidFill>
          </a:ln>
        </p:spPr>
        <p:txBody>
          <a:bodyPr wrap="square">
            <a:spAutoFit/>
          </a:bodyPr>
          <a:lstStyle/>
          <a:p>
            <a:r>
              <a:rPr lang="en-US" i="1" dirty="0" smtClean="0">
                <a:latin typeface="Arial" panose="020B0604020202020204" pitchFamily="34" charset="0"/>
              </a:rPr>
              <a:t>“Once </a:t>
            </a:r>
            <a:r>
              <a:rPr lang="en-US" i="1" dirty="0">
                <a:latin typeface="Arial" panose="020B0604020202020204" pitchFamily="34" charset="0"/>
              </a:rPr>
              <a:t>I began following the protocols, the bloating and diarrhea went away. I started experiencing 2 – 3 bowel movements per day. Gas </a:t>
            </a:r>
            <a:r>
              <a:rPr lang="en-US" i="1" dirty="0" smtClean="0">
                <a:latin typeface="Arial" panose="020B0604020202020204" pitchFamily="34" charset="0"/>
              </a:rPr>
              <a:t>disappeared… I </a:t>
            </a:r>
            <a:r>
              <a:rPr lang="en-US" i="1" dirty="0">
                <a:latin typeface="Arial" panose="020B0604020202020204" pitchFamily="34" charset="0"/>
              </a:rPr>
              <a:t>have also begun to share this information with clients, favorite part!!</a:t>
            </a:r>
            <a:r>
              <a:rPr lang="en-US" i="1" dirty="0">
                <a:solidFill>
                  <a:srgbClr val="383838"/>
                </a:solidFill>
                <a:latin typeface="Arial" panose="020B0604020202020204" pitchFamily="34" charset="0"/>
              </a:rPr>
              <a:t> </a:t>
            </a:r>
            <a:r>
              <a:rPr lang="en-US" b="1" i="1" dirty="0">
                <a:solidFill>
                  <a:srgbClr val="D77F32"/>
                </a:solidFill>
                <a:latin typeface="Arial" panose="020B0604020202020204" pitchFamily="34" charset="0"/>
              </a:rPr>
              <a:t>Thank you for all that you do, my life is definitely so much richer and healthier</a:t>
            </a:r>
            <a:r>
              <a:rPr lang="en-US" b="1" i="1" dirty="0" smtClean="0">
                <a:solidFill>
                  <a:srgbClr val="D77F32"/>
                </a:solidFill>
                <a:latin typeface="Arial" panose="020B0604020202020204" pitchFamily="34" charset="0"/>
              </a:rPr>
              <a:t>.</a:t>
            </a:r>
            <a:r>
              <a:rPr lang="en-US" dirty="0" smtClean="0">
                <a:solidFill>
                  <a:srgbClr val="383838"/>
                </a:solidFill>
                <a:latin typeface="Arial" panose="020B0604020202020204" pitchFamily="34" charset="0"/>
              </a:rPr>
              <a:t>”</a:t>
            </a:r>
            <a:endParaRPr lang="en-US" dirty="0"/>
          </a:p>
        </p:txBody>
      </p:sp>
      <p:sp>
        <p:nvSpPr>
          <p:cNvPr id="6" name="Title 1"/>
          <p:cNvSpPr txBox="1">
            <a:spLocks/>
          </p:cNvSpPr>
          <p:nvPr/>
        </p:nvSpPr>
        <p:spPr>
          <a:xfrm>
            <a:off x="0" y="8709"/>
            <a:ext cx="9144000" cy="1210491"/>
          </a:xfrm>
          <a:prstGeom prst="rect">
            <a:avLst/>
          </a:prstGeom>
          <a:solidFill>
            <a:srgbClr val="D7A42B"/>
          </a:solidFill>
        </p:spPr>
        <p:txBody>
          <a:bodyPr anchor="ctr"/>
          <a:lstStyle>
            <a:lvl1pPr algn="ctr" rtl="0" eaLnBrk="0" fontAlgn="base" hangingPunct="0">
              <a:spcBef>
                <a:spcPct val="0"/>
              </a:spcBef>
              <a:spcAft>
                <a:spcPct val="0"/>
              </a:spcAft>
              <a:defRPr sz="4400" b="1" kern="1200">
                <a:solidFill>
                  <a:schemeClr val="accent5">
                    <a:lumMod val="75000"/>
                  </a:schemeClr>
                </a:solidFill>
                <a:latin typeface="+mj-lt"/>
                <a:ea typeface="+mj-ea"/>
                <a:cs typeface="+mj-cs"/>
              </a:defRPr>
            </a:lvl1pPr>
            <a:lvl2pPr algn="ctr" rtl="0" eaLnBrk="0" fontAlgn="base" hangingPunct="0">
              <a:spcBef>
                <a:spcPct val="0"/>
              </a:spcBef>
              <a:spcAft>
                <a:spcPct val="0"/>
              </a:spcAft>
              <a:defRPr sz="4400">
                <a:solidFill>
                  <a:srgbClr val="FF0000"/>
                </a:solidFill>
                <a:latin typeface="Calibri" pitchFamily="34" charset="0"/>
              </a:defRPr>
            </a:lvl2pPr>
            <a:lvl3pPr algn="ctr" rtl="0" eaLnBrk="0" fontAlgn="base" hangingPunct="0">
              <a:spcBef>
                <a:spcPct val="0"/>
              </a:spcBef>
              <a:spcAft>
                <a:spcPct val="0"/>
              </a:spcAft>
              <a:defRPr sz="4400">
                <a:solidFill>
                  <a:srgbClr val="FF0000"/>
                </a:solidFill>
                <a:latin typeface="Calibri" pitchFamily="34" charset="0"/>
              </a:defRPr>
            </a:lvl3pPr>
            <a:lvl4pPr algn="ctr" rtl="0" eaLnBrk="0" fontAlgn="base" hangingPunct="0">
              <a:spcBef>
                <a:spcPct val="0"/>
              </a:spcBef>
              <a:spcAft>
                <a:spcPct val="0"/>
              </a:spcAft>
              <a:defRPr sz="4400">
                <a:solidFill>
                  <a:srgbClr val="FF0000"/>
                </a:solidFill>
                <a:latin typeface="Calibri" pitchFamily="34" charset="0"/>
              </a:defRPr>
            </a:lvl4pPr>
            <a:lvl5pPr algn="ctr" rtl="0" eaLnBrk="0" fontAlgn="base" hangingPunct="0">
              <a:spcBef>
                <a:spcPct val="0"/>
              </a:spcBef>
              <a:spcAft>
                <a:spcPct val="0"/>
              </a:spcAft>
              <a:defRPr sz="4400">
                <a:solidFill>
                  <a:srgbClr val="FF0000"/>
                </a:solidFill>
                <a:latin typeface="Calibri" pitchFamily="34" charset="0"/>
              </a:defRPr>
            </a:lvl5pPr>
            <a:lvl6pPr marL="457200" algn="ctr" rtl="0" fontAlgn="base">
              <a:spcBef>
                <a:spcPct val="0"/>
              </a:spcBef>
              <a:spcAft>
                <a:spcPct val="0"/>
              </a:spcAft>
              <a:defRPr sz="4400">
                <a:solidFill>
                  <a:srgbClr val="FF0000"/>
                </a:solidFill>
                <a:latin typeface="Calibri" pitchFamily="34" charset="0"/>
              </a:defRPr>
            </a:lvl6pPr>
            <a:lvl7pPr marL="914400" algn="ctr" rtl="0" fontAlgn="base">
              <a:spcBef>
                <a:spcPct val="0"/>
              </a:spcBef>
              <a:spcAft>
                <a:spcPct val="0"/>
              </a:spcAft>
              <a:defRPr sz="4400">
                <a:solidFill>
                  <a:srgbClr val="FF0000"/>
                </a:solidFill>
                <a:latin typeface="Calibri" pitchFamily="34" charset="0"/>
              </a:defRPr>
            </a:lvl7pPr>
            <a:lvl8pPr marL="1371600" algn="ctr" rtl="0" fontAlgn="base">
              <a:spcBef>
                <a:spcPct val="0"/>
              </a:spcBef>
              <a:spcAft>
                <a:spcPct val="0"/>
              </a:spcAft>
              <a:defRPr sz="4400">
                <a:solidFill>
                  <a:srgbClr val="FF0000"/>
                </a:solidFill>
                <a:latin typeface="Calibri" pitchFamily="34" charset="0"/>
              </a:defRPr>
            </a:lvl8pPr>
            <a:lvl9pPr marL="1828800" algn="ctr" rtl="0" fontAlgn="base">
              <a:spcBef>
                <a:spcPct val="0"/>
              </a:spcBef>
              <a:spcAft>
                <a:spcPct val="0"/>
              </a:spcAft>
              <a:defRPr sz="4400">
                <a:solidFill>
                  <a:srgbClr val="FF0000"/>
                </a:solidFill>
                <a:latin typeface="Calibri" pitchFamily="34" charset="0"/>
              </a:defRPr>
            </a:lvl9pPr>
          </a:lstStyle>
          <a:p>
            <a:r>
              <a:rPr lang="en-US" sz="4800" dirty="0" smtClean="0">
                <a:solidFill>
                  <a:schemeClr val="bg1"/>
                </a:solidFill>
              </a:rPr>
              <a:t>Case Study 3: Heidi</a:t>
            </a:r>
            <a:endParaRPr lang="en-US" sz="4800" dirty="0">
              <a:solidFill>
                <a:schemeClr val="bg1"/>
              </a:solidFill>
            </a:endParaRPr>
          </a:p>
        </p:txBody>
      </p:sp>
      <p:sp>
        <p:nvSpPr>
          <p:cNvPr id="8" name="TextBox 7"/>
          <p:cNvSpPr txBox="1"/>
          <p:nvPr/>
        </p:nvSpPr>
        <p:spPr>
          <a:xfrm>
            <a:off x="1600200" y="3074075"/>
            <a:ext cx="6248400" cy="2031325"/>
          </a:xfrm>
          <a:prstGeom prst="rect">
            <a:avLst/>
          </a:prstGeom>
          <a:noFill/>
        </p:spPr>
        <p:txBody>
          <a:bodyPr wrap="square" rtlCol="0">
            <a:spAutoFit/>
          </a:bodyPr>
          <a:lstStyle/>
          <a:p>
            <a:pPr marL="742950" lvl="1" indent="-285750">
              <a:buFont typeface="Arial" panose="020B0604020202020204" pitchFamily="34" charset="0"/>
              <a:buChar char="•"/>
            </a:pPr>
            <a:r>
              <a:rPr lang="en-US" dirty="0" smtClean="0">
                <a:solidFill>
                  <a:schemeClr val="bg1"/>
                </a:solidFill>
              </a:rPr>
              <a:t>Health coach with digestive issues since mid 20’s</a:t>
            </a:r>
          </a:p>
          <a:p>
            <a:pPr marL="742950" lvl="1" indent="-285750">
              <a:buFont typeface="Arial" panose="020B0604020202020204" pitchFamily="34" charset="0"/>
              <a:buChar char="•"/>
            </a:pPr>
            <a:r>
              <a:rPr lang="en-US" dirty="0" smtClean="0">
                <a:solidFill>
                  <a:schemeClr val="bg1"/>
                </a:solidFill>
              </a:rPr>
              <a:t>Bloating</a:t>
            </a:r>
          </a:p>
          <a:p>
            <a:pPr marL="742950" lvl="1" indent="-285750">
              <a:buFont typeface="Arial" panose="020B0604020202020204" pitchFamily="34" charset="0"/>
              <a:buChar char="•"/>
            </a:pPr>
            <a:r>
              <a:rPr lang="en-US" dirty="0" smtClean="0">
                <a:solidFill>
                  <a:schemeClr val="bg1"/>
                </a:solidFill>
              </a:rPr>
              <a:t>Constipation and diarrhea</a:t>
            </a:r>
          </a:p>
          <a:p>
            <a:pPr marL="742950" lvl="1" indent="-285750">
              <a:buFont typeface="Arial" panose="020B0604020202020204" pitchFamily="34" charset="0"/>
              <a:buChar char="•"/>
            </a:pPr>
            <a:r>
              <a:rPr lang="en-US" dirty="0" smtClean="0">
                <a:solidFill>
                  <a:schemeClr val="bg1"/>
                </a:solidFill>
              </a:rPr>
              <a:t>Gas</a:t>
            </a:r>
          </a:p>
          <a:p>
            <a:pPr marL="742950" lvl="1" indent="-285750">
              <a:buFont typeface="Arial" panose="020B0604020202020204" pitchFamily="34" charset="0"/>
              <a:buChar char="•"/>
            </a:pPr>
            <a:r>
              <a:rPr lang="en-US" b="1" i="1" dirty="0" smtClean="0">
                <a:solidFill>
                  <a:schemeClr val="bg1"/>
                </a:solidFill>
                <a:latin typeface="Arial" panose="020B0604020202020204" pitchFamily="34" charset="0"/>
              </a:rPr>
              <a:t>Ultrasounds</a:t>
            </a:r>
            <a:r>
              <a:rPr lang="en-US" b="1" i="1" dirty="0">
                <a:solidFill>
                  <a:schemeClr val="bg1"/>
                </a:solidFill>
                <a:latin typeface="Arial" panose="020B0604020202020204" pitchFamily="34" charset="0"/>
              </a:rPr>
              <a:t>, CT </a:t>
            </a:r>
            <a:r>
              <a:rPr lang="en-US" b="1" i="1" dirty="0" smtClean="0">
                <a:solidFill>
                  <a:schemeClr val="bg1"/>
                </a:solidFill>
                <a:latin typeface="Arial" panose="020B0604020202020204" pitchFamily="34" charset="0"/>
              </a:rPr>
              <a:t>scans couldn’t pinpoint problem </a:t>
            </a:r>
            <a:r>
              <a:rPr lang="en-US" dirty="0" smtClean="0">
                <a:solidFill>
                  <a:schemeClr val="bg1"/>
                </a:solidFill>
                <a:latin typeface="Arial" panose="020B0604020202020204" pitchFamily="34" charset="0"/>
              </a:rPr>
              <a:t>- t</a:t>
            </a:r>
            <a:r>
              <a:rPr lang="en-US" dirty="0" smtClean="0">
                <a:solidFill>
                  <a:schemeClr val="bg1"/>
                </a:solidFill>
              </a:rPr>
              <a:t>rying for over a year to heal it</a:t>
            </a: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606321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217" y="76200"/>
            <a:ext cx="6483566" cy="6324600"/>
          </a:xfrm>
          <a:prstGeom prst="rect">
            <a:avLst/>
          </a:prstGeom>
        </p:spPr>
      </p:pic>
    </p:spTree>
    <p:extLst>
      <p:ext uri="{BB962C8B-B14F-4D97-AF65-F5344CB8AC3E}">
        <p14:creationId xmlns:p14="http://schemas.microsoft.com/office/powerpoint/2010/main" val="33416701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762000"/>
            <a:ext cx="2255611" cy="1471786"/>
          </a:xfrm>
          <a:prstGeom prst="rect">
            <a:avLst/>
          </a:prstGeom>
        </p:spPr>
      </p:pic>
      <p:sp>
        <p:nvSpPr>
          <p:cNvPr id="9" name="Rectangle 8"/>
          <p:cNvSpPr/>
          <p:nvPr/>
        </p:nvSpPr>
        <p:spPr>
          <a:xfrm>
            <a:off x="-19862" y="0"/>
            <a:ext cx="9144000" cy="1815882"/>
          </a:xfrm>
          <a:prstGeom prst="rect">
            <a:avLst/>
          </a:prstGeom>
        </p:spPr>
        <p:txBody>
          <a:bodyPr wrap="square">
            <a:spAutoFit/>
          </a:bodyPr>
          <a:lstStyle/>
          <a:p>
            <a:pPr algn="ctr"/>
            <a:r>
              <a:rPr lang="en-US" sz="4400" b="1" dirty="0" smtClean="0">
                <a:solidFill>
                  <a:schemeClr val="accent6">
                    <a:lumMod val="75000"/>
                  </a:schemeClr>
                </a:solidFill>
                <a:latin typeface="+mj-lt"/>
              </a:rPr>
              <a:t>Dr. </a:t>
            </a:r>
            <a:r>
              <a:rPr lang="en-US" sz="4400" b="1" dirty="0" err="1" smtClean="0">
                <a:solidFill>
                  <a:schemeClr val="accent6">
                    <a:lumMod val="75000"/>
                  </a:schemeClr>
                </a:solidFill>
                <a:latin typeface="+mj-lt"/>
              </a:rPr>
              <a:t>Ritamarie’s</a:t>
            </a:r>
            <a:r>
              <a:rPr lang="en-US" sz="4400" b="1" dirty="0" smtClean="0">
                <a:solidFill>
                  <a:schemeClr val="accent6">
                    <a:lumMod val="75000"/>
                  </a:schemeClr>
                </a:solidFill>
                <a:latin typeface="+mj-lt"/>
              </a:rPr>
              <a:t> Happy Belly System…</a:t>
            </a:r>
          </a:p>
          <a:p>
            <a:pPr algn="ctr"/>
            <a:r>
              <a:rPr lang="en-US" sz="3400" b="1" dirty="0">
                <a:solidFill>
                  <a:schemeClr val="accent2">
                    <a:lumMod val="75000"/>
                  </a:schemeClr>
                </a:solidFill>
                <a:latin typeface="+mj-lt"/>
              </a:rPr>
              <a:t/>
            </a:r>
            <a:br>
              <a:rPr lang="en-US" sz="3400" b="1" dirty="0">
                <a:solidFill>
                  <a:schemeClr val="accent2">
                    <a:lumMod val="75000"/>
                  </a:schemeClr>
                </a:solidFill>
                <a:latin typeface="+mj-lt"/>
              </a:rPr>
            </a:br>
            <a:r>
              <a:rPr lang="en-US" sz="3400" b="1" dirty="0" smtClean="0">
                <a:solidFill>
                  <a:schemeClr val="accent3">
                    <a:lumMod val="75000"/>
                  </a:schemeClr>
                </a:solidFill>
                <a:latin typeface="+mj-lt"/>
              </a:rPr>
              <a:t>Investment</a:t>
            </a:r>
            <a:endParaRPr lang="en-US" sz="3400" b="1" i="0" dirty="0">
              <a:solidFill>
                <a:schemeClr val="accent3">
                  <a:lumMod val="75000"/>
                </a:schemeClr>
              </a:solidFill>
              <a:effectLst/>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635" y="1737542"/>
            <a:ext cx="5586730" cy="4038600"/>
          </a:xfrm>
          <a:prstGeom prst="rect">
            <a:avLst/>
          </a:prstGeom>
        </p:spPr>
      </p:pic>
      <p:sp>
        <p:nvSpPr>
          <p:cNvPr id="4" name="Rectangle 3"/>
          <p:cNvSpPr/>
          <p:nvPr/>
        </p:nvSpPr>
        <p:spPr>
          <a:xfrm>
            <a:off x="2438400" y="2895600"/>
            <a:ext cx="43434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2595683"/>
            <a:ext cx="5029200" cy="1200328"/>
          </a:xfrm>
          <a:prstGeom prst="rect">
            <a:avLst/>
          </a:prstGeom>
          <a:solidFill>
            <a:schemeClr val="bg1"/>
          </a:solidFill>
        </p:spPr>
        <p:txBody>
          <a:bodyPr wrap="square" rtlCol="0">
            <a:spAutoFit/>
          </a:bodyPr>
          <a:lstStyle/>
          <a:p>
            <a:pPr algn="ctr"/>
            <a:r>
              <a:rPr lang="en-US" sz="2800" b="1" dirty="0" smtClean="0"/>
              <a:t>Value $2636.34</a:t>
            </a:r>
          </a:p>
          <a:p>
            <a:pPr algn="ctr"/>
            <a:r>
              <a:rPr lang="en-US" dirty="0" smtClean="0"/>
              <a:t/>
            </a:r>
            <a:br>
              <a:rPr lang="en-US" dirty="0" smtClean="0"/>
            </a:br>
            <a:r>
              <a:rPr lang="en-US" dirty="0" smtClean="0"/>
              <a:t> </a:t>
            </a:r>
            <a:r>
              <a:rPr lang="en-US" sz="2600" b="1" dirty="0" smtClean="0">
                <a:solidFill>
                  <a:schemeClr val="accent6">
                    <a:lumMod val="75000"/>
                  </a:schemeClr>
                </a:solidFill>
              </a:rPr>
              <a:t>Investment $497</a:t>
            </a:r>
            <a:endParaRPr lang="en-US" sz="2600" b="1" dirty="0">
              <a:solidFill>
                <a:schemeClr val="accent6">
                  <a:lumMod val="75000"/>
                </a:schemeClr>
              </a:solidFill>
            </a:endParaRPr>
          </a:p>
        </p:txBody>
      </p:sp>
    </p:spTree>
    <p:extLst>
      <p:ext uri="{BB962C8B-B14F-4D97-AF65-F5344CB8AC3E}">
        <p14:creationId xmlns:p14="http://schemas.microsoft.com/office/powerpoint/2010/main" val="18208445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3419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7154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2"/>
          </p:cNvPr>
          <p:cNvSpPr/>
          <p:nvPr/>
        </p:nvSpPr>
        <p:spPr>
          <a:xfrm>
            <a:off x="2176334" y="6222293"/>
            <a:ext cx="4751607"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altLang="en-US" b="1" i="1" dirty="0" smtClean="0">
                <a:solidFill>
                  <a:schemeClr val="bg1"/>
                </a:solidFill>
              </a:rPr>
              <a:t>Register NOW at www.HappyBellySystem.com</a:t>
            </a:r>
            <a:endParaRPr lang="en-US" b="1" i="1" dirty="0">
              <a:solidFill>
                <a:schemeClr val="bg1"/>
              </a:solidFill>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a:t>
            </a:r>
            <a:r>
              <a:rPr lang="en-US" sz="3400" b="1" dirty="0">
                <a:solidFill>
                  <a:schemeClr val="accent2">
                    <a:lumMod val="75000"/>
                  </a:schemeClr>
                </a:solidFill>
                <a:latin typeface="+mj-lt"/>
              </a:rPr>
              <a:t/>
            </a:r>
            <a:br>
              <a:rPr lang="en-US" sz="3400" b="1" dirty="0">
                <a:solidFill>
                  <a:schemeClr val="accent2">
                    <a:lumMod val="75000"/>
                  </a:schemeClr>
                </a:solidFill>
                <a:latin typeface="+mj-lt"/>
              </a:rPr>
            </a:br>
            <a:r>
              <a:rPr lang="en-US" sz="3400" b="1" dirty="0">
                <a:solidFill>
                  <a:schemeClr val="accent2">
                    <a:lumMod val="75000"/>
                  </a:schemeClr>
                </a:solidFill>
                <a:latin typeface="+mj-lt"/>
              </a:rPr>
              <a:t>30-Day Money Back Guarantee</a:t>
            </a:r>
            <a:endParaRPr lang="en-US" sz="3400" b="1" i="0" dirty="0">
              <a:solidFill>
                <a:schemeClr val="accent2">
                  <a:lumMod val="75000"/>
                </a:schemeClr>
              </a:solidFill>
              <a:effectLst/>
              <a:latin typeface="+mj-lt"/>
            </a:endParaRPr>
          </a:p>
        </p:txBody>
      </p:sp>
      <p:sp>
        <p:nvSpPr>
          <p:cNvPr id="6" name="Rectangle 5"/>
          <p:cNvSpPr/>
          <p:nvPr/>
        </p:nvSpPr>
        <p:spPr>
          <a:xfrm>
            <a:off x="222008" y="1969698"/>
            <a:ext cx="8660259" cy="35702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CA" sz="1600" dirty="0" smtClean="0">
                <a:latin typeface="Arial" panose="020B0604020202020204" pitchFamily="34" charset="0"/>
              </a:rPr>
              <a:t>You </a:t>
            </a:r>
            <a:r>
              <a:rPr lang="en-CA" sz="1600" dirty="0">
                <a:latin typeface="Arial" panose="020B0604020202020204" pitchFamily="34" charset="0"/>
              </a:rPr>
              <a:t>make this investment at no risk because you’re covered by </a:t>
            </a:r>
            <a:r>
              <a:rPr lang="en-CA" sz="1600" b="1" i="1" dirty="0">
                <a:latin typeface="Arial" panose="020B0604020202020204" pitchFamily="34" charset="0"/>
              </a:rPr>
              <a:t>my personal Satisfaction Guarantee</a:t>
            </a:r>
            <a:r>
              <a:rPr lang="en-CA" sz="1600" dirty="0" smtClean="0">
                <a:latin typeface="Arial" panose="020B0604020202020204" pitchFamily="34" charset="0"/>
              </a:rPr>
              <a:t>. I </a:t>
            </a:r>
            <a:r>
              <a:rPr lang="en-CA" sz="1600" dirty="0">
                <a:latin typeface="Arial" panose="020B0604020202020204" pitchFamily="34" charset="0"/>
              </a:rPr>
              <a:t>am so confident that if you apply the information in this program and if you give the strategies an honest effort, you’ll see huge results in your life. </a:t>
            </a:r>
            <a:endParaRPr lang="en-CA" sz="1600" dirty="0" smtClean="0">
              <a:latin typeface="Arial" panose="020B0604020202020204" pitchFamily="34" charset="0"/>
            </a:endParaRPr>
          </a:p>
          <a:p>
            <a:endParaRPr lang="en-CA" sz="1600" dirty="0">
              <a:latin typeface="Arial" panose="020B0604020202020204" pitchFamily="34" charset="0"/>
            </a:endParaRPr>
          </a:p>
          <a:p>
            <a:r>
              <a:rPr lang="en-CA" sz="1600" dirty="0" smtClean="0">
                <a:latin typeface="Arial" panose="020B0604020202020204" pitchFamily="34" charset="0"/>
              </a:rPr>
              <a:t>So </a:t>
            </a:r>
            <a:r>
              <a:rPr lang="en-CA" sz="1600" dirty="0">
                <a:latin typeface="Arial" panose="020B0604020202020204" pitchFamily="34" charset="0"/>
              </a:rPr>
              <a:t>I’d like you to spend the next month learning and applying the tools we’re sharing. Complete the modules delivered during the first month, come to the live coaching calls and ask for help, and fill out the progress journals at the end of each module</a:t>
            </a:r>
            <a:r>
              <a:rPr lang="en-CA" sz="1600" dirty="0" smtClean="0">
                <a:latin typeface="Arial" panose="020B0604020202020204" pitchFamily="34" charset="0"/>
              </a:rPr>
              <a:t>. If </a:t>
            </a:r>
            <a:r>
              <a:rPr lang="en-CA" sz="1600" dirty="0">
                <a:latin typeface="Arial" panose="020B0604020202020204" pitchFamily="34" charset="0"/>
              </a:rPr>
              <a:t>at the end of that month, you don’t feel that the program is for you, I ask that you fill out our refund request form and send it to us along with your module progress journal entries, and I’ll make every attempt to help you succeed. </a:t>
            </a:r>
            <a:endParaRPr lang="en-CA" sz="1600" dirty="0" smtClean="0">
              <a:latin typeface="Arial" panose="020B0604020202020204" pitchFamily="34" charset="0"/>
            </a:endParaRPr>
          </a:p>
          <a:p>
            <a:endParaRPr lang="en-CA" sz="1600" dirty="0">
              <a:latin typeface="Arial" panose="020B0604020202020204" pitchFamily="34" charset="0"/>
            </a:endParaRPr>
          </a:p>
          <a:p>
            <a:r>
              <a:rPr lang="en-CA" sz="1600" dirty="0" smtClean="0">
                <a:latin typeface="Arial" panose="020B0604020202020204" pitchFamily="34" charset="0"/>
              </a:rPr>
              <a:t>If </a:t>
            </a:r>
            <a:r>
              <a:rPr lang="en-CA" sz="1600" dirty="0">
                <a:latin typeface="Arial" panose="020B0604020202020204" pitchFamily="34" charset="0"/>
              </a:rPr>
              <a:t>we both agree that this program is not for you, I’ll issue you a prompt refund. I must receive your refund request form and progress journal entries within 30 days from the date of your purchase</a:t>
            </a:r>
            <a:r>
              <a:rPr lang="en-CA" dirty="0" smtClean="0">
                <a:latin typeface="Arial" panose="020B0604020202020204" pitchFamily="34" charset="0"/>
              </a:rPr>
              <a:t>.</a:t>
            </a:r>
            <a:endParaRPr lang="en-US" b="0" i="0" dirty="0">
              <a:effectLst/>
              <a:latin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52" y="5200057"/>
            <a:ext cx="1428949" cy="1428949"/>
          </a:xfrm>
          <a:prstGeom prst="rect">
            <a:avLst/>
          </a:prstGeom>
        </p:spPr>
      </p:pic>
    </p:spTree>
    <p:extLst>
      <p:ext uri="{BB962C8B-B14F-4D97-AF65-F5344CB8AC3E}">
        <p14:creationId xmlns:p14="http://schemas.microsoft.com/office/powerpoint/2010/main" val="12886979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837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a:t>Which hormones control digestion </a:t>
            </a:r>
            <a:r>
              <a:rPr lang="en-US" sz="3200" dirty="0" smtClean="0"/>
              <a:t/>
            </a:r>
            <a:br>
              <a:rPr lang="en-US" sz="3200" dirty="0" smtClean="0"/>
            </a:br>
            <a:r>
              <a:rPr lang="en-US" sz="3200" dirty="0" smtClean="0"/>
              <a:t>(</a:t>
            </a:r>
            <a:r>
              <a:rPr lang="en-US" sz="3200" dirty="0"/>
              <a:t>and how to keep everything in </a:t>
            </a:r>
            <a:r>
              <a:rPr lang="en-US" sz="3200" dirty="0" smtClean="0"/>
              <a:t>balance</a:t>
            </a:r>
            <a:br>
              <a:rPr lang="en-US" sz="3200" dirty="0" smtClean="0"/>
            </a:br>
            <a:r>
              <a:rPr lang="en-US" sz="3200" dirty="0" smtClean="0"/>
              <a:t> </a:t>
            </a:r>
            <a:r>
              <a:rPr lang="en-US" sz="3200" dirty="0"/>
              <a:t>so you can look and feel </a:t>
            </a:r>
            <a:r>
              <a:rPr lang="en-US" sz="3200" dirty="0" smtClean="0"/>
              <a:t>great)</a:t>
            </a:r>
            <a:endParaRPr lang="en-US" sz="3200" dirty="0"/>
          </a:p>
          <a:p>
            <a:pPr marL="0" indent="0" algn="ctr">
              <a:buNone/>
            </a:pP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What You’ll Learn Today…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2667000"/>
            <a:ext cx="7848600" cy="3924300"/>
          </a:xfrm>
          <a:prstGeom prst="rect">
            <a:avLst/>
          </a:prstGeom>
        </p:spPr>
      </p:pic>
    </p:spTree>
    <p:extLst>
      <p:ext uri="{BB962C8B-B14F-4D97-AF65-F5344CB8AC3E}">
        <p14:creationId xmlns:p14="http://schemas.microsoft.com/office/powerpoint/2010/main" val="1540180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1079" b="10807"/>
          <a:stretch/>
        </p:blipFill>
        <p:spPr>
          <a:xfrm>
            <a:off x="2563483" y="3124200"/>
            <a:ext cx="3962400" cy="3439064"/>
          </a:xfrm>
          <a:prstGeom prst="rect">
            <a:avLst/>
          </a:prstGeom>
        </p:spPr>
      </p:pic>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a:t>How leaky gut and digestive impairment affect your thyroid, adrenals, sex hormones, and blood sugar regulating hormones </a:t>
            </a:r>
            <a:r>
              <a:rPr lang="en-US" sz="3200" dirty="0" smtClean="0"/>
              <a:t>resulting </a:t>
            </a:r>
            <a:r>
              <a:rPr lang="en-US" sz="3200" dirty="0"/>
              <a:t>in fatigue, weight gain, and loss of </a:t>
            </a:r>
            <a:r>
              <a:rPr lang="en-US" sz="3200" dirty="0" smtClean="0"/>
              <a:t>libido</a:t>
            </a: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What You’ll Learn Today…</a:t>
            </a:r>
          </a:p>
        </p:txBody>
      </p:sp>
    </p:spTree>
    <p:extLst>
      <p:ext uri="{BB962C8B-B14F-4D97-AF65-F5344CB8AC3E}">
        <p14:creationId xmlns:p14="http://schemas.microsoft.com/office/powerpoint/2010/main" val="3645226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smtClean="0"/>
              <a:t>My system for restoring digestive health so you can regain energy, balance, and joy (and fit in your clothes with comfort and confidence!)</a:t>
            </a:r>
          </a:p>
          <a:p>
            <a:pPr marL="0" indent="0" algn="ctr">
              <a:buNone/>
            </a:pP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What You’ll Learn Today…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147779"/>
            <a:ext cx="5791200" cy="3474719"/>
          </a:xfrm>
          <a:prstGeom prst="rect">
            <a:avLst/>
          </a:prstGeom>
        </p:spPr>
      </p:pic>
    </p:spTree>
    <p:extLst>
      <p:ext uri="{BB962C8B-B14F-4D97-AF65-F5344CB8AC3E}">
        <p14:creationId xmlns:p14="http://schemas.microsoft.com/office/powerpoint/2010/main" val="2650510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01762"/>
          </a:xfrm>
        </p:spPr>
        <p:txBody>
          <a:bodyPr/>
          <a:lstStyle/>
          <a:p>
            <a:r>
              <a:rPr lang="en-US" sz="6000" dirty="0" smtClean="0"/>
              <a:t>When You Stay Until…</a:t>
            </a:r>
            <a:endParaRPr lang="en-US" sz="6000" dirty="0"/>
          </a:p>
        </p:txBody>
      </p:sp>
      <p:pic>
        <p:nvPicPr>
          <p:cNvPr id="5" name="Pictur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28800" y="1600200"/>
            <a:ext cx="5882003" cy="4038600"/>
          </a:xfrm>
          <a:prstGeom prst="rect">
            <a:avLst/>
          </a:prstGeom>
        </p:spPr>
      </p:pic>
      <p:sp>
        <p:nvSpPr>
          <p:cNvPr id="6" name="TextBox 5"/>
          <p:cNvSpPr txBox="1"/>
          <p:nvPr/>
        </p:nvSpPr>
        <p:spPr>
          <a:xfrm>
            <a:off x="0" y="5638800"/>
            <a:ext cx="9113201" cy="646331"/>
          </a:xfrm>
          <a:prstGeom prst="rect">
            <a:avLst/>
          </a:prstGeom>
          <a:noFill/>
        </p:spPr>
        <p:txBody>
          <a:bodyPr wrap="square" rtlCol="0">
            <a:spAutoFit/>
          </a:bodyPr>
          <a:lstStyle/>
          <a:p>
            <a:pPr algn="ctr"/>
            <a:r>
              <a:rPr lang="en-US" sz="3600" b="1" dirty="0" smtClean="0">
                <a:solidFill>
                  <a:schemeClr val="accent6">
                    <a:lumMod val="75000"/>
                  </a:schemeClr>
                </a:solidFill>
                <a:latin typeface="+mn-lt"/>
              </a:rPr>
              <a:t>Two tools to get you started!</a:t>
            </a:r>
            <a:endParaRPr lang="en-US" sz="3600" b="1" dirty="0">
              <a:solidFill>
                <a:schemeClr val="accent6">
                  <a:lumMod val="75000"/>
                </a:schemeClr>
              </a:solidFill>
              <a:latin typeface="+mn-lt"/>
            </a:endParaRPr>
          </a:p>
        </p:txBody>
      </p:sp>
    </p:spTree>
    <p:extLst>
      <p:ext uri="{BB962C8B-B14F-4D97-AF65-F5344CB8AC3E}">
        <p14:creationId xmlns:p14="http://schemas.microsoft.com/office/powerpoint/2010/main" val="481207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13" y="4312"/>
            <a:ext cx="9144000" cy="910087"/>
          </a:xfrm>
        </p:spPr>
        <p:style>
          <a:lnRef idx="0">
            <a:schemeClr val="accent5"/>
          </a:lnRef>
          <a:fillRef idx="3">
            <a:schemeClr val="accent5"/>
          </a:fillRef>
          <a:effectRef idx="3">
            <a:schemeClr val="accent5"/>
          </a:effectRef>
          <a:fontRef idx="minor">
            <a:schemeClr val="lt1"/>
          </a:fontRef>
        </p:style>
        <p:txBody>
          <a:bodyPr/>
          <a:lstStyle/>
          <a:p>
            <a:r>
              <a:rPr lang="en-US" dirty="0" smtClean="0">
                <a:solidFill>
                  <a:schemeClr val="bg1"/>
                </a:solidFill>
              </a:rPr>
              <a:t>My Digestion Recovery Story</a:t>
            </a:r>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3085" y="992505"/>
            <a:ext cx="3917831" cy="5606415"/>
          </a:xfrm>
          <a:prstGeom prst="rect">
            <a:avLst/>
          </a:prstGeom>
        </p:spPr>
      </p:pic>
    </p:spTree>
    <p:extLst>
      <p:ext uri="{BB962C8B-B14F-4D97-AF65-F5344CB8AC3E}">
        <p14:creationId xmlns:p14="http://schemas.microsoft.com/office/powerpoint/2010/main" val="106488941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RITAMA~1\AppData\Local\Temp\enhtmlclip\example.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4347" b="3910"/>
          <a:stretch/>
        </p:blipFill>
        <p:spPr bwMode="auto">
          <a:xfrm>
            <a:off x="609600" y="1054100"/>
            <a:ext cx="3234499" cy="55929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125" t="16250" r="22813"/>
          <a:stretch/>
        </p:blipFill>
        <p:spPr>
          <a:xfrm>
            <a:off x="3680295" y="1773428"/>
            <a:ext cx="2298510" cy="32766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360" t="13369" r="35348" b="13298"/>
          <a:stretch/>
        </p:blipFill>
        <p:spPr>
          <a:xfrm rot="5400000">
            <a:off x="6086420" y="2032570"/>
            <a:ext cx="2977343" cy="3192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0170" y="265840"/>
            <a:ext cx="1579402" cy="191016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0357" t="28571" r="33929" b="21429"/>
          <a:stretch/>
        </p:blipFill>
        <p:spPr>
          <a:xfrm>
            <a:off x="5013954" y="4219931"/>
            <a:ext cx="2301246" cy="2416308"/>
          </a:xfrm>
          <a:prstGeom prst="rect">
            <a:avLst/>
          </a:prstGeom>
        </p:spPr>
      </p:pic>
      <p:pic>
        <p:nvPicPr>
          <p:cNvPr id="4" name="Content Placeholder 3" descr="Cathy - Parents 25th Anniversary Potrait.jpg"/>
          <p:cNvPicPr>
            <a:picLocks noChangeAspect="1"/>
          </p:cNvPicPr>
          <p:nvPr/>
        </p:nvPicPr>
        <p:blipFill rotWithShape="1">
          <a:blip r:embed="rId7" cstate="print"/>
          <a:srcRect l="28097" t="21635" r="27884" b="40721"/>
          <a:stretch/>
        </p:blipFill>
        <p:spPr>
          <a:xfrm>
            <a:off x="2254785" y="374965"/>
            <a:ext cx="1600200" cy="1781785"/>
          </a:xfrm>
          <a:prstGeom prst="rect">
            <a:avLst/>
          </a:prstGeom>
        </p:spPr>
      </p:pic>
    </p:spTree>
    <p:extLst>
      <p:ext uri="{BB962C8B-B14F-4D97-AF65-F5344CB8AC3E}">
        <p14:creationId xmlns:p14="http://schemas.microsoft.com/office/powerpoint/2010/main" val="780373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8754"/>
            <a:ext cx="8382000" cy="1266645"/>
          </a:xfrm>
        </p:spPr>
        <p:txBody>
          <a:bodyPr/>
          <a:lstStyle/>
          <a:p>
            <a:pPr>
              <a:defRPr/>
            </a:pPr>
            <a:r>
              <a:rPr lang="en-US" sz="5400" dirty="0" smtClean="0">
                <a:solidFill>
                  <a:srgbClr val="FF9600"/>
                </a:solidFill>
                <a:effectLst/>
              </a:rPr>
              <a:t>Your Digestive Tract’s Job</a:t>
            </a:r>
            <a:endParaRPr lang="en-US" sz="5400" dirty="0">
              <a:solidFill>
                <a:srgbClr val="FF9600"/>
              </a:solidFill>
              <a:effectLst/>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48320509"/>
              </p:ext>
            </p:extLst>
          </p:nvPr>
        </p:nvGraphicFramePr>
        <p:xfrm>
          <a:off x="-381000" y="1752600"/>
          <a:ext cx="8458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95400"/>
            <a:ext cx="2198298" cy="2198298"/>
          </a:xfrm>
          <a:prstGeom prst="rect">
            <a:avLst/>
          </a:prstGeom>
        </p:spPr>
      </p:pic>
      <p:sp>
        <p:nvSpPr>
          <p:cNvPr id="6" name="Right Arrow 5"/>
          <p:cNvSpPr/>
          <p:nvPr/>
        </p:nvSpPr>
        <p:spPr>
          <a:xfrm>
            <a:off x="2074333" y="2362200"/>
            <a:ext cx="1066800" cy="266700"/>
          </a:xfrm>
          <a:prstGeom prst="rightArrow">
            <a:avLst/>
          </a:prstGeom>
          <a:solidFill>
            <a:srgbClr val="FFCF10"/>
          </a:solidFill>
          <a:ln>
            <a:solidFill>
              <a:srgbClr val="FCF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27848" t="10613" r="11393" b="4954"/>
          <a:stretch/>
        </p:blipFill>
        <p:spPr>
          <a:xfrm>
            <a:off x="7162800" y="3302000"/>
            <a:ext cx="1981200" cy="3302000"/>
          </a:xfrm>
          <a:prstGeom prst="rect">
            <a:avLst/>
          </a:prstGeom>
        </p:spPr>
      </p:pic>
      <p:sp>
        <p:nvSpPr>
          <p:cNvPr id="11" name="Right Arrow 10"/>
          <p:cNvSpPr/>
          <p:nvPr/>
        </p:nvSpPr>
        <p:spPr>
          <a:xfrm>
            <a:off x="6477000" y="4946650"/>
            <a:ext cx="914400" cy="266700"/>
          </a:xfrm>
          <a:prstGeom prst="rightArrow">
            <a:avLst/>
          </a:prstGeom>
          <a:solidFill>
            <a:srgbClr val="FFCF10"/>
          </a:solidFill>
          <a:ln>
            <a:solidFill>
              <a:srgbClr val="FCFD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327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93" t="20685" r="1593" b="6950"/>
          <a:stretch/>
        </p:blipFill>
        <p:spPr>
          <a:xfrm>
            <a:off x="-38819" y="0"/>
            <a:ext cx="9221638" cy="6650966"/>
          </a:xfrm>
          <a:prstGeom prst="rect">
            <a:avLst/>
          </a:prstGeom>
        </p:spPr>
      </p:pic>
      <p:grpSp>
        <p:nvGrpSpPr>
          <p:cNvPr id="17410" name="Organization Chart 6"/>
          <p:cNvGrpSpPr>
            <a:grpSpLocks/>
          </p:cNvGrpSpPr>
          <p:nvPr/>
        </p:nvGrpSpPr>
        <p:grpSpPr bwMode="auto">
          <a:xfrm>
            <a:off x="304800" y="304800"/>
            <a:ext cx="8610600" cy="6096000"/>
            <a:chOff x="1152" y="1297"/>
            <a:chExt cx="2880" cy="720"/>
          </a:xfrm>
        </p:grpSpPr>
        <p:cxnSp>
          <p:nvCxnSpPr>
            <p:cNvPr id="17412" name="_s1028"/>
            <p:cNvCxnSpPr>
              <a:cxnSpLocks noChangeShapeType="1"/>
              <a:stCxn id="6" idx="0"/>
              <a:endCxn id="3" idx="2"/>
            </p:cNvCxnSpPr>
            <p:nvPr/>
          </p:nvCxnSpPr>
          <p:spPr bwMode="auto">
            <a:xfrm rot="16200000" flipV="1">
              <a:off x="3029" y="1158"/>
              <a:ext cx="135" cy="10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17413" name="_s1029"/>
            <p:cNvCxnSpPr>
              <a:cxnSpLocks noChangeShapeType="1"/>
              <a:stCxn id="5" idx="0"/>
              <a:endCxn id="3" idx="2"/>
            </p:cNvCxnSpPr>
            <p:nvPr/>
          </p:nvCxnSpPr>
          <p:spPr bwMode="auto">
            <a:xfrm flipV="1">
              <a:off x="2592" y="1594"/>
              <a:ext cx="0" cy="135"/>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17414" name="_s1030"/>
            <p:cNvCxnSpPr>
              <a:cxnSpLocks noChangeShapeType="1"/>
              <a:stCxn id="4" idx="0"/>
              <a:endCxn id="3" idx="2"/>
            </p:cNvCxnSpPr>
            <p:nvPr/>
          </p:nvCxnSpPr>
          <p:spPr bwMode="auto">
            <a:xfrm rot="5400000" flipH="1" flipV="1">
              <a:off x="2021" y="1158"/>
              <a:ext cx="135" cy="10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3" name="_s1031"/>
            <p:cNvSpPr>
              <a:spLocks noChangeArrowheads="1"/>
            </p:cNvSpPr>
            <p:nvPr/>
          </p:nvSpPr>
          <p:spPr bwMode="auto">
            <a:xfrm>
              <a:off x="2136" y="1297"/>
              <a:ext cx="912" cy="297"/>
            </a:xfrm>
            <a:prstGeom prst="roundRect">
              <a:avLst>
                <a:gd name="adj" fmla="val 16667"/>
              </a:avLst>
            </a:prstGeom>
            <a:gradFill>
              <a:gsLst>
                <a:gs pos="0">
                  <a:schemeClr val="accent5">
                    <a:lumMod val="75000"/>
                  </a:schemeClr>
                </a:gs>
                <a:gs pos="50000">
                  <a:schemeClr val="accent5">
                    <a:lumMod val="60000"/>
                    <a:lumOff val="40000"/>
                  </a:schemeClr>
                </a:gs>
                <a:gs pos="100000">
                  <a:schemeClr val="accent5">
                    <a:lumMod val="40000"/>
                    <a:lumOff val="60000"/>
                  </a:schemeClr>
                </a:gs>
              </a:gsLst>
              <a:lin ang="5400000" scaled="0"/>
            </a:gradFill>
            <a:ln w="9525">
              <a:solidFill>
                <a:schemeClr val="tx1"/>
              </a:solidFill>
              <a:round/>
              <a:headEnd/>
              <a:tailEnd/>
            </a:ln>
          </p:spPr>
          <p:txBody>
            <a:bodyPr wrap="none" lIns="0" tIns="0" rIns="0" bIns="0" anchor="ctr"/>
            <a:lstStyle/>
            <a:p>
              <a:pPr algn="ctr">
                <a:defRPr/>
              </a:pPr>
              <a:r>
                <a:rPr lang="en-US" sz="3600" b="1" dirty="0">
                  <a:solidFill>
                    <a:schemeClr val="bg1"/>
                  </a:solidFill>
                  <a:latin typeface="+mn-lt"/>
                </a:rPr>
                <a:t>3 </a:t>
              </a:r>
              <a:r>
                <a:rPr lang="en-US" sz="3600" b="1" dirty="0" smtClean="0">
                  <a:solidFill>
                    <a:schemeClr val="bg1"/>
                  </a:solidFill>
                  <a:latin typeface="+mn-lt"/>
                </a:rPr>
                <a:t>Main </a:t>
              </a:r>
              <a:endParaRPr lang="en-US" sz="3600" b="1" dirty="0">
                <a:solidFill>
                  <a:schemeClr val="bg1"/>
                </a:solidFill>
                <a:latin typeface="+mn-lt"/>
              </a:endParaRPr>
            </a:p>
            <a:p>
              <a:pPr algn="ctr">
                <a:defRPr/>
              </a:pPr>
              <a:r>
                <a:rPr lang="en-US" sz="3600" b="1" dirty="0" smtClean="0">
                  <a:solidFill>
                    <a:schemeClr val="bg1"/>
                  </a:solidFill>
                  <a:latin typeface="+mn-lt"/>
                </a:rPr>
                <a:t>Functions</a:t>
              </a:r>
              <a:endParaRPr lang="en-US" sz="3600" b="1" dirty="0">
                <a:solidFill>
                  <a:schemeClr val="bg1"/>
                </a:solidFill>
                <a:latin typeface="+mn-lt"/>
              </a:endParaRPr>
            </a:p>
            <a:p>
              <a:pPr algn="ctr">
                <a:defRPr/>
              </a:pPr>
              <a:r>
                <a:rPr lang="en-US" sz="3600" b="1" dirty="0">
                  <a:solidFill>
                    <a:schemeClr val="bg1"/>
                  </a:solidFill>
                  <a:latin typeface="+mn-lt"/>
                </a:rPr>
                <a:t>of </a:t>
              </a:r>
              <a:r>
                <a:rPr lang="en-US" sz="3600" b="1" dirty="0" smtClean="0">
                  <a:solidFill>
                    <a:schemeClr val="bg1"/>
                  </a:solidFill>
                  <a:latin typeface="+mn-lt"/>
                </a:rPr>
                <a:t>Digestive </a:t>
              </a:r>
              <a:endParaRPr lang="en-US" sz="3600" b="1" dirty="0">
                <a:solidFill>
                  <a:schemeClr val="bg1"/>
                </a:solidFill>
                <a:latin typeface="+mn-lt"/>
              </a:endParaRPr>
            </a:p>
            <a:p>
              <a:pPr algn="ctr">
                <a:defRPr/>
              </a:pPr>
              <a:r>
                <a:rPr lang="en-US" sz="3600" b="1" dirty="0" smtClean="0">
                  <a:solidFill>
                    <a:schemeClr val="bg1"/>
                  </a:solidFill>
                  <a:latin typeface="+mn-lt"/>
                </a:rPr>
                <a:t>System</a:t>
              </a:r>
              <a:endParaRPr lang="en-US" sz="3600" b="1" dirty="0">
                <a:solidFill>
                  <a:schemeClr val="bg1"/>
                </a:solidFill>
                <a:latin typeface="+mn-lt"/>
              </a:endParaRPr>
            </a:p>
          </p:txBody>
        </p:sp>
        <p:sp>
          <p:nvSpPr>
            <p:cNvPr id="4" name="_s1032"/>
            <p:cNvSpPr>
              <a:spLocks noChangeArrowheads="1"/>
            </p:cNvSpPr>
            <p:nvPr/>
          </p:nvSpPr>
          <p:spPr bwMode="auto">
            <a:xfrm>
              <a:off x="1152" y="1729"/>
              <a:ext cx="864" cy="288"/>
            </a:xfrm>
            <a:prstGeom prst="roundRect">
              <a:avLst>
                <a:gd name="adj" fmla="val 16667"/>
              </a:avLst>
            </a:prstGeom>
            <a:solidFill>
              <a:schemeClr val="accent6">
                <a:lumMod val="60000"/>
                <a:lumOff val="40000"/>
              </a:schemeClr>
            </a:solidFill>
            <a:ln w="9525">
              <a:solidFill>
                <a:schemeClr val="tx1"/>
              </a:solidFill>
              <a:round/>
              <a:headEnd/>
              <a:tailEnd/>
            </a:ln>
          </p:spPr>
          <p:txBody>
            <a:bodyPr wrap="none" lIns="0" tIns="0" rIns="0" bIns="0" anchor="ctr"/>
            <a:lstStyle/>
            <a:p>
              <a:pPr algn="ctr">
                <a:defRPr/>
              </a:pPr>
              <a:r>
                <a:rPr lang="en-US" sz="2800" b="1" u="sng" dirty="0">
                  <a:solidFill>
                    <a:schemeClr val="accent6">
                      <a:lumMod val="75000"/>
                    </a:schemeClr>
                  </a:solidFill>
                  <a:latin typeface="+mn-lt"/>
                </a:rPr>
                <a:t>Digestion</a:t>
              </a:r>
            </a:p>
            <a:p>
              <a:pPr algn="ctr">
                <a:defRPr/>
              </a:pPr>
              <a:r>
                <a:rPr lang="en-US" sz="2500" dirty="0" smtClean="0">
                  <a:latin typeface="+mn-lt"/>
                </a:rPr>
                <a:t>Breaks </a:t>
              </a:r>
              <a:r>
                <a:rPr lang="en-US" sz="2500" dirty="0">
                  <a:latin typeface="+mn-lt"/>
                </a:rPr>
                <a:t>down</a:t>
              </a:r>
            </a:p>
            <a:p>
              <a:pPr algn="ctr">
                <a:defRPr/>
              </a:pPr>
              <a:r>
                <a:rPr lang="en-US" sz="2500" dirty="0">
                  <a:latin typeface="+mn-lt"/>
                </a:rPr>
                <a:t>food into </a:t>
              </a:r>
            </a:p>
            <a:p>
              <a:pPr algn="ctr">
                <a:defRPr/>
              </a:pPr>
              <a:r>
                <a:rPr lang="en-US" sz="2500" dirty="0" smtClean="0">
                  <a:latin typeface="+mn-lt"/>
                </a:rPr>
                <a:t>molecules your</a:t>
              </a:r>
              <a:endParaRPr lang="en-US" sz="2500" dirty="0">
                <a:latin typeface="+mn-lt"/>
              </a:endParaRPr>
            </a:p>
            <a:p>
              <a:pPr algn="ctr">
                <a:defRPr/>
              </a:pPr>
              <a:r>
                <a:rPr lang="en-US" sz="2500" dirty="0">
                  <a:latin typeface="+mn-lt"/>
                </a:rPr>
                <a:t>body can use</a:t>
              </a:r>
            </a:p>
          </p:txBody>
        </p:sp>
        <p:sp>
          <p:nvSpPr>
            <p:cNvPr id="5" name="_s1033"/>
            <p:cNvSpPr>
              <a:spLocks noChangeArrowheads="1"/>
            </p:cNvSpPr>
            <p:nvPr/>
          </p:nvSpPr>
          <p:spPr bwMode="auto">
            <a:xfrm>
              <a:off x="2160" y="1729"/>
              <a:ext cx="864" cy="288"/>
            </a:xfrm>
            <a:prstGeom prst="roundRect">
              <a:avLst>
                <a:gd name="adj" fmla="val 16667"/>
              </a:avLst>
            </a:prstGeom>
            <a:solidFill>
              <a:schemeClr val="accent4">
                <a:lumMod val="40000"/>
                <a:lumOff val="60000"/>
              </a:schemeClr>
            </a:solidFill>
            <a:ln w="9525">
              <a:solidFill>
                <a:schemeClr val="tx1"/>
              </a:solidFill>
              <a:round/>
              <a:headEnd/>
              <a:tailEnd/>
            </a:ln>
          </p:spPr>
          <p:txBody>
            <a:bodyPr wrap="none" lIns="0" tIns="0" rIns="0" bIns="0" anchor="ctr"/>
            <a:lstStyle/>
            <a:p>
              <a:pPr algn="ctr">
                <a:defRPr/>
              </a:pPr>
              <a:r>
                <a:rPr lang="en-US" sz="2800" b="1" u="sng" dirty="0">
                  <a:solidFill>
                    <a:schemeClr val="accent6">
                      <a:lumMod val="75000"/>
                    </a:schemeClr>
                  </a:solidFill>
                  <a:latin typeface="+mn-lt"/>
                </a:rPr>
                <a:t>Absorption</a:t>
              </a:r>
            </a:p>
            <a:p>
              <a:pPr algn="ctr">
                <a:defRPr/>
              </a:pPr>
              <a:r>
                <a:rPr lang="en-US" sz="2400" dirty="0" smtClean="0">
                  <a:latin typeface="+mn-lt"/>
                </a:rPr>
                <a:t>Molecules </a:t>
              </a:r>
              <a:endParaRPr lang="en-US" sz="2400" dirty="0">
                <a:latin typeface="+mn-lt"/>
              </a:endParaRPr>
            </a:p>
            <a:p>
              <a:pPr algn="ctr">
                <a:defRPr/>
              </a:pPr>
              <a:r>
                <a:rPr lang="en-US" sz="2400" dirty="0">
                  <a:latin typeface="+mn-lt"/>
                </a:rPr>
                <a:t>absorbed</a:t>
              </a:r>
            </a:p>
            <a:p>
              <a:pPr algn="ctr">
                <a:defRPr/>
              </a:pPr>
              <a:r>
                <a:rPr lang="en-US" sz="2400" dirty="0">
                  <a:latin typeface="+mn-lt"/>
                </a:rPr>
                <a:t>into blood </a:t>
              </a:r>
            </a:p>
            <a:p>
              <a:pPr algn="ctr">
                <a:defRPr/>
              </a:pPr>
              <a:r>
                <a:rPr lang="en-US" sz="2400" dirty="0" smtClean="0">
                  <a:latin typeface="+mn-lt"/>
                </a:rPr>
                <a:t>and </a:t>
              </a:r>
              <a:r>
                <a:rPr lang="en-US" sz="2400" dirty="0">
                  <a:latin typeface="+mn-lt"/>
                </a:rPr>
                <a:t>carried </a:t>
              </a:r>
            </a:p>
            <a:p>
              <a:pPr algn="ctr">
                <a:defRPr/>
              </a:pPr>
              <a:r>
                <a:rPr lang="en-US" sz="2400" dirty="0" smtClean="0">
                  <a:latin typeface="+mn-lt"/>
                </a:rPr>
                <a:t>through </a:t>
              </a:r>
              <a:r>
                <a:rPr lang="en-US" sz="2400" dirty="0">
                  <a:latin typeface="+mn-lt"/>
                </a:rPr>
                <a:t>body</a:t>
              </a:r>
            </a:p>
          </p:txBody>
        </p:sp>
        <p:sp>
          <p:nvSpPr>
            <p:cNvPr id="6" name="_s1034"/>
            <p:cNvSpPr>
              <a:spLocks noChangeArrowheads="1"/>
            </p:cNvSpPr>
            <p:nvPr/>
          </p:nvSpPr>
          <p:spPr bwMode="auto">
            <a:xfrm>
              <a:off x="3168" y="1729"/>
              <a:ext cx="864" cy="288"/>
            </a:xfrm>
            <a:prstGeom prst="roundRect">
              <a:avLst>
                <a:gd name="adj" fmla="val 16667"/>
              </a:avLst>
            </a:prstGeom>
            <a:solidFill>
              <a:schemeClr val="accent3">
                <a:lumMod val="40000"/>
                <a:lumOff val="60000"/>
              </a:schemeClr>
            </a:solidFill>
            <a:ln w="9525">
              <a:solidFill>
                <a:schemeClr val="tx1"/>
              </a:solidFill>
              <a:round/>
              <a:headEnd/>
              <a:tailEnd/>
            </a:ln>
          </p:spPr>
          <p:txBody>
            <a:bodyPr wrap="none" lIns="0" tIns="0" rIns="0" bIns="0" anchor="ctr"/>
            <a:lstStyle/>
            <a:p>
              <a:pPr algn="ctr">
                <a:defRPr/>
              </a:pPr>
              <a:r>
                <a:rPr lang="en-US" sz="2800" b="1" u="sng" dirty="0">
                  <a:solidFill>
                    <a:schemeClr val="accent6">
                      <a:lumMod val="75000"/>
                    </a:schemeClr>
                  </a:solidFill>
                  <a:latin typeface="+mn-lt"/>
                </a:rPr>
                <a:t>Elimination</a:t>
              </a:r>
            </a:p>
            <a:p>
              <a:pPr algn="ctr">
                <a:defRPr/>
              </a:pPr>
              <a:r>
                <a:rPr lang="en-US" sz="2800" dirty="0" smtClean="0">
                  <a:latin typeface="+mn-lt"/>
                </a:rPr>
                <a:t>Wastes </a:t>
              </a:r>
              <a:endParaRPr lang="en-US" sz="2800" dirty="0">
                <a:latin typeface="+mn-lt"/>
              </a:endParaRPr>
            </a:p>
            <a:p>
              <a:pPr algn="ctr">
                <a:defRPr/>
              </a:pPr>
              <a:r>
                <a:rPr lang="en-US" sz="2800" dirty="0">
                  <a:latin typeface="+mn-lt"/>
                </a:rPr>
                <a:t>eliminated</a:t>
              </a:r>
            </a:p>
            <a:p>
              <a:pPr algn="ctr">
                <a:defRPr/>
              </a:pPr>
              <a:r>
                <a:rPr lang="en-US" sz="2800" dirty="0">
                  <a:latin typeface="+mn-lt"/>
                </a:rPr>
                <a:t>from body</a:t>
              </a:r>
            </a:p>
          </p:txBody>
        </p:sp>
      </p:grpSp>
    </p:spTree>
    <p:extLst>
      <p:ext uri="{BB962C8B-B14F-4D97-AF65-F5344CB8AC3E}">
        <p14:creationId xmlns:p14="http://schemas.microsoft.com/office/powerpoint/2010/main" val="4106752201"/>
      </p:ext>
    </p:extLst>
  </p:cSld>
  <p:clrMapOvr>
    <a:masterClrMapping/>
  </p:clrMapOvr>
  <p:transition>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292"/>
          <a:stretch/>
        </p:blipFill>
        <p:spPr bwMode="auto">
          <a:xfrm>
            <a:off x="1714500" y="1164566"/>
            <a:ext cx="5715000" cy="542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0" y="0"/>
            <a:ext cx="9144000" cy="1066800"/>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lvl1pPr algn="ctr" rtl="0" eaLnBrk="0" fontAlgn="base" hangingPunct="0">
              <a:spcBef>
                <a:spcPct val="0"/>
              </a:spcBef>
              <a:spcAft>
                <a:spcPct val="0"/>
              </a:spcAft>
              <a:defRPr sz="4400" b="1"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r>
              <a:rPr lang="en-US" dirty="0" smtClean="0">
                <a:solidFill>
                  <a:schemeClr val="bg1"/>
                </a:solidFill>
              </a:rPr>
              <a:t>The Digestive Tract</a:t>
            </a:r>
            <a:endParaRPr lang="en-US" dirty="0">
              <a:solidFill>
                <a:schemeClr val="bg1"/>
              </a:solidFill>
            </a:endParaRPr>
          </a:p>
        </p:txBody>
      </p:sp>
    </p:spTree>
    <p:extLst>
      <p:ext uri="{BB962C8B-B14F-4D97-AF65-F5344CB8AC3E}">
        <p14:creationId xmlns:p14="http://schemas.microsoft.com/office/powerpoint/2010/main" val="860960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6" y="762000"/>
            <a:ext cx="5529943" cy="4800600"/>
          </a:xfrm>
        </p:spPr>
        <p:txBody>
          <a:bodyPr/>
          <a:lstStyle/>
          <a:p>
            <a:r>
              <a:rPr lang="en-US" sz="7200" dirty="0" smtClean="0"/>
              <a:t>The Importance of Digestive Wellness</a:t>
            </a:r>
            <a:endParaRPr lang="en-US" sz="7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708" y="990600"/>
            <a:ext cx="3420733" cy="4724400"/>
          </a:xfrm>
          <a:prstGeom prst="rect">
            <a:avLst/>
          </a:prstGeom>
        </p:spPr>
      </p:pic>
    </p:spTree>
    <p:extLst>
      <p:ext uri="{BB962C8B-B14F-4D97-AF65-F5344CB8AC3E}">
        <p14:creationId xmlns:p14="http://schemas.microsoft.com/office/powerpoint/2010/main" val="826252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lstStyle/>
          <a:p>
            <a:r>
              <a:rPr lang="en-US" dirty="0"/>
              <a:t>How to </a:t>
            </a:r>
            <a:r>
              <a:rPr lang="en-US" dirty="0" smtClean="0"/>
              <a:t>Know </a:t>
            </a:r>
            <a:r>
              <a:rPr lang="en-US" dirty="0"/>
              <a:t>if </a:t>
            </a:r>
            <a:r>
              <a:rPr lang="en-US" dirty="0" smtClean="0"/>
              <a:t>Your</a:t>
            </a:r>
            <a:r>
              <a:rPr lang="en-US" dirty="0"/>
              <a:t> </a:t>
            </a:r>
            <a:r>
              <a:rPr lang="en-US" dirty="0" smtClean="0"/>
              <a:t>Gut </a:t>
            </a:r>
            <a:r>
              <a:rPr lang="en-US" dirty="0"/>
              <a:t>is </a:t>
            </a:r>
            <a:r>
              <a:rPr lang="en-US" dirty="0" smtClean="0"/>
              <a:t>Contributing </a:t>
            </a:r>
            <a:r>
              <a:rPr lang="en-US" dirty="0"/>
              <a:t>to </a:t>
            </a:r>
            <a:r>
              <a:rPr lang="en-US" dirty="0" smtClean="0"/>
              <a:t>Symptoms </a:t>
            </a:r>
            <a:r>
              <a:rPr lang="en-US" dirty="0"/>
              <a:t>in </a:t>
            </a:r>
            <a:r>
              <a:rPr lang="en-US" dirty="0" smtClean="0"/>
              <a:t>Other Parts </a:t>
            </a:r>
            <a:r>
              <a:rPr lang="en-US" dirty="0"/>
              <a:t>of </a:t>
            </a:r>
            <a:r>
              <a:rPr lang="en-US" dirty="0" smtClean="0"/>
              <a:t>Your Body</a:t>
            </a:r>
            <a:r>
              <a:rPr lang="en-US" dirty="0"/>
              <a:t> </a:t>
            </a:r>
          </a:p>
        </p:txBody>
      </p:sp>
      <p:sp>
        <p:nvSpPr>
          <p:cNvPr id="3" name="Content Placeholder 2"/>
          <p:cNvSpPr>
            <a:spLocks noGrp="1"/>
          </p:cNvSpPr>
          <p:nvPr>
            <p:ph idx="1"/>
          </p:nvPr>
        </p:nvSpPr>
        <p:spPr>
          <a:xfrm>
            <a:off x="152400" y="2819400"/>
            <a:ext cx="8458200" cy="3352800"/>
          </a:xfrm>
        </p:spPr>
        <p:txBody>
          <a:bodyPr/>
          <a:lstStyle/>
          <a:p>
            <a:r>
              <a:rPr lang="en-US" sz="3200" dirty="0" smtClean="0"/>
              <a:t>Targeted questionnaires</a:t>
            </a:r>
          </a:p>
          <a:p>
            <a:r>
              <a:rPr lang="en-US" sz="3200" dirty="0" smtClean="0"/>
              <a:t>Blood testing</a:t>
            </a:r>
          </a:p>
          <a:p>
            <a:r>
              <a:rPr lang="en-US" sz="3200" dirty="0" smtClean="0"/>
              <a:t>Specialized testing</a:t>
            </a:r>
          </a:p>
          <a:p>
            <a:pPr lvl="1"/>
            <a:r>
              <a:rPr lang="en-US" sz="3200" dirty="0" smtClean="0"/>
              <a:t>Lab tests</a:t>
            </a:r>
          </a:p>
          <a:p>
            <a:pPr lvl="1"/>
            <a:r>
              <a:rPr lang="en-US" sz="3200" dirty="0" smtClean="0"/>
              <a:t>Home tests</a:t>
            </a:r>
          </a:p>
          <a:p>
            <a:endParaRPr lang="en-US" dirty="0"/>
          </a:p>
        </p:txBody>
      </p:sp>
      <p:pic>
        <p:nvPicPr>
          <p:cNvPr id="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7689" b="7431"/>
          <a:stretch/>
        </p:blipFill>
        <p:spPr bwMode="auto">
          <a:xfrm>
            <a:off x="4175185" y="2468592"/>
            <a:ext cx="496881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013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style>
          <a:lnRef idx="0">
            <a:schemeClr val="accent2"/>
          </a:lnRef>
          <a:fillRef idx="3">
            <a:schemeClr val="accent2"/>
          </a:fillRef>
          <a:effectRef idx="3">
            <a:schemeClr val="accent2"/>
          </a:effectRef>
          <a:fontRef idx="minor">
            <a:schemeClr val="lt1"/>
          </a:fontRef>
        </p:style>
        <p:txBody>
          <a:bodyPr/>
          <a:lstStyle/>
          <a:p>
            <a:r>
              <a:rPr lang="en-US" dirty="0">
                <a:solidFill>
                  <a:schemeClr val="bg1"/>
                </a:solidFill>
              </a:rPr>
              <a:t>Does Your Digestion Need Help?</a:t>
            </a:r>
          </a:p>
        </p:txBody>
      </p:sp>
      <p:sp>
        <p:nvSpPr>
          <p:cNvPr id="4" name="Text Placeholder 3"/>
          <p:cNvSpPr>
            <a:spLocks noGrp="1"/>
          </p:cNvSpPr>
          <p:nvPr>
            <p:ph type="body" idx="1"/>
          </p:nvPr>
        </p:nvSpPr>
        <p:spPr>
          <a:xfrm>
            <a:off x="152400" y="990600"/>
            <a:ext cx="1676400" cy="457199"/>
          </a:xfrm>
        </p:spPr>
        <p:txBody>
          <a:bodyPr/>
          <a:lstStyle/>
          <a:p>
            <a:r>
              <a:rPr lang="en-US" sz="2800" u="sng" dirty="0" smtClean="0">
                <a:solidFill>
                  <a:srgbClr val="FF0000"/>
                </a:solidFill>
              </a:rPr>
              <a:t>Obvious</a:t>
            </a:r>
            <a:r>
              <a:rPr lang="en-US" sz="2800" u="sng" dirty="0" smtClean="0"/>
              <a:t> </a:t>
            </a:r>
            <a:endParaRPr lang="en-US" sz="2800" u="sng" dirty="0"/>
          </a:p>
        </p:txBody>
      </p:sp>
      <p:sp>
        <p:nvSpPr>
          <p:cNvPr id="3" name="Content Placeholder 2"/>
          <p:cNvSpPr>
            <a:spLocks noGrp="1"/>
          </p:cNvSpPr>
          <p:nvPr>
            <p:ph sz="half" idx="2"/>
          </p:nvPr>
        </p:nvSpPr>
        <p:spPr>
          <a:xfrm>
            <a:off x="176663" y="1518616"/>
            <a:ext cx="2438400" cy="5105400"/>
          </a:xfrm>
        </p:spPr>
        <p:txBody>
          <a:bodyPr/>
          <a:lstStyle/>
          <a:p>
            <a:pPr>
              <a:spcBef>
                <a:spcPts val="0"/>
              </a:spcBef>
              <a:buClr>
                <a:srgbClr val="FF0000"/>
              </a:buClr>
            </a:pPr>
            <a:r>
              <a:rPr lang="en-US" sz="2200" dirty="0" smtClean="0"/>
              <a:t>Bloating</a:t>
            </a:r>
          </a:p>
          <a:p>
            <a:pPr>
              <a:spcBef>
                <a:spcPts val="0"/>
              </a:spcBef>
              <a:buClr>
                <a:srgbClr val="FF0000"/>
              </a:buClr>
            </a:pPr>
            <a:r>
              <a:rPr lang="en-US" sz="2200" dirty="0" smtClean="0"/>
              <a:t>Gas</a:t>
            </a:r>
          </a:p>
          <a:p>
            <a:pPr>
              <a:spcBef>
                <a:spcPts val="0"/>
              </a:spcBef>
              <a:buClr>
                <a:srgbClr val="FF0000"/>
              </a:buClr>
            </a:pPr>
            <a:r>
              <a:rPr lang="en-US" sz="2200" dirty="0" smtClean="0"/>
              <a:t>Flatulence</a:t>
            </a:r>
          </a:p>
          <a:p>
            <a:pPr>
              <a:spcBef>
                <a:spcPts val="0"/>
              </a:spcBef>
              <a:buClr>
                <a:srgbClr val="FF0000"/>
              </a:buClr>
            </a:pPr>
            <a:r>
              <a:rPr lang="en-US" sz="2200" dirty="0" smtClean="0"/>
              <a:t>Burping</a:t>
            </a:r>
          </a:p>
          <a:p>
            <a:pPr>
              <a:spcBef>
                <a:spcPts val="0"/>
              </a:spcBef>
              <a:buClr>
                <a:srgbClr val="FF0000"/>
              </a:buClr>
            </a:pPr>
            <a:r>
              <a:rPr lang="en-US" sz="2200" dirty="0" smtClean="0"/>
              <a:t>Pain</a:t>
            </a:r>
          </a:p>
          <a:p>
            <a:pPr>
              <a:spcBef>
                <a:spcPts val="0"/>
              </a:spcBef>
              <a:buClr>
                <a:srgbClr val="FF0000"/>
              </a:buClr>
            </a:pPr>
            <a:r>
              <a:rPr lang="en-US" sz="2200" dirty="0" smtClean="0"/>
              <a:t>Hemorrhoids</a:t>
            </a:r>
          </a:p>
          <a:p>
            <a:pPr>
              <a:spcBef>
                <a:spcPts val="0"/>
              </a:spcBef>
              <a:buClr>
                <a:srgbClr val="FF0000"/>
              </a:buClr>
            </a:pPr>
            <a:r>
              <a:rPr lang="en-US" sz="2200" dirty="0" smtClean="0"/>
              <a:t>Irritable bowel</a:t>
            </a:r>
          </a:p>
          <a:p>
            <a:pPr>
              <a:spcBef>
                <a:spcPts val="0"/>
              </a:spcBef>
              <a:buClr>
                <a:srgbClr val="FF0000"/>
              </a:buClr>
            </a:pPr>
            <a:r>
              <a:rPr lang="en-US" sz="2200" dirty="0" smtClean="0"/>
              <a:t>Diarrhea</a:t>
            </a:r>
          </a:p>
          <a:p>
            <a:pPr>
              <a:spcBef>
                <a:spcPts val="0"/>
              </a:spcBef>
              <a:buClr>
                <a:srgbClr val="FF0000"/>
              </a:buClr>
            </a:pPr>
            <a:r>
              <a:rPr lang="en-US" sz="2200" dirty="0" smtClean="0"/>
              <a:t>Constipation</a:t>
            </a:r>
          </a:p>
          <a:p>
            <a:pPr>
              <a:spcBef>
                <a:spcPts val="0"/>
              </a:spcBef>
              <a:buClr>
                <a:srgbClr val="FF0000"/>
              </a:buClr>
            </a:pPr>
            <a:r>
              <a:rPr lang="en-US" sz="2200" dirty="0" smtClean="0"/>
              <a:t>Crohn’s</a:t>
            </a:r>
          </a:p>
          <a:p>
            <a:pPr>
              <a:spcBef>
                <a:spcPts val="0"/>
              </a:spcBef>
              <a:buClr>
                <a:srgbClr val="FF0000"/>
              </a:buClr>
            </a:pPr>
            <a:r>
              <a:rPr lang="en-US" sz="2200" dirty="0" smtClean="0"/>
              <a:t>Diverticulitis</a:t>
            </a:r>
          </a:p>
          <a:p>
            <a:pPr>
              <a:spcBef>
                <a:spcPts val="0"/>
              </a:spcBef>
              <a:buClr>
                <a:srgbClr val="FF0000"/>
              </a:buClr>
            </a:pPr>
            <a:r>
              <a:rPr lang="en-US" sz="2200" dirty="0" smtClean="0"/>
              <a:t>Colitis</a:t>
            </a:r>
          </a:p>
          <a:p>
            <a:pPr>
              <a:spcBef>
                <a:spcPts val="0"/>
              </a:spcBef>
              <a:buClr>
                <a:srgbClr val="FF0000"/>
              </a:buClr>
            </a:pPr>
            <a:r>
              <a:rPr lang="en-US" sz="2200" dirty="0" smtClean="0"/>
              <a:t>Heartburn</a:t>
            </a:r>
          </a:p>
          <a:p>
            <a:pPr>
              <a:spcBef>
                <a:spcPts val="0"/>
              </a:spcBef>
              <a:buClr>
                <a:srgbClr val="FF0000"/>
              </a:buClr>
            </a:pPr>
            <a:r>
              <a:rPr lang="en-US" sz="2200" dirty="0" smtClean="0"/>
              <a:t>Ulcers</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5797062" y="912075"/>
            <a:ext cx="2971800" cy="457200"/>
          </a:xfrm>
        </p:spPr>
        <p:txBody>
          <a:bodyPr/>
          <a:lstStyle/>
          <a:p>
            <a:r>
              <a:rPr lang="en-US" sz="2800" u="sng" dirty="0" smtClean="0">
                <a:solidFill>
                  <a:srgbClr val="FF0000"/>
                </a:solidFill>
              </a:rPr>
              <a:t>Not So Obvious</a:t>
            </a:r>
            <a:endParaRPr lang="en-US" sz="2800" u="sng" dirty="0">
              <a:solidFill>
                <a:srgbClr val="FF0000"/>
              </a:solidFill>
            </a:endParaRPr>
          </a:p>
        </p:txBody>
      </p:sp>
      <p:sp>
        <p:nvSpPr>
          <p:cNvPr id="6" name="Content Placeholder 5"/>
          <p:cNvSpPr>
            <a:spLocks noGrp="1"/>
          </p:cNvSpPr>
          <p:nvPr>
            <p:ph sz="quarter" idx="4"/>
          </p:nvPr>
        </p:nvSpPr>
        <p:spPr>
          <a:xfrm>
            <a:off x="5791200" y="1369275"/>
            <a:ext cx="3352800" cy="5254741"/>
          </a:xfrm>
        </p:spPr>
        <p:txBody>
          <a:bodyPr/>
          <a:lstStyle/>
          <a:p>
            <a:pPr>
              <a:lnSpc>
                <a:spcPct val="90000"/>
              </a:lnSpc>
              <a:spcBef>
                <a:spcPts val="0"/>
              </a:spcBef>
              <a:buClr>
                <a:srgbClr val="FF0000"/>
              </a:buClr>
            </a:pPr>
            <a:r>
              <a:rPr lang="en-US" sz="2200" dirty="0" smtClean="0"/>
              <a:t>Acne</a:t>
            </a:r>
          </a:p>
          <a:p>
            <a:pPr>
              <a:lnSpc>
                <a:spcPct val="90000"/>
              </a:lnSpc>
              <a:spcBef>
                <a:spcPts val="0"/>
              </a:spcBef>
              <a:buClr>
                <a:srgbClr val="FF0000"/>
              </a:buClr>
            </a:pPr>
            <a:r>
              <a:rPr lang="en-US" sz="2200" dirty="0" smtClean="0"/>
              <a:t>Eczema</a:t>
            </a:r>
          </a:p>
          <a:p>
            <a:pPr>
              <a:lnSpc>
                <a:spcPct val="90000"/>
              </a:lnSpc>
              <a:spcBef>
                <a:spcPts val="0"/>
              </a:spcBef>
              <a:buClr>
                <a:srgbClr val="FF0000"/>
              </a:buClr>
            </a:pPr>
            <a:r>
              <a:rPr lang="en-US" sz="2200" dirty="0" smtClean="0"/>
              <a:t>Brain fog</a:t>
            </a:r>
          </a:p>
          <a:p>
            <a:pPr>
              <a:lnSpc>
                <a:spcPct val="90000"/>
              </a:lnSpc>
              <a:spcBef>
                <a:spcPts val="0"/>
              </a:spcBef>
              <a:buClr>
                <a:srgbClr val="FF0000"/>
              </a:buClr>
            </a:pPr>
            <a:r>
              <a:rPr lang="en-US" sz="2200" dirty="0"/>
              <a:t>Fatigue</a:t>
            </a:r>
          </a:p>
          <a:p>
            <a:pPr>
              <a:lnSpc>
                <a:spcPct val="90000"/>
              </a:lnSpc>
              <a:spcBef>
                <a:spcPts val="0"/>
              </a:spcBef>
              <a:buClr>
                <a:srgbClr val="FF0000"/>
              </a:buClr>
            </a:pPr>
            <a:r>
              <a:rPr lang="en-US" sz="2200" dirty="0" smtClean="0"/>
              <a:t>Depression and anxiety</a:t>
            </a:r>
          </a:p>
          <a:p>
            <a:pPr>
              <a:lnSpc>
                <a:spcPct val="90000"/>
              </a:lnSpc>
              <a:spcBef>
                <a:spcPts val="0"/>
              </a:spcBef>
              <a:buClr>
                <a:srgbClr val="FF0000"/>
              </a:buClr>
            </a:pPr>
            <a:r>
              <a:rPr lang="en-US" sz="2200" dirty="0"/>
              <a:t>ADD</a:t>
            </a:r>
          </a:p>
          <a:p>
            <a:pPr>
              <a:lnSpc>
                <a:spcPct val="90000"/>
              </a:lnSpc>
              <a:spcBef>
                <a:spcPts val="0"/>
              </a:spcBef>
              <a:buClr>
                <a:srgbClr val="FF0000"/>
              </a:buClr>
            </a:pPr>
            <a:r>
              <a:rPr lang="en-US" sz="2200" dirty="0"/>
              <a:t>Headaches</a:t>
            </a:r>
          </a:p>
          <a:p>
            <a:pPr>
              <a:lnSpc>
                <a:spcPct val="90000"/>
              </a:lnSpc>
              <a:spcBef>
                <a:spcPts val="0"/>
              </a:spcBef>
              <a:buClr>
                <a:srgbClr val="FF0000"/>
              </a:buClr>
            </a:pPr>
            <a:r>
              <a:rPr lang="en-US" sz="2200" dirty="0" smtClean="0"/>
              <a:t>Hormone swings</a:t>
            </a:r>
          </a:p>
          <a:p>
            <a:pPr>
              <a:lnSpc>
                <a:spcPct val="90000"/>
              </a:lnSpc>
              <a:spcBef>
                <a:spcPts val="0"/>
              </a:spcBef>
              <a:buClr>
                <a:srgbClr val="FF0000"/>
              </a:buClr>
            </a:pPr>
            <a:r>
              <a:rPr lang="en-US" sz="2200" dirty="0" smtClean="0"/>
              <a:t>Thyroid imbalance</a:t>
            </a:r>
          </a:p>
          <a:p>
            <a:pPr>
              <a:lnSpc>
                <a:spcPct val="90000"/>
              </a:lnSpc>
              <a:spcBef>
                <a:spcPts val="0"/>
              </a:spcBef>
              <a:buClr>
                <a:srgbClr val="FF0000"/>
              </a:buClr>
            </a:pPr>
            <a:r>
              <a:rPr lang="en-US" sz="2200" dirty="0" smtClean="0"/>
              <a:t>Adrenal fatigue</a:t>
            </a:r>
          </a:p>
          <a:p>
            <a:pPr>
              <a:lnSpc>
                <a:spcPct val="90000"/>
              </a:lnSpc>
              <a:spcBef>
                <a:spcPts val="0"/>
              </a:spcBef>
              <a:buClr>
                <a:srgbClr val="FF0000"/>
              </a:buClr>
            </a:pPr>
            <a:r>
              <a:rPr lang="en-US" sz="2200" dirty="0" smtClean="0"/>
              <a:t>Blood sugar imbalance</a:t>
            </a:r>
          </a:p>
          <a:p>
            <a:pPr>
              <a:lnSpc>
                <a:spcPct val="90000"/>
              </a:lnSpc>
              <a:spcBef>
                <a:spcPts val="0"/>
              </a:spcBef>
              <a:buClr>
                <a:srgbClr val="FF0000"/>
              </a:buClr>
            </a:pPr>
            <a:r>
              <a:rPr lang="en-US" sz="2200" dirty="0" smtClean="0"/>
              <a:t>Allergies</a:t>
            </a:r>
            <a:endParaRPr lang="en-US" sz="2200" dirty="0"/>
          </a:p>
          <a:p>
            <a:pPr>
              <a:lnSpc>
                <a:spcPct val="90000"/>
              </a:lnSpc>
              <a:spcBef>
                <a:spcPts val="0"/>
              </a:spcBef>
              <a:buClr>
                <a:srgbClr val="FF0000"/>
              </a:buClr>
            </a:pPr>
            <a:r>
              <a:rPr lang="en-US" sz="2200" dirty="0" smtClean="0"/>
              <a:t>Autoimmune disease</a:t>
            </a:r>
          </a:p>
          <a:p>
            <a:pPr>
              <a:lnSpc>
                <a:spcPct val="90000"/>
              </a:lnSpc>
              <a:spcBef>
                <a:spcPts val="0"/>
              </a:spcBef>
              <a:buClr>
                <a:srgbClr val="FF0000"/>
              </a:buClr>
            </a:pPr>
            <a:r>
              <a:rPr lang="en-US" sz="2200" dirty="0" smtClean="0"/>
              <a:t>Frequent </a:t>
            </a:r>
            <a:r>
              <a:rPr lang="en-US" sz="2200" dirty="0"/>
              <a:t>illness</a:t>
            </a:r>
          </a:p>
          <a:p>
            <a:pPr>
              <a:lnSpc>
                <a:spcPct val="90000"/>
              </a:lnSpc>
              <a:spcBef>
                <a:spcPts val="0"/>
              </a:spcBef>
              <a:buClr>
                <a:srgbClr val="FF0000"/>
              </a:buClr>
            </a:pPr>
            <a:r>
              <a:rPr lang="en-US" sz="2200" dirty="0" smtClean="0"/>
              <a:t>Asthma </a:t>
            </a:r>
          </a:p>
          <a:p>
            <a:pPr>
              <a:lnSpc>
                <a:spcPct val="90000"/>
              </a:lnSpc>
              <a:spcBef>
                <a:spcPts val="0"/>
              </a:spcBef>
              <a:buClr>
                <a:srgbClr val="FF0000"/>
              </a:buClr>
            </a:pPr>
            <a:r>
              <a:rPr lang="en-US" sz="2200" dirty="0" smtClean="0"/>
              <a:t>Joint </a:t>
            </a:r>
            <a:r>
              <a:rPr lang="en-US" sz="2200" dirty="0"/>
              <a:t>pain</a:t>
            </a:r>
          </a:p>
          <a:p>
            <a:pPr>
              <a:lnSpc>
                <a:spcPct val="90000"/>
              </a:lnSpc>
              <a:spcBef>
                <a:spcPts val="0"/>
              </a:spcBef>
              <a:buClr>
                <a:srgbClr val="FF0000"/>
              </a:buClr>
            </a:pPr>
            <a:r>
              <a:rPr lang="en-US" sz="2200" dirty="0" smtClean="0"/>
              <a:t>Fibromyalgia</a:t>
            </a:r>
          </a:p>
          <a:p>
            <a:pPr>
              <a:spcBef>
                <a:spcPts val="0"/>
              </a:spcBef>
            </a:pPr>
            <a:endParaRPr lang="en-US" dirty="0" smtClean="0"/>
          </a:p>
          <a:p>
            <a:endParaRPr lang="en-US" dirty="0" smtClean="0"/>
          </a:p>
          <a:p>
            <a:endParaRPr lang="en-US" dirty="0"/>
          </a:p>
        </p:txBody>
      </p:sp>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621" y="1828802"/>
            <a:ext cx="3200579" cy="4795214"/>
          </a:xfrm>
          <a:prstGeom prst="rect">
            <a:avLst/>
          </a:prstGeom>
        </p:spPr>
      </p:pic>
    </p:spTree>
    <p:extLst>
      <p:ext uri="{BB962C8B-B14F-4D97-AF65-F5344CB8AC3E}">
        <p14:creationId xmlns:p14="http://schemas.microsoft.com/office/powerpoint/2010/main" val="4133535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7"/>
          <p:cNvSpPr>
            <a:spLocks noGrp="1"/>
          </p:cNvSpPr>
          <p:nvPr>
            <p:ph idx="1"/>
          </p:nvPr>
        </p:nvSpPr>
        <p:spPr>
          <a:xfrm>
            <a:off x="-7189" y="0"/>
            <a:ext cx="9159848" cy="2301021"/>
          </a:xfrm>
        </p:spPr>
        <p:txBody>
          <a:bodyPr/>
          <a:lstStyle/>
          <a:p>
            <a:pPr marL="0" indent="0" algn="ctr">
              <a:buNone/>
              <a:defRPr/>
            </a:pPr>
            <a:r>
              <a:rPr lang="en-US" sz="4800" b="1" dirty="0">
                <a:solidFill>
                  <a:schemeClr val="accent2">
                    <a:lumMod val="75000"/>
                  </a:schemeClr>
                </a:solidFill>
              </a:rPr>
              <a:t>3 Ways </a:t>
            </a:r>
            <a:r>
              <a:rPr lang="en-US" sz="4800" b="1" dirty="0" smtClean="0">
                <a:solidFill>
                  <a:schemeClr val="accent2">
                    <a:lumMod val="75000"/>
                  </a:schemeClr>
                </a:solidFill>
              </a:rPr>
              <a:t>Your Digestive </a:t>
            </a:r>
            <a:r>
              <a:rPr lang="en-US" sz="4800" b="1" dirty="0">
                <a:solidFill>
                  <a:schemeClr val="accent2">
                    <a:lumMod val="75000"/>
                  </a:schemeClr>
                </a:solidFill>
              </a:rPr>
              <a:t>Health Affects </a:t>
            </a:r>
            <a:r>
              <a:rPr lang="en-US" sz="4800" b="1" dirty="0" smtClean="0">
                <a:solidFill>
                  <a:schemeClr val="accent2">
                    <a:lumMod val="75000"/>
                  </a:schemeClr>
                </a:solidFill>
              </a:rPr>
              <a:t>Your </a:t>
            </a:r>
            <a:r>
              <a:rPr lang="en-US" sz="4800" b="1" dirty="0">
                <a:solidFill>
                  <a:schemeClr val="accent2">
                    <a:lumMod val="75000"/>
                  </a:schemeClr>
                </a:solidFill>
              </a:rPr>
              <a:t>Energy, Your Mood, and </a:t>
            </a:r>
            <a:r>
              <a:rPr lang="en-US" sz="4800" b="1" dirty="0" smtClean="0">
                <a:solidFill>
                  <a:schemeClr val="accent2">
                    <a:lumMod val="75000"/>
                  </a:schemeClr>
                </a:solidFill>
              </a:rPr>
              <a:t>Your </a:t>
            </a:r>
            <a:r>
              <a:rPr lang="en-US" sz="4800" b="1" dirty="0">
                <a:solidFill>
                  <a:schemeClr val="accent2">
                    <a:lumMod val="75000"/>
                  </a:schemeClr>
                </a:solidFill>
              </a:rPr>
              <a:t>Sex Drive</a:t>
            </a:r>
            <a:endParaRPr lang="en-US" sz="4800" b="1" i="1" dirty="0" smtClean="0">
              <a:solidFill>
                <a:schemeClr val="accent2">
                  <a:lumMod val="7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4181580" y="2301021"/>
            <a:ext cx="4962420" cy="3667297"/>
          </a:xfrm>
          <a:prstGeom prst="rect">
            <a:avLst/>
          </a:prstGeom>
        </p:spPr>
      </p:pic>
      <p:sp>
        <p:nvSpPr>
          <p:cNvPr id="7" name="Content Placeholder 2"/>
          <p:cNvSpPr txBox="1">
            <a:spLocks/>
          </p:cNvSpPr>
          <p:nvPr/>
        </p:nvSpPr>
        <p:spPr bwMode="auto">
          <a:xfrm>
            <a:off x="31173" y="2362200"/>
            <a:ext cx="438842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lnSpc>
                <a:spcPct val="114000"/>
              </a:lnSpc>
              <a:buFont typeface="+mj-lt"/>
              <a:buAutoNum type="arabicPeriod"/>
              <a:defRPr/>
            </a:pPr>
            <a:r>
              <a:rPr lang="en-US" sz="4100" dirty="0" smtClean="0"/>
              <a:t>Nutrient and </a:t>
            </a:r>
            <a:br>
              <a:rPr lang="en-US" sz="4100" dirty="0" smtClean="0"/>
            </a:br>
            <a:r>
              <a:rPr lang="en-US" sz="4100" dirty="0" smtClean="0"/>
              <a:t>toxin absorption                                               </a:t>
            </a:r>
            <a:br>
              <a:rPr lang="en-US" sz="4100" dirty="0" smtClean="0"/>
            </a:br>
            <a:r>
              <a:rPr lang="en-US" sz="4100" dirty="0" smtClean="0"/>
              <a:t/>
            </a:r>
            <a:br>
              <a:rPr lang="en-US" sz="4100" dirty="0" smtClean="0"/>
            </a:br>
            <a:r>
              <a:rPr lang="en-US" sz="4100" dirty="0" smtClean="0"/>
              <a:t>                          </a:t>
            </a:r>
            <a:br>
              <a:rPr lang="en-US" sz="4100" dirty="0" smtClean="0"/>
            </a:br>
            <a:r>
              <a:rPr lang="en-US" sz="4100" dirty="0" smtClean="0"/>
              <a:t/>
            </a:r>
            <a:br>
              <a:rPr lang="en-US" sz="4100" dirty="0" smtClean="0"/>
            </a:br>
            <a:r>
              <a:rPr lang="en-US" sz="4100" dirty="0" smtClean="0"/>
              <a:t>                                                </a:t>
            </a:r>
          </a:p>
          <a:p>
            <a:pPr>
              <a:defRPr/>
            </a:pPr>
            <a:endParaRPr lang="en-US" dirty="0" smtClean="0"/>
          </a:p>
          <a:p>
            <a:pPr>
              <a:defRPr/>
            </a:pPr>
            <a:endParaRPr lang="en-US" dirty="0"/>
          </a:p>
        </p:txBody>
      </p:sp>
    </p:spTree>
    <p:extLst>
      <p:ext uri="{BB962C8B-B14F-4D97-AF65-F5344CB8AC3E}">
        <p14:creationId xmlns:p14="http://schemas.microsoft.com/office/powerpoint/2010/main" val="9882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914400"/>
          </a:xfrm>
        </p:spPr>
        <p:style>
          <a:lnRef idx="0">
            <a:schemeClr val="accent5"/>
          </a:lnRef>
          <a:fillRef idx="3">
            <a:schemeClr val="accent5"/>
          </a:fillRef>
          <a:effectRef idx="3">
            <a:schemeClr val="accent5"/>
          </a:effectRef>
          <a:fontRef idx="minor">
            <a:schemeClr val="lt1"/>
          </a:fontRef>
        </p:style>
        <p:txBody>
          <a:bodyPr/>
          <a:lstStyle/>
          <a:p>
            <a:r>
              <a:rPr lang="en-US" dirty="0" smtClean="0">
                <a:solidFill>
                  <a:schemeClr val="bg1"/>
                </a:solidFill>
              </a:rPr>
              <a:t>Digestion Recovery Story</a:t>
            </a:r>
            <a:endParaRPr lang="en-US" dirty="0">
              <a:solidFill>
                <a:schemeClr val="bg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86465" y="2370667"/>
            <a:ext cx="5418670" cy="3048001"/>
          </a:xfrm>
          <a:prstGeom prst="rect">
            <a:avLst/>
          </a:prstGeom>
        </p:spPr>
      </p:pic>
    </p:spTree>
    <p:extLst>
      <p:ext uri="{BB962C8B-B14F-4D97-AF65-F5344CB8AC3E}">
        <p14:creationId xmlns:p14="http://schemas.microsoft.com/office/powerpoint/2010/main" val="28678741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a:t>How your gut is connected to your brain </a:t>
            </a:r>
            <a:r>
              <a:rPr lang="en-US" sz="3200" dirty="0" smtClean="0"/>
              <a:t>(via </a:t>
            </a:r>
            <a:r>
              <a:rPr lang="en-US" sz="3200" dirty="0"/>
              <a:t>the </a:t>
            </a:r>
            <a:r>
              <a:rPr lang="en-US" sz="3200" dirty="0" err="1"/>
              <a:t>vagus</a:t>
            </a:r>
            <a:r>
              <a:rPr lang="en-US" sz="3200" dirty="0"/>
              <a:t> </a:t>
            </a:r>
            <a:r>
              <a:rPr lang="en-US" sz="3200" dirty="0" smtClean="0"/>
              <a:t>nerve) </a:t>
            </a:r>
            <a:r>
              <a:rPr lang="en-US" sz="3200" dirty="0"/>
              <a:t>and what impact that has on your mood, focus, and ability to digest your </a:t>
            </a:r>
            <a:r>
              <a:rPr lang="en-US" sz="3200" dirty="0" smtClean="0"/>
              <a:t>food</a:t>
            </a: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Digestion and Your Brain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819400"/>
            <a:ext cx="6629400" cy="3551464"/>
          </a:xfrm>
          <a:prstGeom prst="rect">
            <a:avLst/>
          </a:prstGeom>
        </p:spPr>
      </p:pic>
    </p:spTree>
    <p:extLst>
      <p:ext uri="{BB962C8B-B14F-4D97-AF65-F5344CB8AC3E}">
        <p14:creationId xmlns:p14="http://schemas.microsoft.com/office/powerpoint/2010/main" val="1678885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solidFill>
            <a:srgbClr val="FFCC00"/>
          </a:solidFill>
        </p:spPr>
        <p:style>
          <a:lnRef idx="0">
            <a:schemeClr val="accent6"/>
          </a:lnRef>
          <a:fillRef idx="3">
            <a:schemeClr val="accent6"/>
          </a:fillRef>
          <a:effectRef idx="3">
            <a:schemeClr val="accent6"/>
          </a:effectRef>
          <a:fontRef idx="minor">
            <a:schemeClr val="lt1"/>
          </a:fontRef>
        </p:style>
        <p:txBody>
          <a:bodyPr/>
          <a:lstStyle/>
          <a:p>
            <a:r>
              <a:rPr lang="en-US" dirty="0" smtClean="0">
                <a:solidFill>
                  <a:schemeClr val="accent5">
                    <a:lumMod val="50000"/>
                  </a:schemeClr>
                </a:solidFill>
                <a:effectLst>
                  <a:outerShdw blurRad="50800" dist="38100" dir="2700000" algn="tl" rotWithShape="0">
                    <a:prstClr val="black">
                      <a:alpha val="40000"/>
                    </a:prstClr>
                  </a:outerShdw>
                </a:effectLst>
              </a:rPr>
              <a:t>How Your Gut Is </a:t>
            </a:r>
            <a:br>
              <a:rPr lang="en-US" dirty="0" smtClean="0">
                <a:solidFill>
                  <a:schemeClr val="accent5">
                    <a:lumMod val="50000"/>
                  </a:schemeClr>
                </a:solidFill>
                <a:effectLst>
                  <a:outerShdw blurRad="50800" dist="38100" dir="2700000" algn="tl" rotWithShape="0">
                    <a:prstClr val="black">
                      <a:alpha val="40000"/>
                    </a:prstClr>
                  </a:outerShdw>
                </a:effectLst>
              </a:rPr>
            </a:br>
            <a:r>
              <a:rPr lang="en-US" dirty="0" smtClean="0">
                <a:solidFill>
                  <a:schemeClr val="accent5">
                    <a:lumMod val="50000"/>
                  </a:schemeClr>
                </a:solidFill>
                <a:effectLst>
                  <a:outerShdw blurRad="50800" dist="38100" dir="2700000" algn="tl" rotWithShape="0">
                    <a:prstClr val="black">
                      <a:alpha val="40000"/>
                    </a:prstClr>
                  </a:outerShdw>
                </a:effectLst>
              </a:rPr>
              <a:t>Connected To Your Brain</a:t>
            </a:r>
            <a:r>
              <a:rPr lang="en-US" dirty="0" smtClean="0">
                <a:solidFill>
                  <a:schemeClr val="tx1"/>
                </a:solidFill>
              </a:rPr>
              <a:t> </a:t>
            </a:r>
            <a:endParaRPr lang="en-US" dirty="0">
              <a:solidFill>
                <a:schemeClr val="tx1"/>
              </a:solidFill>
            </a:endParaRPr>
          </a:p>
        </p:txBody>
      </p:sp>
      <p:sp>
        <p:nvSpPr>
          <p:cNvPr id="3" name="Content Placeholder 2"/>
          <p:cNvSpPr>
            <a:spLocks noGrp="1"/>
          </p:cNvSpPr>
          <p:nvPr>
            <p:ph sz="quarter" idx="12"/>
          </p:nvPr>
        </p:nvSpPr>
        <p:spPr>
          <a:xfrm>
            <a:off x="457200" y="1752600"/>
            <a:ext cx="4876800" cy="4572000"/>
          </a:xfrm>
        </p:spPr>
        <p:txBody>
          <a:bodyPr/>
          <a:lstStyle/>
          <a:p>
            <a:r>
              <a:rPr lang="en-US" dirty="0" err="1" smtClean="0"/>
              <a:t>Vagus</a:t>
            </a:r>
            <a:r>
              <a:rPr lang="en-US" dirty="0" smtClean="0"/>
              <a:t> nerve</a:t>
            </a:r>
          </a:p>
          <a:p>
            <a:r>
              <a:rPr lang="en-US" dirty="0" smtClean="0"/>
              <a:t>Neurotransmitters</a:t>
            </a:r>
          </a:p>
          <a:p>
            <a:r>
              <a:rPr lang="en-US" dirty="0" smtClean="0"/>
              <a:t>Leaky gut</a:t>
            </a:r>
          </a:p>
          <a:p>
            <a:r>
              <a:rPr lang="en-US" dirty="0" smtClean="0"/>
              <a:t>Allergens</a:t>
            </a:r>
          </a:p>
          <a:p>
            <a:r>
              <a:rPr lang="en-US" dirty="0" smtClean="0"/>
              <a:t>Inflammation</a:t>
            </a:r>
          </a:p>
          <a:p>
            <a:r>
              <a:rPr lang="en-US" dirty="0" smtClean="0"/>
              <a:t>Mood, memory, and focus</a:t>
            </a:r>
          </a:p>
          <a:p>
            <a:r>
              <a:rPr lang="en-US" dirty="0" smtClean="0"/>
              <a:t>Ability </a:t>
            </a:r>
            <a:r>
              <a:rPr lang="en-US" dirty="0"/>
              <a:t>to digest your </a:t>
            </a:r>
            <a:r>
              <a:rPr lang="en-US" dirty="0" smtClean="0"/>
              <a:t>food</a:t>
            </a: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036" y="1603938"/>
            <a:ext cx="3159964" cy="5055942"/>
          </a:xfrm>
          <a:prstGeom prst="rect">
            <a:avLst/>
          </a:prstGeom>
        </p:spPr>
      </p:pic>
    </p:spTree>
    <p:extLst>
      <p:ext uri="{BB962C8B-B14F-4D97-AF65-F5344CB8AC3E}">
        <p14:creationId xmlns:p14="http://schemas.microsoft.com/office/powerpoint/2010/main" val="105137481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813090"/>
            <a:ext cx="3147662" cy="3829322"/>
          </a:xfrm>
          <a:prstGeom prst="rect">
            <a:avLst/>
          </a:prstGeom>
        </p:spPr>
      </p:pic>
      <p:sp>
        <p:nvSpPr>
          <p:cNvPr id="2" name="Title 1"/>
          <p:cNvSpPr>
            <a:spLocks noGrp="1"/>
          </p:cNvSpPr>
          <p:nvPr>
            <p:ph type="title"/>
          </p:nvPr>
        </p:nvSpPr>
        <p:spPr>
          <a:xfrm>
            <a:off x="381000" y="76200"/>
            <a:ext cx="8382000" cy="990600"/>
          </a:xfrm>
          <a:ln w="6350"/>
        </p:spPr>
        <p:txBody>
          <a:bodyPr rtlCol="0">
            <a:normAutofit/>
          </a:bodyPr>
          <a:lstStyle/>
          <a:p>
            <a:pPr fontAlgn="auto">
              <a:spcAft>
                <a:spcPts val="0"/>
              </a:spcAft>
              <a:defRPr/>
            </a:pPr>
            <a:r>
              <a:rPr lang="en-US" dirty="0">
                <a:solidFill>
                  <a:srgbClr val="6600CC"/>
                </a:solidFill>
                <a:effectLst>
                  <a:glow rad="63500">
                    <a:schemeClr val="accent2">
                      <a:satMod val="175000"/>
                      <a:alpha val="40000"/>
                    </a:schemeClr>
                  </a:glow>
                </a:effectLst>
              </a:rPr>
              <a:t>The Psychology of Digestion</a:t>
            </a:r>
          </a:p>
        </p:txBody>
      </p:sp>
      <p:sp>
        <p:nvSpPr>
          <p:cNvPr id="3" name="Content Placeholder 2"/>
          <p:cNvSpPr>
            <a:spLocks noGrp="1"/>
          </p:cNvSpPr>
          <p:nvPr>
            <p:ph idx="1"/>
          </p:nvPr>
        </p:nvSpPr>
        <p:spPr>
          <a:xfrm>
            <a:off x="228600" y="1219200"/>
            <a:ext cx="8686800" cy="4525963"/>
          </a:xfrm>
        </p:spPr>
        <p:txBody>
          <a:bodyPr rtlCol="0">
            <a:normAutofit fontScale="92500" lnSpcReduction="20000"/>
          </a:bodyPr>
          <a:lstStyle/>
          <a:p>
            <a:pPr algn="ctr" fontAlgn="auto">
              <a:spcAft>
                <a:spcPts val="0"/>
              </a:spcAft>
              <a:buFont typeface="Arial" pitchFamily="34" charset="0"/>
              <a:buNone/>
              <a:defRPr/>
            </a:pPr>
            <a:r>
              <a:rPr lang="en-US" sz="4000" dirty="0" smtClean="0">
                <a:solidFill>
                  <a:srgbClr val="DA1032"/>
                </a:solidFill>
              </a:rPr>
              <a:t>Digestion Begins in your HEAD and HEART  </a:t>
            </a:r>
            <a:br>
              <a:rPr lang="en-US" sz="4000" dirty="0" smtClean="0">
                <a:solidFill>
                  <a:srgbClr val="DA1032"/>
                </a:solidFill>
              </a:rPr>
            </a:br>
            <a:r>
              <a:rPr lang="en-US" sz="4000" b="1" dirty="0" smtClean="0">
                <a:solidFill>
                  <a:srgbClr val="DA1032"/>
                </a:solidFill>
              </a:rPr>
              <a:t>-- Not Your Gut!!!</a:t>
            </a:r>
            <a:br>
              <a:rPr lang="en-US" sz="4000" b="1" dirty="0" smtClean="0">
                <a:solidFill>
                  <a:srgbClr val="DA1032"/>
                </a:solidFill>
              </a:rPr>
            </a:br>
            <a:endParaRPr lang="en-US" sz="4000" b="1" dirty="0" smtClean="0">
              <a:solidFill>
                <a:srgbClr val="DA1032"/>
              </a:solidFill>
            </a:endParaRPr>
          </a:p>
          <a:p>
            <a:pPr lvl="1" fontAlgn="auto">
              <a:spcAft>
                <a:spcPts val="0"/>
              </a:spcAft>
              <a:buFont typeface="Arial" pitchFamily="34" charset="0"/>
              <a:buChar char="–"/>
              <a:defRPr/>
            </a:pPr>
            <a:r>
              <a:rPr lang="en-US" sz="3200" dirty="0" smtClean="0"/>
              <a:t>Impact of thoughts</a:t>
            </a:r>
          </a:p>
          <a:p>
            <a:pPr lvl="1" fontAlgn="auto">
              <a:spcAft>
                <a:spcPts val="0"/>
              </a:spcAft>
              <a:buFont typeface="Arial" pitchFamily="34" charset="0"/>
              <a:buChar char="–"/>
              <a:defRPr/>
            </a:pPr>
            <a:r>
              <a:rPr lang="en-US" sz="3200" dirty="0" smtClean="0"/>
              <a:t>Fight/flight effects on digestion</a:t>
            </a:r>
          </a:p>
          <a:p>
            <a:pPr lvl="1" fontAlgn="auto">
              <a:spcAft>
                <a:spcPts val="0"/>
              </a:spcAft>
              <a:buFont typeface="Arial" pitchFamily="34" charset="0"/>
              <a:buChar char="–"/>
              <a:defRPr/>
            </a:pPr>
            <a:r>
              <a:rPr lang="en-US" sz="3200" dirty="0" smtClean="0"/>
              <a:t>Relaxation effects on digestion</a:t>
            </a:r>
          </a:p>
          <a:p>
            <a:pPr lvl="1" fontAlgn="auto">
              <a:spcAft>
                <a:spcPts val="0"/>
              </a:spcAft>
              <a:buFont typeface="Arial" pitchFamily="34" charset="0"/>
              <a:buChar char="–"/>
              <a:defRPr/>
            </a:pPr>
            <a:r>
              <a:rPr lang="en-US" sz="3200" dirty="0" smtClean="0"/>
              <a:t>Role of breathing on digestion</a:t>
            </a:r>
          </a:p>
          <a:p>
            <a:pPr lvl="1" fontAlgn="auto">
              <a:spcAft>
                <a:spcPts val="0"/>
              </a:spcAft>
              <a:buFont typeface="Arial" pitchFamily="34" charset="0"/>
              <a:buChar char="–"/>
              <a:defRPr/>
            </a:pPr>
            <a:r>
              <a:rPr lang="en-US" sz="3200" dirty="0" smtClean="0"/>
              <a:t>Pre-meal ritual</a:t>
            </a:r>
          </a:p>
          <a:p>
            <a:pPr fontAlgn="auto">
              <a:spcAft>
                <a:spcPts val="0"/>
              </a:spcAft>
              <a:buFont typeface="Arial" pitchFamily="34" charset="0"/>
              <a:buNone/>
              <a:defRPr/>
            </a:pPr>
            <a:r>
              <a:rPr lang="en-US" dirty="0" smtClean="0"/>
              <a:t>	</a:t>
            </a:r>
            <a:endParaRPr lang="en-US" dirty="0"/>
          </a:p>
        </p:txBody>
      </p:sp>
    </p:spTree>
    <p:extLst>
      <p:ext uri="{BB962C8B-B14F-4D97-AF65-F5344CB8AC3E}">
        <p14:creationId xmlns:p14="http://schemas.microsoft.com/office/powerpoint/2010/main" val="647165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5815"/>
            <a:ext cx="9144000" cy="914400"/>
          </a:xfrm>
        </p:spPr>
        <p:style>
          <a:lnRef idx="0">
            <a:schemeClr val="accent5"/>
          </a:lnRef>
          <a:fillRef idx="3">
            <a:schemeClr val="accent5"/>
          </a:fillRef>
          <a:effectRef idx="3">
            <a:schemeClr val="accent5"/>
          </a:effectRef>
          <a:fontRef idx="minor">
            <a:schemeClr val="lt1"/>
          </a:fontRef>
        </p:style>
        <p:txBody>
          <a:bodyPr/>
          <a:lstStyle/>
          <a:p>
            <a:r>
              <a:rPr lang="en-US" dirty="0" smtClean="0">
                <a:solidFill>
                  <a:schemeClr val="bg1"/>
                </a:solidFill>
              </a:rPr>
              <a:t>Digestion Recovery Stories</a:t>
            </a:r>
            <a:endParaRPr lang="en-US" dirty="0">
              <a:solidFill>
                <a:schemeClr val="bg1"/>
              </a:solidFill>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3716" r="5459" b="2399"/>
          <a:stretch/>
        </p:blipFill>
        <p:spPr>
          <a:xfrm>
            <a:off x="2667000" y="990600"/>
            <a:ext cx="3646371" cy="5591102"/>
          </a:xfrm>
          <a:prstGeom prst="rect">
            <a:avLst/>
          </a:prstGeom>
        </p:spPr>
      </p:pic>
    </p:spTree>
    <p:extLst>
      <p:ext uri="{BB962C8B-B14F-4D97-AF65-F5344CB8AC3E}">
        <p14:creationId xmlns:p14="http://schemas.microsoft.com/office/powerpoint/2010/main" val="68411165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lstStyle/>
          <a:p>
            <a:r>
              <a:rPr lang="en-US" dirty="0"/>
              <a:t>Which </a:t>
            </a:r>
            <a:r>
              <a:rPr lang="en-US" dirty="0" smtClean="0"/>
              <a:t>Hormones Control Digestion</a:t>
            </a:r>
            <a:endParaRPr lang="en-US" dirty="0"/>
          </a:p>
        </p:txBody>
      </p:sp>
      <p:sp>
        <p:nvSpPr>
          <p:cNvPr id="5" name="Content Placeholder 2"/>
          <p:cNvSpPr txBox="1">
            <a:spLocks/>
          </p:cNvSpPr>
          <p:nvPr/>
        </p:nvSpPr>
        <p:spPr>
          <a:xfrm>
            <a:off x="165340" y="931653"/>
            <a:ext cx="8839200" cy="1066800"/>
          </a:xfrm>
          <a:prstGeom prst="rect">
            <a:avLst/>
          </a:prstGeom>
        </p:spPr>
        <p:txBody>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3200" dirty="0" smtClean="0"/>
              <a:t>…and how to keep everything in balance</a:t>
            </a:r>
            <a:br>
              <a:rPr lang="en-US" sz="3200" dirty="0" smtClean="0"/>
            </a:br>
            <a:r>
              <a:rPr lang="en-US" sz="3200" dirty="0" smtClean="0"/>
              <a:t> so you can look and feel great</a:t>
            </a:r>
          </a:p>
          <a:p>
            <a:pPr marL="0" indent="0" algn="ctr">
              <a:buFont typeface="Wingdings" pitchFamily="2" charset="2"/>
              <a:buNone/>
            </a:pP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634"/>
          <a:stretch/>
        </p:blipFill>
        <p:spPr>
          <a:xfrm>
            <a:off x="2355486" y="2286000"/>
            <a:ext cx="4433029" cy="4317999"/>
          </a:xfrm>
          <a:prstGeom prst="rect">
            <a:avLst/>
          </a:prstGeom>
        </p:spPr>
      </p:pic>
    </p:spTree>
    <p:extLst>
      <p:ext uri="{BB962C8B-B14F-4D97-AF65-F5344CB8AC3E}">
        <p14:creationId xmlns:p14="http://schemas.microsoft.com/office/powerpoint/2010/main" val="189229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00091078"/>
              </p:ext>
            </p:extLst>
          </p:nvPr>
        </p:nvGraphicFramePr>
        <p:xfrm>
          <a:off x="0" y="914400"/>
          <a:ext cx="9144000" cy="5732521"/>
        </p:xfrm>
        <a:graphic>
          <a:graphicData uri="http://schemas.openxmlformats.org/drawingml/2006/table">
            <a:tbl>
              <a:tblPr firstRow="1" bandRow="1">
                <a:tableStyleId>{5C22544A-7EE6-4342-B048-85BDC9FD1C3A}</a:tableStyleId>
              </a:tblPr>
              <a:tblGrid>
                <a:gridCol w="2514600"/>
                <a:gridCol w="2057400"/>
                <a:gridCol w="4572000"/>
              </a:tblGrid>
              <a:tr h="375749">
                <a:tc>
                  <a:txBody>
                    <a:bodyPr/>
                    <a:lstStyle/>
                    <a:p>
                      <a:r>
                        <a:rPr lang="en-US" dirty="0" smtClean="0"/>
                        <a:t>Hormone</a:t>
                      </a:r>
                      <a:endParaRPr lang="en-US" dirty="0"/>
                    </a:p>
                  </a:txBody>
                  <a:tcPr>
                    <a:solidFill>
                      <a:srgbClr val="CC9900"/>
                    </a:solidFill>
                  </a:tcPr>
                </a:tc>
                <a:tc>
                  <a:txBody>
                    <a:bodyPr/>
                    <a:lstStyle/>
                    <a:p>
                      <a:r>
                        <a:rPr lang="en-US" dirty="0" smtClean="0"/>
                        <a:t>Produced by</a:t>
                      </a:r>
                      <a:endParaRPr lang="en-US" dirty="0"/>
                    </a:p>
                  </a:txBody>
                  <a:tcPr>
                    <a:solidFill>
                      <a:srgbClr val="CC9900"/>
                    </a:solidFill>
                  </a:tcPr>
                </a:tc>
                <a:tc>
                  <a:txBody>
                    <a:bodyPr/>
                    <a:lstStyle/>
                    <a:p>
                      <a:r>
                        <a:rPr lang="en-US" dirty="0" smtClean="0"/>
                        <a:t>Action</a:t>
                      </a:r>
                      <a:endParaRPr lang="en-US" dirty="0"/>
                    </a:p>
                  </a:txBody>
                  <a:tcPr>
                    <a:solidFill>
                      <a:srgbClr val="CC9900"/>
                    </a:solidFill>
                  </a:tcPr>
                </a:tc>
              </a:tr>
              <a:tr h="344437">
                <a:tc>
                  <a:txBody>
                    <a:bodyPr/>
                    <a:lstStyle/>
                    <a:p>
                      <a:pPr algn="l"/>
                      <a:r>
                        <a:rPr lang="en-US" sz="1600" dirty="0" smtClean="0"/>
                        <a:t>Leptin</a:t>
                      </a:r>
                      <a:endParaRPr lang="en-US" sz="1600" dirty="0"/>
                    </a:p>
                  </a:txBody>
                  <a:tcPr anchor="ctr">
                    <a:solidFill>
                      <a:schemeClr val="accent6">
                        <a:lumMod val="40000"/>
                        <a:lumOff val="60000"/>
                      </a:schemeClr>
                    </a:solidFill>
                  </a:tcPr>
                </a:tc>
                <a:tc>
                  <a:txBody>
                    <a:bodyPr/>
                    <a:lstStyle/>
                    <a:p>
                      <a:pPr algn="l"/>
                      <a:r>
                        <a:rPr lang="en-US" sz="1600" dirty="0" smtClean="0"/>
                        <a:t>Fat cells </a:t>
                      </a:r>
                      <a:endParaRPr lang="en-US" sz="1600" dirty="0"/>
                    </a:p>
                  </a:txBody>
                  <a:tcPr anchor="ctr">
                    <a:solidFill>
                      <a:schemeClr val="accent6">
                        <a:lumMod val="40000"/>
                        <a:lumOff val="60000"/>
                      </a:schemeClr>
                    </a:solidFill>
                  </a:tcPr>
                </a:tc>
                <a:tc>
                  <a:txBody>
                    <a:bodyPr/>
                    <a:lstStyle/>
                    <a:p>
                      <a:pPr algn="l"/>
                      <a:r>
                        <a:rPr lang="en-US" sz="1600" dirty="0" smtClean="0"/>
                        <a:t>Signals satiety</a:t>
                      </a:r>
                      <a:endParaRPr lang="en-US" sz="1600" dirty="0"/>
                    </a:p>
                  </a:txBody>
                  <a:tcPr anchor="ctr">
                    <a:solidFill>
                      <a:schemeClr val="accent6">
                        <a:lumMod val="40000"/>
                        <a:lumOff val="60000"/>
                      </a:schemeClr>
                    </a:solidFill>
                  </a:tcPr>
                </a:tc>
              </a:tr>
              <a:tr h="344437">
                <a:tc>
                  <a:txBody>
                    <a:bodyPr/>
                    <a:lstStyle/>
                    <a:p>
                      <a:pPr algn="l"/>
                      <a:r>
                        <a:rPr lang="en-US" sz="1600" dirty="0" smtClean="0"/>
                        <a:t>Ghrelin</a:t>
                      </a:r>
                      <a:endParaRPr lang="en-US" sz="1600" dirty="0"/>
                    </a:p>
                  </a:txBody>
                  <a:tcPr anchor="ctr">
                    <a:solidFill>
                      <a:schemeClr val="accent6">
                        <a:lumMod val="40000"/>
                        <a:lumOff val="60000"/>
                      </a:schemeClr>
                    </a:solidFill>
                  </a:tcPr>
                </a:tc>
                <a:tc>
                  <a:txBody>
                    <a:bodyPr/>
                    <a:lstStyle/>
                    <a:p>
                      <a:pPr algn="l"/>
                      <a:r>
                        <a:rPr lang="en-US" sz="1600" dirty="0" smtClean="0"/>
                        <a:t>Stomach lining</a:t>
                      </a:r>
                      <a:endParaRPr lang="en-US" sz="1600" dirty="0"/>
                    </a:p>
                  </a:txBody>
                  <a:tcPr anchor="ctr">
                    <a:solidFill>
                      <a:schemeClr val="accent6">
                        <a:lumMod val="40000"/>
                        <a:lumOff val="60000"/>
                      </a:schemeClr>
                    </a:solidFill>
                  </a:tcPr>
                </a:tc>
                <a:tc>
                  <a:txBody>
                    <a:bodyPr/>
                    <a:lstStyle/>
                    <a:p>
                      <a:pPr algn="l"/>
                      <a:r>
                        <a:rPr lang="en-US" sz="1600" dirty="0" smtClean="0"/>
                        <a:t>Signals hunger</a:t>
                      </a:r>
                      <a:endParaRPr lang="en-US" sz="1600" dirty="0"/>
                    </a:p>
                  </a:txBody>
                  <a:tcPr anchor="ctr">
                    <a:solidFill>
                      <a:schemeClr val="accent6">
                        <a:lumMod val="40000"/>
                        <a:lumOff val="60000"/>
                      </a:schemeClr>
                    </a:solidFill>
                  </a:tcPr>
                </a:tc>
              </a:tr>
              <a:tr h="344437">
                <a:tc>
                  <a:txBody>
                    <a:bodyPr/>
                    <a:lstStyle/>
                    <a:p>
                      <a:pPr algn="l"/>
                      <a:r>
                        <a:rPr lang="en-US" sz="1600" dirty="0" smtClean="0"/>
                        <a:t>Gastrin</a:t>
                      </a:r>
                      <a:endParaRPr lang="en-US" sz="1600" dirty="0"/>
                    </a:p>
                  </a:txBody>
                  <a:tcPr anchor="ctr">
                    <a:solidFill>
                      <a:schemeClr val="accent6">
                        <a:lumMod val="40000"/>
                        <a:lumOff val="60000"/>
                      </a:schemeClr>
                    </a:solidFill>
                  </a:tcPr>
                </a:tc>
                <a:tc>
                  <a:txBody>
                    <a:bodyPr/>
                    <a:lstStyle/>
                    <a:p>
                      <a:pPr algn="l"/>
                      <a:r>
                        <a:rPr lang="en-US" sz="1600" dirty="0" smtClean="0"/>
                        <a:t>Stomach</a:t>
                      </a:r>
                      <a:endParaRPr lang="en-US" sz="1600" dirty="0"/>
                    </a:p>
                  </a:txBody>
                  <a:tcPr anchor="ctr">
                    <a:solidFill>
                      <a:schemeClr val="accent6">
                        <a:lumMod val="40000"/>
                        <a:lumOff val="60000"/>
                      </a:schemeClr>
                    </a:solidFill>
                  </a:tcPr>
                </a:tc>
                <a:tc>
                  <a:txBody>
                    <a:bodyPr/>
                    <a:lstStyle/>
                    <a:p>
                      <a:pPr algn="l"/>
                      <a:r>
                        <a:rPr lang="en-US" sz="1600" dirty="0" smtClean="0"/>
                        <a:t>Production of stomach acid</a:t>
                      </a:r>
                      <a:endParaRPr lang="en-US" sz="1600" dirty="0"/>
                    </a:p>
                  </a:txBody>
                  <a:tcPr anchor="ctr">
                    <a:solidFill>
                      <a:schemeClr val="accent6">
                        <a:lumMod val="40000"/>
                        <a:lumOff val="60000"/>
                      </a:schemeClr>
                    </a:solidFill>
                  </a:tcPr>
                </a:tc>
              </a:tr>
              <a:tr h="594936">
                <a:tc>
                  <a:txBody>
                    <a:bodyPr/>
                    <a:lstStyle/>
                    <a:p>
                      <a:pPr algn="l"/>
                      <a:r>
                        <a:rPr lang="en-US" sz="1600" dirty="0" smtClean="0"/>
                        <a:t>Cholecystokinin (CCK)</a:t>
                      </a:r>
                      <a:endParaRPr lang="en-US" sz="1600" dirty="0"/>
                    </a:p>
                  </a:txBody>
                  <a:tcPr anchor="ctr">
                    <a:solidFill>
                      <a:schemeClr val="accent6">
                        <a:lumMod val="40000"/>
                        <a:lumOff val="60000"/>
                      </a:schemeClr>
                    </a:solidFill>
                  </a:tcPr>
                </a:tc>
                <a:tc>
                  <a:txBody>
                    <a:bodyPr/>
                    <a:lstStyle/>
                    <a:p>
                      <a:pPr algn="l"/>
                      <a:r>
                        <a:rPr lang="en-US" sz="1600" dirty="0" smtClean="0"/>
                        <a:t>Small intestine</a:t>
                      </a:r>
                      <a:endParaRPr lang="en-US" sz="1600" dirty="0"/>
                    </a:p>
                  </a:txBody>
                  <a:tcPr anchor="ctr">
                    <a:solidFill>
                      <a:schemeClr val="accent6">
                        <a:lumMod val="40000"/>
                        <a:lumOff val="60000"/>
                      </a:schemeClr>
                    </a:solidFill>
                  </a:tcPr>
                </a:tc>
                <a:tc>
                  <a:txBody>
                    <a:bodyPr/>
                    <a:lstStyle/>
                    <a:p>
                      <a:pPr algn="l"/>
                      <a:r>
                        <a:rPr lang="en-US" sz="1600" dirty="0" smtClean="0"/>
                        <a:t>Production of pancreatic juices and emptying of gall bladder</a:t>
                      </a:r>
                      <a:endParaRPr lang="en-US" sz="1600" dirty="0"/>
                    </a:p>
                  </a:txBody>
                  <a:tcPr anchor="ctr">
                    <a:solidFill>
                      <a:schemeClr val="accent6">
                        <a:lumMod val="40000"/>
                        <a:lumOff val="60000"/>
                      </a:schemeClr>
                    </a:solidFill>
                  </a:tcPr>
                </a:tc>
              </a:tr>
              <a:tr h="594936">
                <a:tc>
                  <a:txBody>
                    <a:bodyPr/>
                    <a:lstStyle/>
                    <a:p>
                      <a:pPr algn="l"/>
                      <a:r>
                        <a:rPr lang="en-US" sz="1600" dirty="0" smtClean="0"/>
                        <a:t>Secretin</a:t>
                      </a:r>
                      <a:endParaRPr lang="en-US" sz="1600" dirty="0"/>
                    </a:p>
                  </a:txBody>
                  <a:tcPr anchor="ctr">
                    <a:solidFill>
                      <a:schemeClr val="accent6">
                        <a:lumMod val="40000"/>
                        <a:lumOff val="60000"/>
                      </a:schemeClr>
                    </a:solidFill>
                  </a:tcPr>
                </a:tc>
                <a:tc>
                  <a:txBody>
                    <a:bodyPr/>
                    <a:lstStyle/>
                    <a:p>
                      <a:pPr algn="l"/>
                      <a:r>
                        <a:rPr lang="en-US" sz="1600" dirty="0" smtClean="0"/>
                        <a:t>Duodenum</a:t>
                      </a:r>
                      <a:endParaRPr lang="en-US" sz="1600" dirty="0"/>
                    </a:p>
                  </a:txBody>
                  <a:tcPr anchor="ctr">
                    <a:solidFill>
                      <a:schemeClr val="accent6">
                        <a:lumMod val="40000"/>
                        <a:lumOff val="60000"/>
                      </a:schemeClr>
                    </a:solidFill>
                  </a:tcPr>
                </a:tc>
                <a:tc>
                  <a:txBody>
                    <a:bodyPr/>
                    <a:lstStyle/>
                    <a:p>
                      <a:pPr algn="l"/>
                      <a:r>
                        <a:rPr lang="en-US" sz="1600" dirty="0" smtClean="0"/>
                        <a:t>Stimulates </a:t>
                      </a:r>
                      <a:r>
                        <a:rPr lang="en-US" sz="1600" baseline="0" dirty="0" smtClean="0"/>
                        <a:t>bicarbonate production by pancreas, bile production by liver, and pepsin by stomach </a:t>
                      </a:r>
                      <a:endParaRPr lang="en-US" sz="1600" dirty="0"/>
                    </a:p>
                  </a:txBody>
                  <a:tcPr anchor="ctr">
                    <a:solidFill>
                      <a:schemeClr val="accent6">
                        <a:lumMod val="40000"/>
                        <a:lumOff val="60000"/>
                      </a:schemeClr>
                    </a:solidFill>
                  </a:tcPr>
                </a:tc>
              </a:tr>
              <a:tr h="845436">
                <a:tc>
                  <a:txBody>
                    <a:bodyPr/>
                    <a:lstStyle/>
                    <a:p>
                      <a:pPr algn="l"/>
                      <a:r>
                        <a:rPr lang="en-US" sz="1600" b="0" dirty="0" smtClean="0"/>
                        <a:t>Peptide YY</a:t>
                      </a:r>
                      <a:endParaRPr lang="en-US" sz="1600" b="0" dirty="0"/>
                    </a:p>
                  </a:txBody>
                  <a:tcPr anchor="ctr">
                    <a:solidFill>
                      <a:schemeClr val="accent6">
                        <a:lumMod val="40000"/>
                        <a:lumOff val="60000"/>
                      </a:schemeClr>
                    </a:solidFill>
                  </a:tcPr>
                </a:tc>
                <a:tc>
                  <a:txBody>
                    <a:bodyPr/>
                    <a:lstStyle/>
                    <a:p>
                      <a:pPr algn="l"/>
                      <a:r>
                        <a:rPr lang="en-US" sz="1600" dirty="0" smtClean="0"/>
                        <a:t>Mainly ileum and colon, but a little in other parts of GI tract</a:t>
                      </a:r>
                      <a:endParaRPr lang="en-US" sz="1600" dirty="0"/>
                    </a:p>
                  </a:txBody>
                  <a:tcPr anchor="ctr">
                    <a:solidFill>
                      <a:schemeClr val="accent6">
                        <a:lumMod val="40000"/>
                        <a:lumOff val="60000"/>
                      </a:schemeClr>
                    </a:solidFill>
                  </a:tcPr>
                </a:tc>
                <a:tc>
                  <a:txBody>
                    <a:bodyPr/>
                    <a:lstStyle/>
                    <a:p>
                      <a:pPr algn="l"/>
                      <a:r>
                        <a:rPr lang="en-US" sz="1600" dirty="0" smtClean="0"/>
                        <a:t>Inhibits gastric motility, increases water and electrolyte absorption in colon, may suppress pancreatic secretion, increases efficiency of digestion</a:t>
                      </a:r>
                      <a:endParaRPr lang="en-US" sz="1600" dirty="0"/>
                    </a:p>
                  </a:txBody>
                  <a:tcPr anchor="ctr">
                    <a:solidFill>
                      <a:schemeClr val="accent6">
                        <a:lumMod val="40000"/>
                        <a:lumOff val="60000"/>
                      </a:schemeClr>
                    </a:solidFill>
                  </a:tcPr>
                </a:tc>
              </a:tr>
              <a:tr h="845436">
                <a:tc>
                  <a:txBody>
                    <a:bodyPr/>
                    <a:lstStyle/>
                    <a:p>
                      <a:pPr algn="l"/>
                      <a:r>
                        <a:rPr lang="en-US" sz="1600" dirty="0" smtClean="0"/>
                        <a:t>Incretins:</a:t>
                      </a:r>
                      <a:r>
                        <a:rPr lang="en-US" sz="1600" baseline="0" dirty="0" smtClean="0"/>
                        <a:t> </a:t>
                      </a:r>
                      <a:r>
                        <a:rPr lang="en-US" sz="1600" dirty="0" smtClean="0"/>
                        <a:t>GIP:</a:t>
                      </a:r>
                      <a:r>
                        <a:rPr lang="en-US" sz="1600" baseline="0" dirty="0" smtClean="0"/>
                        <a:t> Gastric Inhibitory Peptide</a:t>
                      </a:r>
                      <a:r>
                        <a:rPr lang="en-US" sz="1600" dirty="0" smtClean="0"/>
                        <a:t> and </a:t>
                      </a:r>
                    </a:p>
                    <a:p>
                      <a:pPr algn="l"/>
                      <a:r>
                        <a:rPr lang="en-US" sz="1600" dirty="0" smtClean="0"/>
                        <a:t>GLP: Glucagon-Like Peptide</a:t>
                      </a:r>
                      <a:endParaRPr lang="en-US" sz="1600" dirty="0"/>
                    </a:p>
                  </a:txBody>
                  <a:tcPr anchor="ctr">
                    <a:solidFill>
                      <a:schemeClr val="accent6">
                        <a:lumMod val="40000"/>
                        <a:lumOff val="60000"/>
                      </a:schemeClr>
                    </a:solidFill>
                  </a:tcPr>
                </a:tc>
                <a:tc>
                  <a:txBody>
                    <a:bodyPr/>
                    <a:lstStyle/>
                    <a:p>
                      <a:pPr algn="l"/>
                      <a:r>
                        <a:rPr lang="en-US" sz="1600" dirty="0" smtClean="0"/>
                        <a:t>Small intestine</a:t>
                      </a:r>
                      <a:endParaRPr lang="en-US" sz="1600" dirty="0"/>
                    </a:p>
                  </a:txBody>
                  <a:tcPr anchor="c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Increases insulin, inhibits</a:t>
                      </a:r>
                      <a:r>
                        <a:rPr lang="en-US" sz="1600" baseline="0" dirty="0" smtClean="0"/>
                        <a:t> </a:t>
                      </a:r>
                      <a:r>
                        <a:rPr lang="en-US" sz="1600" dirty="0" smtClean="0"/>
                        <a:t>glucagon release, slows</a:t>
                      </a:r>
                      <a:r>
                        <a:rPr lang="en-US" sz="1600" baseline="0" dirty="0" smtClean="0"/>
                        <a:t> </a:t>
                      </a:r>
                      <a:r>
                        <a:rPr lang="en-US" sz="1600" dirty="0" smtClean="0"/>
                        <a:t> rate of absorption of nutrients by reducing gastric emptying </a:t>
                      </a:r>
                      <a:endParaRPr lang="en-US" sz="1600" dirty="0"/>
                    </a:p>
                  </a:txBody>
                  <a:tcPr anchor="ctr">
                    <a:solidFill>
                      <a:schemeClr val="accent6">
                        <a:lumMod val="40000"/>
                        <a:lumOff val="60000"/>
                      </a:schemeClr>
                    </a:solidFill>
                  </a:tcPr>
                </a:tc>
              </a:tr>
              <a:tr h="594936">
                <a:tc>
                  <a:txBody>
                    <a:bodyPr/>
                    <a:lstStyle/>
                    <a:p>
                      <a:pPr algn="l"/>
                      <a:r>
                        <a:rPr lang="en-US" sz="1600" dirty="0" smtClean="0"/>
                        <a:t>Somatostatin</a:t>
                      </a:r>
                      <a:endParaRPr lang="en-US" sz="1600" dirty="0"/>
                    </a:p>
                  </a:txBody>
                  <a:tcPr anchor="ctr">
                    <a:solidFill>
                      <a:schemeClr val="accent6">
                        <a:lumMod val="40000"/>
                        <a:lumOff val="60000"/>
                      </a:schemeClr>
                    </a:solidFill>
                  </a:tcPr>
                </a:tc>
                <a:tc>
                  <a:txBody>
                    <a:bodyPr/>
                    <a:lstStyle/>
                    <a:p>
                      <a:pPr algn="l"/>
                      <a:r>
                        <a:rPr lang="en-US" sz="1600" dirty="0" smtClean="0"/>
                        <a:t>Stomach,</a:t>
                      </a:r>
                      <a:r>
                        <a:rPr lang="en-US" sz="1600" baseline="0" dirty="0" smtClean="0"/>
                        <a:t> intestine, pancreas</a:t>
                      </a:r>
                      <a:endParaRPr lang="en-US" sz="1600" dirty="0"/>
                    </a:p>
                  </a:txBody>
                  <a:tcPr anchor="ctr">
                    <a:solidFill>
                      <a:schemeClr val="accent6">
                        <a:lumMod val="40000"/>
                        <a:lumOff val="60000"/>
                      </a:schemeClr>
                    </a:solidFill>
                  </a:tcPr>
                </a:tc>
                <a:tc>
                  <a:txBody>
                    <a:bodyPr/>
                    <a:lstStyle/>
                    <a:p>
                      <a:pPr algn="l"/>
                      <a:r>
                        <a:rPr lang="en-US" sz="1600" dirty="0" smtClean="0"/>
                        <a:t>Inhibits gastrin, CCK,</a:t>
                      </a:r>
                      <a:r>
                        <a:rPr lang="en-US" sz="1600" baseline="0" dirty="0" smtClean="0"/>
                        <a:t> secretin, GIP and also growth hormone, TSH, glucagon and insulin</a:t>
                      </a:r>
                    </a:p>
                  </a:txBody>
                  <a:tcPr anchor="ctr">
                    <a:solidFill>
                      <a:schemeClr val="accent6">
                        <a:lumMod val="40000"/>
                        <a:lumOff val="60000"/>
                      </a:schemeClr>
                    </a:solidFill>
                  </a:tcPr>
                </a:tc>
              </a:tr>
              <a:tr h="344437">
                <a:tc>
                  <a:txBody>
                    <a:bodyPr/>
                    <a:lstStyle/>
                    <a:p>
                      <a:pPr algn="l"/>
                      <a:r>
                        <a:rPr lang="en-US" sz="1600" dirty="0" smtClean="0"/>
                        <a:t>Dopamine</a:t>
                      </a:r>
                      <a:endParaRPr lang="en-US" sz="1600" dirty="0"/>
                    </a:p>
                  </a:txBody>
                  <a:tcPr anchor="ctr">
                    <a:solidFill>
                      <a:schemeClr val="accent6">
                        <a:lumMod val="40000"/>
                        <a:lumOff val="60000"/>
                      </a:schemeClr>
                    </a:solidFill>
                  </a:tcPr>
                </a:tc>
                <a:tc>
                  <a:txBody>
                    <a:bodyPr/>
                    <a:lstStyle/>
                    <a:p>
                      <a:pPr algn="l"/>
                      <a:r>
                        <a:rPr lang="en-US" sz="1600" dirty="0" smtClean="0"/>
                        <a:t>Brain and GI mucosa</a:t>
                      </a:r>
                      <a:endParaRPr lang="en-US" sz="1600" dirty="0"/>
                    </a:p>
                  </a:txBody>
                  <a:tcPr anchor="c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Reduces motility and protects mucosa</a:t>
                      </a:r>
                    </a:p>
                  </a:txBody>
                  <a:tcPr anchor="ctr">
                    <a:solidFill>
                      <a:schemeClr val="accent6">
                        <a:lumMod val="40000"/>
                        <a:lumOff val="60000"/>
                      </a:schemeClr>
                    </a:solidFill>
                  </a:tcPr>
                </a:tc>
              </a:tr>
              <a:tr h="503344">
                <a:tc>
                  <a:txBody>
                    <a:bodyPr/>
                    <a:lstStyle/>
                    <a:p>
                      <a:pPr algn="l"/>
                      <a:r>
                        <a:rPr lang="en-US" sz="1600" dirty="0" smtClean="0"/>
                        <a:t>Serotonin</a:t>
                      </a:r>
                      <a:endParaRPr lang="en-US" sz="1600" dirty="0"/>
                    </a:p>
                  </a:txBody>
                  <a:tcPr anchor="c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Brain and GI mucosa</a:t>
                      </a:r>
                      <a:endParaRPr lang="en-US" sz="1600" dirty="0"/>
                    </a:p>
                  </a:txBody>
                  <a:tcPr anchor="ctr">
                    <a:solidFill>
                      <a:schemeClr val="accent6">
                        <a:lumMod val="40000"/>
                        <a:lumOff val="60000"/>
                      </a:schemeClr>
                    </a:solidFill>
                  </a:tcPr>
                </a:tc>
                <a:tc>
                  <a:txBody>
                    <a:bodyPr/>
                    <a:lstStyle/>
                    <a:p>
                      <a:pPr algn="l"/>
                      <a:r>
                        <a:rPr lang="en-US" sz="1600" dirty="0" smtClean="0"/>
                        <a:t>Inhibits gastric acid and stimulates mucus</a:t>
                      </a:r>
                      <a:endParaRPr lang="en-US" sz="1600" baseline="0" dirty="0" smtClean="0"/>
                    </a:p>
                  </a:txBody>
                  <a:tcPr anchor="ctr">
                    <a:solidFill>
                      <a:schemeClr val="accent6">
                        <a:lumMod val="40000"/>
                        <a:lumOff val="60000"/>
                      </a:schemeClr>
                    </a:solidFill>
                  </a:tcPr>
                </a:tc>
              </a:tr>
            </a:tbl>
          </a:graphicData>
        </a:graphic>
      </p:graphicFrame>
      <p:sp>
        <p:nvSpPr>
          <p:cNvPr id="6" name="Title 1"/>
          <p:cNvSpPr>
            <a:spLocks noGrp="1"/>
          </p:cNvSpPr>
          <p:nvPr>
            <p:ph type="title"/>
          </p:nvPr>
        </p:nvSpPr>
        <p:spPr>
          <a:xfrm>
            <a:off x="0" y="1"/>
            <a:ext cx="9144000" cy="914399"/>
          </a:xfrm>
          <a:solidFill>
            <a:srgbClr val="CC9900"/>
          </a:solidFill>
          <a:effectLst/>
        </p:spPr>
        <p:txBody>
          <a:bodyPr/>
          <a:lstStyle/>
          <a:p>
            <a:r>
              <a:rPr lang="en-US" sz="4000" spc="-100" dirty="0" smtClean="0">
                <a:solidFill>
                  <a:schemeClr val="bg1"/>
                </a:solidFill>
              </a:rPr>
              <a:t>Hormones That Directly Control </a:t>
            </a:r>
            <a:r>
              <a:rPr lang="en-US" sz="4000" spc="-100" dirty="0">
                <a:solidFill>
                  <a:schemeClr val="bg1"/>
                </a:solidFill>
              </a:rPr>
              <a:t>Digestion</a:t>
            </a:r>
          </a:p>
        </p:txBody>
      </p:sp>
    </p:spTree>
    <p:extLst>
      <p:ext uri="{BB962C8B-B14F-4D97-AF65-F5344CB8AC3E}">
        <p14:creationId xmlns:p14="http://schemas.microsoft.com/office/powerpoint/2010/main" val="3467694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10242" name="Content Placeholder 2"/>
          <p:cNvSpPr>
            <a:spLocks noGrp="1"/>
          </p:cNvSpPr>
          <p:nvPr>
            <p:ph idx="4294967295"/>
          </p:nvPr>
        </p:nvSpPr>
        <p:spPr>
          <a:xfrm>
            <a:off x="0" y="0"/>
            <a:ext cx="9144000" cy="6632575"/>
          </a:xfrm>
          <a:gradFill rotWithShape="1">
            <a:gsLst>
              <a:gs pos="0">
                <a:schemeClr val="accent5">
                  <a:lumMod val="50000"/>
                </a:schemeClr>
              </a:gs>
              <a:gs pos="25000">
                <a:schemeClr val="accent5">
                  <a:lumMod val="75000"/>
                </a:schemeClr>
              </a:gs>
              <a:gs pos="46000">
                <a:schemeClr val="accent5">
                  <a:lumMod val="60000"/>
                  <a:lumOff val="40000"/>
                </a:schemeClr>
              </a:gs>
              <a:gs pos="90000">
                <a:schemeClr val="accent5">
                  <a:lumMod val="20000"/>
                  <a:lumOff val="80000"/>
                </a:schemeClr>
              </a:gs>
            </a:gsLst>
            <a:lin ang="8100000" scaled="1"/>
          </a:gradFill>
          <a:ln>
            <a:solidFill>
              <a:schemeClr val="accent1">
                <a:alpha val="52940"/>
              </a:schemeClr>
            </a:solidFill>
            <a:miter lim="800000"/>
            <a:headEnd/>
            <a:tailEnd/>
          </a:ln>
        </p:spPr>
        <p:txBody>
          <a:bodyPr/>
          <a:lstStyle/>
          <a:p>
            <a:pPr>
              <a:buFont typeface="Wingdings" pitchFamily="2" charset="2"/>
              <a:buNone/>
              <a:defRPr/>
            </a:pPr>
            <a:endParaRPr lang="en-US" sz="2800" b="1" dirty="0" smtClean="0"/>
          </a:p>
          <a:p>
            <a:pPr>
              <a:buNone/>
              <a:defRPr/>
            </a:pPr>
            <a:r>
              <a:rPr lang="en-CA" sz="2400" b="1" dirty="0"/>
              <a:t>Medical Disclaimer: </a:t>
            </a:r>
            <a:r>
              <a:rPr lang="en-CA" sz="2400" dirty="0"/>
              <a:t>The information in this presentation is not intended to replace a one-on-one relationship with a qualified health care professional and is not intended as medical advice. It is intended as a sharing of knowledge and information from the research and experience of Dr. Ritamarie Loscalzo, drritamarie.com, and the experts who have contributed. We encourage you to make your own health care decisions based upon your research and in partnership with a qualified health care professional. This presentation is provided for informational purposes only and no guarantees, promises, representations or warranties of any kind regarding specific or general benefits, have been or will be made by Dr. Ritamarie Loscalzo, her affiliates or their officers, principals, representatives, agents or employees. Dr. Ritamarie Loscalzo is not responsible for, and shall have no liability for any success or failure, acts and/or omissions, the appropriateness of the participant’s decisions, or the use of or reliance on this information. </a:t>
            </a:r>
            <a:endParaRPr lang="en-US" sz="2400" dirty="0" smtClean="0"/>
          </a:p>
        </p:txBody>
      </p:sp>
    </p:spTree>
    <p:extLst>
      <p:ext uri="{BB962C8B-B14F-4D97-AF65-F5344CB8AC3E}">
        <p14:creationId xmlns:p14="http://schemas.microsoft.com/office/powerpoint/2010/main" val="4076445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61950"/>
            <a:ext cx="8382000" cy="1143000"/>
          </a:xfrm>
        </p:spPr>
        <p:txBody>
          <a:bodyPr/>
          <a:lstStyle/>
          <a:p>
            <a:r>
              <a:rPr lang="en-US" dirty="0" smtClean="0"/>
              <a:t>Other Hormones Indirectly Involved in Digestion</a:t>
            </a:r>
            <a:endParaRPr lang="en-US" dirty="0"/>
          </a:p>
        </p:txBody>
      </p:sp>
      <p:sp>
        <p:nvSpPr>
          <p:cNvPr id="5" name="Content Placeholder 4"/>
          <p:cNvSpPr>
            <a:spLocks noGrp="1"/>
          </p:cNvSpPr>
          <p:nvPr>
            <p:ph idx="1"/>
          </p:nvPr>
        </p:nvSpPr>
        <p:spPr>
          <a:xfrm>
            <a:off x="381000" y="2133600"/>
            <a:ext cx="8458200" cy="4267200"/>
          </a:xfrm>
        </p:spPr>
        <p:txBody>
          <a:bodyPr/>
          <a:lstStyle/>
          <a:p>
            <a:r>
              <a:rPr lang="en-US" dirty="0" smtClean="0"/>
              <a:t>Thyroid</a:t>
            </a:r>
          </a:p>
          <a:p>
            <a:r>
              <a:rPr lang="en-US" dirty="0" smtClean="0"/>
              <a:t>Cortisol</a:t>
            </a:r>
          </a:p>
          <a:p>
            <a:r>
              <a:rPr lang="en-US" dirty="0" smtClean="0"/>
              <a:t>Insulin</a:t>
            </a:r>
          </a:p>
          <a:p>
            <a:r>
              <a:rPr lang="en-US" dirty="0" smtClean="0"/>
              <a:t>Estrogen</a:t>
            </a:r>
          </a:p>
          <a:p>
            <a:r>
              <a:rPr lang="en-US" dirty="0" smtClean="0"/>
              <a:t>Progesterone</a:t>
            </a:r>
          </a:p>
          <a:p>
            <a:r>
              <a:rPr lang="en-US" dirty="0" smtClean="0"/>
              <a:t>Growth Hormone</a:t>
            </a:r>
          </a:p>
          <a:p>
            <a:r>
              <a:rPr lang="en-US" dirty="0" smtClean="0"/>
              <a:t>Testosterone</a:t>
            </a:r>
          </a:p>
          <a:p>
            <a:endParaRPr lang="en-US" dirty="0" smtClean="0"/>
          </a:p>
          <a:p>
            <a:endParaRPr lang="en-US" dirty="0"/>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0546" y="2362200"/>
            <a:ext cx="5676900" cy="2838450"/>
          </a:xfrm>
          <a:prstGeom prst="rect">
            <a:avLst/>
          </a:prstGeom>
        </p:spPr>
      </p:pic>
    </p:spTree>
    <p:extLst>
      <p:ext uri="{BB962C8B-B14F-4D97-AF65-F5344CB8AC3E}">
        <p14:creationId xmlns:p14="http://schemas.microsoft.com/office/powerpoint/2010/main" val="1040601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7"/>
          <p:cNvSpPr>
            <a:spLocks noGrp="1"/>
          </p:cNvSpPr>
          <p:nvPr>
            <p:ph idx="1"/>
          </p:nvPr>
        </p:nvSpPr>
        <p:spPr>
          <a:xfrm>
            <a:off x="-7189" y="0"/>
            <a:ext cx="9159848" cy="2301021"/>
          </a:xfrm>
        </p:spPr>
        <p:txBody>
          <a:bodyPr/>
          <a:lstStyle/>
          <a:p>
            <a:pPr marL="0" indent="0" algn="ctr">
              <a:buNone/>
              <a:defRPr/>
            </a:pPr>
            <a:r>
              <a:rPr lang="en-US" sz="4800" b="1" dirty="0">
                <a:solidFill>
                  <a:schemeClr val="accent2">
                    <a:lumMod val="75000"/>
                  </a:schemeClr>
                </a:solidFill>
              </a:rPr>
              <a:t>3 Ways </a:t>
            </a:r>
            <a:r>
              <a:rPr lang="en-US" sz="4800" b="1" dirty="0" smtClean="0">
                <a:solidFill>
                  <a:schemeClr val="accent2">
                    <a:lumMod val="75000"/>
                  </a:schemeClr>
                </a:solidFill>
              </a:rPr>
              <a:t>Your Digestive </a:t>
            </a:r>
            <a:r>
              <a:rPr lang="en-US" sz="4800" b="1" dirty="0">
                <a:solidFill>
                  <a:schemeClr val="accent2">
                    <a:lumMod val="75000"/>
                  </a:schemeClr>
                </a:solidFill>
              </a:rPr>
              <a:t>Health Affects </a:t>
            </a:r>
            <a:r>
              <a:rPr lang="en-US" sz="4800" b="1" dirty="0" smtClean="0">
                <a:solidFill>
                  <a:schemeClr val="accent2">
                    <a:lumMod val="75000"/>
                  </a:schemeClr>
                </a:solidFill>
              </a:rPr>
              <a:t>Your </a:t>
            </a:r>
            <a:r>
              <a:rPr lang="en-US" sz="4800" b="1" dirty="0">
                <a:solidFill>
                  <a:schemeClr val="accent2">
                    <a:lumMod val="75000"/>
                  </a:schemeClr>
                </a:solidFill>
              </a:rPr>
              <a:t>Energy, Your Mood, and </a:t>
            </a:r>
            <a:r>
              <a:rPr lang="en-US" sz="4800" b="1" dirty="0" smtClean="0">
                <a:solidFill>
                  <a:schemeClr val="accent2">
                    <a:lumMod val="75000"/>
                  </a:schemeClr>
                </a:solidFill>
              </a:rPr>
              <a:t>Your </a:t>
            </a:r>
            <a:r>
              <a:rPr lang="en-US" sz="4800" b="1" dirty="0">
                <a:solidFill>
                  <a:schemeClr val="accent2">
                    <a:lumMod val="75000"/>
                  </a:schemeClr>
                </a:solidFill>
              </a:rPr>
              <a:t>Sex Drive</a:t>
            </a:r>
            <a:endParaRPr lang="en-US" sz="4800" b="1" i="1" dirty="0" smtClean="0">
              <a:solidFill>
                <a:schemeClr val="accent2">
                  <a:lumMod val="7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4181580" y="2301021"/>
            <a:ext cx="4962420" cy="3667297"/>
          </a:xfrm>
          <a:prstGeom prst="rect">
            <a:avLst/>
          </a:prstGeom>
        </p:spPr>
      </p:pic>
      <p:sp>
        <p:nvSpPr>
          <p:cNvPr id="7" name="Content Placeholder 2"/>
          <p:cNvSpPr txBox="1">
            <a:spLocks/>
          </p:cNvSpPr>
          <p:nvPr/>
        </p:nvSpPr>
        <p:spPr bwMode="auto">
          <a:xfrm>
            <a:off x="31173" y="2362200"/>
            <a:ext cx="438842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lnSpc>
                <a:spcPct val="114000"/>
              </a:lnSpc>
              <a:buFont typeface="+mj-lt"/>
              <a:buAutoNum type="arabicPeriod"/>
              <a:defRPr/>
            </a:pPr>
            <a:r>
              <a:rPr lang="en-US" sz="4100" dirty="0" smtClean="0"/>
              <a:t>Nutrient and </a:t>
            </a:r>
            <a:br>
              <a:rPr lang="en-US" sz="4100" dirty="0" smtClean="0"/>
            </a:br>
            <a:r>
              <a:rPr lang="en-US" sz="4100" dirty="0" smtClean="0"/>
              <a:t>toxin absorption</a:t>
            </a:r>
          </a:p>
          <a:p>
            <a:pPr marL="742950" indent="-742950">
              <a:lnSpc>
                <a:spcPct val="114000"/>
              </a:lnSpc>
              <a:buFont typeface="+mj-lt"/>
              <a:buAutoNum type="arabicPeriod"/>
              <a:defRPr/>
            </a:pPr>
            <a:r>
              <a:rPr lang="en-US" sz="4100" dirty="0"/>
              <a:t>Hormone and </a:t>
            </a:r>
            <a:br>
              <a:rPr lang="en-US" sz="4100" dirty="0"/>
            </a:br>
            <a:r>
              <a:rPr lang="en-US" sz="4100" dirty="0"/>
              <a:t>neurotransmitter </a:t>
            </a:r>
            <a:r>
              <a:rPr lang="en-US" sz="4100" dirty="0" smtClean="0"/>
              <a:t>balance                          </a:t>
            </a:r>
            <a:br>
              <a:rPr lang="en-US" sz="4100" dirty="0" smtClean="0"/>
            </a:br>
            <a:r>
              <a:rPr lang="en-US" sz="4100" dirty="0" smtClean="0"/>
              <a:t/>
            </a:r>
            <a:br>
              <a:rPr lang="en-US" sz="4100" dirty="0" smtClean="0"/>
            </a:br>
            <a:r>
              <a:rPr lang="en-US" sz="4100" dirty="0" smtClean="0"/>
              <a:t>                                                </a:t>
            </a:r>
          </a:p>
          <a:p>
            <a:pPr>
              <a:defRPr/>
            </a:pPr>
            <a:endParaRPr lang="en-US" dirty="0" smtClean="0"/>
          </a:p>
          <a:p>
            <a:pPr>
              <a:defRPr/>
            </a:pPr>
            <a:endParaRPr lang="en-US" dirty="0"/>
          </a:p>
        </p:txBody>
      </p:sp>
    </p:spTree>
    <p:extLst>
      <p:ext uri="{BB962C8B-B14F-4D97-AF65-F5344CB8AC3E}">
        <p14:creationId xmlns:p14="http://schemas.microsoft.com/office/powerpoint/2010/main" val="2200631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875"/>
            <a:ext cx="8382000" cy="1447800"/>
          </a:xfrm>
        </p:spPr>
        <p:txBody>
          <a:bodyPr/>
          <a:lstStyle/>
          <a:p>
            <a:r>
              <a:rPr lang="en-US" dirty="0"/>
              <a:t>How </a:t>
            </a:r>
            <a:r>
              <a:rPr lang="en-US" dirty="0" smtClean="0"/>
              <a:t>Leaky Gut </a:t>
            </a:r>
            <a:r>
              <a:rPr lang="en-US" dirty="0"/>
              <a:t>and </a:t>
            </a:r>
            <a:r>
              <a:rPr lang="en-US" dirty="0" smtClean="0"/>
              <a:t>Digestive Impairment Affect…</a:t>
            </a:r>
            <a:endParaRPr lang="en-US" dirty="0"/>
          </a:p>
        </p:txBody>
      </p:sp>
      <p:sp>
        <p:nvSpPr>
          <p:cNvPr id="5" name="Content Placeholder 4"/>
          <p:cNvSpPr>
            <a:spLocks noGrp="1"/>
          </p:cNvSpPr>
          <p:nvPr>
            <p:ph idx="1"/>
          </p:nvPr>
        </p:nvSpPr>
        <p:spPr>
          <a:xfrm>
            <a:off x="457200" y="2286000"/>
            <a:ext cx="4114800" cy="3886200"/>
          </a:xfrm>
        </p:spPr>
        <p:txBody>
          <a:bodyPr/>
          <a:lstStyle/>
          <a:p>
            <a:r>
              <a:rPr lang="en-US" dirty="0" smtClean="0"/>
              <a:t>Thyroid</a:t>
            </a:r>
          </a:p>
          <a:p>
            <a:r>
              <a:rPr lang="en-US" dirty="0" smtClean="0"/>
              <a:t>Adrenals</a:t>
            </a:r>
          </a:p>
          <a:p>
            <a:r>
              <a:rPr lang="en-US" dirty="0"/>
              <a:t>Blood sugar </a:t>
            </a:r>
            <a:r>
              <a:rPr lang="en-US" dirty="0" smtClean="0"/>
              <a:t/>
            </a:r>
            <a:br>
              <a:rPr lang="en-US" dirty="0" smtClean="0"/>
            </a:br>
            <a:r>
              <a:rPr lang="en-US" dirty="0" smtClean="0"/>
              <a:t>regulating </a:t>
            </a:r>
            <a:r>
              <a:rPr lang="en-US" dirty="0"/>
              <a:t>hormones</a:t>
            </a:r>
          </a:p>
          <a:p>
            <a:r>
              <a:rPr lang="en-US" dirty="0" smtClean="0"/>
              <a:t>Sex hormones</a:t>
            </a:r>
          </a:p>
          <a:p>
            <a:endParaRPr lang="en-US" dirty="0"/>
          </a:p>
          <a:p>
            <a:endParaRPr lang="en-US" dirty="0" smtClean="0"/>
          </a:p>
          <a:p>
            <a:pPr marL="0" indent="0">
              <a:buNone/>
            </a:pPr>
            <a:endParaRPr lang="en-US" dirty="0"/>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6113" y="1371600"/>
            <a:ext cx="5209261" cy="5219700"/>
          </a:xfrm>
          <a:prstGeom prst="rect">
            <a:avLst/>
          </a:prstGeom>
        </p:spPr>
      </p:pic>
    </p:spTree>
    <p:extLst>
      <p:ext uri="{BB962C8B-B14F-4D97-AF65-F5344CB8AC3E}">
        <p14:creationId xmlns:p14="http://schemas.microsoft.com/office/powerpoint/2010/main" val="4188358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1143000"/>
          </a:xfrm>
        </p:spPr>
        <p:style>
          <a:lnRef idx="1">
            <a:schemeClr val="accent5"/>
          </a:lnRef>
          <a:fillRef idx="3">
            <a:schemeClr val="accent5"/>
          </a:fillRef>
          <a:effectRef idx="2">
            <a:schemeClr val="accent5"/>
          </a:effectRef>
          <a:fontRef idx="minor">
            <a:schemeClr val="lt1"/>
          </a:fontRef>
        </p:style>
        <p:txBody>
          <a:bodyPr/>
          <a:lstStyle/>
          <a:p>
            <a:r>
              <a:rPr lang="en-US" dirty="0" smtClean="0">
                <a:solidFill>
                  <a:schemeClr val="bg1"/>
                </a:solidFill>
              </a:rPr>
              <a:t>Intestinal Absorption</a:t>
            </a:r>
            <a:endParaRPr lang="en-US" dirty="0">
              <a:solidFill>
                <a:schemeClr val="bg1"/>
              </a:solidFill>
            </a:endParaRPr>
          </a:p>
        </p:txBody>
      </p:sp>
      <p:sp>
        <p:nvSpPr>
          <p:cNvPr id="13315" name="Content Placeholder 2"/>
          <p:cNvSpPr>
            <a:spLocks noGrp="1"/>
          </p:cNvSpPr>
          <p:nvPr>
            <p:ph idx="1"/>
          </p:nvPr>
        </p:nvSpPr>
        <p:spPr>
          <a:xfrm>
            <a:off x="381000" y="1392382"/>
            <a:ext cx="8458200" cy="4525963"/>
          </a:xfrm>
        </p:spPr>
        <p:txBody>
          <a:bodyPr/>
          <a:lstStyle/>
          <a:p>
            <a:r>
              <a:rPr lang="en-US" dirty="0" smtClean="0"/>
              <a:t>Basic cells lining small intestine and colon</a:t>
            </a:r>
          </a:p>
        </p:txBody>
      </p:sp>
      <p:pic>
        <p:nvPicPr>
          <p:cNvPr id="133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486" y="2976562"/>
            <a:ext cx="3913414"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1"/>
            <a:ext cx="3227938" cy="401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041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219200"/>
          </a:xfrm>
        </p:spPr>
        <p:style>
          <a:lnRef idx="1">
            <a:schemeClr val="accent5"/>
          </a:lnRef>
          <a:fillRef idx="3">
            <a:schemeClr val="accent5"/>
          </a:fillRef>
          <a:effectRef idx="2">
            <a:schemeClr val="accent5"/>
          </a:effectRef>
          <a:fontRef idx="minor">
            <a:schemeClr val="lt1"/>
          </a:fontRef>
        </p:style>
        <p:txBody>
          <a:bodyPr/>
          <a:lstStyle/>
          <a:p>
            <a:r>
              <a:rPr lang="en-US" dirty="0">
                <a:solidFill>
                  <a:schemeClr val="bg1"/>
                </a:solidFill>
              </a:rPr>
              <a:t>Damaged Intestine</a:t>
            </a:r>
          </a:p>
        </p:txBody>
      </p:sp>
      <p:pic>
        <p:nvPicPr>
          <p:cNvPr id="17411" name="Content Placeholder 6" descr="Leaky gut .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9694" y="2039937"/>
            <a:ext cx="8964613" cy="3630363"/>
          </a:xfrm>
        </p:spPr>
      </p:pic>
    </p:spTree>
    <p:extLst>
      <p:ext uri="{BB962C8B-B14F-4D97-AF65-F5344CB8AC3E}">
        <p14:creationId xmlns:p14="http://schemas.microsoft.com/office/powerpoint/2010/main" val="2558401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0"/>
            <a:ext cx="9144000" cy="891808"/>
          </a:xfrm>
        </p:spPr>
        <p:style>
          <a:lnRef idx="1">
            <a:schemeClr val="accent5"/>
          </a:lnRef>
          <a:fillRef idx="3">
            <a:schemeClr val="accent5"/>
          </a:fillRef>
          <a:effectRef idx="2">
            <a:schemeClr val="accent5"/>
          </a:effectRef>
          <a:fontRef idx="minor">
            <a:schemeClr val="lt1"/>
          </a:fontRef>
        </p:style>
        <p:txBody>
          <a:bodyPr/>
          <a:lstStyle/>
          <a:p>
            <a:r>
              <a:rPr lang="en-US" dirty="0" smtClean="0">
                <a:solidFill>
                  <a:schemeClr val="bg1"/>
                </a:solidFill>
              </a:rPr>
              <a:t>Leaky Gut</a:t>
            </a:r>
            <a:endParaRPr lang="en-US" dirty="0">
              <a:solidFill>
                <a:schemeClr val="bg1"/>
              </a:solidFill>
            </a:endParaRPr>
          </a:p>
        </p:txBody>
      </p:sp>
      <p:pic>
        <p:nvPicPr>
          <p:cNvPr id="12291" name="Content Placeholder 4" descr="intestinal health.jpg"/>
          <p:cNvPicPr>
            <a:picLocks noGrp="1" noChangeAspect="1"/>
          </p:cNvPicPr>
          <p:nvPr>
            <p:ph idx="1"/>
          </p:nvPr>
        </p:nvPicPr>
        <p:blipFill>
          <a:blip r:embed="rId2">
            <a:extLst>
              <a:ext uri="{28A0092B-C50C-407E-A947-70E740481C1C}">
                <a14:useLocalDpi xmlns:a14="http://schemas.microsoft.com/office/drawing/2010/main" val="0"/>
              </a:ext>
            </a:extLst>
          </a:blip>
          <a:srcRect t="12628"/>
          <a:stretch>
            <a:fillRect/>
          </a:stretch>
        </p:blipFill>
        <p:spPr>
          <a:xfrm>
            <a:off x="444911" y="1066800"/>
            <a:ext cx="8254179" cy="5562599"/>
          </a:xfrm>
        </p:spPr>
      </p:pic>
    </p:spTree>
    <p:extLst>
      <p:ext uri="{BB962C8B-B14F-4D97-AF65-F5344CB8AC3E}">
        <p14:creationId xmlns:p14="http://schemas.microsoft.com/office/powerpoint/2010/main" val="154425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382000" cy="1447800"/>
          </a:xfrm>
        </p:spPr>
        <p:txBody>
          <a:bodyPr/>
          <a:lstStyle/>
          <a:p>
            <a:r>
              <a:rPr lang="en-US" dirty="0"/>
              <a:t>How </a:t>
            </a:r>
            <a:r>
              <a:rPr lang="en-US" dirty="0" smtClean="0"/>
              <a:t>Leaky Gut </a:t>
            </a:r>
            <a:r>
              <a:rPr lang="en-US" dirty="0"/>
              <a:t>and </a:t>
            </a:r>
            <a:r>
              <a:rPr lang="en-US" dirty="0" smtClean="0"/>
              <a:t>Digestive Impairment Affect…</a:t>
            </a:r>
            <a:endParaRPr lang="en-US" dirty="0"/>
          </a:p>
        </p:txBody>
      </p:sp>
      <p:sp>
        <p:nvSpPr>
          <p:cNvPr id="5" name="Content Placeholder 4"/>
          <p:cNvSpPr>
            <a:spLocks noGrp="1"/>
          </p:cNvSpPr>
          <p:nvPr>
            <p:ph idx="1"/>
          </p:nvPr>
        </p:nvSpPr>
        <p:spPr>
          <a:xfrm>
            <a:off x="152400" y="1752600"/>
            <a:ext cx="3810000" cy="4419600"/>
          </a:xfrm>
        </p:spPr>
        <p:txBody>
          <a:bodyPr/>
          <a:lstStyle/>
          <a:p>
            <a:r>
              <a:rPr lang="en-US" dirty="0" smtClean="0"/>
              <a:t>Thyroid</a:t>
            </a:r>
          </a:p>
          <a:p>
            <a:r>
              <a:rPr lang="en-US" dirty="0" smtClean="0"/>
              <a:t>Adrenals</a:t>
            </a:r>
          </a:p>
          <a:p>
            <a:r>
              <a:rPr lang="en-US" dirty="0" smtClean="0"/>
              <a:t>Blood sugar </a:t>
            </a:r>
            <a:br>
              <a:rPr lang="en-US" dirty="0" smtClean="0"/>
            </a:br>
            <a:r>
              <a:rPr lang="en-US" dirty="0" smtClean="0"/>
              <a:t>regulating hormones</a:t>
            </a:r>
          </a:p>
          <a:p>
            <a:r>
              <a:rPr lang="en-US" dirty="0" smtClean="0"/>
              <a:t>Sex hormones</a:t>
            </a:r>
          </a:p>
          <a:p>
            <a:endParaRPr lang="en-US" dirty="0"/>
          </a:p>
          <a:p>
            <a:endParaRPr lang="en-US" dirty="0" smtClean="0"/>
          </a:p>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113" y="1371600"/>
            <a:ext cx="5209261" cy="5219700"/>
          </a:xfrm>
          <a:prstGeom prst="rect">
            <a:avLst/>
          </a:prstGeom>
        </p:spPr>
      </p:pic>
    </p:spTree>
    <p:extLst>
      <p:ext uri="{BB962C8B-B14F-4D97-AF65-F5344CB8AC3E}">
        <p14:creationId xmlns:p14="http://schemas.microsoft.com/office/powerpoint/2010/main" val="4176162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earnuke.com/wp-content/uploads/2014/02/thief-4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63" r="14023"/>
          <a:stretch/>
        </p:blipFill>
        <p:spPr bwMode="auto">
          <a:xfrm>
            <a:off x="66787" y="857331"/>
            <a:ext cx="4495800" cy="37280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9717" y="3298410"/>
            <a:ext cx="1828800" cy="548640"/>
            <a:chOff x="2895600" y="533400"/>
            <a:chExt cx="1299591" cy="406122"/>
          </a:xfrm>
          <a:scene3d>
            <a:camera prst="orthographicFront">
              <a:rot lat="0" lon="0" rev="0"/>
            </a:camera>
            <a:lightRig rig="contrasting" dir="t">
              <a:rot lat="0" lon="0" rev="1200000"/>
            </a:lightRig>
          </a:scene3d>
        </p:grpSpPr>
        <p:sp>
          <p:nvSpPr>
            <p:cNvPr id="46" name="Rounded Rectangle 45"/>
            <p:cNvSpPr/>
            <p:nvPr/>
          </p:nvSpPr>
          <p:spPr>
            <a:xfrm>
              <a:off x="2895600" y="533400"/>
              <a:ext cx="1299591" cy="406122"/>
            </a:xfrm>
            <a:prstGeom prst="roundRect">
              <a:avLst>
                <a:gd name="adj" fmla="val 10000"/>
              </a:avLst>
            </a:prstGeom>
            <a:solidFill>
              <a:schemeClr val="accent4">
                <a:lumMod val="75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47" name="Rounded Rectangle 14"/>
            <p:cNvSpPr/>
            <p:nvPr/>
          </p:nvSpPr>
          <p:spPr>
            <a:xfrm>
              <a:off x="2907495" y="545295"/>
              <a:ext cx="1275801" cy="3823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Pregnenolone</a:t>
              </a:r>
              <a:endParaRPr lang="en-US" kern="1200" dirty="0"/>
            </a:p>
          </p:txBody>
        </p:sp>
      </p:grpSp>
      <p:grpSp>
        <p:nvGrpSpPr>
          <p:cNvPr id="12" name="Group 11"/>
          <p:cNvGrpSpPr/>
          <p:nvPr/>
        </p:nvGrpSpPr>
        <p:grpSpPr>
          <a:xfrm>
            <a:off x="66611" y="857331"/>
            <a:ext cx="1828800" cy="548640"/>
            <a:chOff x="3065784" y="2897230"/>
            <a:chExt cx="1299591" cy="406122"/>
          </a:xfrm>
          <a:scene3d>
            <a:camera prst="orthographicFront">
              <a:rot lat="0" lon="0" rev="0"/>
            </a:camera>
            <a:lightRig rig="contrasting" dir="t">
              <a:rot lat="0" lon="0" rev="1200000"/>
            </a:lightRig>
          </a:scene3d>
        </p:grpSpPr>
        <p:sp>
          <p:nvSpPr>
            <p:cNvPr id="40" name="Rounded Rectangle 39"/>
            <p:cNvSpPr/>
            <p:nvPr/>
          </p:nvSpPr>
          <p:spPr>
            <a:xfrm>
              <a:off x="3065784" y="2897230"/>
              <a:ext cx="1299591" cy="406122"/>
            </a:xfrm>
            <a:prstGeom prst="roundRect">
              <a:avLst>
                <a:gd name="adj" fmla="val 10000"/>
              </a:avLst>
            </a:prstGeom>
            <a:solidFill>
              <a:schemeClr val="accent6">
                <a:lumMod val="75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41" name="Rounded Rectangle 20"/>
            <p:cNvSpPr/>
            <p:nvPr/>
          </p:nvSpPr>
          <p:spPr>
            <a:xfrm>
              <a:off x="3065784" y="2915435"/>
              <a:ext cx="1275801" cy="3823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Cortisol</a:t>
              </a:r>
              <a:endParaRPr lang="en-US" kern="1200" dirty="0"/>
            </a:p>
          </p:txBody>
        </p:sp>
      </p:grpSp>
      <p:grpSp>
        <p:nvGrpSpPr>
          <p:cNvPr id="15" name="Group 14"/>
          <p:cNvGrpSpPr/>
          <p:nvPr/>
        </p:nvGrpSpPr>
        <p:grpSpPr>
          <a:xfrm>
            <a:off x="1646432" y="4314507"/>
            <a:ext cx="1828800" cy="548640"/>
            <a:chOff x="4842475" y="1151782"/>
            <a:chExt cx="1299591" cy="406122"/>
          </a:xfrm>
          <a:scene3d>
            <a:camera prst="orthographicFront">
              <a:rot lat="0" lon="0" rev="0"/>
            </a:camera>
            <a:lightRig rig="contrasting" dir="t">
              <a:rot lat="0" lon="0" rev="1200000"/>
            </a:lightRig>
          </a:scene3d>
        </p:grpSpPr>
        <p:sp>
          <p:nvSpPr>
            <p:cNvPr id="34" name="Rounded Rectangle 33"/>
            <p:cNvSpPr/>
            <p:nvPr/>
          </p:nvSpPr>
          <p:spPr>
            <a:xfrm>
              <a:off x="4842475" y="1151782"/>
              <a:ext cx="1299591" cy="406122"/>
            </a:xfrm>
            <a:prstGeom prst="roundRect">
              <a:avLst>
                <a:gd name="adj" fmla="val 10000"/>
              </a:avLst>
            </a:prstGeom>
            <a:solidFill>
              <a:srgbClr val="0070C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35" name="Rounded Rectangle 26"/>
            <p:cNvSpPr/>
            <p:nvPr/>
          </p:nvSpPr>
          <p:spPr>
            <a:xfrm>
              <a:off x="4854370" y="1163677"/>
              <a:ext cx="1275801" cy="3823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DHEA</a:t>
              </a:r>
              <a:endParaRPr lang="en-US" kern="1200" dirty="0"/>
            </a:p>
          </p:txBody>
        </p:sp>
      </p:grpSp>
      <p:grpSp>
        <p:nvGrpSpPr>
          <p:cNvPr id="17" name="Group 16"/>
          <p:cNvGrpSpPr/>
          <p:nvPr/>
        </p:nvGrpSpPr>
        <p:grpSpPr>
          <a:xfrm>
            <a:off x="1617232" y="6054672"/>
            <a:ext cx="1828800" cy="548640"/>
            <a:chOff x="4707104" y="3046918"/>
            <a:chExt cx="1299591" cy="406122"/>
          </a:xfrm>
          <a:scene3d>
            <a:camera prst="orthographicFront">
              <a:rot lat="0" lon="0" rev="0"/>
            </a:camera>
            <a:lightRig rig="contrasting" dir="t">
              <a:rot lat="0" lon="0" rev="1200000"/>
            </a:lightRig>
          </a:scene3d>
        </p:grpSpPr>
        <p:sp>
          <p:nvSpPr>
            <p:cNvPr id="30" name="Rounded Rectangle 29"/>
            <p:cNvSpPr/>
            <p:nvPr/>
          </p:nvSpPr>
          <p:spPr>
            <a:xfrm>
              <a:off x="4707104" y="3046918"/>
              <a:ext cx="1299591" cy="406122"/>
            </a:xfrm>
            <a:prstGeom prst="roundRect">
              <a:avLst>
                <a:gd name="adj" fmla="val 10000"/>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4718999" y="3058813"/>
              <a:ext cx="1275801" cy="3823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Progesterone</a:t>
              </a:r>
              <a:endParaRPr lang="en-US" kern="1200" dirty="0"/>
            </a:p>
          </p:txBody>
        </p:sp>
      </p:grpSp>
      <p:grpSp>
        <p:nvGrpSpPr>
          <p:cNvPr id="20" name="Group 19"/>
          <p:cNvGrpSpPr/>
          <p:nvPr/>
        </p:nvGrpSpPr>
        <p:grpSpPr>
          <a:xfrm>
            <a:off x="1636727" y="4902764"/>
            <a:ext cx="1828800" cy="548640"/>
            <a:chOff x="6399186" y="1760937"/>
            <a:chExt cx="1299591" cy="406122"/>
          </a:xfrm>
          <a:scene3d>
            <a:camera prst="orthographicFront">
              <a:rot lat="0" lon="0" rev="0"/>
            </a:camera>
            <a:lightRig rig="contrasting" dir="t">
              <a:rot lat="0" lon="0" rev="1200000"/>
            </a:lightRig>
          </a:scene3d>
        </p:grpSpPr>
        <p:sp>
          <p:nvSpPr>
            <p:cNvPr id="24" name="Rounded Rectangle 23"/>
            <p:cNvSpPr/>
            <p:nvPr/>
          </p:nvSpPr>
          <p:spPr>
            <a:xfrm>
              <a:off x="6399186" y="1760937"/>
              <a:ext cx="1299591" cy="406122"/>
            </a:xfrm>
            <a:prstGeom prst="roundRect">
              <a:avLst>
                <a:gd name="adj" fmla="val 10000"/>
              </a:avLst>
            </a:prstGeom>
            <a:solidFill>
              <a:srgbClr val="0070C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5" name="Rounded Rectangle 36"/>
            <p:cNvSpPr/>
            <p:nvPr/>
          </p:nvSpPr>
          <p:spPr>
            <a:xfrm>
              <a:off x="6411081" y="1772832"/>
              <a:ext cx="1275801" cy="38233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Testosterone</a:t>
              </a:r>
              <a:endParaRPr lang="en-US" kern="1200" dirty="0"/>
            </a:p>
          </p:txBody>
        </p:sp>
      </p:grpSp>
      <p:sp>
        <p:nvSpPr>
          <p:cNvPr id="113" name="Rounded Rectangle 30"/>
          <p:cNvSpPr/>
          <p:nvPr/>
        </p:nvSpPr>
        <p:spPr>
          <a:xfrm>
            <a:off x="7035488" y="5028514"/>
            <a:ext cx="1795322" cy="516502"/>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kern="1200" dirty="0" smtClean="0"/>
              <a:t>Estrone</a:t>
            </a:r>
            <a:endParaRPr lang="en-US" kern="1200" dirty="0"/>
          </a:p>
        </p:txBody>
      </p:sp>
      <p:grpSp>
        <p:nvGrpSpPr>
          <p:cNvPr id="115" name="Group 114"/>
          <p:cNvGrpSpPr/>
          <p:nvPr/>
        </p:nvGrpSpPr>
        <p:grpSpPr>
          <a:xfrm>
            <a:off x="1634974" y="5435334"/>
            <a:ext cx="1840258" cy="596693"/>
            <a:chOff x="6602231" y="2979231"/>
            <a:chExt cx="1322348" cy="418374"/>
          </a:xfrm>
          <a:scene3d>
            <a:camera prst="orthographicFront">
              <a:rot lat="0" lon="0" rev="0"/>
            </a:camera>
            <a:lightRig rig="contrasting" dir="t">
              <a:rot lat="0" lon="0" rev="1200000"/>
            </a:lightRig>
          </a:scene3d>
        </p:grpSpPr>
        <p:sp>
          <p:nvSpPr>
            <p:cNvPr id="116" name="Rounded Rectangle 115"/>
            <p:cNvSpPr/>
            <p:nvPr/>
          </p:nvSpPr>
          <p:spPr>
            <a:xfrm>
              <a:off x="6602231" y="2979231"/>
              <a:ext cx="1299591" cy="406122"/>
            </a:xfrm>
            <a:prstGeom prst="roundRect">
              <a:avLst>
                <a:gd name="adj" fmla="val 10000"/>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17" name="Rounded Rectangle 4"/>
            <p:cNvSpPr/>
            <p:nvPr/>
          </p:nvSpPr>
          <p:spPr>
            <a:xfrm>
              <a:off x="6614125" y="2991126"/>
              <a:ext cx="1310454" cy="40647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2000" kern="1200" dirty="0" smtClean="0"/>
                <a:t>Estrogen</a:t>
              </a:r>
              <a:endParaRPr lang="en-US" sz="2000" kern="1200" dirty="0"/>
            </a:p>
          </p:txBody>
        </p:sp>
      </p:grpSp>
      <p:sp>
        <p:nvSpPr>
          <p:cNvPr id="2" name="Rectangle 1"/>
          <p:cNvSpPr/>
          <p:nvPr/>
        </p:nvSpPr>
        <p:spPr>
          <a:xfrm>
            <a:off x="1" y="4869"/>
            <a:ext cx="9144000" cy="677108"/>
          </a:xfrm>
          <a:prstGeom prst="rect">
            <a:avLst/>
          </a:prstGeom>
        </p:spPr>
        <p:txBody>
          <a:bodyPr wrap="square">
            <a:spAutoFit/>
          </a:bodyPr>
          <a:lstStyle/>
          <a:p>
            <a:pPr algn="ctr">
              <a:defRPr/>
            </a:pPr>
            <a:r>
              <a:rPr lang="en-US" sz="3800" b="1" dirty="0" smtClean="0">
                <a:solidFill>
                  <a:srgbClr val="72741B"/>
                </a:solidFill>
                <a:latin typeface="+mj-lt"/>
              </a:rPr>
              <a:t>Adrenal Burnout is Stealing Your Sex Drive</a:t>
            </a:r>
            <a:endParaRPr lang="en-US" sz="3800" b="1" dirty="0">
              <a:solidFill>
                <a:srgbClr val="72741B"/>
              </a:solidFill>
              <a:latin typeface="+mj-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32" y="5028514"/>
            <a:ext cx="1484849" cy="1113636"/>
          </a:xfrm>
          <a:prstGeom prst="rect">
            <a:avLst/>
          </a:prstGeom>
        </p:spPr>
      </p:pic>
      <p:pic>
        <p:nvPicPr>
          <p:cNvPr id="84" name="Picture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7010" y="3734255"/>
            <a:ext cx="4284000" cy="2859367"/>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009" y="883937"/>
            <a:ext cx="4284000" cy="2859367"/>
          </a:xfrm>
          <a:prstGeom prst="rect">
            <a:avLst/>
          </a:prstGeom>
        </p:spPr>
      </p:pic>
    </p:spTree>
    <p:extLst>
      <p:ext uri="{BB962C8B-B14F-4D97-AF65-F5344CB8AC3E}">
        <p14:creationId xmlns:p14="http://schemas.microsoft.com/office/powerpoint/2010/main" val="3732178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7"/>
          <p:cNvSpPr>
            <a:spLocks noGrp="1"/>
          </p:cNvSpPr>
          <p:nvPr>
            <p:ph idx="1"/>
          </p:nvPr>
        </p:nvSpPr>
        <p:spPr>
          <a:xfrm>
            <a:off x="-7189" y="0"/>
            <a:ext cx="9159848" cy="2301021"/>
          </a:xfrm>
        </p:spPr>
        <p:txBody>
          <a:bodyPr/>
          <a:lstStyle/>
          <a:p>
            <a:pPr marL="0" indent="0" algn="ctr">
              <a:buNone/>
              <a:defRPr/>
            </a:pPr>
            <a:r>
              <a:rPr lang="en-US" sz="4800" b="1" dirty="0">
                <a:solidFill>
                  <a:schemeClr val="accent2">
                    <a:lumMod val="75000"/>
                  </a:schemeClr>
                </a:solidFill>
              </a:rPr>
              <a:t>3 Ways </a:t>
            </a:r>
            <a:r>
              <a:rPr lang="en-US" sz="4800" b="1" dirty="0" smtClean="0">
                <a:solidFill>
                  <a:schemeClr val="accent2">
                    <a:lumMod val="75000"/>
                  </a:schemeClr>
                </a:solidFill>
              </a:rPr>
              <a:t>Your Digestive </a:t>
            </a:r>
            <a:r>
              <a:rPr lang="en-US" sz="4800" b="1" dirty="0">
                <a:solidFill>
                  <a:schemeClr val="accent2">
                    <a:lumMod val="75000"/>
                  </a:schemeClr>
                </a:solidFill>
              </a:rPr>
              <a:t>Health Affects </a:t>
            </a:r>
            <a:r>
              <a:rPr lang="en-US" sz="4800" b="1" dirty="0" smtClean="0">
                <a:solidFill>
                  <a:schemeClr val="accent2">
                    <a:lumMod val="75000"/>
                  </a:schemeClr>
                </a:solidFill>
              </a:rPr>
              <a:t>Your </a:t>
            </a:r>
            <a:r>
              <a:rPr lang="en-US" sz="4800" b="1" dirty="0">
                <a:solidFill>
                  <a:schemeClr val="accent2">
                    <a:lumMod val="75000"/>
                  </a:schemeClr>
                </a:solidFill>
              </a:rPr>
              <a:t>Energy, Your Mood, and </a:t>
            </a:r>
            <a:r>
              <a:rPr lang="en-US" sz="4800" b="1" dirty="0" smtClean="0">
                <a:solidFill>
                  <a:schemeClr val="accent2">
                    <a:lumMod val="75000"/>
                  </a:schemeClr>
                </a:solidFill>
              </a:rPr>
              <a:t>Your </a:t>
            </a:r>
            <a:r>
              <a:rPr lang="en-US" sz="4800" b="1" dirty="0">
                <a:solidFill>
                  <a:schemeClr val="accent2">
                    <a:lumMod val="75000"/>
                  </a:schemeClr>
                </a:solidFill>
              </a:rPr>
              <a:t>Sex Drive</a:t>
            </a:r>
            <a:endParaRPr lang="en-US" sz="4800" b="1" i="1" dirty="0" smtClean="0">
              <a:solidFill>
                <a:schemeClr val="accent2">
                  <a:lumMod val="7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043"/>
          <a:stretch/>
        </p:blipFill>
        <p:spPr>
          <a:xfrm>
            <a:off x="4181580" y="2301021"/>
            <a:ext cx="4962420" cy="3667297"/>
          </a:xfrm>
          <a:prstGeom prst="rect">
            <a:avLst/>
          </a:prstGeom>
        </p:spPr>
      </p:pic>
      <p:sp>
        <p:nvSpPr>
          <p:cNvPr id="7" name="Content Placeholder 2"/>
          <p:cNvSpPr txBox="1">
            <a:spLocks/>
          </p:cNvSpPr>
          <p:nvPr/>
        </p:nvSpPr>
        <p:spPr bwMode="auto">
          <a:xfrm>
            <a:off x="31173" y="2362200"/>
            <a:ext cx="438842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chemeClr val="accent5">
                  <a:lumMod val="75000"/>
                </a:schemeClr>
              </a:buClr>
              <a:buFont typeface="Wingdings" pitchFamily="2" charset="2"/>
              <a:buChar char="Ø"/>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6">
                  <a:lumMod val="75000"/>
                </a:schemeClr>
              </a:buClr>
              <a:buFont typeface="Wingdings" pitchFamily="2" charset="2"/>
              <a:buChar char="ü"/>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lnSpc>
                <a:spcPct val="114000"/>
              </a:lnSpc>
              <a:buFont typeface="+mj-lt"/>
              <a:buAutoNum type="arabicPeriod"/>
              <a:defRPr/>
            </a:pPr>
            <a:r>
              <a:rPr lang="en-US" sz="4100" dirty="0" smtClean="0"/>
              <a:t>Nutrient and </a:t>
            </a:r>
            <a:br>
              <a:rPr lang="en-US" sz="4100" dirty="0" smtClean="0"/>
            </a:br>
            <a:r>
              <a:rPr lang="en-US" sz="4100" dirty="0" smtClean="0"/>
              <a:t>toxin absorption</a:t>
            </a:r>
          </a:p>
          <a:p>
            <a:pPr marL="742950" indent="-742950">
              <a:lnSpc>
                <a:spcPct val="114000"/>
              </a:lnSpc>
              <a:buFont typeface="+mj-lt"/>
              <a:buAutoNum type="arabicPeriod"/>
              <a:defRPr/>
            </a:pPr>
            <a:r>
              <a:rPr lang="en-US" sz="4100" dirty="0"/>
              <a:t>Hormone and </a:t>
            </a:r>
            <a:br>
              <a:rPr lang="en-US" sz="4100" dirty="0"/>
            </a:br>
            <a:r>
              <a:rPr lang="en-US" sz="4100" dirty="0"/>
              <a:t>neurotransmitter balance</a:t>
            </a:r>
          </a:p>
          <a:p>
            <a:pPr marL="742950" indent="-742950">
              <a:lnSpc>
                <a:spcPct val="114000"/>
              </a:lnSpc>
              <a:buFont typeface="+mj-lt"/>
              <a:buAutoNum type="arabicPeriod"/>
              <a:defRPr/>
            </a:pPr>
            <a:r>
              <a:rPr lang="en-US" sz="4100" dirty="0" smtClean="0"/>
              <a:t>Inflammation </a:t>
            </a:r>
            <a:r>
              <a:rPr lang="en-US" sz="4100" dirty="0"/>
              <a:t>and immune stress</a:t>
            </a:r>
          </a:p>
          <a:p>
            <a:pPr>
              <a:defRPr/>
            </a:pPr>
            <a:endParaRPr lang="en-US" dirty="0" smtClean="0"/>
          </a:p>
          <a:p>
            <a:pPr>
              <a:defRPr/>
            </a:pPr>
            <a:endParaRPr lang="en-US" dirty="0"/>
          </a:p>
        </p:txBody>
      </p:sp>
    </p:spTree>
    <p:extLst>
      <p:ext uri="{BB962C8B-B14F-4D97-AF65-F5344CB8AC3E}">
        <p14:creationId xmlns:p14="http://schemas.microsoft.com/office/powerpoint/2010/main" val="4279482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143000"/>
            <a:ext cx="8763000" cy="5029200"/>
          </a:xfrm>
        </p:spPr>
        <p:txBody>
          <a:bodyPr/>
          <a:lstStyle/>
          <a:p>
            <a:pPr marL="0" indent="0" algn="ctr">
              <a:buNone/>
            </a:pPr>
            <a:r>
              <a:rPr lang="en-US" sz="3200" dirty="0" smtClean="0"/>
              <a:t>Regain energy, balance, and joy (and fit in your clothes with comfort and confidence!)</a:t>
            </a:r>
          </a:p>
          <a:p>
            <a:pPr marL="0" indent="0" algn="ctr">
              <a:buNone/>
            </a:pPr>
            <a:endParaRPr lang="en-US" sz="3200" dirty="0"/>
          </a:p>
        </p:txBody>
      </p:sp>
      <p:sp>
        <p:nvSpPr>
          <p:cNvPr id="6" name="Title 1"/>
          <p:cNvSpPr>
            <a:spLocks noGrp="1"/>
          </p:cNvSpPr>
          <p:nvPr>
            <p:ph type="title"/>
          </p:nvPr>
        </p:nvSpPr>
        <p:spPr>
          <a:xfrm>
            <a:off x="0" y="0"/>
            <a:ext cx="9144000" cy="1143000"/>
          </a:xfrm>
        </p:spPr>
        <p:txBody>
          <a:bodyPr/>
          <a:lstStyle/>
          <a:p>
            <a:r>
              <a:rPr lang="en-US" sz="5400" dirty="0" smtClean="0"/>
              <a:t>Restoring Digestive Health</a:t>
            </a:r>
            <a:endParaRPr lang="en-US" altLang="en-US" sz="5400" dirty="0" smtClean="0">
              <a:solidFill>
                <a:srgbClr val="F09592"/>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514600"/>
            <a:ext cx="6680200" cy="4008119"/>
          </a:xfrm>
          <a:prstGeom prst="rect">
            <a:avLst/>
          </a:prstGeom>
        </p:spPr>
      </p:pic>
    </p:spTree>
    <p:extLst>
      <p:ext uri="{BB962C8B-B14F-4D97-AF65-F5344CB8AC3E}">
        <p14:creationId xmlns:p14="http://schemas.microsoft.com/office/powerpoint/2010/main" val="1180288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04800" y="1231900"/>
            <a:ext cx="8534400" cy="4635500"/>
          </a:xfrm>
        </p:spPr>
        <p:txBody>
          <a:bodyPr/>
          <a:lstStyle/>
          <a:p>
            <a:pPr marL="0" indent="0" algn="ctr">
              <a:buFont typeface="Wingdings" panose="05000000000000000000" pitchFamily="2" charset="2"/>
              <a:buNone/>
            </a:pPr>
            <a:r>
              <a:rPr lang="en-US" altLang="en-US" sz="3200" dirty="0" smtClean="0"/>
              <a:t>You’re tired of having to unbutton your pants after eating because you’re bloated and gassy</a:t>
            </a:r>
          </a:p>
        </p:txBody>
      </p:sp>
      <p:sp>
        <p:nvSpPr>
          <p:cNvPr id="6" name="Title 1"/>
          <p:cNvSpPr>
            <a:spLocks noGrp="1"/>
          </p:cNvSpPr>
          <p:nvPr>
            <p:ph type="title"/>
          </p:nvPr>
        </p:nvSpPr>
        <p:spPr>
          <a:xfrm>
            <a:off x="0" y="0"/>
            <a:ext cx="9144000" cy="1143000"/>
          </a:xfrm>
        </p:spPr>
        <p:txBody>
          <a:bodyPr/>
          <a:lstStyle/>
          <a:p>
            <a:r>
              <a:rPr lang="en-US" altLang="en-US" sz="5400" dirty="0" smtClean="0"/>
              <a:t>You Are In The Right Place If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16" y="2438400"/>
            <a:ext cx="7748168" cy="4044544"/>
          </a:xfrm>
          <a:prstGeom prst="rect">
            <a:avLst/>
          </a:prstGeom>
        </p:spPr>
      </p:pic>
    </p:spTree>
    <p:extLst>
      <p:ext uri="{BB962C8B-B14F-4D97-AF65-F5344CB8AC3E}">
        <p14:creationId xmlns:p14="http://schemas.microsoft.com/office/powerpoint/2010/main" val="3774644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295400"/>
          </a:xfrm>
        </p:spPr>
        <p:txBody>
          <a:bodyPr/>
          <a:lstStyle/>
          <a:p>
            <a:r>
              <a:rPr lang="en-US" sz="6000" dirty="0"/>
              <a:t>The </a:t>
            </a:r>
            <a:r>
              <a:rPr lang="en-US" sz="6000" dirty="0">
                <a:solidFill>
                  <a:schemeClr val="accent6">
                    <a:lumMod val="75000"/>
                  </a:schemeClr>
                </a:solidFill>
              </a:rPr>
              <a:t>4R</a:t>
            </a:r>
            <a:r>
              <a:rPr lang="en-US" sz="6000" dirty="0"/>
              <a:t> Process</a:t>
            </a:r>
          </a:p>
        </p:txBody>
      </p:sp>
      <p:sp>
        <p:nvSpPr>
          <p:cNvPr id="3" name="Content Placeholder 2"/>
          <p:cNvSpPr>
            <a:spLocks noGrp="1"/>
          </p:cNvSpPr>
          <p:nvPr>
            <p:ph idx="1"/>
          </p:nvPr>
        </p:nvSpPr>
        <p:spPr>
          <a:xfrm>
            <a:off x="5410200" y="1945574"/>
            <a:ext cx="3200400" cy="4144963"/>
          </a:xfrm>
        </p:spPr>
        <p:txBody>
          <a:bodyPr/>
          <a:lstStyle/>
          <a:p>
            <a:r>
              <a:rPr lang="en-US" sz="4000" b="1" dirty="0" smtClean="0">
                <a:solidFill>
                  <a:schemeClr val="accent6">
                    <a:lumMod val="75000"/>
                  </a:schemeClr>
                </a:solidFill>
              </a:rPr>
              <a:t>Remove</a:t>
            </a:r>
          </a:p>
          <a:p>
            <a:r>
              <a:rPr lang="en-US" sz="4000" dirty="0" smtClean="0"/>
              <a:t>Replace</a:t>
            </a:r>
          </a:p>
          <a:p>
            <a:r>
              <a:rPr lang="en-US" sz="4000" dirty="0"/>
              <a:t>Repair</a:t>
            </a:r>
          </a:p>
          <a:p>
            <a:r>
              <a:rPr lang="en-US" sz="4000" dirty="0" err="1" smtClean="0"/>
              <a:t>Reinoculate</a:t>
            </a:r>
            <a:endParaRPr lang="en-US" sz="40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4572000" cy="3341758"/>
          </a:xfrm>
          <a:prstGeom prst="rect">
            <a:avLst/>
          </a:prstGeom>
        </p:spPr>
      </p:pic>
    </p:spTree>
    <p:extLst>
      <p:ext uri="{BB962C8B-B14F-4D97-AF65-F5344CB8AC3E}">
        <p14:creationId xmlns:p14="http://schemas.microsoft.com/office/powerpoint/2010/main" val="2979038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445"/>
          <a:stretch/>
        </p:blipFill>
        <p:spPr>
          <a:xfrm>
            <a:off x="76200" y="-34656"/>
            <a:ext cx="4796259" cy="6553200"/>
          </a:xfrm>
          <a:prstGeom prst="rect">
            <a:avLst/>
          </a:prstGeom>
        </p:spPr>
      </p:pic>
      <p:pic>
        <p:nvPicPr>
          <p:cNvPr id="6" name="Picture 5"/>
          <p:cNvPicPr>
            <a:picLocks noChangeAspect="1"/>
          </p:cNvPicPr>
          <p:nvPr/>
        </p:nvPicPr>
        <p:blipFill rotWithShape="1">
          <a:blip r:embed="rId3"/>
          <a:srcRect l="55743" t="10159" r="5199" b="-997"/>
          <a:stretch/>
        </p:blipFill>
        <p:spPr>
          <a:xfrm>
            <a:off x="4872459" y="36300"/>
            <a:ext cx="3962400" cy="6517413"/>
          </a:xfrm>
          <a:prstGeom prst="rect">
            <a:avLst/>
          </a:prstGeom>
        </p:spPr>
      </p:pic>
    </p:spTree>
    <p:extLst>
      <p:ext uri="{BB962C8B-B14F-4D97-AF65-F5344CB8AC3E}">
        <p14:creationId xmlns:p14="http://schemas.microsoft.com/office/powerpoint/2010/main" val="2676661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9144000" cy="1447800"/>
          </a:xfrm>
          <a:solidFill>
            <a:srgbClr val="FEAD21"/>
          </a:solidFill>
        </p:spPr>
        <p:txBody>
          <a:bodyPr>
            <a:normAutofit fontScale="90000"/>
          </a:bodyPr>
          <a:lstStyle/>
          <a:p>
            <a:pPr>
              <a:defRPr/>
            </a:pPr>
            <a:r>
              <a:rPr lang="en-US" dirty="0" smtClean="0">
                <a:solidFill>
                  <a:schemeClr val="tx1"/>
                </a:solidFill>
              </a:rPr>
              <a:t>Remove the Top 3 Foods That </a:t>
            </a:r>
            <a:br>
              <a:rPr lang="en-US" dirty="0" smtClean="0">
                <a:solidFill>
                  <a:schemeClr val="tx1"/>
                </a:solidFill>
              </a:rPr>
            </a:br>
            <a:r>
              <a:rPr lang="en-US" dirty="0" smtClean="0">
                <a:solidFill>
                  <a:schemeClr val="tx1"/>
                </a:solidFill>
              </a:rPr>
              <a:t>Slow or Damage Your Gut</a:t>
            </a:r>
          </a:p>
        </p:txBody>
      </p:sp>
      <p:sp>
        <p:nvSpPr>
          <p:cNvPr id="3" name="Content Placeholder 2"/>
          <p:cNvSpPr>
            <a:spLocks noGrp="1"/>
          </p:cNvSpPr>
          <p:nvPr>
            <p:ph idx="1"/>
          </p:nvPr>
        </p:nvSpPr>
        <p:spPr>
          <a:xfrm>
            <a:off x="4396653" y="2209800"/>
            <a:ext cx="4757738" cy="4081462"/>
          </a:xfrm>
        </p:spPr>
        <p:txBody>
          <a:bodyPr>
            <a:normAutofit/>
          </a:bodyPr>
          <a:lstStyle/>
          <a:p>
            <a:pPr>
              <a:defRPr/>
            </a:pPr>
            <a:r>
              <a:rPr lang="en-US" sz="3600" dirty="0" smtClean="0">
                <a:cs typeface="Arial" pitchFamily="34" charset="0"/>
              </a:rPr>
              <a:t>Sugar and processed foods</a:t>
            </a:r>
          </a:p>
          <a:p>
            <a:pPr>
              <a:defRPr/>
            </a:pPr>
            <a:r>
              <a:rPr lang="en-US" sz="3600" dirty="0" smtClean="0">
                <a:cs typeface="Arial" pitchFamily="34" charset="0"/>
              </a:rPr>
              <a:t>Trans and heated fats</a:t>
            </a:r>
          </a:p>
          <a:p>
            <a:pPr>
              <a:defRPr/>
            </a:pPr>
            <a:r>
              <a:rPr lang="en-US" sz="3600" dirty="0" smtClean="0">
                <a:cs typeface="Arial" pitchFamily="34" charset="0"/>
              </a:rPr>
              <a:t>Allergens, </a:t>
            </a:r>
            <a:br>
              <a:rPr lang="en-US" sz="3600" dirty="0" smtClean="0">
                <a:cs typeface="Arial" pitchFamily="34" charset="0"/>
              </a:rPr>
            </a:br>
            <a:r>
              <a:rPr lang="en-US" sz="3600" dirty="0" smtClean="0">
                <a:cs typeface="Arial" pitchFamily="34" charset="0"/>
              </a:rPr>
              <a:t>especially gluten</a:t>
            </a:r>
          </a:p>
          <a:p>
            <a:pPr marL="0" indent="0">
              <a:buNone/>
              <a:defRPr/>
            </a:pPr>
            <a:endParaRPr lang="en-US" dirty="0" smtClean="0"/>
          </a:p>
          <a:p>
            <a:pPr>
              <a:defRPr/>
            </a:pPr>
            <a:endParaRPr lang="en-US" dirty="0"/>
          </a:p>
        </p:txBody>
      </p:sp>
      <p:pic>
        <p:nvPicPr>
          <p:cNvPr id="35845"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1981200"/>
            <a:ext cx="4233862"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2369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1143000"/>
          </a:xfrm>
          <a:solidFill>
            <a:schemeClr val="bg1"/>
          </a:solidFill>
        </p:spPr>
        <p:txBody>
          <a:bodyPr/>
          <a:lstStyle/>
          <a:p>
            <a:r>
              <a:rPr lang="en-US" dirty="0">
                <a:solidFill>
                  <a:schemeClr val="accent5">
                    <a:lumMod val="75000"/>
                  </a:schemeClr>
                </a:solidFill>
              </a:rPr>
              <a:t>Remove Allergens</a:t>
            </a:r>
          </a:p>
        </p:txBody>
      </p:sp>
      <p:sp>
        <p:nvSpPr>
          <p:cNvPr id="77827" name="Content Placeholder 2"/>
          <p:cNvSpPr>
            <a:spLocks noGrp="1"/>
          </p:cNvSpPr>
          <p:nvPr>
            <p:ph sz="half" idx="1"/>
          </p:nvPr>
        </p:nvSpPr>
        <p:spPr>
          <a:xfrm>
            <a:off x="3175" y="1393825"/>
            <a:ext cx="4267200" cy="4525963"/>
          </a:xfrm>
        </p:spPr>
        <p:txBody>
          <a:bodyPr/>
          <a:lstStyle/>
          <a:p>
            <a:r>
              <a:rPr lang="en-US" sz="3500" dirty="0" smtClean="0"/>
              <a:t>Common allergens</a:t>
            </a:r>
          </a:p>
          <a:p>
            <a:pPr lvl="1"/>
            <a:r>
              <a:rPr lang="en-US" dirty="0" smtClean="0"/>
              <a:t>Gluten</a:t>
            </a:r>
          </a:p>
          <a:p>
            <a:pPr lvl="1"/>
            <a:r>
              <a:rPr lang="en-US" dirty="0" smtClean="0"/>
              <a:t>Dairy</a:t>
            </a:r>
          </a:p>
          <a:p>
            <a:pPr lvl="1"/>
            <a:r>
              <a:rPr lang="en-US" dirty="0" smtClean="0"/>
              <a:t>Egg</a:t>
            </a:r>
          </a:p>
          <a:p>
            <a:pPr lvl="1"/>
            <a:r>
              <a:rPr lang="en-US" dirty="0" smtClean="0"/>
              <a:t>Peanuts</a:t>
            </a:r>
          </a:p>
          <a:p>
            <a:pPr lvl="1"/>
            <a:r>
              <a:rPr lang="en-US" dirty="0" smtClean="0"/>
              <a:t>Corn</a:t>
            </a:r>
          </a:p>
          <a:p>
            <a:pPr lvl="1"/>
            <a:r>
              <a:rPr lang="en-US" dirty="0" smtClean="0"/>
              <a:t>Soy</a:t>
            </a:r>
          </a:p>
          <a:p>
            <a:r>
              <a:rPr lang="en-US" sz="3500" dirty="0" smtClean="0"/>
              <a:t>Known allergens</a:t>
            </a:r>
          </a:p>
          <a:p>
            <a:endParaRPr lang="en-US" sz="3500" dirty="0" smtClean="0"/>
          </a:p>
        </p:txBody>
      </p:sp>
      <p:sp>
        <p:nvSpPr>
          <p:cNvPr id="77828" name="Content Placeholder 4"/>
          <p:cNvSpPr>
            <a:spLocks noGrp="1"/>
          </p:cNvSpPr>
          <p:nvPr>
            <p:ph sz="half" idx="2"/>
          </p:nvPr>
        </p:nvSpPr>
        <p:spPr>
          <a:xfrm>
            <a:off x="5181600" y="1524000"/>
            <a:ext cx="3581400" cy="4525963"/>
          </a:xfrm>
        </p:spPr>
        <p:txBody>
          <a:bodyPr/>
          <a:lstStyle/>
          <a:p>
            <a:r>
              <a:rPr lang="en-US" sz="3600" dirty="0" smtClean="0"/>
              <a:t>Foods you eat frequently</a:t>
            </a:r>
          </a:p>
          <a:p>
            <a:r>
              <a:rPr lang="en-US" sz="3600" dirty="0" smtClean="0"/>
              <a:t>Foods you crave</a:t>
            </a:r>
          </a:p>
          <a:p>
            <a:r>
              <a:rPr lang="en-US" sz="3600" dirty="0" smtClean="0"/>
              <a:t>Foods you don't digest well</a:t>
            </a:r>
          </a:p>
          <a:p>
            <a:endParaRPr lang="en-US" dirty="0" smtClean="0"/>
          </a:p>
        </p:txBody>
      </p:sp>
      <p:pic>
        <p:nvPicPr>
          <p:cNvPr id="7782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133600"/>
            <a:ext cx="2473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152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2438400" y="1981200"/>
            <a:ext cx="4343400" cy="3886200"/>
          </a:xfrm>
          <a:prstGeom prst="triangle">
            <a:avLst/>
          </a:prstGeom>
          <a:gradFill>
            <a:gsLst>
              <a:gs pos="0">
                <a:schemeClr val="accent6">
                  <a:lumMod val="75000"/>
                </a:schemeClr>
              </a:gs>
              <a:gs pos="50000">
                <a:schemeClr val="accent6">
                  <a:lumMod val="60000"/>
                  <a:lumOff val="40000"/>
                </a:schemeClr>
              </a:gs>
              <a:gs pos="100000">
                <a:schemeClr val="accent6">
                  <a:lumMod val="40000"/>
                  <a:lumOff val="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02363" y="2343150"/>
            <a:ext cx="1981200" cy="15240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62000" y="2209800"/>
            <a:ext cx="1981200" cy="1514475"/>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6"/>
          <p:cNvSpPr>
            <a:spLocks noGrp="1"/>
          </p:cNvSpPr>
          <p:nvPr>
            <p:ph type="title"/>
          </p:nvPr>
        </p:nvSpPr>
        <p:spPr>
          <a:xfrm>
            <a:off x="533400" y="152400"/>
            <a:ext cx="8229600" cy="1066800"/>
          </a:xfrm>
        </p:spPr>
        <p:txBody>
          <a:bodyPr/>
          <a:lstStyle/>
          <a:p>
            <a:pPr>
              <a:defRPr/>
            </a:pPr>
            <a:r>
              <a:rPr lang="en-US" dirty="0" smtClean="0"/>
              <a:t>Remove Unfriendly Organisms</a:t>
            </a:r>
            <a:endParaRPr lang="en-US" dirty="0"/>
          </a:p>
        </p:txBody>
      </p:sp>
      <p:cxnSp>
        <p:nvCxnSpPr>
          <p:cNvPr id="8" name="Straight Connector 7"/>
          <p:cNvCxnSpPr/>
          <p:nvPr/>
        </p:nvCxnSpPr>
        <p:spPr>
          <a:xfrm>
            <a:off x="533400" y="1447800"/>
            <a:ext cx="8305800" cy="8953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7287" name="TextBox 9"/>
          <p:cNvSpPr txBox="1">
            <a:spLocks noChangeArrowheads="1"/>
          </p:cNvSpPr>
          <p:nvPr/>
        </p:nvSpPr>
        <p:spPr bwMode="auto">
          <a:xfrm>
            <a:off x="952500" y="2639545"/>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dirty="0">
                <a:latin typeface="+mn-lt"/>
              </a:rPr>
              <a:t>Symbiotic</a:t>
            </a:r>
            <a:r>
              <a:rPr lang="en-US" b="1" dirty="0"/>
              <a:t> </a:t>
            </a:r>
            <a:r>
              <a:rPr lang="en-US" b="1" dirty="0" smtClean="0">
                <a:latin typeface="+mn-lt"/>
              </a:rPr>
              <a:t>relationship</a:t>
            </a:r>
            <a:endParaRPr lang="en-US" b="1" dirty="0">
              <a:latin typeface="+mn-lt"/>
            </a:endParaRPr>
          </a:p>
        </p:txBody>
      </p:sp>
      <p:sp>
        <p:nvSpPr>
          <p:cNvPr id="97288" name="TextBox 10"/>
          <p:cNvSpPr txBox="1">
            <a:spLocks noChangeArrowheads="1"/>
          </p:cNvSpPr>
          <p:nvPr/>
        </p:nvSpPr>
        <p:spPr bwMode="auto">
          <a:xfrm>
            <a:off x="6469063" y="2524125"/>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b="1" dirty="0">
                <a:latin typeface="+mn-lt"/>
              </a:rPr>
              <a:t>Dangerous relationship contributing to disease</a:t>
            </a:r>
          </a:p>
        </p:txBody>
      </p:sp>
      <p:sp>
        <p:nvSpPr>
          <p:cNvPr id="97289" name="TextBox 11"/>
          <p:cNvSpPr txBox="1">
            <a:spLocks noChangeArrowheads="1"/>
          </p:cNvSpPr>
          <p:nvPr/>
        </p:nvSpPr>
        <p:spPr bwMode="auto">
          <a:xfrm>
            <a:off x="3886200" y="3429000"/>
            <a:ext cx="1524000" cy="138499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dirty="0" smtClean="0">
                <a:latin typeface="+mn-lt"/>
              </a:rPr>
              <a:t>Diet and Lifestyle Factors </a:t>
            </a:r>
            <a:endParaRPr lang="en-US" sz="2800" b="1" dirty="0">
              <a:latin typeface="+mn-lt"/>
            </a:endParaRPr>
          </a:p>
        </p:txBody>
      </p:sp>
    </p:spTree>
    <p:extLst>
      <p:ext uri="{BB962C8B-B14F-4D97-AF65-F5344CB8AC3E}">
        <p14:creationId xmlns:p14="http://schemas.microsoft.com/office/powerpoint/2010/main" val="1956513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36934"/>
            <a:ext cx="9144000" cy="1484734"/>
          </a:xfrm>
        </p:spPr>
        <p:style>
          <a:lnRef idx="0">
            <a:schemeClr val="accent5"/>
          </a:lnRef>
          <a:fillRef idx="3">
            <a:schemeClr val="accent5"/>
          </a:fillRef>
          <a:effectRef idx="3">
            <a:schemeClr val="accent5"/>
          </a:effectRef>
          <a:fontRef idx="minor">
            <a:schemeClr val="lt1"/>
          </a:fontRef>
        </p:style>
        <p:txBody>
          <a:bodyPr/>
          <a:lstStyle/>
          <a:p>
            <a:pPr>
              <a:defRPr/>
            </a:pPr>
            <a:r>
              <a:rPr lang="en-US" dirty="0" smtClean="0">
                <a:solidFill>
                  <a:schemeClr val="bg1"/>
                </a:solidFill>
              </a:rPr>
              <a:t>Remove Stressors That Trigger </a:t>
            </a:r>
            <a:br>
              <a:rPr lang="en-US" dirty="0" smtClean="0">
                <a:solidFill>
                  <a:schemeClr val="bg1"/>
                </a:solidFill>
              </a:rPr>
            </a:br>
            <a:r>
              <a:rPr lang="en-US" dirty="0" smtClean="0">
                <a:solidFill>
                  <a:schemeClr val="bg1"/>
                </a:solidFill>
              </a:rPr>
              <a:t>Digestive Dysfunction</a:t>
            </a:r>
          </a:p>
        </p:txBody>
      </p:sp>
      <p:sp>
        <p:nvSpPr>
          <p:cNvPr id="26627" name="Content Placeholder 2"/>
          <p:cNvSpPr>
            <a:spLocks noGrp="1"/>
          </p:cNvSpPr>
          <p:nvPr>
            <p:ph sz="half" idx="1"/>
          </p:nvPr>
        </p:nvSpPr>
        <p:spPr>
          <a:xfrm>
            <a:off x="457200" y="1447800"/>
            <a:ext cx="4038600" cy="4906963"/>
          </a:xfrm>
        </p:spPr>
        <p:txBody>
          <a:bodyPr/>
          <a:lstStyle/>
          <a:p>
            <a:pPr>
              <a:spcBef>
                <a:spcPct val="0"/>
              </a:spcBef>
              <a:buFont typeface="Wingdings 2" pitchFamily="18" charset="2"/>
              <a:buNone/>
            </a:pPr>
            <a:r>
              <a:rPr lang="en-US" smtClean="0"/>
              <a:t> </a:t>
            </a:r>
          </a:p>
        </p:txBody>
      </p:sp>
      <p:sp>
        <p:nvSpPr>
          <p:cNvPr id="18436" name="Content Placeholder 3"/>
          <p:cNvSpPr>
            <a:spLocks noGrp="1"/>
          </p:cNvSpPr>
          <p:nvPr>
            <p:ph sz="half" idx="2"/>
          </p:nvPr>
        </p:nvSpPr>
        <p:spPr>
          <a:xfrm>
            <a:off x="0" y="1524000"/>
            <a:ext cx="8458200" cy="4876800"/>
          </a:xfrm>
        </p:spPr>
        <p:txBody>
          <a:bodyPr/>
          <a:lstStyle/>
          <a:p>
            <a:pPr>
              <a:spcBef>
                <a:spcPct val="0"/>
              </a:spcBef>
            </a:pPr>
            <a:r>
              <a:rPr lang="en-US" b="1" dirty="0" smtClean="0"/>
              <a:t>Mental and emotional stress </a:t>
            </a:r>
          </a:p>
          <a:p>
            <a:pPr lvl="1">
              <a:spcBef>
                <a:spcPct val="0"/>
              </a:spcBef>
            </a:pPr>
            <a:r>
              <a:rPr lang="en-US" dirty="0"/>
              <a:t>Sleep quality and quantity</a:t>
            </a:r>
          </a:p>
          <a:p>
            <a:pPr>
              <a:spcBef>
                <a:spcPct val="0"/>
              </a:spcBef>
            </a:pPr>
            <a:r>
              <a:rPr lang="en-US" b="1" dirty="0" smtClean="0"/>
              <a:t>Inflammation </a:t>
            </a:r>
            <a:r>
              <a:rPr lang="en-US" b="1" dirty="0"/>
              <a:t>and infection</a:t>
            </a:r>
          </a:p>
          <a:p>
            <a:pPr lvl="1">
              <a:spcBef>
                <a:spcPct val="0"/>
              </a:spcBef>
            </a:pPr>
            <a:r>
              <a:rPr lang="en-US" dirty="0" smtClean="0"/>
              <a:t>Digestive imbalance – leaky gut, candida, parasites</a:t>
            </a:r>
          </a:p>
          <a:p>
            <a:pPr lvl="1">
              <a:spcBef>
                <a:spcPct val="0"/>
              </a:spcBef>
            </a:pPr>
            <a:r>
              <a:rPr lang="en-US" dirty="0" smtClean="0"/>
              <a:t>Immune </a:t>
            </a:r>
            <a:r>
              <a:rPr lang="en-US" dirty="0"/>
              <a:t>system </a:t>
            </a:r>
            <a:r>
              <a:rPr lang="en-US" dirty="0" smtClean="0"/>
              <a:t>imbalance</a:t>
            </a:r>
          </a:p>
          <a:p>
            <a:pPr>
              <a:spcBef>
                <a:spcPct val="0"/>
              </a:spcBef>
            </a:pPr>
            <a:r>
              <a:rPr lang="en-US" b="1" dirty="0" smtClean="0"/>
              <a:t>Diet and lifestyle</a:t>
            </a:r>
          </a:p>
          <a:p>
            <a:pPr lvl="1">
              <a:spcBef>
                <a:spcPct val="0"/>
              </a:spcBef>
            </a:pPr>
            <a:r>
              <a:rPr lang="en-US" dirty="0" smtClean="0"/>
              <a:t>Nutrient depleted foods </a:t>
            </a:r>
          </a:p>
          <a:p>
            <a:pPr lvl="1">
              <a:spcBef>
                <a:spcPct val="0"/>
              </a:spcBef>
            </a:pPr>
            <a:r>
              <a:rPr lang="en-US" dirty="0" smtClean="0"/>
              <a:t>Toxic, high-glycemic foods</a:t>
            </a:r>
          </a:p>
          <a:p>
            <a:pPr lvl="1">
              <a:spcBef>
                <a:spcPct val="0"/>
              </a:spcBef>
            </a:pPr>
            <a:r>
              <a:rPr lang="en-US" dirty="0" smtClean="0"/>
              <a:t>Obesity</a:t>
            </a:r>
          </a:p>
          <a:p>
            <a:pPr lvl="1">
              <a:spcBef>
                <a:spcPct val="0"/>
              </a:spcBef>
            </a:pPr>
            <a:r>
              <a:rPr lang="en-US" dirty="0" smtClean="0"/>
              <a:t>Late night eating</a:t>
            </a:r>
          </a:p>
          <a:p>
            <a:pPr>
              <a:spcBef>
                <a:spcPct val="0"/>
              </a:spcBef>
            </a:pPr>
            <a:r>
              <a:rPr lang="en-US" b="1" dirty="0" smtClean="0"/>
              <a:t>Environmental stresses</a:t>
            </a:r>
          </a:p>
          <a:p>
            <a:pPr lvl="1">
              <a:spcBef>
                <a:spcPct val="0"/>
              </a:spcBef>
            </a:pPr>
            <a:r>
              <a:rPr lang="en-US" dirty="0" smtClean="0"/>
              <a:t>Toxic exposures</a:t>
            </a:r>
          </a:p>
          <a:p>
            <a:pPr lvl="1">
              <a:spcBef>
                <a:spcPct val="0"/>
              </a:spcBef>
            </a:pPr>
            <a:r>
              <a:rPr lang="en-US" dirty="0" smtClean="0"/>
              <a:t>Injuries</a:t>
            </a:r>
            <a:endParaRPr lang="en-US" dirty="0"/>
          </a:p>
        </p:txBody>
      </p:sp>
      <p:pic>
        <p:nvPicPr>
          <p:cNvPr id="26630" name="Picture 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15000" y="321945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178237"/>
      </p:ext>
    </p:extLst>
  </p:cSld>
  <p:clrMapOvr>
    <a:masterClrMapping/>
  </p:clrMapOvr>
  <p:transition>
    <p:wheel spokes="1"/>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6">
                                            <p:txEl>
                                              <p:pRg st="1" end="1"/>
                                            </p:txEl>
                                          </p:spTgt>
                                        </p:tgtEl>
                                        <p:attrNameLst>
                                          <p:attrName>style.visibility</p:attrName>
                                        </p:attrNameLst>
                                      </p:cBhvr>
                                      <p:to>
                                        <p:strVal val="visible"/>
                                      </p:to>
                                    </p:set>
                                    <p:anim calcmode="lin" valueType="num">
                                      <p:cBhvr additive="base">
                                        <p:cTn id="11" dur="500" fill="hold"/>
                                        <p:tgtEl>
                                          <p:spTgt spid="1843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436">
                                            <p:txEl>
                                              <p:pRg st="2" end="2"/>
                                            </p:txEl>
                                          </p:spTgt>
                                        </p:tgtEl>
                                        <p:attrNameLst>
                                          <p:attrName>style.visibility</p:attrName>
                                        </p:attrNameLst>
                                      </p:cBhvr>
                                      <p:to>
                                        <p:strVal val="visible"/>
                                      </p:to>
                                    </p:set>
                                    <p:anim calcmode="lin" valueType="num">
                                      <p:cBhvr additive="base">
                                        <p:cTn id="17" dur="500" fill="hold"/>
                                        <p:tgtEl>
                                          <p:spTgt spid="1843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43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436">
                                            <p:txEl>
                                              <p:pRg st="3" end="3"/>
                                            </p:txEl>
                                          </p:spTgt>
                                        </p:tgtEl>
                                        <p:attrNameLst>
                                          <p:attrName>style.visibility</p:attrName>
                                        </p:attrNameLst>
                                      </p:cBhvr>
                                      <p:to>
                                        <p:strVal val="visible"/>
                                      </p:to>
                                    </p:set>
                                    <p:anim calcmode="lin" valueType="num">
                                      <p:cBhvr additive="base">
                                        <p:cTn id="21" dur="500" fill="hold"/>
                                        <p:tgtEl>
                                          <p:spTgt spid="1843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43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436">
                                            <p:txEl>
                                              <p:pRg st="4" end="4"/>
                                            </p:txEl>
                                          </p:spTgt>
                                        </p:tgtEl>
                                        <p:attrNameLst>
                                          <p:attrName>style.visibility</p:attrName>
                                        </p:attrNameLst>
                                      </p:cBhvr>
                                      <p:to>
                                        <p:strVal val="visible"/>
                                      </p:to>
                                    </p:set>
                                    <p:anim calcmode="lin" valueType="num">
                                      <p:cBhvr additive="base">
                                        <p:cTn id="25" dur="500" fill="hold"/>
                                        <p:tgtEl>
                                          <p:spTgt spid="1843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6">
                                            <p:txEl>
                                              <p:pRg st="5" end="5"/>
                                            </p:txEl>
                                          </p:spTgt>
                                        </p:tgtEl>
                                        <p:attrNameLst>
                                          <p:attrName>style.visibility</p:attrName>
                                        </p:attrNameLst>
                                      </p:cBhvr>
                                      <p:to>
                                        <p:strVal val="visible"/>
                                      </p:to>
                                    </p:set>
                                    <p:anim calcmode="lin" valueType="num">
                                      <p:cBhvr additive="base">
                                        <p:cTn id="31" dur="500" fill="hold"/>
                                        <p:tgtEl>
                                          <p:spTgt spid="1843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436">
                                            <p:txEl>
                                              <p:pRg st="7" end="7"/>
                                            </p:txEl>
                                          </p:spTgt>
                                        </p:tgtEl>
                                        <p:attrNameLst>
                                          <p:attrName>style.visibility</p:attrName>
                                        </p:attrNameLst>
                                      </p:cBhvr>
                                      <p:to>
                                        <p:strVal val="visible"/>
                                      </p:to>
                                    </p:set>
                                    <p:anim calcmode="lin" valueType="num">
                                      <p:cBhvr additive="base">
                                        <p:cTn id="39" dur="500" fill="hold"/>
                                        <p:tgtEl>
                                          <p:spTgt spid="1843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43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436">
                                            <p:txEl>
                                              <p:pRg st="8" end="8"/>
                                            </p:txEl>
                                          </p:spTgt>
                                        </p:tgtEl>
                                        <p:attrNameLst>
                                          <p:attrName>style.visibility</p:attrName>
                                        </p:attrNameLst>
                                      </p:cBhvr>
                                      <p:to>
                                        <p:strVal val="visible"/>
                                      </p:to>
                                    </p:set>
                                    <p:anim calcmode="lin" valueType="num">
                                      <p:cBhvr additive="base">
                                        <p:cTn id="43" dur="500" fill="hold"/>
                                        <p:tgtEl>
                                          <p:spTgt spid="1843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436">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436">
                                            <p:txEl>
                                              <p:pRg st="9" end="9"/>
                                            </p:txEl>
                                          </p:spTgt>
                                        </p:tgtEl>
                                        <p:attrNameLst>
                                          <p:attrName>style.visibility</p:attrName>
                                        </p:attrNameLst>
                                      </p:cBhvr>
                                      <p:to>
                                        <p:strVal val="visible"/>
                                      </p:to>
                                    </p:set>
                                    <p:anim calcmode="lin" valueType="num">
                                      <p:cBhvr additive="base">
                                        <p:cTn id="47" dur="500" fill="hold"/>
                                        <p:tgtEl>
                                          <p:spTgt spid="1843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43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436">
                                            <p:txEl>
                                              <p:pRg st="10" end="10"/>
                                            </p:txEl>
                                          </p:spTgt>
                                        </p:tgtEl>
                                        <p:attrNameLst>
                                          <p:attrName>style.visibility</p:attrName>
                                        </p:attrNameLst>
                                      </p:cBhvr>
                                      <p:to>
                                        <p:strVal val="visible"/>
                                      </p:to>
                                    </p:set>
                                    <p:anim calcmode="lin" valueType="num">
                                      <p:cBhvr additive="base">
                                        <p:cTn id="53" dur="500" fill="hold"/>
                                        <p:tgtEl>
                                          <p:spTgt spid="18436">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436">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436">
                                            <p:txEl>
                                              <p:pRg st="11" end="11"/>
                                            </p:txEl>
                                          </p:spTgt>
                                        </p:tgtEl>
                                        <p:attrNameLst>
                                          <p:attrName>style.visibility</p:attrName>
                                        </p:attrNameLst>
                                      </p:cBhvr>
                                      <p:to>
                                        <p:strVal val="visible"/>
                                      </p:to>
                                    </p:set>
                                    <p:anim calcmode="lin" valueType="num">
                                      <p:cBhvr additive="base">
                                        <p:cTn id="57" dur="500" fill="hold"/>
                                        <p:tgtEl>
                                          <p:spTgt spid="18436">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8436">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436">
                                            <p:txEl>
                                              <p:pRg st="12" end="12"/>
                                            </p:txEl>
                                          </p:spTgt>
                                        </p:tgtEl>
                                        <p:attrNameLst>
                                          <p:attrName>style.visibility</p:attrName>
                                        </p:attrNameLst>
                                      </p:cBhvr>
                                      <p:to>
                                        <p:strVal val="visible"/>
                                      </p:to>
                                    </p:set>
                                    <p:anim calcmode="lin" valueType="num">
                                      <p:cBhvr additive="base">
                                        <p:cTn id="61" dur="500" fill="hold"/>
                                        <p:tgtEl>
                                          <p:spTgt spid="18436">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43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5257800"/>
          </a:xfrm>
        </p:spPr>
        <p:txBody>
          <a:bodyPr/>
          <a:lstStyle/>
          <a:p>
            <a:pPr marL="0" indent="0" algn="ctr">
              <a:buNone/>
            </a:pPr>
            <a:r>
              <a:rPr lang="en-US" sz="3200" b="1" dirty="0"/>
              <a:t>My #1 most powerful tool</a:t>
            </a:r>
            <a:r>
              <a:rPr lang="en-US" sz="3200" dirty="0"/>
              <a:t> for protecting yourself from the damaging effects of </a:t>
            </a:r>
            <a:r>
              <a:rPr lang="en-US" sz="3200" dirty="0" smtClean="0"/>
              <a:t>stress:</a:t>
            </a:r>
            <a:endParaRPr lang="en-US" sz="3200" dirty="0"/>
          </a:p>
        </p:txBody>
      </p:sp>
      <p:pic>
        <p:nvPicPr>
          <p:cNvPr id="7"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515"/>
          <a:stretch/>
        </p:blipFill>
        <p:spPr bwMode="auto">
          <a:xfrm>
            <a:off x="261525" y="990600"/>
            <a:ext cx="8620950" cy="5698928"/>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29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295400"/>
          </a:xfrm>
        </p:spPr>
        <p:txBody>
          <a:bodyPr/>
          <a:lstStyle/>
          <a:p>
            <a:r>
              <a:rPr lang="en-US" sz="6000" dirty="0"/>
              <a:t>The </a:t>
            </a:r>
            <a:r>
              <a:rPr lang="en-US" sz="6000" dirty="0">
                <a:solidFill>
                  <a:schemeClr val="accent6">
                    <a:lumMod val="75000"/>
                  </a:schemeClr>
                </a:solidFill>
              </a:rPr>
              <a:t>4R</a:t>
            </a:r>
            <a:r>
              <a:rPr lang="en-US" sz="6000" dirty="0"/>
              <a:t> Process</a:t>
            </a:r>
          </a:p>
        </p:txBody>
      </p:sp>
      <p:sp>
        <p:nvSpPr>
          <p:cNvPr id="3" name="Content Placeholder 2"/>
          <p:cNvSpPr>
            <a:spLocks noGrp="1"/>
          </p:cNvSpPr>
          <p:nvPr>
            <p:ph idx="1"/>
          </p:nvPr>
        </p:nvSpPr>
        <p:spPr>
          <a:xfrm>
            <a:off x="5410200" y="1945574"/>
            <a:ext cx="3200400" cy="4144963"/>
          </a:xfrm>
        </p:spPr>
        <p:txBody>
          <a:bodyPr/>
          <a:lstStyle/>
          <a:p>
            <a:r>
              <a:rPr lang="en-US" sz="4000" dirty="0" smtClean="0"/>
              <a:t>Remove</a:t>
            </a:r>
          </a:p>
          <a:p>
            <a:r>
              <a:rPr lang="en-US" sz="4000" b="1" dirty="0" smtClean="0">
                <a:solidFill>
                  <a:schemeClr val="accent6">
                    <a:lumMod val="75000"/>
                  </a:schemeClr>
                </a:solidFill>
              </a:rPr>
              <a:t>Replace</a:t>
            </a:r>
          </a:p>
          <a:p>
            <a:r>
              <a:rPr lang="en-US" sz="4000" dirty="0"/>
              <a:t>Repair</a:t>
            </a:r>
          </a:p>
          <a:p>
            <a:r>
              <a:rPr lang="en-US" sz="4000" dirty="0" err="1" smtClean="0"/>
              <a:t>Reinoculate</a:t>
            </a:r>
            <a:endParaRPr lang="en-US" sz="40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4572000" cy="3341758"/>
          </a:xfrm>
          <a:prstGeom prst="rect">
            <a:avLst/>
          </a:prstGeom>
        </p:spPr>
      </p:pic>
    </p:spTree>
    <p:extLst>
      <p:ext uri="{BB962C8B-B14F-4D97-AF65-F5344CB8AC3E}">
        <p14:creationId xmlns:p14="http://schemas.microsoft.com/office/powerpoint/2010/main" val="11808959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1489147"/>
            <a:ext cx="1828800" cy="1828800"/>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713" b="6700"/>
          <a:stretch/>
        </p:blipFill>
        <p:spPr>
          <a:xfrm>
            <a:off x="5676630" y="3031733"/>
            <a:ext cx="3581939" cy="1496291"/>
          </a:xfrm>
          <a:prstGeom prst="rect">
            <a:avLst/>
          </a:prstGeom>
        </p:spPr>
      </p:pic>
      <p:sp>
        <p:nvSpPr>
          <p:cNvPr id="2" name="Title 1"/>
          <p:cNvSpPr>
            <a:spLocks noGrp="1"/>
          </p:cNvSpPr>
          <p:nvPr>
            <p:ph type="title"/>
          </p:nvPr>
        </p:nvSpPr>
        <p:spPr>
          <a:xfrm>
            <a:off x="0" y="0"/>
            <a:ext cx="9168205" cy="1143000"/>
          </a:xfrm>
        </p:spPr>
        <p:style>
          <a:lnRef idx="1">
            <a:schemeClr val="accent5"/>
          </a:lnRef>
          <a:fillRef idx="3">
            <a:schemeClr val="accent5"/>
          </a:fillRef>
          <a:effectRef idx="2">
            <a:schemeClr val="accent5"/>
          </a:effectRef>
          <a:fontRef idx="minor">
            <a:schemeClr val="lt1"/>
          </a:fontRef>
        </p:style>
        <p:txBody>
          <a:bodyPr/>
          <a:lstStyle/>
          <a:p>
            <a:pPr>
              <a:defRPr/>
            </a:pPr>
            <a:r>
              <a:rPr lang="en-US" dirty="0" smtClean="0">
                <a:solidFill>
                  <a:schemeClr val="bg1"/>
                </a:solidFill>
              </a:rPr>
              <a:t>Foods and Herbs that Soothe </a:t>
            </a:r>
            <a:r>
              <a:rPr lang="en-US" dirty="0">
                <a:solidFill>
                  <a:schemeClr val="bg1"/>
                </a:solidFill>
              </a:rPr>
              <a:t>and Heal</a:t>
            </a:r>
          </a:p>
        </p:txBody>
      </p:sp>
      <p:sp>
        <p:nvSpPr>
          <p:cNvPr id="6" name="Text Placeholder 5"/>
          <p:cNvSpPr>
            <a:spLocks noGrp="1"/>
          </p:cNvSpPr>
          <p:nvPr>
            <p:ph type="body" idx="1"/>
          </p:nvPr>
        </p:nvSpPr>
        <p:spPr>
          <a:xfrm>
            <a:off x="-20128" y="1371600"/>
            <a:ext cx="2514600" cy="471488"/>
          </a:xfrm>
        </p:spPr>
        <p:txBody>
          <a:bodyPr/>
          <a:lstStyle/>
          <a:p>
            <a:pPr>
              <a:defRPr/>
            </a:pPr>
            <a:r>
              <a:rPr lang="en-US" sz="2800" dirty="0" smtClean="0">
                <a:solidFill>
                  <a:schemeClr val="accent6">
                    <a:lumMod val="75000"/>
                  </a:schemeClr>
                </a:solidFill>
              </a:rPr>
              <a:t>What They Do</a:t>
            </a:r>
            <a:endParaRPr lang="en-US" dirty="0"/>
          </a:p>
        </p:txBody>
      </p:sp>
      <p:sp>
        <p:nvSpPr>
          <p:cNvPr id="113668" name="Content Placeholder 6"/>
          <p:cNvSpPr>
            <a:spLocks noGrp="1"/>
          </p:cNvSpPr>
          <p:nvPr>
            <p:ph sz="half" idx="2"/>
          </p:nvPr>
        </p:nvSpPr>
        <p:spPr>
          <a:xfrm>
            <a:off x="0" y="1905000"/>
            <a:ext cx="3886200" cy="3951288"/>
          </a:xfrm>
        </p:spPr>
        <p:txBody>
          <a:bodyPr/>
          <a:lstStyle/>
          <a:p>
            <a:r>
              <a:rPr lang="en-US" dirty="0" smtClean="0"/>
              <a:t>Rebuild the mucous layer</a:t>
            </a:r>
          </a:p>
          <a:p>
            <a:r>
              <a:rPr lang="en-US" dirty="0" smtClean="0"/>
              <a:t>Reduce inflammation</a:t>
            </a:r>
          </a:p>
          <a:p>
            <a:r>
              <a:rPr lang="en-US" dirty="0" smtClean="0"/>
              <a:t>Lubricate the digestive tract</a:t>
            </a:r>
          </a:p>
          <a:p>
            <a:r>
              <a:rPr lang="en-US" dirty="0" smtClean="0"/>
              <a:t>Nourish body fluids </a:t>
            </a:r>
            <a:br>
              <a:rPr lang="en-US" dirty="0" smtClean="0"/>
            </a:br>
            <a:r>
              <a:rPr lang="en-US" dirty="0" smtClean="0"/>
              <a:t>and tissues</a:t>
            </a:r>
          </a:p>
          <a:p>
            <a:endParaRPr lang="en-US" dirty="0" smtClean="0"/>
          </a:p>
        </p:txBody>
      </p:sp>
      <p:sp>
        <p:nvSpPr>
          <p:cNvPr id="8" name="Text Placeholder 7"/>
          <p:cNvSpPr>
            <a:spLocks noGrp="1"/>
          </p:cNvSpPr>
          <p:nvPr>
            <p:ph type="body" sz="quarter" idx="3"/>
          </p:nvPr>
        </p:nvSpPr>
        <p:spPr>
          <a:xfrm>
            <a:off x="3733800" y="1371600"/>
            <a:ext cx="3352800" cy="485775"/>
          </a:xfrm>
        </p:spPr>
        <p:txBody>
          <a:bodyPr/>
          <a:lstStyle/>
          <a:p>
            <a:pPr>
              <a:defRPr/>
            </a:pPr>
            <a:r>
              <a:rPr lang="en-US" sz="2800" dirty="0" smtClean="0">
                <a:solidFill>
                  <a:schemeClr val="accent6">
                    <a:lumMod val="75000"/>
                  </a:schemeClr>
                </a:solidFill>
              </a:rPr>
              <a:t>The List Includes:</a:t>
            </a:r>
          </a:p>
        </p:txBody>
      </p:sp>
      <p:sp>
        <p:nvSpPr>
          <p:cNvPr id="9" name="Content Placeholder 8"/>
          <p:cNvSpPr>
            <a:spLocks noGrp="1"/>
          </p:cNvSpPr>
          <p:nvPr>
            <p:ph sz="quarter" idx="4"/>
          </p:nvPr>
        </p:nvSpPr>
        <p:spPr>
          <a:xfrm>
            <a:off x="3733800" y="1905000"/>
            <a:ext cx="3124200" cy="4682837"/>
          </a:xfrm>
        </p:spPr>
        <p:txBody>
          <a:bodyPr>
            <a:normAutofit fontScale="77500" lnSpcReduction="20000"/>
          </a:bodyPr>
          <a:lstStyle/>
          <a:p>
            <a:pPr>
              <a:defRPr/>
            </a:pPr>
            <a:r>
              <a:rPr lang="en-US" dirty="0" smtClean="0"/>
              <a:t>Chlorophyll – greens</a:t>
            </a:r>
          </a:p>
          <a:p>
            <a:pPr>
              <a:defRPr/>
            </a:pPr>
            <a:r>
              <a:rPr lang="en-US" dirty="0"/>
              <a:t>Probiotic and </a:t>
            </a:r>
            <a:r>
              <a:rPr lang="en-US" dirty="0" smtClean="0"/>
              <a:t>prebiotic </a:t>
            </a:r>
            <a:r>
              <a:rPr lang="en-US" dirty="0"/>
              <a:t>foods</a:t>
            </a:r>
          </a:p>
          <a:p>
            <a:pPr>
              <a:defRPr/>
            </a:pPr>
            <a:r>
              <a:rPr lang="en-US" dirty="0" smtClean="0"/>
              <a:t>Chia seed</a:t>
            </a:r>
            <a:endParaRPr lang="en-US" dirty="0"/>
          </a:p>
          <a:p>
            <a:pPr>
              <a:defRPr/>
            </a:pPr>
            <a:r>
              <a:rPr lang="en-US" dirty="0" smtClean="0"/>
              <a:t>Flax </a:t>
            </a:r>
            <a:r>
              <a:rPr lang="en-US" dirty="0"/>
              <a:t>seed</a:t>
            </a:r>
          </a:p>
          <a:p>
            <a:pPr>
              <a:defRPr/>
            </a:pPr>
            <a:r>
              <a:rPr lang="en-US" dirty="0"/>
              <a:t>Cinnamon</a:t>
            </a:r>
          </a:p>
          <a:p>
            <a:pPr>
              <a:defRPr/>
            </a:pPr>
            <a:r>
              <a:rPr lang="en-US" dirty="0" smtClean="0"/>
              <a:t>Licorice</a:t>
            </a:r>
            <a:endParaRPr lang="en-US" dirty="0"/>
          </a:p>
          <a:p>
            <a:pPr>
              <a:defRPr/>
            </a:pPr>
            <a:r>
              <a:rPr lang="en-US" dirty="0"/>
              <a:t>Slippery elm</a:t>
            </a:r>
          </a:p>
          <a:p>
            <a:pPr>
              <a:defRPr/>
            </a:pPr>
            <a:r>
              <a:rPr lang="en-US" dirty="0"/>
              <a:t>Aloe </a:t>
            </a:r>
            <a:r>
              <a:rPr lang="en-US" dirty="0" err="1"/>
              <a:t>vera</a:t>
            </a:r>
            <a:r>
              <a:rPr lang="en-US" dirty="0"/>
              <a:t> gel</a:t>
            </a:r>
          </a:p>
          <a:p>
            <a:pPr>
              <a:defRPr/>
            </a:pPr>
            <a:r>
              <a:rPr lang="en-US" dirty="0" smtClean="0"/>
              <a:t>Marshmallow</a:t>
            </a:r>
            <a:endParaRPr lang="en-US" dirty="0"/>
          </a:p>
          <a:p>
            <a:pPr>
              <a:defRPr/>
            </a:pPr>
            <a:r>
              <a:rPr lang="en-US" dirty="0" smtClean="0"/>
              <a:t>Irish </a:t>
            </a:r>
            <a:r>
              <a:rPr lang="en-US" dirty="0"/>
              <a:t>moss</a:t>
            </a:r>
          </a:p>
          <a:p>
            <a:pPr>
              <a:defRPr/>
            </a:pPr>
            <a:r>
              <a:rPr lang="en-US" dirty="0" smtClean="0"/>
              <a:t>Chamomile</a:t>
            </a:r>
            <a:endParaRPr lang="en-US" dirty="0"/>
          </a:p>
          <a:p>
            <a:pPr>
              <a:defRPr/>
            </a:pPr>
            <a:r>
              <a:rPr lang="en-US" dirty="0"/>
              <a:t>Fenugreek</a:t>
            </a:r>
          </a:p>
          <a:p>
            <a:pPr>
              <a:defRPr/>
            </a:pPr>
            <a:r>
              <a:rPr lang="en-US" dirty="0" smtClean="0"/>
              <a:t>Plantain</a:t>
            </a:r>
            <a:endParaRPr lang="en-US" dirty="0"/>
          </a:p>
          <a:p>
            <a:pPr>
              <a:defRPr/>
            </a:pPr>
            <a:r>
              <a:rPr lang="en-US" dirty="0"/>
              <a:t>Calendula</a:t>
            </a:r>
          </a:p>
          <a:p>
            <a:pPr>
              <a:defRPr/>
            </a:pPr>
            <a:r>
              <a:rPr lang="en-US" dirty="0" smtClean="0"/>
              <a:t>Yarrow</a:t>
            </a:r>
          </a:p>
          <a:p>
            <a:pPr>
              <a:defRPr/>
            </a:pPr>
            <a:endParaRPr lang="en-US" dirty="0"/>
          </a:p>
        </p:txBody>
      </p:sp>
      <p:pic>
        <p:nvPicPr>
          <p:cNvPr id="12" name="Picture 11"/>
          <p:cNvPicPr>
            <a:picLocks noChangeAspect="1"/>
          </p:cNvPicPr>
          <p:nvPr/>
        </p:nvPicPr>
        <p:blipFill rotWithShape="1">
          <a:blip r:embed="rId4" cstate="print">
            <a:clrChange>
              <a:clrFrom>
                <a:srgbClr val="F5F6FB"/>
              </a:clrFrom>
              <a:clrTo>
                <a:srgbClr val="F5F6FB">
                  <a:alpha val="0"/>
                </a:srgbClr>
              </a:clrTo>
            </a:clrChange>
            <a:extLst>
              <a:ext uri="{28A0092B-C50C-407E-A947-70E740481C1C}">
                <a14:useLocalDpi xmlns:a14="http://schemas.microsoft.com/office/drawing/2010/main" val="0"/>
              </a:ext>
            </a:extLst>
          </a:blip>
          <a:srcRect b="6600"/>
          <a:stretch/>
        </p:blipFill>
        <p:spPr>
          <a:xfrm>
            <a:off x="5822103" y="4613440"/>
            <a:ext cx="2986194" cy="1872062"/>
          </a:xfrm>
          <a:prstGeom prst="rect">
            <a:avLst/>
          </a:prstGeom>
        </p:spPr>
      </p:pic>
    </p:spTree>
    <p:extLst>
      <p:ext uri="{BB962C8B-B14F-4D97-AF65-F5344CB8AC3E}">
        <p14:creationId xmlns:p14="http://schemas.microsoft.com/office/powerpoint/2010/main" val="41827644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445"/>
          <a:stretch/>
        </p:blipFill>
        <p:spPr>
          <a:xfrm>
            <a:off x="76200" y="10886"/>
            <a:ext cx="4796259" cy="6553200"/>
          </a:xfrm>
          <a:prstGeom prst="rect">
            <a:avLst/>
          </a:prstGeom>
        </p:spPr>
      </p:pic>
      <p:pic>
        <p:nvPicPr>
          <p:cNvPr id="2" name="Picture 1"/>
          <p:cNvPicPr>
            <a:picLocks noChangeAspect="1"/>
          </p:cNvPicPr>
          <p:nvPr/>
        </p:nvPicPr>
        <p:blipFill rotWithShape="1">
          <a:blip r:embed="rId3"/>
          <a:srcRect l="8130"/>
          <a:stretch/>
        </p:blipFill>
        <p:spPr>
          <a:xfrm>
            <a:off x="4872459" y="198639"/>
            <a:ext cx="3802326" cy="6213841"/>
          </a:xfrm>
          <a:prstGeom prst="rect">
            <a:avLst/>
          </a:prstGeom>
        </p:spPr>
      </p:pic>
    </p:spTree>
    <p:extLst>
      <p:ext uri="{BB962C8B-B14F-4D97-AF65-F5344CB8AC3E}">
        <p14:creationId xmlns:p14="http://schemas.microsoft.com/office/powerpoint/2010/main" val="274002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04800" y="1231900"/>
            <a:ext cx="8534400" cy="4635500"/>
          </a:xfrm>
        </p:spPr>
        <p:txBody>
          <a:bodyPr/>
          <a:lstStyle/>
          <a:p>
            <a:pPr marL="0" indent="0" algn="ctr">
              <a:buFont typeface="Wingdings" panose="05000000000000000000" pitchFamily="2" charset="2"/>
              <a:buNone/>
            </a:pPr>
            <a:r>
              <a:rPr lang="en-US" altLang="en-US" sz="3200" dirty="0" smtClean="0"/>
              <a:t>Your moods are unpredictable and you’re finding it hard to focus</a:t>
            </a:r>
          </a:p>
        </p:txBody>
      </p:sp>
      <p:sp>
        <p:nvSpPr>
          <p:cNvPr id="6" name="Title 1"/>
          <p:cNvSpPr>
            <a:spLocks noGrp="1"/>
          </p:cNvSpPr>
          <p:nvPr>
            <p:ph type="title"/>
          </p:nvPr>
        </p:nvSpPr>
        <p:spPr>
          <a:xfrm>
            <a:off x="0" y="0"/>
            <a:ext cx="9144000" cy="1143000"/>
          </a:xfrm>
        </p:spPr>
        <p:txBody>
          <a:bodyPr/>
          <a:lstStyle/>
          <a:p>
            <a:r>
              <a:rPr lang="en-US" altLang="en-US" sz="5400" dirty="0" smtClean="0"/>
              <a:t>You Are In The Right Place If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094" y="2362199"/>
            <a:ext cx="6185812" cy="4119751"/>
          </a:xfrm>
          <a:prstGeom prst="rect">
            <a:avLst/>
          </a:prstGeom>
        </p:spPr>
      </p:pic>
    </p:spTree>
    <p:extLst>
      <p:ext uri="{BB962C8B-B14F-4D97-AF65-F5344CB8AC3E}">
        <p14:creationId xmlns:p14="http://schemas.microsoft.com/office/powerpoint/2010/main" val="7711634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74" t="1721" b="1335"/>
          <a:stretch/>
        </p:blipFill>
        <p:spPr>
          <a:xfrm>
            <a:off x="457200" y="282601"/>
            <a:ext cx="3704516" cy="6147398"/>
          </a:xfrm>
          <a:prstGeom prst="rect">
            <a:avLst/>
          </a:prstGeom>
        </p:spPr>
      </p:pic>
      <p:pic>
        <p:nvPicPr>
          <p:cNvPr id="3" name="Picture 2"/>
          <p:cNvPicPr>
            <a:picLocks noChangeAspect="1"/>
          </p:cNvPicPr>
          <p:nvPr/>
        </p:nvPicPr>
        <p:blipFill>
          <a:blip r:embed="rId3"/>
          <a:stretch>
            <a:fillRect/>
          </a:stretch>
        </p:blipFill>
        <p:spPr>
          <a:xfrm>
            <a:off x="4996132" y="302386"/>
            <a:ext cx="3733800" cy="6144865"/>
          </a:xfrm>
          <a:prstGeom prst="rect">
            <a:avLst/>
          </a:prstGeom>
        </p:spPr>
      </p:pic>
    </p:spTree>
    <p:extLst>
      <p:ext uri="{BB962C8B-B14F-4D97-AF65-F5344CB8AC3E}">
        <p14:creationId xmlns:p14="http://schemas.microsoft.com/office/powerpoint/2010/main" val="35591857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r>
              <a:rPr lang="en-US" dirty="0" smtClean="0">
                <a:solidFill>
                  <a:schemeClr val="bg1"/>
                </a:solidFill>
              </a:rPr>
              <a:t>Top 5 Gut Soothing Foods and Herbs</a:t>
            </a:r>
            <a:endParaRPr lang="en-US" dirty="0">
              <a:solidFill>
                <a:schemeClr val="bg1"/>
              </a:solidFill>
            </a:endParaRPr>
          </a:p>
        </p:txBody>
      </p:sp>
      <p:graphicFrame>
        <p:nvGraphicFramePr>
          <p:cNvPr id="7" name="Diagram 6"/>
          <p:cNvGraphicFramePr/>
          <p:nvPr>
            <p:extLst>
              <p:ext uri="{D42A27DB-BD31-4B8C-83A1-F6EECF244321}">
                <p14:modId xmlns:p14="http://schemas.microsoft.com/office/powerpoint/2010/main" val="2975741643"/>
              </p:ext>
            </p:extLst>
          </p:nvPr>
        </p:nvGraphicFramePr>
        <p:xfrm>
          <a:off x="152400" y="1143000"/>
          <a:ext cx="8915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3707080"/>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 y="76200"/>
            <a:ext cx="9144000" cy="3276600"/>
          </a:xfrm>
        </p:spPr>
        <p:txBody>
          <a:bodyPr/>
          <a:lstStyle/>
          <a:p>
            <a:r>
              <a:rPr lang="en-US" sz="5400" dirty="0" smtClean="0"/>
              <a:t>Simple Meals That </a:t>
            </a:r>
            <a:br>
              <a:rPr lang="en-US" sz="5400" dirty="0" smtClean="0"/>
            </a:br>
            <a:r>
              <a:rPr lang="en-US" sz="5400" dirty="0" smtClean="0"/>
              <a:t>Leave You Feeling </a:t>
            </a:r>
            <a:br>
              <a:rPr lang="en-US" sz="5400" dirty="0" smtClean="0"/>
            </a:br>
            <a:r>
              <a:rPr lang="en-US" sz="5400" dirty="0" smtClean="0"/>
              <a:t>Balanced, Energetic, and Sexy</a:t>
            </a:r>
            <a:r>
              <a:rPr lang="en-US" sz="5400" dirty="0"/>
              <a:t/>
            </a:r>
            <a:br>
              <a:rPr lang="en-US" sz="5400" dirty="0"/>
            </a:br>
            <a:endParaRPr lang="en-US" altLang="en-US" sz="5400" dirty="0" smtClean="0"/>
          </a:p>
        </p:txBody>
      </p:sp>
      <p:pic>
        <p:nvPicPr>
          <p:cNvPr id="4" name="Content Placeholder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00350" y="3048000"/>
            <a:ext cx="3543299" cy="354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5140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0886"/>
            <a:ext cx="4800600" cy="6864208"/>
          </a:xfrm>
          <a:prstGeom prst="rect">
            <a:avLst/>
          </a:prstGeom>
        </p:spPr>
      </p:pic>
    </p:spTree>
    <p:extLst>
      <p:ext uri="{BB962C8B-B14F-4D97-AF65-F5344CB8AC3E}">
        <p14:creationId xmlns:p14="http://schemas.microsoft.com/office/powerpoint/2010/main" val="24758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9144000" cy="1066800"/>
          </a:xfrm>
        </p:spPr>
        <p:style>
          <a:lnRef idx="1">
            <a:schemeClr val="accent5"/>
          </a:lnRef>
          <a:fillRef idx="3">
            <a:schemeClr val="accent5"/>
          </a:fillRef>
          <a:effectRef idx="2">
            <a:schemeClr val="accent5"/>
          </a:effectRef>
          <a:fontRef idx="minor">
            <a:schemeClr val="lt1"/>
          </a:fontRef>
        </p:style>
        <p:txBody>
          <a:bodyPr/>
          <a:lstStyle/>
          <a:p>
            <a:r>
              <a:rPr lang="en-US" dirty="0">
                <a:solidFill>
                  <a:schemeClr val="bg1"/>
                </a:solidFill>
              </a:rPr>
              <a:t>Gut Healing Porridge</a:t>
            </a:r>
          </a:p>
        </p:txBody>
      </p:sp>
      <p:sp>
        <p:nvSpPr>
          <p:cNvPr id="3" name="Content Placeholder 2"/>
          <p:cNvSpPr>
            <a:spLocks noGrp="1"/>
          </p:cNvSpPr>
          <p:nvPr>
            <p:ph idx="1"/>
          </p:nvPr>
        </p:nvSpPr>
        <p:spPr>
          <a:xfrm>
            <a:off x="228600" y="1143001"/>
            <a:ext cx="8458200" cy="5181600"/>
          </a:xfrm>
        </p:spPr>
        <p:txBody>
          <a:bodyPr/>
          <a:lstStyle/>
          <a:p>
            <a:pPr marL="0" indent="0">
              <a:buNone/>
              <a:defRPr/>
            </a:pPr>
            <a:r>
              <a:rPr lang="en-US" sz="2400" b="1" dirty="0" smtClean="0"/>
              <a:t>Ingredients:</a:t>
            </a:r>
          </a:p>
          <a:p>
            <a:pPr>
              <a:defRPr/>
            </a:pPr>
            <a:r>
              <a:rPr lang="en-US" sz="2400" dirty="0" smtClean="0"/>
              <a:t>2 tablespoon chia seed</a:t>
            </a:r>
            <a:endParaRPr lang="en-US" sz="2400" dirty="0"/>
          </a:p>
          <a:p>
            <a:pPr>
              <a:defRPr/>
            </a:pPr>
            <a:r>
              <a:rPr lang="en-US" sz="2400" dirty="0"/>
              <a:t>1 teaspoon psyllium</a:t>
            </a:r>
          </a:p>
          <a:p>
            <a:pPr>
              <a:defRPr/>
            </a:pPr>
            <a:r>
              <a:rPr lang="en-US" sz="2400" dirty="0"/>
              <a:t>1 </a:t>
            </a:r>
            <a:r>
              <a:rPr lang="en-US" sz="2400" dirty="0" smtClean="0"/>
              <a:t>tablespoon flax seed</a:t>
            </a:r>
            <a:endParaRPr lang="en-US" sz="2400" dirty="0"/>
          </a:p>
          <a:p>
            <a:pPr>
              <a:defRPr/>
            </a:pPr>
            <a:r>
              <a:rPr lang="en-US" sz="2400" dirty="0"/>
              <a:t>16 ounces nut milk </a:t>
            </a:r>
            <a:r>
              <a:rPr lang="en-US" sz="2400" dirty="0" smtClean="0"/>
              <a:t>(e.g. sesame seed, </a:t>
            </a:r>
            <a:br>
              <a:rPr lang="en-US" sz="2400" dirty="0" smtClean="0"/>
            </a:br>
            <a:r>
              <a:rPr lang="en-US" sz="2400" dirty="0" smtClean="0"/>
              <a:t>coconut, almond or your choice) </a:t>
            </a:r>
            <a:br>
              <a:rPr lang="en-US" sz="2400" dirty="0" smtClean="0"/>
            </a:br>
            <a:r>
              <a:rPr lang="en-US" sz="2400" dirty="0" smtClean="0"/>
              <a:t>blended </a:t>
            </a:r>
            <a:r>
              <a:rPr lang="en-US" sz="2400" dirty="0"/>
              <a:t>with 4 prunes and </a:t>
            </a:r>
            <a:r>
              <a:rPr lang="en-US" sz="2400" dirty="0" smtClean="0"/>
              <a:t>1/2 </a:t>
            </a:r>
            <a:r>
              <a:rPr lang="en-US" sz="2400" dirty="0"/>
              <a:t>cup </a:t>
            </a:r>
            <a:r>
              <a:rPr lang="en-US" sz="2400" dirty="0" smtClean="0"/>
              <a:t>blueberries</a:t>
            </a:r>
          </a:p>
          <a:p>
            <a:pPr marL="0" indent="0">
              <a:buFont typeface="Wingdings" pitchFamily="2" charset="2"/>
              <a:buNone/>
              <a:defRPr/>
            </a:pPr>
            <a:r>
              <a:rPr lang="en-US" sz="2400" b="1" dirty="0" smtClean="0"/>
              <a:t>Directions:</a:t>
            </a:r>
          </a:p>
          <a:p>
            <a:pPr lvl="1">
              <a:defRPr/>
            </a:pPr>
            <a:r>
              <a:rPr lang="en-US" sz="2400" dirty="0" smtClean="0"/>
              <a:t>Soak chia, psyllium and flax seeds in 1/2 the nut milk for several hours, ideally overnight.</a:t>
            </a:r>
          </a:p>
          <a:p>
            <a:pPr lvl="1">
              <a:defRPr/>
            </a:pPr>
            <a:r>
              <a:rPr lang="en-US" sz="2400" dirty="0" smtClean="0"/>
              <a:t>Add remainder of nut milk mixture and serve. </a:t>
            </a:r>
            <a:br>
              <a:rPr lang="en-US" sz="2400" dirty="0" smtClean="0"/>
            </a:br>
            <a:endParaRPr lang="en-US" sz="2400" dirty="0" smtClean="0"/>
          </a:p>
          <a:p>
            <a:pPr>
              <a:buFont typeface="Wingdings" pitchFamily="2" charset="2"/>
              <a:buChar char="v"/>
              <a:defRPr/>
            </a:pPr>
            <a:r>
              <a:rPr lang="en-US" sz="2000" i="1" dirty="0" smtClean="0"/>
              <a:t>This porridge increases gut healing SCFAs (short chain fatty acids)</a:t>
            </a:r>
          </a:p>
          <a:p>
            <a:pPr>
              <a:defRPr/>
            </a:pP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471" t="11119" r="7948" b="4633"/>
          <a:stretch/>
        </p:blipFill>
        <p:spPr>
          <a:xfrm>
            <a:off x="5715000" y="1166447"/>
            <a:ext cx="3076264" cy="2473568"/>
          </a:xfrm>
          <a:prstGeom prst="rect">
            <a:avLst/>
          </a:prstGeom>
        </p:spPr>
      </p:pic>
    </p:spTree>
    <p:extLst>
      <p:ext uri="{BB962C8B-B14F-4D97-AF65-F5344CB8AC3E}">
        <p14:creationId xmlns:p14="http://schemas.microsoft.com/office/powerpoint/2010/main" val="2344802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20" t="22635" r="2752" b="15473"/>
          <a:stretch/>
        </p:blipFill>
        <p:spPr>
          <a:xfrm>
            <a:off x="2594012" y="4419600"/>
            <a:ext cx="4876800" cy="2133600"/>
          </a:xfrm>
          <a:prstGeom prst="rect">
            <a:avLst/>
          </a:prstGeom>
        </p:spPr>
      </p:pic>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348"/>
          <a:stretch/>
        </p:blipFill>
        <p:spPr>
          <a:xfrm>
            <a:off x="6629399" y="-231775"/>
            <a:ext cx="2493335" cy="55499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657" r="6507"/>
          <a:stretch/>
        </p:blipFill>
        <p:spPr>
          <a:xfrm>
            <a:off x="0" y="2478420"/>
            <a:ext cx="2594012" cy="371757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490" t="8481" r="2831" b="6713"/>
          <a:stretch/>
        </p:blipFill>
        <p:spPr>
          <a:xfrm>
            <a:off x="121166" y="-7477"/>
            <a:ext cx="3581400" cy="2286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466" y="838200"/>
            <a:ext cx="2696440" cy="3330104"/>
          </a:xfrm>
          <a:prstGeom prst="rect">
            <a:avLst/>
          </a:prstGeom>
        </p:spPr>
      </p:pic>
    </p:spTree>
    <p:extLst>
      <p:ext uri="{BB962C8B-B14F-4D97-AF65-F5344CB8AC3E}">
        <p14:creationId xmlns:p14="http://schemas.microsoft.com/office/powerpoint/2010/main" val="32266607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295400"/>
          </a:xfrm>
        </p:spPr>
        <p:txBody>
          <a:bodyPr/>
          <a:lstStyle/>
          <a:p>
            <a:r>
              <a:rPr lang="en-US" sz="6000" dirty="0"/>
              <a:t>The </a:t>
            </a:r>
            <a:r>
              <a:rPr lang="en-US" sz="6000" dirty="0">
                <a:solidFill>
                  <a:schemeClr val="accent6">
                    <a:lumMod val="75000"/>
                  </a:schemeClr>
                </a:solidFill>
              </a:rPr>
              <a:t>4R</a:t>
            </a:r>
            <a:r>
              <a:rPr lang="en-US" sz="6000" dirty="0"/>
              <a:t> Process</a:t>
            </a:r>
          </a:p>
        </p:txBody>
      </p:sp>
      <p:sp>
        <p:nvSpPr>
          <p:cNvPr id="3" name="Content Placeholder 2"/>
          <p:cNvSpPr>
            <a:spLocks noGrp="1"/>
          </p:cNvSpPr>
          <p:nvPr>
            <p:ph idx="1"/>
          </p:nvPr>
        </p:nvSpPr>
        <p:spPr>
          <a:xfrm>
            <a:off x="5410200" y="1945574"/>
            <a:ext cx="3200400" cy="4144963"/>
          </a:xfrm>
        </p:spPr>
        <p:txBody>
          <a:bodyPr/>
          <a:lstStyle/>
          <a:p>
            <a:r>
              <a:rPr lang="en-US" sz="4000" dirty="0" smtClean="0"/>
              <a:t>Remove</a:t>
            </a:r>
          </a:p>
          <a:p>
            <a:r>
              <a:rPr lang="en-US" sz="4000" dirty="0" smtClean="0"/>
              <a:t>Replace</a:t>
            </a:r>
          </a:p>
          <a:p>
            <a:r>
              <a:rPr lang="en-US" sz="4000" b="1" dirty="0">
                <a:solidFill>
                  <a:schemeClr val="accent6">
                    <a:lumMod val="75000"/>
                  </a:schemeClr>
                </a:solidFill>
              </a:rPr>
              <a:t>Repair</a:t>
            </a:r>
          </a:p>
          <a:p>
            <a:r>
              <a:rPr lang="en-US" sz="4000" dirty="0" err="1" smtClean="0"/>
              <a:t>Reinoculate</a:t>
            </a:r>
            <a:endParaRPr lang="en-US" sz="40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4572000" cy="3341758"/>
          </a:xfrm>
          <a:prstGeom prst="rect">
            <a:avLst/>
          </a:prstGeom>
        </p:spPr>
      </p:pic>
    </p:spTree>
    <p:extLst>
      <p:ext uri="{BB962C8B-B14F-4D97-AF65-F5344CB8AC3E}">
        <p14:creationId xmlns:p14="http://schemas.microsoft.com/office/powerpoint/2010/main" val="14355901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533400"/>
            <a:ext cx="8686800" cy="5486400"/>
          </a:xfrm>
        </p:spPr>
        <p:txBody>
          <a:bodyPr/>
          <a:lstStyle/>
          <a:p>
            <a:pPr>
              <a:spcBef>
                <a:spcPts val="1200"/>
              </a:spcBef>
            </a:pPr>
            <a:r>
              <a:rPr lang="en-US" dirty="0"/>
              <a:t>Repairing </a:t>
            </a:r>
            <a:br>
              <a:rPr lang="en-US" dirty="0"/>
            </a:br>
            <a:r>
              <a:rPr lang="en-US" dirty="0"/>
              <a:t/>
            </a:r>
            <a:br>
              <a:rPr lang="en-US" dirty="0"/>
            </a:br>
            <a:r>
              <a:rPr lang="en-US" dirty="0"/>
              <a:t/>
            </a:r>
            <a:br>
              <a:rPr lang="en-US" dirty="0"/>
            </a:br>
            <a:r>
              <a:rPr lang="en-US" dirty="0"/>
              <a:t>Leaky Gut</a:t>
            </a:r>
          </a:p>
        </p:txBody>
      </p:sp>
      <p:pic>
        <p:nvPicPr>
          <p:cNvPr id="22531" name="Content Placeholder 6" descr="Leaky gut .jpg"/>
          <p:cNvPicPr>
            <a:picLocks noChangeAspect="1"/>
          </p:cNvPicPr>
          <p:nvPr/>
        </p:nvPicPr>
        <p:blipFill>
          <a:blip r:embed="rId2">
            <a:extLst>
              <a:ext uri="{28A0092B-C50C-407E-A947-70E740481C1C}">
                <a14:useLocalDpi xmlns:a14="http://schemas.microsoft.com/office/drawing/2010/main" val="0"/>
              </a:ext>
            </a:extLst>
          </a:blip>
          <a:srcRect l="54489" t="10185"/>
          <a:stretch>
            <a:fillRect/>
          </a:stretch>
        </p:blipFill>
        <p:spPr bwMode="auto">
          <a:xfrm>
            <a:off x="1855786" y="2109900"/>
            <a:ext cx="32988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87223">
            <a:off x="3608443" y="1377206"/>
            <a:ext cx="4100639" cy="4100639"/>
          </a:xfrm>
          <a:prstGeom prst="rect">
            <a:avLst/>
          </a:prstGeom>
        </p:spPr>
      </p:pic>
    </p:spTree>
    <p:extLst>
      <p:ext uri="{BB962C8B-B14F-4D97-AF65-F5344CB8AC3E}">
        <p14:creationId xmlns:p14="http://schemas.microsoft.com/office/powerpoint/2010/main" val="4092171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81000" y="76200"/>
            <a:ext cx="8382000" cy="1600200"/>
          </a:xfrm>
        </p:spPr>
        <p:txBody>
          <a:bodyPr/>
          <a:lstStyle/>
          <a:p>
            <a:r>
              <a:rPr lang="en-US" sz="6000" u="sng" dirty="0"/>
              <a:t>R</a:t>
            </a:r>
            <a:r>
              <a:rPr lang="en-US" sz="6000" dirty="0"/>
              <a:t>epair </a:t>
            </a:r>
            <a:r>
              <a:rPr lang="en-US" dirty="0"/>
              <a:t/>
            </a:r>
            <a:br>
              <a:rPr lang="en-US" dirty="0"/>
            </a:br>
            <a:r>
              <a:rPr lang="en-US" dirty="0"/>
              <a:t>Your Digestive </a:t>
            </a:r>
            <a:r>
              <a:rPr lang="en-US" dirty="0" smtClean="0"/>
              <a:t>Tract </a:t>
            </a:r>
            <a:r>
              <a:rPr lang="en-US" dirty="0"/>
              <a:t>Lining</a:t>
            </a:r>
          </a:p>
        </p:txBody>
      </p:sp>
      <p:sp>
        <p:nvSpPr>
          <p:cNvPr id="3" name="Content Placeholder 2"/>
          <p:cNvSpPr>
            <a:spLocks noGrp="1"/>
          </p:cNvSpPr>
          <p:nvPr>
            <p:ph idx="1"/>
          </p:nvPr>
        </p:nvSpPr>
        <p:spPr>
          <a:xfrm>
            <a:off x="381000" y="2133600"/>
            <a:ext cx="8458200" cy="4457700"/>
          </a:xfrm>
        </p:spPr>
        <p:txBody>
          <a:bodyPr/>
          <a:lstStyle/>
          <a:p>
            <a:pPr>
              <a:buFont typeface="Arial" pitchFamily="34" charset="0"/>
              <a:buChar char="•"/>
            </a:pPr>
            <a:r>
              <a:rPr lang="en-US" dirty="0" err="1" smtClean="0"/>
              <a:t>Mucilagenous</a:t>
            </a:r>
            <a:r>
              <a:rPr lang="en-US" dirty="0" smtClean="0"/>
              <a:t> herbs and foods</a:t>
            </a:r>
          </a:p>
          <a:p>
            <a:pPr>
              <a:buFont typeface="Arial" pitchFamily="34" charset="0"/>
              <a:buChar char="•"/>
            </a:pPr>
            <a:r>
              <a:rPr lang="en-US" dirty="0" smtClean="0"/>
              <a:t>Therapeutic foods</a:t>
            </a:r>
          </a:p>
          <a:p>
            <a:pPr>
              <a:buFont typeface="Arial" pitchFamily="34" charset="0"/>
              <a:buChar char="•"/>
            </a:pPr>
            <a:r>
              <a:rPr lang="en-US" dirty="0" smtClean="0"/>
              <a:t>Gut healing supplements</a:t>
            </a:r>
          </a:p>
          <a:p>
            <a:pPr>
              <a:buFont typeface="Arial" pitchFamily="34" charset="0"/>
              <a:buChar char="•"/>
            </a:pPr>
            <a:r>
              <a:rPr lang="en-US" dirty="0" smtClean="0"/>
              <a:t>Anti-inflammatory herbs and foods</a:t>
            </a:r>
          </a:p>
          <a:p>
            <a:pPr>
              <a:buFont typeface="Arial" pitchFamily="34" charset="0"/>
              <a:buChar char="•"/>
            </a:pPr>
            <a:r>
              <a:rPr lang="en-US" dirty="0" smtClean="0"/>
              <a:t>Gut healing meal replacements</a:t>
            </a:r>
          </a:p>
          <a:p>
            <a:pPr>
              <a:buFont typeface="Arial" pitchFamily="34" charset="0"/>
              <a:buChar char="•"/>
            </a:pPr>
            <a:r>
              <a:rPr lang="en-US" dirty="0" smtClean="0"/>
              <a:t>Bitters</a:t>
            </a:r>
          </a:p>
          <a:p>
            <a:pPr>
              <a:buFont typeface="Arial" pitchFamily="34" charset="0"/>
              <a:buChar char="•"/>
            </a:pPr>
            <a:r>
              <a:rPr lang="en-US" dirty="0" smtClean="0"/>
              <a:t>Carminatives</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p:txBody>
      </p:sp>
      <p:pic>
        <p:nvPicPr>
          <p:cNvPr id="27653" name="Content Placeholder 6" descr="gut herbs and nutrient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4267200"/>
            <a:ext cx="3721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372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295400"/>
          </a:xfrm>
        </p:spPr>
        <p:txBody>
          <a:bodyPr/>
          <a:lstStyle/>
          <a:p>
            <a:r>
              <a:rPr lang="en-US" sz="6000" dirty="0"/>
              <a:t>The </a:t>
            </a:r>
            <a:r>
              <a:rPr lang="en-US" sz="6000" dirty="0">
                <a:solidFill>
                  <a:schemeClr val="accent6">
                    <a:lumMod val="75000"/>
                  </a:schemeClr>
                </a:solidFill>
              </a:rPr>
              <a:t>4R</a:t>
            </a:r>
            <a:r>
              <a:rPr lang="en-US" sz="6000" dirty="0"/>
              <a:t> Process</a:t>
            </a:r>
          </a:p>
        </p:txBody>
      </p:sp>
      <p:sp>
        <p:nvSpPr>
          <p:cNvPr id="3" name="Content Placeholder 2"/>
          <p:cNvSpPr>
            <a:spLocks noGrp="1"/>
          </p:cNvSpPr>
          <p:nvPr>
            <p:ph idx="1"/>
          </p:nvPr>
        </p:nvSpPr>
        <p:spPr>
          <a:xfrm>
            <a:off x="5410200" y="1945574"/>
            <a:ext cx="3200400" cy="4144963"/>
          </a:xfrm>
        </p:spPr>
        <p:txBody>
          <a:bodyPr/>
          <a:lstStyle/>
          <a:p>
            <a:r>
              <a:rPr lang="en-US" sz="4000" dirty="0" smtClean="0"/>
              <a:t>Remove</a:t>
            </a:r>
          </a:p>
          <a:p>
            <a:r>
              <a:rPr lang="en-US" sz="4000" dirty="0" smtClean="0"/>
              <a:t>Replace</a:t>
            </a:r>
          </a:p>
          <a:p>
            <a:r>
              <a:rPr lang="en-US" sz="4000" dirty="0"/>
              <a:t>Repair</a:t>
            </a:r>
          </a:p>
          <a:p>
            <a:r>
              <a:rPr lang="en-US" sz="4000" b="1" dirty="0" err="1" smtClean="0">
                <a:solidFill>
                  <a:schemeClr val="accent6">
                    <a:lumMod val="75000"/>
                  </a:schemeClr>
                </a:solidFill>
              </a:rPr>
              <a:t>Reinoculate</a:t>
            </a:r>
            <a:endParaRPr lang="en-US" sz="4000" b="1" dirty="0" smtClean="0">
              <a:solidFill>
                <a:schemeClr val="accent6">
                  <a:lumMod val="75000"/>
                </a:schemeClr>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4572000" cy="3341758"/>
          </a:xfrm>
          <a:prstGeom prst="rect">
            <a:avLst/>
          </a:prstGeom>
        </p:spPr>
      </p:pic>
    </p:spTree>
    <p:extLst>
      <p:ext uri="{BB962C8B-B14F-4D97-AF65-F5344CB8AC3E}">
        <p14:creationId xmlns:p14="http://schemas.microsoft.com/office/powerpoint/2010/main" val="1100997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04800" y="1231900"/>
            <a:ext cx="8534400" cy="4635500"/>
          </a:xfrm>
        </p:spPr>
        <p:txBody>
          <a:bodyPr/>
          <a:lstStyle/>
          <a:p>
            <a:pPr marL="0" indent="0" algn="ctr">
              <a:buFont typeface="Wingdings" panose="05000000000000000000" pitchFamily="2" charset="2"/>
              <a:buNone/>
            </a:pPr>
            <a:r>
              <a:rPr lang="en-US" altLang="en-US" sz="3200" dirty="0" smtClean="0"/>
              <a:t>Your sex drive is gone and you’d like </a:t>
            </a:r>
            <a:br>
              <a:rPr lang="en-US" altLang="en-US" sz="3200" dirty="0" smtClean="0"/>
            </a:br>
            <a:r>
              <a:rPr lang="en-US" altLang="en-US" sz="3200" dirty="0" smtClean="0"/>
              <a:t>to have it back</a:t>
            </a:r>
          </a:p>
          <a:p>
            <a:pPr marL="0" indent="0">
              <a:buFont typeface="Wingdings" panose="05000000000000000000" pitchFamily="2" charset="2"/>
              <a:buNone/>
            </a:pPr>
            <a:r>
              <a:rPr lang="en-US" altLang="en-US" sz="4400" dirty="0" smtClean="0"/>
              <a:t> </a:t>
            </a:r>
          </a:p>
        </p:txBody>
      </p:sp>
      <p:sp>
        <p:nvSpPr>
          <p:cNvPr id="6" name="Title 1"/>
          <p:cNvSpPr>
            <a:spLocks noGrp="1"/>
          </p:cNvSpPr>
          <p:nvPr>
            <p:ph type="title"/>
          </p:nvPr>
        </p:nvSpPr>
        <p:spPr>
          <a:xfrm>
            <a:off x="0" y="0"/>
            <a:ext cx="9144000" cy="1143000"/>
          </a:xfrm>
        </p:spPr>
        <p:txBody>
          <a:bodyPr/>
          <a:lstStyle/>
          <a:p>
            <a:r>
              <a:rPr lang="en-US" altLang="en-US" sz="5400" dirty="0" smtClean="0"/>
              <a:t>You Are In The Right Place If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224" y="2286000"/>
            <a:ext cx="6243552" cy="4167277"/>
          </a:xfrm>
          <a:prstGeom prst="rect">
            <a:avLst/>
          </a:prstGeom>
        </p:spPr>
      </p:pic>
    </p:spTree>
    <p:extLst>
      <p:ext uri="{BB962C8B-B14F-4D97-AF65-F5344CB8AC3E}">
        <p14:creationId xmlns:p14="http://schemas.microsoft.com/office/powerpoint/2010/main" val="41496317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76200"/>
            <a:ext cx="8686800" cy="1143000"/>
          </a:xfrm>
        </p:spPr>
        <p:txBody>
          <a:bodyPr/>
          <a:lstStyle/>
          <a:p>
            <a:r>
              <a:rPr lang="en-US" dirty="0"/>
              <a:t>Probiotics to Re-Inoculate Your Gut</a:t>
            </a:r>
          </a:p>
        </p:txBody>
      </p:sp>
      <p:sp>
        <p:nvSpPr>
          <p:cNvPr id="3" name="Content Placeholder 2"/>
          <p:cNvSpPr>
            <a:spLocks noGrp="1"/>
          </p:cNvSpPr>
          <p:nvPr>
            <p:ph idx="1"/>
          </p:nvPr>
        </p:nvSpPr>
        <p:spPr>
          <a:xfrm>
            <a:off x="3505200" y="1600200"/>
            <a:ext cx="5334000" cy="4525963"/>
          </a:xfrm>
        </p:spPr>
        <p:txBody>
          <a:bodyPr rtlCol="0">
            <a:normAutofit/>
          </a:bodyPr>
          <a:lstStyle/>
          <a:p>
            <a:pPr fontAlgn="auto">
              <a:spcAft>
                <a:spcPts val="0"/>
              </a:spcAft>
              <a:defRPr/>
            </a:pPr>
            <a:r>
              <a:rPr lang="en-US" dirty="0" smtClean="0"/>
              <a:t>Kim </a:t>
            </a:r>
            <a:r>
              <a:rPr lang="en-US" dirty="0" err="1" smtClean="0"/>
              <a:t>chee</a:t>
            </a:r>
            <a:endParaRPr lang="en-US" dirty="0" smtClean="0"/>
          </a:p>
          <a:p>
            <a:pPr fontAlgn="auto">
              <a:spcAft>
                <a:spcPts val="0"/>
              </a:spcAft>
              <a:defRPr/>
            </a:pPr>
            <a:r>
              <a:rPr lang="en-US" dirty="0" smtClean="0"/>
              <a:t>Sauerkraut</a:t>
            </a:r>
          </a:p>
          <a:p>
            <a:pPr fontAlgn="auto">
              <a:spcAft>
                <a:spcPts val="0"/>
              </a:spcAft>
              <a:defRPr/>
            </a:pPr>
            <a:r>
              <a:rPr lang="en-US" dirty="0" smtClean="0"/>
              <a:t>Coconut kefir</a:t>
            </a:r>
          </a:p>
          <a:p>
            <a:pPr fontAlgn="auto">
              <a:spcAft>
                <a:spcPts val="0"/>
              </a:spcAft>
              <a:defRPr/>
            </a:pPr>
            <a:r>
              <a:rPr lang="en-US" dirty="0" smtClean="0"/>
              <a:t>Seed yogurt</a:t>
            </a:r>
          </a:p>
          <a:p>
            <a:pPr fontAlgn="auto">
              <a:spcAft>
                <a:spcPts val="0"/>
              </a:spcAft>
              <a:defRPr/>
            </a:pPr>
            <a:r>
              <a:rPr lang="en-US" dirty="0" smtClean="0"/>
              <a:t>Kombucha</a:t>
            </a:r>
          </a:p>
          <a:p>
            <a:pPr fontAlgn="auto">
              <a:spcAft>
                <a:spcPts val="0"/>
              </a:spcAft>
              <a:defRPr/>
            </a:pPr>
            <a:r>
              <a:rPr lang="en-US" dirty="0" smtClean="0"/>
              <a:t>Rejuvalec</a:t>
            </a:r>
          </a:p>
          <a:p>
            <a:pPr fontAlgn="auto">
              <a:spcAft>
                <a:spcPts val="0"/>
              </a:spcAft>
              <a:defRPr/>
            </a:pPr>
            <a:r>
              <a:rPr lang="en-US" dirty="0" smtClean="0"/>
              <a:t>Miso</a:t>
            </a:r>
          </a:p>
          <a:p>
            <a:pPr fontAlgn="auto">
              <a:spcAft>
                <a:spcPts val="0"/>
              </a:spcAft>
              <a:defRPr/>
            </a:pPr>
            <a:r>
              <a:rPr lang="en-US" dirty="0" smtClean="0"/>
              <a:t>Supplements</a:t>
            </a:r>
          </a:p>
          <a:p>
            <a:pPr fontAlgn="auto">
              <a:spcAft>
                <a:spcPts val="0"/>
              </a:spcAft>
              <a:buFont typeface="Arial" pitchFamily="34" charset="0"/>
              <a:buChar char="•"/>
              <a:defRPr/>
            </a:pPr>
            <a:endParaRPr lang="en-US" dirty="0" smtClean="0"/>
          </a:p>
        </p:txBody>
      </p:sp>
      <p:pic>
        <p:nvPicPr>
          <p:cNvPr id="368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17621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931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546"/>
          <a:stretch/>
        </p:blipFill>
        <p:spPr>
          <a:xfrm>
            <a:off x="4191000" y="1383261"/>
            <a:ext cx="4952999" cy="5243801"/>
          </a:xfrm>
          <a:prstGeom prst="rect">
            <a:avLst/>
          </a:prstGeom>
        </p:spPr>
      </p:pic>
      <p:sp>
        <p:nvSpPr>
          <p:cNvPr id="2" name="Title 1"/>
          <p:cNvSpPr>
            <a:spLocks noGrp="1"/>
          </p:cNvSpPr>
          <p:nvPr>
            <p:ph type="title"/>
          </p:nvPr>
        </p:nvSpPr>
        <p:spPr>
          <a:xfrm>
            <a:off x="381000" y="0"/>
            <a:ext cx="8382000" cy="1143000"/>
          </a:xfrm>
        </p:spPr>
        <p:txBody>
          <a:bodyPr/>
          <a:lstStyle/>
          <a:p>
            <a:r>
              <a:rPr lang="en-US" dirty="0" smtClean="0"/>
              <a:t>The Cost Of Digestive Imbalance</a:t>
            </a:r>
            <a:endParaRPr lang="en-US" dirty="0"/>
          </a:p>
        </p:txBody>
      </p:sp>
      <p:sp>
        <p:nvSpPr>
          <p:cNvPr id="4" name="Content Placeholder 3"/>
          <p:cNvSpPr>
            <a:spLocks noGrp="1"/>
          </p:cNvSpPr>
          <p:nvPr>
            <p:ph idx="1"/>
          </p:nvPr>
        </p:nvSpPr>
        <p:spPr>
          <a:xfrm>
            <a:off x="76200" y="1219200"/>
            <a:ext cx="4823528" cy="4800600"/>
          </a:xfrm>
        </p:spPr>
        <p:txBody>
          <a:bodyPr/>
          <a:lstStyle/>
          <a:p>
            <a:r>
              <a:rPr lang="en-US" sz="2400" dirty="0" smtClean="0"/>
              <a:t>Comfort </a:t>
            </a:r>
          </a:p>
          <a:p>
            <a:r>
              <a:rPr lang="en-US" sz="2400" dirty="0" smtClean="0"/>
              <a:t>Relationships</a:t>
            </a:r>
          </a:p>
          <a:p>
            <a:r>
              <a:rPr lang="en-US" sz="2400" dirty="0" smtClean="0"/>
              <a:t>Side effects of medication</a:t>
            </a:r>
          </a:p>
          <a:p>
            <a:r>
              <a:rPr lang="en-US" sz="2400" dirty="0"/>
              <a:t>Inability to fully participate in activities you </a:t>
            </a:r>
            <a:r>
              <a:rPr lang="en-US" sz="2400" dirty="0" smtClean="0"/>
              <a:t>love</a:t>
            </a:r>
          </a:p>
          <a:p>
            <a:r>
              <a:rPr lang="en-US" sz="2400" dirty="0" smtClean="0"/>
              <a:t>Cost of clothing due to increased waist size at the end of the day</a:t>
            </a:r>
            <a:endParaRPr lang="en-US" sz="2400" dirty="0"/>
          </a:p>
          <a:p>
            <a:r>
              <a:rPr lang="en-US" sz="2400" dirty="0" smtClean="0"/>
              <a:t>Impairment of focus and memory impacts job function, which leads to loss of financial freedom</a:t>
            </a:r>
          </a:p>
          <a:p>
            <a:r>
              <a:rPr lang="en-US" sz="2400" dirty="0" smtClean="0"/>
              <a:t>Loss of freedom in general</a:t>
            </a:r>
          </a:p>
          <a:p>
            <a:endParaRPr lang="en-US" sz="2400" dirty="0" smtClean="0"/>
          </a:p>
        </p:txBody>
      </p:sp>
    </p:spTree>
    <p:extLst>
      <p:ext uri="{BB962C8B-B14F-4D97-AF65-F5344CB8AC3E}">
        <p14:creationId xmlns:p14="http://schemas.microsoft.com/office/powerpoint/2010/main" val="41979808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67" y="609600"/>
            <a:ext cx="6688667" cy="6019800"/>
          </a:xfrm>
          <a:prstGeom prst="rect">
            <a:avLst/>
          </a:prstGeom>
        </p:spPr>
      </p:pic>
    </p:spTree>
    <p:extLst>
      <p:ext uri="{BB962C8B-B14F-4D97-AF65-F5344CB8AC3E}">
        <p14:creationId xmlns:p14="http://schemas.microsoft.com/office/powerpoint/2010/main" val="2524548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ZoB1gZxzlUw/T3XYoaHGTyI/AAAAAAAANTo/xFShO28J3xQ/s1600/hotslutjohannaqua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8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011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382" t="9240" r="4307" b="1797"/>
          <a:stretch/>
        </p:blipFill>
        <p:spPr>
          <a:xfrm>
            <a:off x="141296" y="0"/>
            <a:ext cx="8861408" cy="6629400"/>
          </a:xfrm>
          <a:prstGeom prst="rect">
            <a:avLst/>
          </a:prstGeom>
        </p:spPr>
      </p:pic>
    </p:spTree>
    <p:extLst>
      <p:ext uri="{BB962C8B-B14F-4D97-AF65-F5344CB8AC3E}">
        <p14:creationId xmlns:p14="http://schemas.microsoft.com/office/powerpoint/2010/main" val="1513497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1009" t="33354" r="17808" b="8458"/>
          <a:stretch/>
        </p:blipFill>
        <p:spPr>
          <a:xfrm>
            <a:off x="-9263" y="152025"/>
            <a:ext cx="9162527" cy="6324975"/>
          </a:xfrm>
          <a:prstGeom prst="rect">
            <a:avLst/>
          </a:prstGeom>
        </p:spPr>
      </p:pic>
    </p:spTree>
    <p:extLst>
      <p:ext uri="{BB962C8B-B14F-4D97-AF65-F5344CB8AC3E}">
        <p14:creationId xmlns:p14="http://schemas.microsoft.com/office/powerpoint/2010/main" val="13903413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812" y="0"/>
            <a:ext cx="5228376" cy="6600825"/>
          </a:xfrm>
          <a:prstGeom prst="rect">
            <a:avLst/>
          </a:prstGeom>
        </p:spPr>
      </p:pic>
    </p:spTree>
    <p:extLst>
      <p:ext uri="{BB962C8B-B14F-4D97-AF65-F5344CB8AC3E}">
        <p14:creationId xmlns:p14="http://schemas.microsoft.com/office/powerpoint/2010/main" val="989851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016" b="20639"/>
          <a:stretch/>
        </p:blipFill>
        <p:spPr>
          <a:xfrm>
            <a:off x="667608" y="0"/>
            <a:ext cx="7808784" cy="6591442"/>
          </a:xfrm>
        </p:spPr>
      </p:pic>
    </p:spTree>
    <p:extLst>
      <p:ext uri="{BB962C8B-B14F-4D97-AF65-F5344CB8AC3E}">
        <p14:creationId xmlns:p14="http://schemas.microsoft.com/office/powerpoint/2010/main" val="37435268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24001"/>
          </a:xfrm>
        </p:spPr>
        <p:txBody>
          <a:bodyPr/>
          <a:lstStyle/>
          <a:p>
            <a:r>
              <a:rPr lang="en-US" sz="5400" dirty="0" smtClean="0"/>
              <a:t>What’s Possible for You…</a:t>
            </a:r>
            <a:br>
              <a:rPr lang="en-US" sz="5400" dirty="0" smtClean="0"/>
            </a:br>
            <a:r>
              <a:rPr lang="en-US" sz="2800" b="0" dirty="0" smtClean="0">
                <a:solidFill>
                  <a:schemeClr val="tx1"/>
                </a:solidFill>
              </a:rPr>
              <a:t>Feel good in your body and confident in your appearance</a:t>
            </a:r>
            <a:endParaRPr lang="en-US" sz="2800" b="0" dirty="0">
              <a:solidFill>
                <a:schemeClr val="tx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099" b="16284"/>
          <a:stretch/>
        </p:blipFill>
        <p:spPr>
          <a:xfrm>
            <a:off x="2191657" y="1600201"/>
            <a:ext cx="4760686" cy="4876800"/>
          </a:xfrm>
          <a:prstGeom prst="rect">
            <a:avLst/>
          </a:prstGeom>
        </p:spPr>
      </p:pic>
    </p:spTree>
    <p:extLst>
      <p:ext uri="{BB962C8B-B14F-4D97-AF65-F5344CB8AC3E}">
        <p14:creationId xmlns:p14="http://schemas.microsoft.com/office/powerpoint/2010/main" val="6407932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z="5400" dirty="0" smtClean="0"/>
              <a:t>What’s Possible for You…</a:t>
            </a:r>
            <a:br>
              <a:rPr lang="en-US" sz="5400" dirty="0" smtClean="0"/>
            </a:br>
            <a:r>
              <a:rPr lang="en-US" sz="2800" b="0" dirty="0" smtClean="0">
                <a:solidFill>
                  <a:schemeClr val="tx1"/>
                </a:solidFill>
              </a:rPr>
              <a:t>Be fully </a:t>
            </a:r>
            <a:r>
              <a:rPr lang="en-US" sz="2800" b="0" dirty="0">
                <a:solidFill>
                  <a:schemeClr val="tx1"/>
                </a:solidFill>
              </a:rPr>
              <a:t>present for your loved </a:t>
            </a:r>
            <a:r>
              <a:rPr lang="en-US" sz="2800" b="0" dirty="0" smtClean="0">
                <a:solidFill>
                  <a:schemeClr val="tx1"/>
                </a:solidFill>
              </a:rPr>
              <a:t>ones</a:t>
            </a:r>
            <a:endParaRPr lang="en-US" sz="2800" b="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529" y="1676400"/>
            <a:ext cx="4886942" cy="4800600"/>
          </a:xfrm>
          <a:prstGeom prst="rect">
            <a:avLst/>
          </a:prstGeom>
        </p:spPr>
      </p:pic>
    </p:spTree>
    <p:extLst>
      <p:ext uri="{BB962C8B-B14F-4D97-AF65-F5344CB8AC3E}">
        <p14:creationId xmlns:p14="http://schemas.microsoft.com/office/powerpoint/2010/main" val="1879518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04800" y="1231900"/>
            <a:ext cx="8534400" cy="4635500"/>
          </a:xfrm>
        </p:spPr>
        <p:txBody>
          <a:bodyPr/>
          <a:lstStyle/>
          <a:p>
            <a:pPr marL="0" indent="0" algn="ctr">
              <a:buFont typeface="Wingdings" panose="05000000000000000000" pitchFamily="2" charset="2"/>
              <a:buNone/>
            </a:pPr>
            <a:r>
              <a:rPr lang="en-US" altLang="en-US" sz="3200" dirty="0" smtClean="0"/>
              <a:t>You are having trouble losing weight in spite of eating a relatively clean diet</a:t>
            </a:r>
          </a:p>
          <a:p>
            <a:pPr marL="0" indent="0">
              <a:buFont typeface="Wingdings" panose="05000000000000000000" pitchFamily="2" charset="2"/>
              <a:buNone/>
            </a:pPr>
            <a:r>
              <a:rPr lang="en-US" altLang="en-US" sz="4400" dirty="0" smtClean="0"/>
              <a:t> </a:t>
            </a:r>
          </a:p>
        </p:txBody>
      </p:sp>
      <p:sp>
        <p:nvSpPr>
          <p:cNvPr id="6" name="Title 1"/>
          <p:cNvSpPr>
            <a:spLocks noGrp="1"/>
          </p:cNvSpPr>
          <p:nvPr>
            <p:ph type="title"/>
          </p:nvPr>
        </p:nvSpPr>
        <p:spPr>
          <a:xfrm>
            <a:off x="0" y="0"/>
            <a:ext cx="9144000" cy="1143000"/>
          </a:xfrm>
        </p:spPr>
        <p:txBody>
          <a:bodyPr/>
          <a:lstStyle/>
          <a:p>
            <a:r>
              <a:rPr lang="en-US" altLang="en-US" sz="5400" dirty="0" smtClean="0"/>
              <a:t>You Are In The Right Place If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19" y="2590800"/>
            <a:ext cx="5539362" cy="3810000"/>
          </a:xfrm>
          <a:prstGeom prst="rect">
            <a:avLst/>
          </a:prstGeom>
        </p:spPr>
      </p:pic>
    </p:spTree>
    <p:extLst>
      <p:ext uri="{BB962C8B-B14F-4D97-AF65-F5344CB8AC3E}">
        <p14:creationId xmlns:p14="http://schemas.microsoft.com/office/powerpoint/2010/main" val="4270708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469" y="1066800"/>
            <a:ext cx="4055063" cy="5548313"/>
          </a:xfrm>
          <a:prstGeom prst="rect">
            <a:avLst/>
          </a:prstGeom>
        </p:spPr>
      </p:pic>
      <p:sp>
        <p:nvSpPr>
          <p:cNvPr id="2" name="Title 1"/>
          <p:cNvSpPr>
            <a:spLocks noGrp="1"/>
          </p:cNvSpPr>
          <p:nvPr>
            <p:ph type="title"/>
          </p:nvPr>
        </p:nvSpPr>
        <p:spPr>
          <a:xfrm>
            <a:off x="0" y="0"/>
            <a:ext cx="9144000" cy="1524000"/>
          </a:xfrm>
        </p:spPr>
        <p:txBody>
          <a:bodyPr/>
          <a:lstStyle/>
          <a:p>
            <a:r>
              <a:rPr lang="en-US" sz="5400" dirty="0" smtClean="0"/>
              <a:t>What’s Possible for You…</a:t>
            </a:r>
            <a:br>
              <a:rPr lang="en-US" sz="5400" dirty="0" smtClean="0"/>
            </a:br>
            <a:r>
              <a:rPr lang="en-US" sz="2800" b="0" dirty="0" smtClean="0">
                <a:solidFill>
                  <a:schemeClr val="tx1"/>
                </a:solidFill>
              </a:rPr>
              <a:t>Have boundless energy for fun, family, and relationships</a:t>
            </a:r>
            <a:endParaRPr lang="en-US" sz="2800" b="0" dirty="0">
              <a:solidFill>
                <a:schemeClr val="tx1"/>
              </a:solidFill>
            </a:endParaRPr>
          </a:p>
        </p:txBody>
      </p:sp>
    </p:spTree>
    <p:extLst>
      <p:ext uri="{BB962C8B-B14F-4D97-AF65-F5344CB8AC3E}">
        <p14:creationId xmlns:p14="http://schemas.microsoft.com/office/powerpoint/2010/main" val="23473153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sz="5400" dirty="0" smtClean="0"/>
              <a:t>What’s Possible for You…</a:t>
            </a:r>
            <a:br>
              <a:rPr lang="en-US" sz="5400" dirty="0" smtClean="0"/>
            </a:br>
            <a:r>
              <a:rPr lang="en-US" sz="2800" b="0" dirty="0" smtClean="0">
                <a:solidFill>
                  <a:schemeClr val="tx1"/>
                </a:solidFill>
              </a:rPr>
              <a:t>Get your brain back to focused and clear, so you can</a:t>
            </a:r>
            <a:br>
              <a:rPr lang="en-US" sz="2800" b="0" dirty="0" smtClean="0">
                <a:solidFill>
                  <a:schemeClr val="tx1"/>
                </a:solidFill>
              </a:rPr>
            </a:br>
            <a:r>
              <a:rPr lang="en-US" sz="2800" b="0" dirty="0" smtClean="0">
                <a:solidFill>
                  <a:schemeClr val="tx1"/>
                </a:solidFill>
              </a:rPr>
              <a:t>skyrocket your success</a:t>
            </a:r>
            <a:endParaRPr lang="en-US" sz="2800" b="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61283" y="2000214"/>
            <a:ext cx="6821435" cy="4552985"/>
          </a:xfrm>
          <a:prstGeom prst="rect">
            <a:avLst/>
          </a:prstGeom>
        </p:spPr>
      </p:pic>
    </p:spTree>
    <p:extLst>
      <p:ext uri="{BB962C8B-B14F-4D97-AF65-F5344CB8AC3E}">
        <p14:creationId xmlns:p14="http://schemas.microsoft.com/office/powerpoint/2010/main" val="38977867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sz="5400" dirty="0" smtClean="0"/>
              <a:t>What’s Possible for You…</a:t>
            </a:r>
            <a:br>
              <a:rPr lang="en-US" sz="5400" dirty="0" smtClean="0"/>
            </a:br>
            <a:r>
              <a:rPr lang="en-US" sz="2800" b="0" dirty="0" smtClean="0">
                <a:solidFill>
                  <a:schemeClr val="tx1"/>
                </a:solidFill>
              </a:rPr>
              <a:t>Experience true connection and intimacy that fosters deep and meaningful relationships</a:t>
            </a:r>
            <a:endParaRPr lang="en-US" sz="2800" b="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103" y="2082740"/>
            <a:ext cx="6697794" cy="4470460"/>
          </a:xfrm>
          <a:prstGeom prst="rect">
            <a:avLst/>
          </a:prstGeom>
        </p:spPr>
      </p:pic>
    </p:spTree>
    <p:extLst>
      <p:ext uri="{BB962C8B-B14F-4D97-AF65-F5344CB8AC3E}">
        <p14:creationId xmlns:p14="http://schemas.microsoft.com/office/powerpoint/2010/main" val="19773174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362200"/>
          </a:xfrm>
        </p:spPr>
        <p:txBody>
          <a:bodyPr/>
          <a:lstStyle/>
          <a:p>
            <a:r>
              <a:rPr lang="en-US" sz="5400" dirty="0" smtClean="0"/>
              <a:t>What’s Possible for You…</a:t>
            </a:r>
            <a:br>
              <a:rPr lang="en-US" sz="5400" dirty="0" smtClean="0"/>
            </a:br>
            <a:r>
              <a:rPr lang="en-US" sz="2800" b="0" dirty="0" smtClean="0">
                <a:solidFill>
                  <a:schemeClr val="tx1"/>
                </a:solidFill>
              </a:rPr>
              <a:t>Know exactly what to eat and how to eat it, so that </a:t>
            </a:r>
            <a:br>
              <a:rPr lang="en-US" sz="2800" b="0" dirty="0" smtClean="0">
                <a:solidFill>
                  <a:schemeClr val="tx1"/>
                </a:solidFill>
              </a:rPr>
            </a:br>
            <a:r>
              <a:rPr lang="en-US" sz="2800" b="0" dirty="0" smtClean="0">
                <a:solidFill>
                  <a:schemeClr val="tx1"/>
                </a:solidFill>
              </a:rPr>
              <a:t>your gut  feels comfortable, and you’re energized</a:t>
            </a:r>
            <a:br>
              <a:rPr lang="en-US" sz="2800" b="0" dirty="0" smtClean="0">
                <a:solidFill>
                  <a:schemeClr val="tx1"/>
                </a:solidFill>
              </a:rPr>
            </a:br>
            <a:r>
              <a:rPr lang="en-US" sz="2800" b="0" dirty="0" smtClean="0">
                <a:solidFill>
                  <a:schemeClr val="tx1"/>
                </a:solidFill>
              </a:rPr>
              <a:t> and satisfied with your food</a:t>
            </a:r>
            <a:endParaRPr lang="en-US" sz="2800" b="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2404415"/>
            <a:ext cx="8458200" cy="4110685"/>
          </a:xfrm>
          <a:prstGeom prst="rect">
            <a:avLst/>
          </a:prstGeom>
        </p:spPr>
      </p:pic>
    </p:spTree>
    <p:extLst>
      <p:ext uri="{BB962C8B-B14F-4D97-AF65-F5344CB8AC3E}">
        <p14:creationId xmlns:p14="http://schemas.microsoft.com/office/powerpoint/2010/main" val="28673046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6019800" cy="2209800"/>
          </a:xfrm>
        </p:spPr>
        <p:txBody>
          <a:bodyPr/>
          <a:lstStyle/>
          <a:p>
            <a:r>
              <a:rPr lang="en-US" sz="5400" dirty="0" smtClean="0">
                <a:solidFill>
                  <a:schemeClr val="accent2">
                    <a:lumMod val="75000"/>
                  </a:schemeClr>
                </a:solidFill>
              </a:rPr>
              <a:t>Dr. Ritamarie’s </a:t>
            </a:r>
            <a:br>
              <a:rPr lang="en-US" sz="5400" dirty="0" smtClean="0">
                <a:solidFill>
                  <a:schemeClr val="accent2">
                    <a:lumMod val="75000"/>
                  </a:schemeClr>
                </a:solidFill>
              </a:rPr>
            </a:br>
            <a:r>
              <a:rPr lang="en-US" sz="5400" dirty="0" smtClean="0">
                <a:solidFill>
                  <a:schemeClr val="accent2">
                    <a:lumMod val="75000"/>
                  </a:schemeClr>
                </a:solidFill>
              </a:rPr>
              <a:t>Happy Belly System </a:t>
            </a:r>
            <a:endParaRPr lang="en-US" sz="5400" dirty="0">
              <a:solidFill>
                <a:schemeClr val="accent2">
                  <a:lumMod val="75000"/>
                </a:schemeClr>
              </a:solidFill>
            </a:endParaRPr>
          </a:p>
        </p:txBody>
      </p:sp>
      <p:sp>
        <p:nvSpPr>
          <p:cNvPr id="4" name="Content Placeholder 3"/>
          <p:cNvSpPr>
            <a:spLocks noGrp="1"/>
          </p:cNvSpPr>
          <p:nvPr>
            <p:ph idx="1"/>
          </p:nvPr>
        </p:nvSpPr>
        <p:spPr>
          <a:xfrm>
            <a:off x="152400" y="2286000"/>
            <a:ext cx="8458200" cy="4343400"/>
          </a:xfrm>
        </p:spPr>
        <p:txBody>
          <a:bodyPr/>
          <a:lstStyle/>
          <a:p>
            <a:r>
              <a:rPr lang="en-US" b="1" dirty="0" smtClean="0">
                <a:solidFill>
                  <a:schemeClr val="accent6">
                    <a:lumMod val="75000"/>
                  </a:schemeClr>
                </a:solidFill>
              </a:rPr>
              <a:t>Stage 1: </a:t>
            </a:r>
            <a:r>
              <a:rPr lang="en-US" dirty="0"/>
              <a:t>Discover the Healing Power </a:t>
            </a:r>
            <a:r>
              <a:rPr lang="en-US" dirty="0" smtClean="0"/>
              <a:t/>
            </a:r>
            <a:br>
              <a:rPr lang="en-US" dirty="0" smtClean="0"/>
            </a:br>
            <a:r>
              <a:rPr lang="en-US" dirty="0" smtClean="0"/>
              <a:t>of </a:t>
            </a:r>
            <a:r>
              <a:rPr lang="en-US" b="1" dirty="0"/>
              <a:t>Your Second </a:t>
            </a:r>
            <a:r>
              <a:rPr lang="en-US" b="1" dirty="0" smtClean="0"/>
              <a:t>Brain</a:t>
            </a:r>
          </a:p>
          <a:p>
            <a:r>
              <a:rPr lang="en-US" b="1" dirty="0" smtClean="0">
                <a:solidFill>
                  <a:schemeClr val="accent6">
                    <a:lumMod val="75000"/>
                  </a:schemeClr>
                </a:solidFill>
              </a:rPr>
              <a:t>Stage 2: </a:t>
            </a:r>
            <a:r>
              <a:rPr lang="en-US" dirty="0"/>
              <a:t>Optimize Your Fuel Generator </a:t>
            </a:r>
            <a:r>
              <a:rPr lang="en-US" dirty="0" smtClean="0"/>
              <a:t/>
            </a:r>
            <a:br>
              <a:rPr lang="en-US" dirty="0" smtClean="0"/>
            </a:br>
            <a:r>
              <a:rPr lang="en-US" dirty="0" smtClean="0"/>
              <a:t>for </a:t>
            </a:r>
            <a:r>
              <a:rPr lang="en-US" b="1" dirty="0"/>
              <a:t>Maximum </a:t>
            </a:r>
            <a:r>
              <a:rPr lang="en-US" b="1" dirty="0" smtClean="0"/>
              <a:t>Energy</a:t>
            </a:r>
          </a:p>
          <a:p>
            <a:r>
              <a:rPr lang="en-US" b="1" dirty="0" smtClean="0">
                <a:solidFill>
                  <a:schemeClr val="accent6">
                    <a:lumMod val="75000"/>
                  </a:schemeClr>
                </a:solidFill>
              </a:rPr>
              <a:t>Stage 3: </a:t>
            </a:r>
            <a:r>
              <a:rPr lang="en-US" dirty="0"/>
              <a:t>Boost Your </a:t>
            </a:r>
            <a:r>
              <a:rPr lang="en-US" b="1" dirty="0"/>
              <a:t>Nutrient Absorption </a:t>
            </a:r>
            <a:r>
              <a:rPr lang="en-US" dirty="0" smtClean="0"/>
              <a:t>So You Feel Amazing</a:t>
            </a:r>
          </a:p>
          <a:p>
            <a:r>
              <a:rPr lang="en-US" b="1" dirty="0" smtClean="0">
                <a:solidFill>
                  <a:schemeClr val="accent6">
                    <a:lumMod val="75000"/>
                  </a:schemeClr>
                </a:solidFill>
              </a:rPr>
              <a:t>Stage 4: </a:t>
            </a:r>
            <a:r>
              <a:rPr lang="en-US" b="1" dirty="0"/>
              <a:t>Break Free of Your Gut </a:t>
            </a:r>
            <a:r>
              <a:rPr lang="en-US" b="1" dirty="0" smtClean="0"/>
              <a:t>Bugs</a:t>
            </a:r>
          </a:p>
          <a:p>
            <a:r>
              <a:rPr lang="en-US" b="1" dirty="0" smtClean="0">
                <a:solidFill>
                  <a:schemeClr val="accent6">
                    <a:lumMod val="75000"/>
                  </a:schemeClr>
                </a:solidFill>
              </a:rPr>
              <a:t>Stage 5: </a:t>
            </a:r>
            <a:r>
              <a:rPr lang="en-US" dirty="0"/>
              <a:t>Boost Elimination and </a:t>
            </a:r>
            <a:r>
              <a:rPr lang="en-US" b="1" dirty="0"/>
              <a:t>Get Rid of Toxins</a:t>
            </a:r>
            <a:endParaRPr lang="en-US"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440"/>
            <a:ext cx="2819400" cy="4031360"/>
          </a:xfrm>
          <a:prstGeom prst="rect">
            <a:avLst/>
          </a:prstGeom>
        </p:spPr>
      </p:pic>
    </p:spTree>
    <p:extLst>
      <p:ext uri="{BB962C8B-B14F-4D97-AF65-F5344CB8AC3E}">
        <p14:creationId xmlns:p14="http://schemas.microsoft.com/office/powerpoint/2010/main" val="28748854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371600"/>
          </a:xfrm>
        </p:spPr>
        <p:txBody>
          <a:bodyPr/>
          <a:lstStyle/>
          <a:p>
            <a:r>
              <a:rPr lang="en-US" sz="4000" dirty="0" smtClean="0">
                <a:solidFill>
                  <a:srgbClr val="45577B"/>
                </a:solidFill>
              </a:rPr>
              <a:t>Make a Commitment to Yourself, to Your Vision, to Your Life, and to the World</a:t>
            </a:r>
            <a:endParaRPr lang="en-US" sz="4000" dirty="0">
              <a:solidFill>
                <a:srgbClr val="45577B"/>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284" y="1524000"/>
            <a:ext cx="7353432" cy="4953000"/>
          </a:xfrm>
          <a:prstGeom prst="rect">
            <a:avLst/>
          </a:prstGeom>
        </p:spPr>
      </p:pic>
    </p:spTree>
    <p:extLst>
      <p:ext uri="{BB962C8B-B14F-4D97-AF65-F5344CB8AC3E}">
        <p14:creationId xmlns:p14="http://schemas.microsoft.com/office/powerpoint/2010/main" val="25562331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62" y="76200"/>
            <a:ext cx="9144000" cy="2400657"/>
          </a:xfrm>
          <a:prstGeom prst="rect">
            <a:avLst/>
          </a:prstGeom>
        </p:spPr>
        <p:txBody>
          <a:bodyPr wrap="square">
            <a:spAutoFit/>
          </a:bodyPr>
          <a:lstStyle/>
          <a:p>
            <a:pPr algn="ctr"/>
            <a:r>
              <a:rPr lang="en-US" sz="3400" b="1" dirty="0" smtClean="0">
                <a:solidFill>
                  <a:schemeClr val="accent6">
                    <a:lumMod val="75000"/>
                  </a:schemeClr>
                </a:solidFill>
                <a:latin typeface="+mj-lt"/>
              </a:rPr>
              <a:t>Implementing Dr. Ritamarie’s </a:t>
            </a:r>
            <a:br>
              <a:rPr lang="en-US" sz="3400" b="1" dirty="0" smtClean="0">
                <a:solidFill>
                  <a:schemeClr val="accent6">
                    <a:lumMod val="75000"/>
                  </a:schemeClr>
                </a:solidFill>
                <a:latin typeface="+mj-lt"/>
              </a:rPr>
            </a:br>
            <a:r>
              <a:rPr lang="en-US" sz="3400" b="1" dirty="0" smtClean="0">
                <a:solidFill>
                  <a:schemeClr val="accent6">
                    <a:lumMod val="75000"/>
                  </a:schemeClr>
                </a:solidFill>
                <a:latin typeface="+mj-lt"/>
              </a:rPr>
              <a:t>Happy Belly System…</a:t>
            </a:r>
          </a:p>
          <a:p>
            <a:pPr algn="ctr"/>
            <a:r>
              <a:rPr lang="en-US" sz="4800" b="1" i="0" dirty="0" smtClean="0">
                <a:solidFill>
                  <a:schemeClr val="accent2">
                    <a:lumMod val="75000"/>
                  </a:schemeClr>
                </a:solidFill>
                <a:effectLst/>
                <a:latin typeface="+mj-lt"/>
              </a:rPr>
              <a:t>Introducing GRAND </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385"/>
          <a:stretch/>
        </p:blipFill>
        <p:spPr>
          <a:xfrm>
            <a:off x="1641534" y="2476856"/>
            <a:ext cx="5860932" cy="4152543"/>
          </a:xfrm>
          <a:prstGeom prst="rect">
            <a:avLst/>
          </a:prstGeom>
        </p:spPr>
      </p:pic>
    </p:spTree>
    <p:extLst>
      <p:ext uri="{BB962C8B-B14F-4D97-AF65-F5344CB8AC3E}">
        <p14:creationId xmlns:p14="http://schemas.microsoft.com/office/powerpoint/2010/main" val="32900245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304800"/>
            <a:ext cx="6350000" cy="6350000"/>
          </a:xfrm>
          <a:prstGeom prst="rect">
            <a:avLst/>
          </a:prstGeom>
        </p:spPr>
      </p:pic>
      <p:sp>
        <p:nvSpPr>
          <p:cNvPr id="3" name="Title 2"/>
          <p:cNvSpPr>
            <a:spLocks noGrp="1"/>
          </p:cNvSpPr>
          <p:nvPr>
            <p:ph type="title"/>
          </p:nvPr>
        </p:nvSpPr>
        <p:spPr>
          <a:xfrm>
            <a:off x="0" y="15815"/>
            <a:ext cx="7239000" cy="1143000"/>
          </a:xfrm>
        </p:spPr>
        <p:txBody>
          <a:bodyPr/>
          <a:lstStyle/>
          <a:p>
            <a:r>
              <a:rPr lang="en-US" dirty="0" smtClean="0">
                <a:solidFill>
                  <a:schemeClr val="accent2">
                    <a:lumMod val="75000"/>
                  </a:schemeClr>
                </a:solidFill>
              </a:rPr>
              <a:t>Results of Participation…</a:t>
            </a:r>
            <a:endParaRPr lang="en-US" dirty="0">
              <a:solidFill>
                <a:schemeClr val="accent2">
                  <a:lumMod val="75000"/>
                </a:schemeClr>
              </a:solidFill>
            </a:endParaRPr>
          </a:p>
        </p:txBody>
      </p:sp>
      <p:sp>
        <p:nvSpPr>
          <p:cNvPr id="4" name="Content Placeholder 3"/>
          <p:cNvSpPr>
            <a:spLocks noGrp="1"/>
          </p:cNvSpPr>
          <p:nvPr>
            <p:ph idx="1"/>
          </p:nvPr>
        </p:nvSpPr>
        <p:spPr>
          <a:xfrm>
            <a:off x="152400" y="1219200"/>
            <a:ext cx="6477000" cy="4800600"/>
          </a:xfrm>
        </p:spPr>
        <p:txBody>
          <a:bodyPr/>
          <a:lstStyle/>
          <a:p>
            <a:pPr marL="457200" indent="-457200">
              <a:spcBef>
                <a:spcPts val="1200"/>
              </a:spcBef>
              <a:buSzPct val="130000"/>
              <a:buBlip>
                <a:blip r:embed="rId3"/>
              </a:buBlip>
            </a:pPr>
            <a:r>
              <a:rPr lang="en-US" sz="2400" b="1" dirty="0"/>
              <a:t>Look forward to eating </a:t>
            </a:r>
            <a:r>
              <a:rPr lang="en-US" sz="2400" dirty="0"/>
              <a:t>instead of dreading it</a:t>
            </a:r>
            <a:r>
              <a:rPr lang="en-US" sz="2400" dirty="0" smtClean="0"/>
              <a:t>.</a:t>
            </a:r>
          </a:p>
          <a:p>
            <a:pPr marL="457200" indent="-457200">
              <a:spcBef>
                <a:spcPts val="1200"/>
              </a:spcBef>
              <a:buSzPct val="130000"/>
              <a:buBlip>
                <a:blip r:embed="rId3"/>
              </a:buBlip>
            </a:pPr>
            <a:r>
              <a:rPr lang="en-US" sz="2400" b="1" dirty="0"/>
              <a:t>Feel energized </a:t>
            </a:r>
            <a:r>
              <a:rPr lang="en-US" sz="2400" dirty="0"/>
              <a:t>after eating and </a:t>
            </a:r>
            <a:r>
              <a:rPr lang="en-US" sz="2400" dirty="0" smtClean="0"/>
              <a:t>throughout</a:t>
            </a:r>
            <a:br>
              <a:rPr lang="en-US" sz="2400" dirty="0" smtClean="0"/>
            </a:br>
            <a:r>
              <a:rPr lang="en-US" sz="2400" dirty="0" smtClean="0"/>
              <a:t>the </a:t>
            </a:r>
            <a:r>
              <a:rPr lang="en-US" sz="2400" dirty="0"/>
              <a:t>day</a:t>
            </a:r>
            <a:r>
              <a:rPr lang="en-US" sz="2400" dirty="0" smtClean="0"/>
              <a:t>.</a:t>
            </a:r>
          </a:p>
          <a:p>
            <a:pPr marL="457200" indent="-457200">
              <a:spcBef>
                <a:spcPts val="1200"/>
              </a:spcBef>
              <a:buSzPct val="130000"/>
              <a:buBlip>
                <a:blip r:embed="rId3"/>
              </a:buBlip>
            </a:pPr>
            <a:r>
              <a:rPr lang="en-US" sz="2400" dirty="0"/>
              <a:t>Experience a sense of </a:t>
            </a:r>
            <a:r>
              <a:rPr lang="en-US" sz="2400" b="1" dirty="0"/>
              <a:t>calmness and </a:t>
            </a:r>
            <a:r>
              <a:rPr lang="en-US" sz="2400" b="1" dirty="0" smtClean="0"/>
              <a:t>clarity</a:t>
            </a:r>
            <a:r>
              <a:rPr lang="en-US" sz="2400" dirty="0" smtClean="0"/>
              <a:t>.</a:t>
            </a:r>
          </a:p>
          <a:p>
            <a:pPr marL="457200" indent="-457200">
              <a:spcBef>
                <a:spcPts val="1200"/>
              </a:spcBef>
              <a:buSzPct val="130000"/>
              <a:buBlip>
                <a:blip r:embed="rId3"/>
              </a:buBlip>
            </a:pPr>
            <a:r>
              <a:rPr lang="en-US" sz="2400" dirty="0"/>
              <a:t>Enjoy </a:t>
            </a:r>
            <a:r>
              <a:rPr lang="en-US" sz="2400" b="1" dirty="0"/>
              <a:t>better moods</a:t>
            </a:r>
            <a:r>
              <a:rPr lang="en-US" sz="2400" dirty="0"/>
              <a:t> and </a:t>
            </a:r>
            <a:r>
              <a:rPr lang="en-US" sz="2400" b="1" dirty="0"/>
              <a:t>improved relationships</a:t>
            </a:r>
            <a:r>
              <a:rPr lang="en-US" sz="2400" dirty="0" smtClean="0"/>
              <a:t>.</a:t>
            </a:r>
          </a:p>
          <a:p>
            <a:pPr marL="457200" indent="-457200">
              <a:spcBef>
                <a:spcPts val="1200"/>
              </a:spcBef>
              <a:buSzPct val="130000"/>
              <a:buBlip>
                <a:blip r:embed="rId3"/>
              </a:buBlip>
            </a:pPr>
            <a:r>
              <a:rPr lang="en-US" sz="2400" dirty="0"/>
              <a:t>Focus and perform </a:t>
            </a:r>
            <a:r>
              <a:rPr lang="en-US" sz="2400" b="1" dirty="0"/>
              <a:t>better at work</a:t>
            </a:r>
            <a:r>
              <a:rPr lang="en-US" sz="2400" b="1" dirty="0" smtClean="0"/>
              <a:t>.</a:t>
            </a:r>
          </a:p>
          <a:p>
            <a:pPr marL="457200" indent="-457200">
              <a:spcBef>
                <a:spcPts val="1200"/>
              </a:spcBef>
              <a:buSzPct val="130000"/>
              <a:buBlip>
                <a:blip r:embed="rId3"/>
              </a:buBlip>
            </a:pPr>
            <a:r>
              <a:rPr lang="en-US" sz="2400" b="1" dirty="0"/>
              <a:t>Eliminate embarrassing sounds and odors </a:t>
            </a:r>
            <a:r>
              <a:rPr lang="en-US" sz="2400" dirty="0"/>
              <a:t>from </a:t>
            </a:r>
            <a:r>
              <a:rPr lang="en-US" sz="2400" dirty="0" smtClean="0"/>
              <a:t>“down </a:t>
            </a:r>
            <a:r>
              <a:rPr lang="en-US" sz="2400" dirty="0"/>
              <a:t>there</a:t>
            </a:r>
            <a:r>
              <a:rPr lang="en-US" sz="2400" dirty="0" smtClean="0"/>
              <a:t>.”</a:t>
            </a:r>
          </a:p>
          <a:p>
            <a:pPr marL="457200" indent="-457200">
              <a:spcBef>
                <a:spcPts val="1200"/>
              </a:spcBef>
              <a:buSzPct val="130000"/>
              <a:buBlip>
                <a:blip r:embed="rId3"/>
              </a:buBlip>
            </a:pPr>
            <a:r>
              <a:rPr lang="en-US" sz="2400" b="1" dirty="0"/>
              <a:t>Feel confident </a:t>
            </a:r>
            <a:r>
              <a:rPr lang="en-US" sz="2400" dirty="0"/>
              <a:t>that you know </a:t>
            </a:r>
            <a:r>
              <a:rPr lang="en-US" sz="2400" u="sng" dirty="0"/>
              <a:t>exactly what to eat</a:t>
            </a:r>
            <a:r>
              <a:rPr lang="en-US" sz="2400" dirty="0"/>
              <a:t>.</a:t>
            </a:r>
          </a:p>
        </p:txBody>
      </p:sp>
    </p:spTree>
    <p:extLst>
      <p:ext uri="{BB962C8B-B14F-4D97-AF65-F5344CB8AC3E}">
        <p14:creationId xmlns:p14="http://schemas.microsoft.com/office/powerpoint/2010/main" val="108595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61" y="0"/>
            <a:ext cx="9144000" cy="1138773"/>
          </a:xfrm>
          <a:prstGeom prst="rect">
            <a:avLst/>
          </a:prstGeom>
        </p:spPr>
        <p:txBody>
          <a:bodyPr wrap="square">
            <a:spAutoFit/>
          </a:bodyPr>
          <a:lstStyle/>
          <a:p>
            <a:pPr algn="ctr"/>
            <a:r>
              <a:rPr lang="en-US" sz="3400" b="1" dirty="0" smtClean="0">
                <a:solidFill>
                  <a:schemeClr val="accent2">
                    <a:lumMod val="75000"/>
                  </a:schemeClr>
                </a:solidFill>
                <a:latin typeface="+mj-lt"/>
              </a:rPr>
              <a:t>The Precise </a:t>
            </a:r>
            <a:r>
              <a:rPr lang="en-US" sz="3400" b="1" dirty="0">
                <a:solidFill>
                  <a:schemeClr val="accent2">
                    <a:lumMod val="75000"/>
                  </a:schemeClr>
                </a:solidFill>
                <a:latin typeface="+mj-lt"/>
              </a:rPr>
              <a:t>Strategies You Need to </a:t>
            </a:r>
            <a:r>
              <a:rPr lang="en-US" sz="3400" b="1" dirty="0" smtClean="0">
                <a:solidFill>
                  <a:schemeClr val="accent2">
                    <a:lumMod val="75000"/>
                  </a:schemeClr>
                </a:solidFill>
                <a:latin typeface="+mj-lt"/>
              </a:rPr>
              <a:t/>
            </a:r>
            <a:br>
              <a:rPr lang="en-US" sz="3400" b="1" dirty="0" smtClean="0">
                <a:solidFill>
                  <a:schemeClr val="accent2">
                    <a:lumMod val="75000"/>
                  </a:schemeClr>
                </a:solidFill>
                <a:latin typeface="+mj-lt"/>
              </a:rPr>
            </a:br>
            <a:r>
              <a:rPr lang="en-US" sz="3400" b="1" dirty="0" smtClean="0">
                <a:solidFill>
                  <a:schemeClr val="accent2">
                    <a:lumMod val="75000"/>
                  </a:schemeClr>
                </a:solidFill>
                <a:latin typeface="+mj-lt"/>
              </a:rPr>
              <a:t>Heal Your Gut So You Can </a:t>
            </a:r>
            <a:r>
              <a:rPr lang="en-US" sz="3400" b="1" dirty="0">
                <a:solidFill>
                  <a:schemeClr val="accent2">
                    <a:lumMod val="75000"/>
                  </a:schemeClr>
                </a:solidFill>
                <a:latin typeface="+mj-lt"/>
              </a:rPr>
              <a:t>Live Your Life Again! </a:t>
            </a:r>
            <a:endParaRPr lang="en-US" sz="3400" b="1" i="0" dirty="0">
              <a:solidFill>
                <a:schemeClr val="accent2">
                  <a:lumMod val="75000"/>
                </a:schemeClr>
              </a:solidFill>
              <a:effectLst/>
              <a:latin typeface="+mj-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51"/>
          <a:stretch/>
        </p:blipFill>
        <p:spPr>
          <a:xfrm>
            <a:off x="762000" y="1295400"/>
            <a:ext cx="7407215" cy="3920175"/>
          </a:xfrm>
          <a:prstGeom prst="rect">
            <a:avLst/>
          </a:prstGeom>
        </p:spPr>
      </p:pic>
      <p:sp>
        <p:nvSpPr>
          <p:cNvPr id="5" name="Rectangle 4"/>
          <p:cNvSpPr/>
          <p:nvPr/>
        </p:nvSpPr>
        <p:spPr>
          <a:xfrm>
            <a:off x="9330" y="5334000"/>
            <a:ext cx="9125339" cy="1138773"/>
          </a:xfrm>
          <a:prstGeom prst="rect">
            <a:avLst/>
          </a:prstGeom>
        </p:spPr>
        <p:txBody>
          <a:bodyPr wrap="square">
            <a:spAutoFit/>
          </a:bodyPr>
          <a:lstStyle/>
          <a:p>
            <a:pPr algn="ctr"/>
            <a:r>
              <a:rPr lang="en-US" sz="3400" b="1" dirty="0" smtClean="0">
                <a:solidFill>
                  <a:schemeClr val="accent6">
                    <a:lumMod val="75000"/>
                  </a:schemeClr>
                </a:solidFill>
                <a:latin typeface="+mj-lt"/>
              </a:rPr>
              <a:t>Enjoy the Energy and Vitality That Reflect the Vibrant Individual You Truly Are!</a:t>
            </a:r>
            <a:endParaRPr lang="en-US" sz="3400" b="1" i="0" dirty="0">
              <a:solidFill>
                <a:schemeClr val="accent6">
                  <a:lumMod val="75000"/>
                </a:schemeClr>
              </a:solidFill>
              <a:effectLst/>
              <a:latin typeface="+mj-lt"/>
            </a:endParaRPr>
          </a:p>
        </p:txBody>
      </p:sp>
    </p:spTree>
    <p:extLst>
      <p:ext uri="{BB962C8B-B14F-4D97-AF65-F5344CB8AC3E}">
        <p14:creationId xmlns:p14="http://schemas.microsoft.com/office/powerpoint/2010/main" val="34785902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6019800" cy="2209800"/>
          </a:xfrm>
        </p:spPr>
        <p:txBody>
          <a:bodyPr/>
          <a:lstStyle/>
          <a:p>
            <a:r>
              <a:rPr lang="en-US" sz="5400" dirty="0" smtClean="0">
                <a:solidFill>
                  <a:schemeClr val="accent2">
                    <a:lumMod val="75000"/>
                  </a:schemeClr>
                </a:solidFill>
              </a:rPr>
              <a:t>Dr. Ritamarie’s </a:t>
            </a:r>
            <a:br>
              <a:rPr lang="en-US" sz="5400" dirty="0" smtClean="0">
                <a:solidFill>
                  <a:schemeClr val="accent2">
                    <a:lumMod val="75000"/>
                  </a:schemeClr>
                </a:solidFill>
              </a:rPr>
            </a:br>
            <a:r>
              <a:rPr lang="en-US" sz="5400" dirty="0" smtClean="0">
                <a:solidFill>
                  <a:schemeClr val="accent2">
                    <a:lumMod val="75000"/>
                  </a:schemeClr>
                </a:solidFill>
              </a:rPr>
              <a:t>Happy Belly System </a:t>
            </a:r>
            <a:endParaRPr lang="en-US" sz="5400" dirty="0">
              <a:solidFill>
                <a:schemeClr val="accent2">
                  <a:lumMod val="75000"/>
                </a:schemeClr>
              </a:solidFill>
            </a:endParaRPr>
          </a:p>
        </p:txBody>
      </p:sp>
      <p:sp>
        <p:nvSpPr>
          <p:cNvPr id="4" name="Content Placeholder 3"/>
          <p:cNvSpPr>
            <a:spLocks noGrp="1"/>
          </p:cNvSpPr>
          <p:nvPr>
            <p:ph idx="1"/>
          </p:nvPr>
        </p:nvSpPr>
        <p:spPr>
          <a:xfrm>
            <a:off x="152400" y="2286000"/>
            <a:ext cx="8458200" cy="4343400"/>
          </a:xfrm>
        </p:spPr>
        <p:txBody>
          <a:bodyPr/>
          <a:lstStyle/>
          <a:p>
            <a:r>
              <a:rPr lang="en-US" b="1" dirty="0" smtClean="0">
                <a:solidFill>
                  <a:schemeClr val="accent6">
                    <a:lumMod val="75000"/>
                  </a:schemeClr>
                </a:solidFill>
              </a:rPr>
              <a:t>Stage 1: </a:t>
            </a:r>
            <a:r>
              <a:rPr lang="en-US" dirty="0"/>
              <a:t>Discover the Healing Power </a:t>
            </a:r>
            <a:r>
              <a:rPr lang="en-US" dirty="0" smtClean="0"/>
              <a:t/>
            </a:r>
            <a:br>
              <a:rPr lang="en-US" dirty="0" smtClean="0"/>
            </a:br>
            <a:r>
              <a:rPr lang="en-US" dirty="0" smtClean="0"/>
              <a:t>of </a:t>
            </a:r>
            <a:r>
              <a:rPr lang="en-US" b="1" dirty="0"/>
              <a:t>Your Second </a:t>
            </a:r>
            <a:r>
              <a:rPr lang="en-US" b="1" dirty="0" smtClean="0"/>
              <a:t>Brain</a:t>
            </a:r>
          </a:p>
          <a:p>
            <a:r>
              <a:rPr lang="en-US" b="1" dirty="0" smtClean="0">
                <a:solidFill>
                  <a:schemeClr val="accent6">
                    <a:lumMod val="75000"/>
                  </a:schemeClr>
                </a:solidFill>
              </a:rPr>
              <a:t>Stage 2: </a:t>
            </a:r>
            <a:r>
              <a:rPr lang="en-US" dirty="0"/>
              <a:t>Optimize Your Fuel Generator </a:t>
            </a:r>
            <a:r>
              <a:rPr lang="en-US" dirty="0" smtClean="0"/>
              <a:t/>
            </a:r>
            <a:br>
              <a:rPr lang="en-US" dirty="0" smtClean="0"/>
            </a:br>
            <a:r>
              <a:rPr lang="en-US" dirty="0" smtClean="0"/>
              <a:t>for </a:t>
            </a:r>
            <a:r>
              <a:rPr lang="en-US" b="1" dirty="0"/>
              <a:t>Maximum </a:t>
            </a:r>
            <a:r>
              <a:rPr lang="en-US" b="1" dirty="0" smtClean="0"/>
              <a:t>Energy</a:t>
            </a:r>
          </a:p>
          <a:p>
            <a:r>
              <a:rPr lang="en-US" b="1" dirty="0" smtClean="0">
                <a:solidFill>
                  <a:schemeClr val="accent6">
                    <a:lumMod val="75000"/>
                  </a:schemeClr>
                </a:solidFill>
              </a:rPr>
              <a:t>Stage 3: </a:t>
            </a:r>
            <a:r>
              <a:rPr lang="en-US" dirty="0"/>
              <a:t>Boost Your </a:t>
            </a:r>
            <a:r>
              <a:rPr lang="en-US" b="1" dirty="0"/>
              <a:t>Nutrient Absorption </a:t>
            </a:r>
            <a:r>
              <a:rPr lang="en-US" dirty="0" smtClean="0"/>
              <a:t>So You Feel Amazing</a:t>
            </a:r>
          </a:p>
          <a:p>
            <a:r>
              <a:rPr lang="en-US" b="1" dirty="0" smtClean="0">
                <a:solidFill>
                  <a:schemeClr val="accent6">
                    <a:lumMod val="75000"/>
                  </a:schemeClr>
                </a:solidFill>
              </a:rPr>
              <a:t>Stage 4: </a:t>
            </a:r>
            <a:r>
              <a:rPr lang="en-US" b="1" dirty="0"/>
              <a:t>Break Free of Your Gut </a:t>
            </a:r>
            <a:r>
              <a:rPr lang="en-US" b="1" dirty="0" smtClean="0"/>
              <a:t>Bugs</a:t>
            </a:r>
          </a:p>
          <a:p>
            <a:r>
              <a:rPr lang="en-US" b="1" dirty="0" smtClean="0">
                <a:solidFill>
                  <a:schemeClr val="accent6">
                    <a:lumMod val="75000"/>
                  </a:schemeClr>
                </a:solidFill>
              </a:rPr>
              <a:t>Stage 5: </a:t>
            </a:r>
            <a:r>
              <a:rPr lang="en-US" dirty="0"/>
              <a:t>Boost Elimination and </a:t>
            </a:r>
            <a:r>
              <a:rPr lang="en-US" b="1" dirty="0"/>
              <a:t>Get Rid of Toxins</a:t>
            </a:r>
            <a:endParaRPr lang="en-US" b="1"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83440"/>
            <a:ext cx="2819400" cy="4031360"/>
          </a:xfrm>
          <a:prstGeom prst="rect">
            <a:avLst/>
          </a:prstGeom>
        </p:spPr>
      </p:pic>
    </p:spTree>
    <p:extLst>
      <p:ext uri="{BB962C8B-B14F-4D97-AF65-F5344CB8AC3E}">
        <p14:creationId xmlns:p14="http://schemas.microsoft.com/office/powerpoint/2010/main" val="4060468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5" y="0"/>
            <a:ext cx="9187687" cy="6629400"/>
          </a:xfrm>
          <a:prstGeom prst="rect">
            <a:avLst/>
          </a:prstGeom>
          <a:pattFill prst="pct5">
            <a:fgClr>
              <a:schemeClr val="accent1"/>
            </a:fgClr>
            <a:bgClr>
              <a:schemeClr val="bg1"/>
            </a:bgClr>
          </a:pattFill>
        </p:spPr>
      </p:pic>
      <p:sp>
        <p:nvSpPr>
          <p:cNvPr id="4" name="Rectangle 3"/>
          <p:cNvSpPr/>
          <p:nvPr/>
        </p:nvSpPr>
        <p:spPr>
          <a:xfrm rot="20201820">
            <a:off x="356769" y="548637"/>
            <a:ext cx="5504948"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rPr>
              <a:t>What You </a:t>
            </a:r>
            <a:b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rPr>
            </a:br>
            <a:endPar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endParaRPr>
          </a:p>
        </p:txBody>
      </p:sp>
      <p:sp>
        <p:nvSpPr>
          <p:cNvPr id="6" name="Rectangle 5"/>
          <p:cNvSpPr/>
          <p:nvPr/>
        </p:nvSpPr>
        <p:spPr>
          <a:xfrm>
            <a:off x="1447800" y="3733800"/>
            <a:ext cx="5905112" cy="30469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rPr>
              <a:t/>
            </a:r>
            <a:b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rPr>
            </a:br>
            <a:r>
              <a:rPr lang="en-US" sz="9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rPr>
              <a:t>Will Learn</a:t>
            </a:r>
            <a:endPar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simov" panose="020B0000000000000000" pitchFamily="34" charset="0"/>
            </a:endParaRPr>
          </a:p>
        </p:txBody>
      </p:sp>
    </p:spTree>
    <p:extLst>
      <p:ext uri="{BB962C8B-B14F-4D97-AF65-F5344CB8AC3E}">
        <p14:creationId xmlns:p14="http://schemas.microsoft.com/office/powerpoint/2010/main" val="16607898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315526"/>
            <a:ext cx="5688459" cy="32316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a:latin typeface="Arial" panose="020B0604020202020204" pitchFamily="34" charset="0"/>
              </a:rPr>
              <a:t>5 Content Modules</a:t>
            </a:r>
          </a:p>
          <a:p>
            <a:pPr algn="ctr"/>
            <a:r>
              <a:rPr lang="en-US" sz="2400" dirty="0">
                <a:latin typeface="Arial" panose="020B0604020202020204" pitchFamily="34" charset="0"/>
              </a:rPr>
              <a:t>Get guidance and instruction for </a:t>
            </a:r>
            <a:r>
              <a:rPr lang="en-US" sz="2400" dirty="0" smtClean="0">
                <a:latin typeface="Arial" panose="020B0604020202020204" pitchFamily="34" charset="0"/>
              </a:rPr>
              <a:t/>
            </a:r>
            <a:br>
              <a:rPr lang="en-US" sz="2400" dirty="0" smtClean="0">
                <a:latin typeface="Arial" panose="020B0604020202020204" pitchFamily="34" charset="0"/>
              </a:rPr>
            </a:br>
            <a:r>
              <a:rPr lang="en-US" sz="2400" b="1" dirty="0" smtClean="0">
                <a:latin typeface="Arial" panose="020B0604020202020204" pitchFamily="34" charset="0"/>
              </a:rPr>
              <a:t>taking </a:t>
            </a:r>
            <a:r>
              <a:rPr lang="en-US" sz="2400" b="1" dirty="0">
                <a:latin typeface="Arial" panose="020B0604020202020204" pitchFamily="34" charset="0"/>
              </a:rPr>
              <a:t>charge </a:t>
            </a:r>
            <a:r>
              <a:rPr lang="en-US" sz="2400" dirty="0">
                <a:latin typeface="Arial" panose="020B0604020202020204" pitchFamily="34" charset="0"/>
              </a:rPr>
              <a:t>of your </a:t>
            </a:r>
            <a:r>
              <a:rPr lang="en-US" sz="2400" dirty="0" smtClean="0">
                <a:latin typeface="Arial" panose="020B0604020202020204" pitchFamily="34" charset="0"/>
              </a:rPr>
              <a:t/>
            </a:r>
            <a:br>
              <a:rPr lang="en-US" sz="2400" dirty="0" smtClean="0">
                <a:latin typeface="Arial" panose="020B0604020202020204" pitchFamily="34" charset="0"/>
              </a:rPr>
            </a:br>
            <a:r>
              <a:rPr lang="en-US" sz="2400" dirty="0" smtClean="0">
                <a:latin typeface="Arial" panose="020B0604020202020204" pitchFamily="34" charset="0"/>
              </a:rPr>
              <a:t>digestive </a:t>
            </a:r>
            <a:r>
              <a:rPr lang="en-US" sz="2400" dirty="0">
                <a:latin typeface="Arial" panose="020B0604020202020204" pitchFamily="34" charset="0"/>
              </a:rPr>
              <a:t>process. </a:t>
            </a:r>
            <a:r>
              <a:rPr lang="en-US" sz="2400" dirty="0" smtClean="0">
                <a:latin typeface="Arial" panose="020B0604020202020204" pitchFamily="34" charset="0"/>
              </a:rPr>
              <a:t/>
            </a:r>
            <a:br>
              <a:rPr lang="en-US" sz="2400" dirty="0" smtClean="0">
                <a:latin typeface="Arial" panose="020B0604020202020204" pitchFamily="34" charset="0"/>
              </a:rPr>
            </a:br>
            <a:r>
              <a:rPr lang="en-US" sz="2400" dirty="0" smtClean="0">
                <a:latin typeface="Arial" panose="020B0604020202020204" pitchFamily="34" charset="0"/>
              </a:rPr>
              <a:t/>
            </a:r>
            <a:br>
              <a:rPr lang="en-US" sz="2400" dirty="0" smtClean="0">
                <a:latin typeface="Arial" panose="020B0604020202020204" pitchFamily="34" charset="0"/>
              </a:rPr>
            </a:br>
            <a:r>
              <a:rPr lang="en-US" sz="2400" dirty="0" smtClean="0">
                <a:latin typeface="Arial" panose="020B0604020202020204" pitchFamily="34" charset="0"/>
              </a:rPr>
              <a:t>Each </a:t>
            </a:r>
            <a:r>
              <a:rPr lang="en-US" sz="2400" dirty="0">
                <a:latin typeface="Arial" panose="020B0604020202020204" pitchFamily="34" charset="0"/>
              </a:rPr>
              <a:t>module contains video, </a:t>
            </a:r>
            <a:r>
              <a:rPr lang="en-US" sz="2400" dirty="0" smtClean="0">
                <a:latin typeface="Arial" panose="020B0604020202020204" pitchFamily="34" charset="0"/>
              </a:rPr>
              <a:t/>
            </a:r>
            <a:br>
              <a:rPr lang="en-US" sz="2400" dirty="0" smtClean="0">
                <a:latin typeface="Arial" panose="020B0604020202020204" pitchFamily="34" charset="0"/>
              </a:rPr>
            </a:br>
            <a:r>
              <a:rPr lang="en-US" sz="2400" dirty="0" smtClean="0">
                <a:latin typeface="Arial" panose="020B0604020202020204" pitchFamily="34" charset="0"/>
              </a:rPr>
              <a:t>audio</a:t>
            </a:r>
            <a:r>
              <a:rPr lang="en-US" sz="2400" dirty="0">
                <a:latin typeface="Arial" panose="020B0604020202020204" pitchFamily="34" charset="0"/>
              </a:rPr>
              <a:t>, digital versions of the slides</a:t>
            </a:r>
            <a:r>
              <a:rPr lang="en-US" sz="2400" dirty="0" smtClean="0">
                <a:latin typeface="Arial" panose="020B0604020202020204" pitchFamily="34" charset="0"/>
              </a:rPr>
              <a:t>,</a:t>
            </a:r>
            <a:br>
              <a:rPr lang="en-US" sz="2400" dirty="0" smtClean="0">
                <a:latin typeface="Arial" panose="020B0604020202020204" pitchFamily="34" charset="0"/>
              </a:rPr>
            </a:br>
            <a:r>
              <a:rPr lang="en-US" sz="2400" dirty="0" smtClean="0">
                <a:latin typeface="Arial" panose="020B0604020202020204" pitchFamily="34" charset="0"/>
              </a:rPr>
              <a:t>and </a:t>
            </a:r>
            <a:r>
              <a:rPr lang="en-US" sz="2400" dirty="0">
                <a:latin typeface="Arial" panose="020B0604020202020204" pitchFamily="34" charset="0"/>
              </a:rPr>
              <a:t>full </a:t>
            </a:r>
            <a:r>
              <a:rPr lang="en-US" sz="2400" dirty="0" smtClean="0">
                <a:latin typeface="Arial" panose="020B0604020202020204" pitchFamily="34" charset="0"/>
              </a:rPr>
              <a:t>transcripts</a:t>
            </a:r>
            <a:endParaRPr lang="en-US" sz="2400" b="0" i="0" dirty="0">
              <a:effectLst/>
              <a:latin typeface="Arial" panose="020B0604020202020204" pitchFamily="34" charset="0"/>
            </a:endParaRPr>
          </a:p>
        </p:txBody>
      </p:sp>
      <p:sp>
        <p:nvSpPr>
          <p:cNvPr id="9" name="Rectangle 8"/>
          <p:cNvSpPr/>
          <p:nvPr/>
        </p:nvSpPr>
        <p:spPr>
          <a:xfrm>
            <a:off x="11723" y="273294"/>
            <a:ext cx="9144000" cy="1446550"/>
          </a:xfrm>
          <a:prstGeom prst="rect">
            <a:avLst/>
          </a:prstGeom>
        </p:spPr>
        <p:txBody>
          <a:bodyPr wrap="square">
            <a:spAutoFit/>
          </a:bodyPr>
          <a:lstStyle/>
          <a:p>
            <a:pPr algn="ctr"/>
            <a:r>
              <a:rPr lang="en-US" sz="4400" b="1" dirty="0" smtClean="0">
                <a:solidFill>
                  <a:schemeClr val="accent6">
                    <a:lumMod val="75000"/>
                  </a:schemeClr>
                </a:solidFill>
                <a:latin typeface="+mj-lt"/>
              </a:rPr>
              <a:t>Implementing Dr. Ritamarie’s </a:t>
            </a:r>
            <a:br>
              <a:rPr lang="en-US" sz="4400" b="1" dirty="0" smtClean="0">
                <a:solidFill>
                  <a:schemeClr val="accent6">
                    <a:lumMod val="75000"/>
                  </a:schemeClr>
                </a:solidFill>
                <a:latin typeface="+mj-lt"/>
              </a:rPr>
            </a:br>
            <a:r>
              <a:rPr lang="en-US" sz="4400" b="1" dirty="0" smtClean="0">
                <a:solidFill>
                  <a:schemeClr val="accent6">
                    <a:lumMod val="75000"/>
                  </a:schemeClr>
                </a:solidFill>
                <a:latin typeface="+mj-lt"/>
              </a:rPr>
              <a:t>Happy Belly System…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57400"/>
            <a:ext cx="3709073" cy="4800600"/>
          </a:xfrm>
          <a:prstGeom prst="rect">
            <a:avLst/>
          </a:prstGeom>
        </p:spPr>
      </p:pic>
    </p:spTree>
    <p:extLst>
      <p:ext uri="{BB962C8B-B14F-4D97-AF65-F5344CB8AC3E}">
        <p14:creationId xmlns:p14="http://schemas.microsoft.com/office/powerpoint/2010/main" val="41047361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667000"/>
            <a:ext cx="6221859" cy="304698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smtClean="0">
                <a:latin typeface="Arial" panose="020B0604020202020204" pitchFamily="34" charset="0"/>
              </a:rPr>
              <a:t>3 Months VLM Office Hours</a:t>
            </a:r>
          </a:p>
          <a:p>
            <a:pPr algn="ctr"/>
            <a:r>
              <a:rPr lang="en-US" sz="3600" b="1" dirty="0" smtClean="0">
                <a:latin typeface="Arial" panose="020B0604020202020204" pitchFamily="34" charset="0"/>
              </a:rPr>
              <a:t>With Dr. </a:t>
            </a:r>
            <a:r>
              <a:rPr lang="en-US" sz="3600" b="1" dirty="0" err="1" smtClean="0">
                <a:latin typeface="Arial" panose="020B0604020202020204" pitchFamily="34" charset="0"/>
              </a:rPr>
              <a:t>Ritamarie</a:t>
            </a:r>
            <a:endParaRPr lang="en-US" sz="3600" b="1" dirty="0">
              <a:latin typeface="Arial" panose="020B0604020202020204" pitchFamily="34" charset="0"/>
            </a:endParaRPr>
          </a:p>
          <a:p>
            <a:pPr algn="ctr"/>
            <a:r>
              <a:rPr lang="en-US" sz="2400" dirty="0" smtClean="0">
                <a:latin typeface="Arial" panose="020B0604020202020204" pitchFamily="34" charset="0"/>
              </a:rPr>
              <a:t>O</a:t>
            </a:r>
            <a:r>
              <a:rPr lang="en-CA" sz="2400" dirty="0" smtClean="0">
                <a:latin typeface="Arial" panose="020B0604020202020204" pitchFamily="34" charset="0"/>
              </a:rPr>
              <a:t>r one of her personally trained practitioners (done once a month) to get your questions answered and to get guidance in personalizing </a:t>
            </a:r>
            <a:r>
              <a:rPr lang="en-CA" sz="2400" dirty="0">
                <a:latin typeface="Arial" panose="020B0604020202020204" pitchFamily="34" charset="0"/>
              </a:rPr>
              <a:t>the program to </a:t>
            </a:r>
            <a:r>
              <a:rPr lang="en-CA" sz="2400" dirty="0" smtClean="0">
                <a:latin typeface="Arial" panose="020B0604020202020204" pitchFamily="34" charset="0"/>
              </a:rPr>
              <a:t>meet</a:t>
            </a:r>
            <a:br>
              <a:rPr lang="en-CA" sz="2400" dirty="0" smtClean="0">
                <a:latin typeface="Arial" panose="020B0604020202020204" pitchFamily="34" charset="0"/>
              </a:rPr>
            </a:br>
            <a:r>
              <a:rPr lang="en-CA" sz="2400" dirty="0" smtClean="0">
                <a:latin typeface="Arial" panose="020B0604020202020204" pitchFamily="34" charset="0"/>
              </a:rPr>
              <a:t> </a:t>
            </a:r>
            <a:r>
              <a:rPr lang="en-CA" sz="2400" b="1" i="1" u="sng" dirty="0">
                <a:latin typeface="Arial" panose="020B0604020202020204" pitchFamily="34" charset="0"/>
              </a:rPr>
              <a:t>your</a:t>
            </a:r>
            <a:r>
              <a:rPr lang="en-CA" sz="2400" b="1" dirty="0">
                <a:latin typeface="Arial" panose="020B0604020202020204" pitchFamily="34" charset="0"/>
              </a:rPr>
              <a:t> specific needs</a:t>
            </a:r>
            <a:r>
              <a:rPr lang="en-CA" sz="2400" dirty="0">
                <a:latin typeface="Arial" panose="020B0604020202020204" pitchFamily="34" charset="0"/>
              </a:rPr>
              <a:t>.</a:t>
            </a:r>
            <a:endParaRPr lang="en-US" sz="2400" b="0" i="0" dirty="0">
              <a:effectLst/>
              <a:latin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891447"/>
            <a:ext cx="2887230" cy="4330846"/>
          </a:xfrm>
          <a:prstGeom prst="rect">
            <a:avLst/>
          </a:prstGeom>
        </p:spPr>
      </p:pic>
      <p:sp>
        <p:nvSpPr>
          <p:cNvPr id="6" name="Rectangle 5"/>
          <p:cNvSpPr/>
          <p:nvPr/>
        </p:nvSpPr>
        <p:spPr>
          <a:xfrm>
            <a:off x="11723" y="273294"/>
            <a:ext cx="9144000" cy="1446550"/>
          </a:xfrm>
          <a:prstGeom prst="rect">
            <a:avLst/>
          </a:prstGeom>
        </p:spPr>
        <p:txBody>
          <a:bodyPr wrap="square">
            <a:spAutoFit/>
          </a:bodyPr>
          <a:lstStyle/>
          <a:p>
            <a:pPr algn="ctr"/>
            <a:r>
              <a:rPr lang="en-US" sz="4400" b="1" dirty="0" smtClean="0">
                <a:solidFill>
                  <a:schemeClr val="accent6">
                    <a:lumMod val="75000"/>
                  </a:schemeClr>
                </a:solidFill>
                <a:latin typeface="+mj-lt"/>
              </a:rPr>
              <a:t>Implementing Dr. Ritamarie’s </a:t>
            </a:r>
            <a:br>
              <a:rPr lang="en-US" sz="4400" b="1" dirty="0" smtClean="0">
                <a:solidFill>
                  <a:schemeClr val="accent6">
                    <a:lumMod val="75000"/>
                  </a:schemeClr>
                </a:solidFill>
                <a:latin typeface="+mj-lt"/>
              </a:rPr>
            </a:br>
            <a:r>
              <a:rPr lang="en-US" sz="4400" b="1" dirty="0" smtClean="0">
                <a:solidFill>
                  <a:schemeClr val="accent6">
                    <a:lumMod val="75000"/>
                  </a:schemeClr>
                </a:solidFill>
                <a:latin typeface="+mj-lt"/>
              </a:rPr>
              <a:t>Happy Belly System…</a:t>
            </a:r>
          </a:p>
        </p:txBody>
      </p:sp>
    </p:spTree>
    <p:extLst>
      <p:ext uri="{BB962C8B-B14F-4D97-AF65-F5344CB8AC3E}">
        <p14:creationId xmlns:p14="http://schemas.microsoft.com/office/powerpoint/2010/main" val="26714502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667000"/>
            <a:ext cx="5383659" cy="249299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smtClean="0">
                <a:latin typeface="Arial" panose="020B0604020202020204" pitchFamily="34" charset="0"/>
              </a:rPr>
              <a:t>Recipe Collection</a:t>
            </a:r>
            <a:endParaRPr lang="en-US" sz="3600" b="1" dirty="0">
              <a:latin typeface="Arial" panose="020B0604020202020204" pitchFamily="34" charset="0"/>
            </a:endParaRPr>
          </a:p>
          <a:p>
            <a:pPr algn="ctr"/>
            <a:r>
              <a:rPr lang="en-CA" sz="2400" dirty="0">
                <a:latin typeface="Arial" panose="020B0604020202020204" pitchFamily="34" charset="0"/>
              </a:rPr>
              <a:t>The digital recipe guide e-book includes over 100 pages of delicious, easy-to-make, gut-friendly, plant-based recipes. Mix and match recipes to make endless meal combinations.</a:t>
            </a:r>
            <a:endParaRPr lang="en-US" sz="2400" b="0" i="0" dirty="0">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26" y="1891447"/>
            <a:ext cx="3456015" cy="4330846"/>
          </a:xfrm>
          <a:prstGeom prst="rect">
            <a:avLst/>
          </a:prstGeom>
        </p:spPr>
      </p:pic>
      <p:sp>
        <p:nvSpPr>
          <p:cNvPr id="6" name="Rectangle 5"/>
          <p:cNvSpPr/>
          <p:nvPr/>
        </p:nvSpPr>
        <p:spPr>
          <a:xfrm>
            <a:off x="11723" y="273294"/>
            <a:ext cx="9144000" cy="1446550"/>
          </a:xfrm>
          <a:prstGeom prst="rect">
            <a:avLst/>
          </a:prstGeom>
        </p:spPr>
        <p:txBody>
          <a:bodyPr wrap="square">
            <a:spAutoFit/>
          </a:bodyPr>
          <a:lstStyle/>
          <a:p>
            <a:pPr algn="ctr"/>
            <a:r>
              <a:rPr lang="en-US" sz="4400" b="1" dirty="0" smtClean="0">
                <a:solidFill>
                  <a:schemeClr val="accent6">
                    <a:lumMod val="75000"/>
                  </a:schemeClr>
                </a:solidFill>
                <a:latin typeface="+mj-lt"/>
              </a:rPr>
              <a:t>Implementing Dr. Ritamarie’s </a:t>
            </a:r>
            <a:br>
              <a:rPr lang="en-US" sz="4400" b="1" dirty="0" smtClean="0">
                <a:solidFill>
                  <a:schemeClr val="accent6">
                    <a:lumMod val="75000"/>
                  </a:schemeClr>
                </a:solidFill>
                <a:latin typeface="+mj-lt"/>
              </a:rPr>
            </a:br>
            <a:r>
              <a:rPr lang="en-US" sz="4400" b="1" dirty="0" smtClean="0">
                <a:solidFill>
                  <a:schemeClr val="accent6">
                    <a:lumMod val="75000"/>
                  </a:schemeClr>
                </a:solidFill>
                <a:latin typeface="+mj-lt"/>
              </a:rPr>
              <a:t>Happy Belly System…</a:t>
            </a:r>
          </a:p>
        </p:txBody>
      </p:sp>
    </p:spTree>
    <p:extLst>
      <p:ext uri="{BB962C8B-B14F-4D97-AF65-F5344CB8AC3E}">
        <p14:creationId xmlns:p14="http://schemas.microsoft.com/office/powerpoint/2010/main" val="13683122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667000"/>
            <a:ext cx="5383659"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smtClean="0">
                <a:latin typeface="Arial" panose="020B0604020202020204" pitchFamily="34" charset="0"/>
              </a:rPr>
              <a:t>Menu Guidelines</a:t>
            </a:r>
            <a:endParaRPr lang="en-US" sz="3600" b="1" dirty="0">
              <a:latin typeface="Arial" panose="020B0604020202020204" pitchFamily="34" charset="0"/>
            </a:endParaRPr>
          </a:p>
          <a:p>
            <a:pPr algn="ctr"/>
            <a:r>
              <a:rPr lang="en-CA" sz="2400" dirty="0">
                <a:latin typeface="Arial" panose="020B0604020202020204" pitchFamily="34" charset="0"/>
              </a:rPr>
              <a:t>Access helpful strategies for making meal-planning a breeze.  Know how to plan your breakfast, lunch, and dinner and use a helpful template you can personalize to create gut healing and soothing meals</a:t>
            </a:r>
            <a:r>
              <a:rPr lang="en-CA" sz="2400" dirty="0" smtClean="0">
                <a:latin typeface="Arial" panose="020B0604020202020204" pitchFamily="34" charset="0"/>
              </a:rPr>
              <a:t>.</a:t>
            </a:r>
            <a:endParaRPr lang="en-US" sz="2400" b="0" i="0" dirty="0">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12" y="1891447"/>
            <a:ext cx="3456014" cy="4330846"/>
          </a:xfrm>
          <a:prstGeom prst="rect">
            <a:avLst/>
          </a:prstGeom>
        </p:spPr>
      </p:pic>
      <p:sp>
        <p:nvSpPr>
          <p:cNvPr id="6" name="Rectangle 5"/>
          <p:cNvSpPr/>
          <p:nvPr/>
        </p:nvSpPr>
        <p:spPr>
          <a:xfrm>
            <a:off x="11723" y="273294"/>
            <a:ext cx="9144000" cy="1446550"/>
          </a:xfrm>
          <a:prstGeom prst="rect">
            <a:avLst/>
          </a:prstGeom>
        </p:spPr>
        <p:txBody>
          <a:bodyPr wrap="square">
            <a:spAutoFit/>
          </a:bodyPr>
          <a:lstStyle/>
          <a:p>
            <a:pPr algn="ctr"/>
            <a:r>
              <a:rPr lang="en-US" sz="4400" b="1" dirty="0" smtClean="0">
                <a:solidFill>
                  <a:schemeClr val="accent6">
                    <a:lumMod val="75000"/>
                  </a:schemeClr>
                </a:solidFill>
                <a:latin typeface="+mj-lt"/>
              </a:rPr>
              <a:t>Implementing Dr. Ritamarie’s </a:t>
            </a:r>
            <a:br>
              <a:rPr lang="en-US" sz="4400" b="1" dirty="0" smtClean="0">
                <a:solidFill>
                  <a:schemeClr val="accent6">
                    <a:lumMod val="75000"/>
                  </a:schemeClr>
                </a:solidFill>
                <a:latin typeface="+mj-lt"/>
              </a:rPr>
            </a:br>
            <a:r>
              <a:rPr lang="en-US" sz="4400" b="1" dirty="0" smtClean="0">
                <a:solidFill>
                  <a:schemeClr val="accent6">
                    <a:lumMod val="75000"/>
                  </a:schemeClr>
                </a:solidFill>
                <a:latin typeface="+mj-lt"/>
              </a:rPr>
              <a:t>Happy Belly System…</a:t>
            </a:r>
          </a:p>
        </p:txBody>
      </p:sp>
    </p:spTree>
    <p:extLst>
      <p:ext uri="{BB962C8B-B14F-4D97-AF65-F5344CB8AC3E}">
        <p14:creationId xmlns:p14="http://schemas.microsoft.com/office/powerpoint/2010/main" val="31709827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667000"/>
            <a:ext cx="5383659" cy="32316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b="1" dirty="0" smtClean="0">
                <a:latin typeface="Arial" panose="020B0604020202020204" pitchFamily="34" charset="0"/>
              </a:rPr>
              <a:t>Program Action Guide</a:t>
            </a:r>
            <a:endParaRPr lang="en-US" sz="3600" b="1" dirty="0">
              <a:latin typeface="Arial" panose="020B0604020202020204" pitchFamily="34" charset="0"/>
            </a:endParaRPr>
          </a:p>
          <a:p>
            <a:pPr algn="ctr"/>
            <a:r>
              <a:rPr lang="en-CA" sz="2400" dirty="0">
                <a:latin typeface="Arial" panose="020B0604020202020204" pitchFamily="34" charset="0"/>
              </a:rPr>
              <a:t>Know exactly what to do with a </a:t>
            </a:r>
            <a:r>
              <a:rPr lang="en-CA" sz="2400" dirty="0" smtClean="0">
                <a:latin typeface="Arial" panose="020B0604020202020204" pitchFamily="34" charset="0"/>
              </a:rPr>
              <a:t/>
            </a:r>
            <a:br>
              <a:rPr lang="en-CA" sz="2400" dirty="0" smtClean="0">
                <a:latin typeface="Arial" panose="020B0604020202020204" pitchFamily="34" charset="0"/>
              </a:rPr>
            </a:br>
            <a:r>
              <a:rPr lang="en-CA" sz="2400" dirty="0" smtClean="0">
                <a:latin typeface="Arial" panose="020B0604020202020204" pitchFamily="34" charset="0"/>
              </a:rPr>
              <a:t>step-by-step </a:t>
            </a:r>
            <a:r>
              <a:rPr lang="en-CA" sz="2400" dirty="0">
                <a:latin typeface="Arial" panose="020B0604020202020204" pitchFamily="34" charset="0"/>
              </a:rPr>
              <a:t>action and implementation plan. </a:t>
            </a:r>
            <a:r>
              <a:rPr lang="en-CA" sz="2400" dirty="0" smtClean="0">
                <a:latin typeface="Arial" panose="020B0604020202020204" pitchFamily="34" charset="0"/>
              </a:rPr>
              <a:t/>
            </a:r>
            <a:br>
              <a:rPr lang="en-CA" sz="2400" dirty="0" smtClean="0">
                <a:latin typeface="Arial" panose="020B0604020202020204" pitchFamily="34" charset="0"/>
              </a:rPr>
            </a:br>
            <a:r>
              <a:rPr lang="en-CA" sz="2400" dirty="0" smtClean="0">
                <a:latin typeface="Arial" panose="020B0604020202020204" pitchFamily="34" charset="0"/>
              </a:rPr>
              <a:t>Receive </a:t>
            </a:r>
            <a:r>
              <a:rPr lang="en-CA" sz="2400" dirty="0">
                <a:latin typeface="Arial" panose="020B0604020202020204" pitchFamily="34" charset="0"/>
              </a:rPr>
              <a:t>additional support from </a:t>
            </a:r>
            <a:r>
              <a:rPr lang="en-CA" sz="2400" dirty="0" smtClean="0">
                <a:latin typeface="Arial" panose="020B0604020202020204" pitchFamily="34" charset="0"/>
              </a:rPr>
              <a:t/>
            </a:r>
            <a:br>
              <a:rPr lang="en-CA" sz="2400" dirty="0" smtClean="0">
                <a:latin typeface="Arial" panose="020B0604020202020204" pitchFamily="34" charset="0"/>
              </a:rPr>
            </a:br>
            <a:r>
              <a:rPr lang="en-CA" sz="2400" dirty="0" smtClean="0">
                <a:latin typeface="Arial" panose="020B0604020202020204" pitchFamily="34" charset="0"/>
              </a:rPr>
              <a:t>Dr</a:t>
            </a:r>
            <a:r>
              <a:rPr lang="en-CA" sz="2400" dirty="0">
                <a:latin typeface="Arial" panose="020B0604020202020204" pitchFamily="34" charset="0"/>
              </a:rPr>
              <a:t>. Ritamarie and her team of coaches through each of the helpful module progress journals.</a:t>
            </a:r>
            <a:endParaRPr lang="en-US" sz="2400" b="0" i="0" dirty="0">
              <a:effectLst/>
              <a:latin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798" y="1891447"/>
            <a:ext cx="3265442" cy="4330846"/>
          </a:xfrm>
          <a:prstGeom prst="rect">
            <a:avLst/>
          </a:prstGeom>
        </p:spPr>
      </p:pic>
      <p:sp>
        <p:nvSpPr>
          <p:cNvPr id="6" name="Rectangle 5"/>
          <p:cNvSpPr/>
          <p:nvPr/>
        </p:nvSpPr>
        <p:spPr>
          <a:xfrm>
            <a:off x="11723" y="273294"/>
            <a:ext cx="9144000" cy="1446550"/>
          </a:xfrm>
          <a:prstGeom prst="rect">
            <a:avLst/>
          </a:prstGeom>
        </p:spPr>
        <p:txBody>
          <a:bodyPr wrap="square">
            <a:spAutoFit/>
          </a:bodyPr>
          <a:lstStyle/>
          <a:p>
            <a:pPr algn="ctr"/>
            <a:r>
              <a:rPr lang="en-US" sz="4400" b="1" dirty="0" smtClean="0">
                <a:solidFill>
                  <a:schemeClr val="accent6">
                    <a:lumMod val="75000"/>
                  </a:schemeClr>
                </a:solidFill>
                <a:latin typeface="+mj-lt"/>
              </a:rPr>
              <a:t>Implementing Dr. Ritamarie’s </a:t>
            </a:r>
            <a:br>
              <a:rPr lang="en-US" sz="4400" b="1" dirty="0" smtClean="0">
                <a:solidFill>
                  <a:schemeClr val="accent6">
                    <a:lumMod val="75000"/>
                  </a:schemeClr>
                </a:solidFill>
                <a:latin typeface="+mj-lt"/>
              </a:rPr>
            </a:br>
            <a:r>
              <a:rPr lang="en-US" sz="4400" b="1" dirty="0" smtClean="0">
                <a:solidFill>
                  <a:schemeClr val="accent6">
                    <a:lumMod val="75000"/>
                  </a:schemeClr>
                </a:solidFill>
                <a:latin typeface="+mj-lt"/>
              </a:rPr>
              <a:t>Happy Belly System…</a:t>
            </a:r>
          </a:p>
        </p:txBody>
      </p:sp>
    </p:spTree>
    <p:extLst>
      <p:ext uri="{BB962C8B-B14F-4D97-AF65-F5344CB8AC3E}">
        <p14:creationId xmlns:p14="http://schemas.microsoft.com/office/powerpoint/2010/main" val="31392324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A910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2" y="457200"/>
            <a:ext cx="9087337" cy="5353050"/>
          </a:xfrm>
          <a:prstGeom prst="rect">
            <a:avLst/>
          </a:prstGeom>
        </p:spPr>
      </p:pic>
    </p:spTree>
    <p:extLst>
      <p:ext uri="{BB962C8B-B14F-4D97-AF65-F5344CB8AC3E}">
        <p14:creationId xmlns:p14="http://schemas.microsoft.com/office/powerpoint/2010/main" val="4113451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A910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5561"/>
            <a:ext cx="8382000" cy="6103857"/>
          </a:xfrm>
          <a:prstGeom prst="rect">
            <a:avLst/>
          </a:prstGeom>
        </p:spPr>
      </p:pic>
    </p:spTree>
    <p:extLst>
      <p:ext uri="{BB962C8B-B14F-4D97-AF65-F5344CB8AC3E}">
        <p14:creationId xmlns:p14="http://schemas.microsoft.com/office/powerpoint/2010/main" val="8129227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A910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66" y="115561"/>
            <a:ext cx="8313468" cy="6103857"/>
          </a:xfrm>
          <a:prstGeom prst="rect">
            <a:avLst/>
          </a:prstGeom>
        </p:spPr>
      </p:pic>
    </p:spTree>
    <p:extLst>
      <p:ext uri="{BB962C8B-B14F-4D97-AF65-F5344CB8AC3E}">
        <p14:creationId xmlns:p14="http://schemas.microsoft.com/office/powerpoint/2010/main" val="25946855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A910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50" y="76200"/>
            <a:ext cx="8569300" cy="6003351"/>
          </a:xfrm>
          <a:prstGeom prst="rect">
            <a:avLst/>
          </a:prstGeom>
        </p:spPr>
      </p:pic>
    </p:spTree>
    <p:extLst>
      <p:ext uri="{BB962C8B-B14F-4D97-AF65-F5344CB8AC3E}">
        <p14:creationId xmlns:p14="http://schemas.microsoft.com/office/powerpoint/2010/main" val="25395214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A910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1" y="76200"/>
            <a:ext cx="8936539" cy="5912771"/>
          </a:xfrm>
          <a:prstGeom prst="rect">
            <a:avLst/>
          </a:prstGeom>
        </p:spPr>
      </p:pic>
    </p:spTree>
    <p:extLst>
      <p:ext uri="{BB962C8B-B14F-4D97-AF65-F5344CB8AC3E}">
        <p14:creationId xmlns:p14="http://schemas.microsoft.com/office/powerpoint/2010/main" val="2668109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257800"/>
          </a:xfrm>
        </p:spPr>
        <p:txBody>
          <a:bodyPr/>
          <a:lstStyle/>
          <a:p>
            <a:pPr marL="0" indent="0" algn="ctr">
              <a:buNone/>
            </a:pPr>
            <a:r>
              <a:rPr lang="en-US" sz="3200" dirty="0"/>
              <a:t>How to know if your gut is contributing to symptoms in other parts of your body and zapping your energy (even if you don't have </a:t>
            </a:r>
            <a:r>
              <a:rPr lang="en-US" sz="3200" dirty="0" smtClean="0"/>
              <a:t>obvious </a:t>
            </a:r>
            <a:r>
              <a:rPr lang="en-US" sz="3200" dirty="0"/>
              <a:t>gut symptoms</a:t>
            </a:r>
            <a:r>
              <a:rPr lang="en-US" sz="3200" dirty="0" smtClean="0"/>
              <a:t>)</a:t>
            </a:r>
            <a:endParaRPr lang="en-US" sz="3200" dirty="0"/>
          </a:p>
        </p:txBody>
      </p:sp>
      <p:sp>
        <p:nvSpPr>
          <p:cNvPr id="6" name="Title 1"/>
          <p:cNvSpPr>
            <a:spLocks noGrp="1"/>
          </p:cNvSpPr>
          <p:nvPr>
            <p:ph type="title"/>
          </p:nvPr>
        </p:nvSpPr>
        <p:spPr>
          <a:xfrm>
            <a:off x="0" y="0"/>
            <a:ext cx="9144000" cy="1143000"/>
          </a:xfrm>
        </p:spPr>
        <p:txBody>
          <a:bodyPr/>
          <a:lstStyle/>
          <a:p>
            <a:r>
              <a:rPr lang="en-US" altLang="en-US" sz="5400" dirty="0" smtClean="0"/>
              <a:t>What You’ll Learn Today…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3352800"/>
            <a:ext cx="8153400" cy="3209318"/>
          </a:xfrm>
          <a:prstGeom prst="rect">
            <a:avLst/>
          </a:prstGeom>
        </p:spPr>
      </p:pic>
    </p:spTree>
    <p:extLst>
      <p:ext uri="{BB962C8B-B14F-4D97-AF65-F5344CB8AC3E}">
        <p14:creationId xmlns:p14="http://schemas.microsoft.com/office/powerpoint/2010/main" val="27010012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336372"/>
            <a:ext cx="2255611" cy="1471786"/>
          </a:xfrm>
          <a:prstGeom prst="rect">
            <a:avLst/>
          </a:prstGeom>
        </p:spPr>
      </p:pic>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a:t>
            </a:r>
            <a:r>
              <a:rPr lang="en-US" sz="3400" b="1" dirty="0">
                <a:solidFill>
                  <a:schemeClr val="accent2">
                    <a:lumMod val="75000"/>
                  </a:schemeClr>
                </a:solidFill>
                <a:latin typeface="+mj-lt"/>
              </a:rPr>
              <a:t/>
            </a:r>
            <a:br>
              <a:rPr lang="en-US" sz="3400" b="1" dirty="0">
                <a:solidFill>
                  <a:schemeClr val="accent2">
                    <a:lumMod val="75000"/>
                  </a:schemeClr>
                </a:solidFill>
                <a:latin typeface="+mj-lt"/>
              </a:rPr>
            </a:br>
            <a:r>
              <a:rPr lang="en-US" sz="3400" b="1" dirty="0">
                <a:solidFill>
                  <a:schemeClr val="accent3">
                    <a:lumMod val="75000"/>
                  </a:schemeClr>
                </a:solidFill>
                <a:latin typeface="+mj-lt"/>
              </a:rPr>
              <a:t>Here’s What You Get:</a:t>
            </a:r>
            <a:endParaRPr lang="en-US" sz="3400" b="1" i="0" dirty="0">
              <a:solidFill>
                <a:schemeClr val="accent3">
                  <a:lumMod val="75000"/>
                </a:schemeClr>
              </a:solidFill>
              <a:effectLst/>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928760765"/>
              </p:ext>
            </p:extLst>
          </p:nvPr>
        </p:nvGraphicFramePr>
        <p:xfrm>
          <a:off x="76200" y="1909514"/>
          <a:ext cx="8991600" cy="3729284"/>
        </p:xfrm>
        <a:graphic>
          <a:graphicData uri="http://schemas.openxmlformats.org/drawingml/2006/table">
            <a:tbl>
              <a:tblPr/>
              <a:tblGrid>
                <a:gridCol w="8991600"/>
              </a:tblGrid>
              <a:tr h="619809">
                <a:tc>
                  <a:txBody>
                    <a:bodyPr/>
                    <a:lstStyle/>
                    <a:p>
                      <a:pPr marL="0" indent="91440" algn="l">
                        <a:lnSpc>
                          <a:spcPct val="90000"/>
                        </a:lnSpc>
                      </a:pPr>
                      <a:r>
                        <a:rPr lang="en-US" sz="2400" dirty="0">
                          <a:effectLst/>
                        </a:rPr>
                        <a:t>5 </a:t>
                      </a:r>
                      <a:r>
                        <a:rPr lang="en-US" sz="2400" dirty="0" smtClean="0">
                          <a:effectLst/>
                        </a:rPr>
                        <a:t>Core Training Modules </a:t>
                      </a:r>
                      <a:r>
                        <a:rPr lang="en-US" sz="2400" b="1" dirty="0" smtClean="0">
                          <a:effectLst/>
                        </a:rPr>
                        <a:t>(Value $497)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619809">
                <a:tc>
                  <a:txBody>
                    <a:bodyPr/>
                    <a:lstStyle/>
                    <a:p>
                      <a:pPr marL="0" marR="0" indent="91440" algn="l" defTabSz="914400" rtl="0" eaLnBrk="1" fontAlgn="auto" latinLnBrk="0" hangingPunct="1">
                        <a:lnSpc>
                          <a:spcPct val="90000"/>
                        </a:lnSpc>
                        <a:spcBef>
                          <a:spcPts val="0"/>
                        </a:spcBef>
                        <a:spcAft>
                          <a:spcPts val="0"/>
                        </a:spcAft>
                        <a:buClrTx/>
                        <a:buSzTx/>
                        <a:buFontTx/>
                        <a:buNone/>
                        <a:tabLst/>
                        <a:defRPr/>
                      </a:pPr>
                      <a:r>
                        <a:rPr lang="en-US" sz="2400" dirty="0" smtClean="0">
                          <a:effectLst/>
                        </a:rPr>
                        <a:t>3</a:t>
                      </a:r>
                      <a:r>
                        <a:rPr lang="en-US" sz="2400" baseline="0" dirty="0" smtClean="0">
                          <a:effectLst/>
                        </a:rPr>
                        <a:t> Months</a:t>
                      </a:r>
                      <a:r>
                        <a:rPr lang="en-US" sz="2400" dirty="0" smtClean="0">
                          <a:effectLst/>
                        </a:rPr>
                        <a:t> Group Coaching and Q&amp;A Calls </a:t>
                      </a:r>
                      <a:r>
                        <a:rPr lang="en-US" sz="2400" b="1" dirty="0" smtClean="0">
                          <a:effectLst/>
                        </a:rPr>
                        <a:t>(Value $997)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tr>
              <a:tr h="619809">
                <a:tc>
                  <a:txBody>
                    <a:bodyPr/>
                    <a:lstStyle/>
                    <a:p>
                      <a:pPr marL="0" marR="0" indent="91440" algn="l" defTabSz="914400" rtl="0" eaLnBrk="1" fontAlgn="auto" latinLnBrk="0" hangingPunct="1">
                        <a:lnSpc>
                          <a:spcPct val="90000"/>
                        </a:lnSpc>
                        <a:spcBef>
                          <a:spcPts val="0"/>
                        </a:spcBef>
                        <a:spcAft>
                          <a:spcPts val="0"/>
                        </a:spcAft>
                        <a:buClrTx/>
                        <a:buSzTx/>
                        <a:buFontTx/>
                        <a:buNone/>
                        <a:tabLst/>
                        <a:defRPr/>
                      </a:pPr>
                      <a:r>
                        <a:rPr lang="en-US" sz="2400" i="1" dirty="0" smtClean="0">
                          <a:effectLst/>
                        </a:rPr>
                        <a:t>Gut Healing Recipe Collection </a:t>
                      </a:r>
                      <a:r>
                        <a:rPr lang="en-US" sz="2400" i="0" dirty="0" smtClean="0">
                          <a:effectLst/>
                        </a:rPr>
                        <a:t>and </a:t>
                      </a:r>
                      <a:r>
                        <a:rPr lang="en-US" sz="2400" i="1" dirty="0" smtClean="0">
                          <a:effectLst/>
                        </a:rPr>
                        <a:t>Menu Guidelines </a:t>
                      </a:r>
                      <a:r>
                        <a:rPr lang="en-US" sz="2400" b="1" i="0" dirty="0" smtClean="0">
                          <a:effectLst/>
                        </a:rPr>
                        <a:t>(Value $47)</a:t>
                      </a:r>
                      <a:endParaRPr lang="en-US" sz="2400" b="1" i="0"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625024">
                <a:tc>
                  <a:txBody>
                    <a:bodyPr/>
                    <a:lstStyle/>
                    <a:p>
                      <a:pPr marL="0" marR="0" indent="91440" algn="l" defTabSz="914400" rtl="0" eaLnBrk="1" fontAlgn="auto" latinLnBrk="0" hangingPunct="1">
                        <a:lnSpc>
                          <a:spcPct val="100000"/>
                        </a:lnSpc>
                        <a:spcBef>
                          <a:spcPts val="0"/>
                        </a:spcBef>
                        <a:spcAft>
                          <a:spcPts val="0"/>
                        </a:spcAft>
                        <a:buClrTx/>
                        <a:buSzTx/>
                        <a:buFontTx/>
                        <a:buNone/>
                        <a:tabLst/>
                        <a:defRPr/>
                      </a:pPr>
                      <a:r>
                        <a:rPr lang="en-US" sz="2400" b="0" i="0" kern="1200" dirty="0" smtClean="0">
                          <a:solidFill>
                            <a:schemeClr val="tx1"/>
                          </a:solidFill>
                          <a:effectLst/>
                          <a:latin typeface="+mn-lt"/>
                          <a:ea typeface="+mn-ea"/>
                          <a:cs typeface="+mn-cs"/>
                        </a:rPr>
                        <a:t>Module-by-Module Action Steps and Progress Journals </a:t>
                      </a:r>
                      <a:r>
                        <a:rPr lang="en-US" sz="2400" b="1" i="0" kern="1200" dirty="0" smtClean="0">
                          <a:solidFill>
                            <a:schemeClr val="tx1"/>
                          </a:solidFill>
                          <a:effectLst/>
                          <a:latin typeface="+mn-lt"/>
                          <a:ea typeface="+mn-ea"/>
                          <a:cs typeface="+mn-cs"/>
                        </a:rPr>
                        <a:t>(Value $197)</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r>
              <a:tr h="619809">
                <a:tc>
                  <a:txBody>
                    <a:bodyPr/>
                    <a:lstStyle/>
                    <a:p>
                      <a:pPr marL="0" marR="0" indent="91440" algn="l" defTabSz="914400" rtl="0" eaLnBrk="1" fontAlgn="auto" latinLnBrk="0" hangingPunct="1">
                        <a:lnSpc>
                          <a:spcPct val="90000"/>
                        </a:lnSpc>
                        <a:spcBef>
                          <a:spcPts val="0"/>
                        </a:spcBef>
                        <a:spcAft>
                          <a:spcPts val="0"/>
                        </a:spcAft>
                        <a:buClrTx/>
                        <a:buSzTx/>
                        <a:buFontTx/>
                        <a:buNone/>
                        <a:tabLst/>
                        <a:defRPr/>
                      </a:pPr>
                      <a:r>
                        <a:rPr lang="en-US" sz="2400" b="0" i="0" dirty="0" smtClean="0">
                          <a:effectLst/>
                        </a:rPr>
                        <a:t>Assessments and a Step-by-Step</a:t>
                      </a:r>
                      <a:r>
                        <a:rPr lang="en-US" sz="2400" b="0" i="0" baseline="0" dirty="0" smtClean="0">
                          <a:effectLst/>
                        </a:rPr>
                        <a:t> </a:t>
                      </a:r>
                      <a:r>
                        <a:rPr lang="en-US" sz="2400" b="0" i="1" dirty="0" smtClean="0">
                          <a:effectLst/>
                        </a:rPr>
                        <a:t>Program Action Guide</a:t>
                      </a:r>
                      <a:r>
                        <a:rPr lang="en-US" sz="2400" b="0" i="0" dirty="0" smtClean="0">
                          <a:effectLst/>
                        </a:rPr>
                        <a:t> </a:t>
                      </a:r>
                      <a:r>
                        <a:rPr lang="en-US" sz="2400" b="1" i="0" dirty="0" smtClean="0">
                          <a:effectLst/>
                        </a:rPr>
                        <a:t>(Value $197)</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625024">
                <a:tc>
                  <a:txBody>
                    <a:bodyPr/>
                    <a:lstStyle/>
                    <a:p>
                      <a:pPr marL="0" indent="91440" algn="l"/>
                      <a:r>
                        <a:rPr lang="en-US" sz="2400" b="0" i="0" kern="1200" dirty="0" smtClean="0">
                          <a:solidFill>
                            <a:schemeClr val="tx1"/>
                          </a:solidFill>
                          <a:effectLst/>
                          <a:latin typeface="+mn-lt"/>
                          <a:ea typeface="+mn-ea"/>
                          <a:cs typeface="+mn-cs"/>
                        </a:rPr>
                        <a:t>A Private, Members-Only Facebook Group</a:t>
                      </a:r>
                      <a:r>
                        <a:rPr lang="en-US" sz="2400" b="1" i="0" kern="1200" dirty="0" smtClean="0">
                          <a:solidFill>
                            <a:schemeClr val="tx1"/>
                          </a:solidFill>
                          <a:effectLst/>
                          <a:latin typeface="+mn-lt"/>
                          <a:ea typeface="+mn-ea"/>
                          <a:cs typeface="+mn-cs"/>
                        </a:rPr>
                        <a:t> (Value $297)</a:t>
                      </a:r>
                      <a:endParaRPr lang="en-US" sz="2400" b="1" i="0" kern="1200" dirty="0">
                        <a:solidFill>
                          <a:schemeClr val="tx1"/>
                        </a:solidFill>
                        <a:effectLst/>
                        <a:latin typeface="+mn-lt"/>
                        <a:ea typeface="+mn-ea"/>
                        <a:cs typeface="+mn-cs"/>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r>
            </a:tbl>
          </a:graphicData>
        </a:graphic>
      </p:graphicFrame>
      <p:sp>
        <p:nvSpPr>
          <p:cNvPr id="2" name="TextBox 1"/>
          <p:cNvSpPr txBox="1"/>
          <p:nvPr/>
        </p:nvSpPr>
        <p:spPr>
          <a:xfrm>
            <a:off x="-19862" y="5735685"/>
            <a:ext cx="9163862" cy="584775"/>
          </a:xfrm>
          <a:prstGeom prst="rect">
            <a:avLst/>
          </a:prstGeom>
          <a:noFill/>
        </p:spPr>
        <p:txBody>
          <a:bodyPr wrap="square" rtlCol="0">
            <a:spAutoFit/>
          </a:bodyPr>
          <a:lstStyle/>
          <a:p>
            <a:pPr algn="ctr"/>
            <a:r>
              <a:rPr lang="en-US" sz="3200" b="1" dirty="0" smtClean="0">
                <a:solidFill>
                  <a:schemeClr val="accent3">
                    <a:lumMod val="75000"/>
                  </a:schemeClr>
                </a:solidFill>
                <a:latin typeface="+mn-lt"/>
              </a:rPr>
              <a:t>Total Value: $2232.00</a:t>
            </a:r>
            <a:endParaRPr lang="en-US" sz="3200" b="1" dirty="0">
              <a:solidFill>
                <a:schemeClr val="accent3">
                  <a:lumMod val="75000"/>
                </a:schemeClr>
              </a:solidFill>
              <a:latin typeface="+mn-lt"/>
            </a:endParaRPr>
          </a:p>
        </p:txBody>
      </p:sp>
    </p:spTree>
    <p:extLst>
      <p:ext uri="{BB962C8B-B14F-4D97-AF65-F5344CB8AC3E}">
        <p14:creationId xmlns:p14="http://schemas.microsoft.com/office/powerpoint/2010/main" val="20653146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221859"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Two Months FREE Access to </a:t>
            </a:r>
            <a:r>
              <a:rPr lang="en-CA" sz="3600" b="1" dirty="0" smtClean="0">
                <a:latin typeface="Arial" panose="020B0604020202020204" pitchFamily="34" charset="0"/>
              </a:rPr>
              <a:t>Our </a:t>
            </a:r>
            <a:r>
              <a:rPr lang="en-CA" sz="3600" b="1" dirty="0">
                <a:latin typeface="Arial" panose="020B0604020202020204" pitchFamily="34" charset="0"/>
              </a:rPr>
              <a:t>VITAL Health </a:t>
            </a:r>
            <a:r>
              <a:rPr lang="en-CA" sz="3600" b="1" dirty="0" smtClean="0">
                <a:latin typeface="Arial" panose="020B0604020202020204" pitchFamily="34" charset="0"/>
              </a:rPr>
              <a:t>Community</a:t>
            </a:r>
          </a:p>
          <a:p>
            <a:pPr algn="ctr"/>
            <a:r>
              <a:rPr lang="en-CA" sz="2400" dirty="0" smtClean="0">
                <a:latin typeface="Arial" panose="020B0604020202020204" pitchFamily="34" charset="0"/>
              </a:rPr>
              <a:t>You’ll </a:t>
            </a:r>
            <a:r>
              <a:rPr lang="en-CA" sz="2400" dirty="0">
                <a:latin typeface="Arial" panose="020B0604020202020204" pitchFamily="34" charset="0"/>
              </a:rPr>
              <a:t>get access to monthly online resources including a live food preparation class, an informative and empowering health topic webinar, an open forum Q&amp;A coaching call with Dr. Ritamarie, and access to our active, VITAL Community Facebook Group.</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#1</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3" y="1981200"/>
            <a:ext cx="3761598" cy="4088693"/>
          </a:xfrm>
          <a:prstGeom prst="rect">
            <a:avLst/>
          </a:prstGeom>
        </p:spPr>
      </p:pic>
      <p:sp>
        <p:nvSpPr>
          <p:cNvPr id="6" name="TextBox 5"/>
          <p:cNvSpPr txBox="1"/>
          <p:nvPr/>
        </p:nvSpPr>
        <p:spPr>
          <a:xfrm>
            <a:off x="0" y="6095209"/>
            <a:ext cx="9124138"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$49.94</a:t>
            </a:r>
            <a:r>
              <a:rPr lang="en-US" sz="2800" b="1" strike="dblStrike" dirty="0" smtClean="0">
                <a:solidFill>
                  <a:schemeClr val="accent6">
                    <a:lumMod val="75000"/>
                  </a:schemeClr>
                </a:solidFill>
                <a:latin typeface="+mn-lt"/>
              </a:rPr>
              <a:t> </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23227802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33600"/>
            <a:ext cx="5688459"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30-Day Transforming Stress </a:t>
            </a:r>
            <a:r>
              <a:rPr lang="en-CA" sz="3600" b="1" dirty="0" smtClean="0">
                <a:latin typeface="Arial" panose="020B0604020202020204" pitchFamily="34" charset="0"/>
              </a:rPr>
              <a:t>System</a:t>
            </a:r>
            <a:br>
              <a:rPr lang="en-CA" sz="3600" b="1" dirty="0" smtClean="0">
                <a:latin typeface="Arial" panose="020B0604020202020204" pitchFamily="34" charset="0"/>
              </a:rPr>
            </a:br>
            <a:r>
              <a:rPr lang="en-CA" sz="2400" dirty="0">
                <a:latin typeface="Arial" panose="020B0604020202020204" pitchFamily="34" charset="0"/>
              </a:rPr>
              <a:t>Transform stress into resourcefulness and achieve optimal hormone balance by accessing a 30-day series of short, guided audios that can take you on a restorative “mini-vacation” in as little as 1 minute.</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#2</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95" y="1877437"/>
            <a:ext cx="3907193" cy="3907193"/>
          </a:xfrm>
          <a:prstGeom prst="rect">
            <a:avLst/>
          </a:prstGeom>
        </p:spPr>
      </p:pic>
      <p:sp>
        <p:nvSpPr>
          <p:cNvPr id="6" name="TextBox 5"/>
          <p:cNvSpPr txBox="1"/>
          <p:nvPr/>
        </p:nvSpPr>
        <p:spPr>
          <a:xfrm>
            <a:off x="-19862" y="6096000"/>
            <a:ext cx="9163862"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$97.00</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35959734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2133600"/>
            <a:ext cx="5307459"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Food Preparation</a:t>
            </a:r>
          </a:p>
          <a:p>
            <a:pPr algn="ctr"/>
            <a:r>
              <a:rPr lang="en-CA" sz="3600" b="1" dirty="0">
                <a:latin typeface="Arial" panose="020B0604020202020204" pitchFamily="34" charset="0"/>
              </a:rPr>
              <a:t>Video Library</a:t>
            </a:r>
            <a:r>
              <a:rPr lang="en-CA" sz="3600" b="1" dirty="0" smtClean="0">
                <a:latin typeface="Arial" panose="020B0604020202020204" pitchFamily="34" charset="0"/>
              </a:rPr>
              <a:t/>
            </a:r>
            <a:br>
              <a:rPr lang="en-CA" sz="3600" b="1" dirty="0" smtClean="0">
                <a:latin typeface="Arial" panose="020B0604020202020204" pitchFamily="34" charset="0"/>
              </a:rPr>
            </a:br>
            <a:r>
              <a:rPr lang="en-CA" sz="2400" dirty="0">
                <a:latin typeface="Arial" panose="020B0604020202020204" pitchFamily="34" charset="0"/>
              </a:rPr>
              <a:t>These online videos contain actual demos of healthy and delicious foods to support you as you participate in the program.</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#3</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447"/>
          <a:stretch/>
        </p:blipFill>
        <p:spPr>
          <a:xfrm>
            <a:off x="-19862" y="1682151"/>
            <a:ext cx="4801467" cy="4931478"/>
          </a:xfrm>
          <a:prstGeom prst="rect">
            <a:avLst/>
          </a:prstGeom>
        </p:spPr>
      </p:pic>
      <p:sp>
        <p:nvSpPr>
          <p:cNvPr id="6" name="TextBox 5"/>
          <p:cNvSpPr txBox="1"/>
          <p:nvPr/>
        </p:nvSpPr>
        <p:spPr>
          <a:xfrm>
            <a:off x="-19862" y="6090409"/>
            <a:ext cx="9163862"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$97.00</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5461583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2133600"/>
            <a:ext cx="5307459"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Creating a Healing Kitchen Guide e-Book</a:t>
            </a:r>
            <a:r>
              <a:rPr lang="en-CA" sz="3600" b="1" dirty="0" smtClean="0">
                <a:latin typeface="Arial" panose="020B0604020202020204" pitchFamily="34" charset="0"/>
              </a:rPr>
              <a:t/>
            </a:r>
            <a:br>
              <a:rPr lang="en-CA" sz="3600" b="1" dirty="0" smtClean="0">
                <a:latin typeface="Arial" panose="020B0604020202020204" pitchFamily="34" charset="0"/>
              </a:rPr>
            </a:br>
            <a:r>
              <a:rPr lang="en-CA" sz="2400" dirty="0">
                <a:latin typeface="Arial" panose="020B0604020202020204" pitchFamily="34" charset="0"/>
              </a:rPr>
              <a:t>This digital e-book is a compilation of foods, supplements, and equipment that are Dr. Ritamarie-approved (and personally used in many cases) that you can use to access clean, organic, and reliable foods and nutrients.</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#4</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50" y="1875999"/>
            <a:ext cx="3645650" cy="4931478"/>
          </a:xfrm>
          <a:prstGeom prst="rect">
            <a:avLst/>
          </a:prstGeom>
        </p:spPr>
      </p:pic>
      <p:sp>
        <p:nvSpPr>
          <p:cNvPr id="6" name="TextBox 5"/>
          <p:cNvSpPr txBox="1"/>
          <p:nvPr/>
        </p:nvSpPr>
        <p:spPr>
          <a:xfrm>
            <a:off x="0" y="6096000"/>
            <a:ext cx="9124138"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$27.00</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12464678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133600"/>
            <a:ext cx="5612259"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Eating Better, Spending Less: A Special Report from John Robbins</a:t>
            </a:r>
            <a:r>
              <a:rPr lang="en-CA" sz="3600" b="1" dirty="0" smtClean="0">
                <a:latin typeface="Arial" panose="020B0604020202020204" pitchFamily="34" charset="0"/>
              </a:rPr>
              <a:t/>
            </a:r>
            <a:br>
              <a:rPr lang="en-CA" sz="3600" b="1" dirty="0" smtClean="0">
                <a:latin typeface="Arial" panose="020B0604020202020204" pitchFamily="34" charset="0"/>
              </a:rPr>
            </a:br>
            <a:r>
              <a:rPr lang="en-CA" sz="2400" dirty="0">
                <a:latin typeface="Arial" panose="020B0604020202020204" pitchFamily="34" charset="0"/>
              </a:rPr>
              <a:t>You’ll receive a collection </a:t>
            </a:r>
            <a:r>
              <a:rPr lang="en-CA" sz="2400" dirty="0" smtClean="0">
                <a:latin typeface="Arial" panose="020B0604020202020204" pitchFamily="34" charset="0"/>
              </a:rPr>
              <a:t/>
            </a:r>
            <a:br>
              <a:rPr lang="en-CA" sz="2400" dirty="0" smtClean="0">
                <a:latin typeface="Arial" panose="020B0604020202020204" pitchFamily="34" charset="0"/>
              </a:rPr>
            </a:br>
            <a:r>
              <a:rPr lang="en-CA" sz="2400" dirty="0" smtClean="0">
                <a:latin typeface="Arial" panose="020B0604020202020204" pitchFamily="34" charset="0"/>
              </a:rPr>
              <a:t>outlining </a:t>
            </a:r>
            <a:r>
              <a:rPr lang="en-CA" sz="2400" dirty="0">
                <a:latin typeface="Arial" panose="020B0604020202020204" pitchFamily="34" charset="0"/>
              </a:rPr>
              <a:t>22 principles of </a:t>
            </a:r>
            <a:r>
              <a:rPr lang="en-CA" sz="2400" dirty="0" smtClean="0">
                <a:latin typeface="Arial" panose="020B0604020202020204" pitchFamily="34" charset="0"/>
              </a:rPr>
              <a:t/>
            </a:r>
            <a:br>
              <a:rPr lang="en-CA" sz="2400" dirty="0" smtClean="0">
                <a:latin typeface="Arial" panose="020B0604020202020204" pitchFamily="34" charset="0"/>
              </a:rPr>
            </a:br>
            <a:r>
              <a:rPr lang="en-CA" sz="2400" dirty="0" smtClean="0">
                <a:latin typeface="Arial" panose="020B0604020202020204" pitchFamily="34" charset="0"/>
              </a:rPr>
              <a:t>inexpensive </a:t>
            </a:r>
            <a:r>
              <a:rPr lang="en-CA" sz="2400" dirty="0">
                <a:latin typeface="Arial" panose="020B0604020202020204" pitchFamily="34" charset="0"/>
              </a:rPr>
              <a:t>and healthy eating</a:t>
            </a:r>
            <a:r>
              <a:rPr lang="en-CA" sz="2400" dirty="0" smtClean="0">
                <a:latin typeface="Arial" panose="020B0604020202020204" pitchFamily="34" charset="0"/>
              </a:rPr>
              <a:t>;</a:t>
            </a:r>
            <a:br>
              <a:rPr lang="en-CA" sz="2400" dirty="0" smtClean="0">
                <a:latin typeface="Arial" panose="020B0604020202020204" pitchFamily="34" charset="0"/>
              </a:rPr>
            </a:br>
            <a:r>
              <a:rPr lang="en-CA" sz="2400" dirty="0" smtClean="0">
                <a:latin typeface="Arial" panose="020B0604020202020204" pitchFamily="34" charset="0"/>
              </a:rPr>
              <a:t> </a:t>
            </a:r>
            <a:r>
              <a:rPr lang="en-CA" sz="2400" dirty="0">
                <a:latin typeface="Arial" panose="020B0604020202020204" pitchFamily="34" charset="0"/>
              </a:rPr>
              <a:t>these are strategies that can </a:t>
            </a:r>
            <a:r>
              <a:rPr lang="en-CA" sz="2400" dirty="0" smtClean="0">
                <a:latin typeface="Arial" panose="020B0604020202020204" pitchFamily="34" charset="0"/>
              </a:rPr>
              <a:t>save</a:t>
            </a:r>
            <a:br>
              <a:rPr lang="en-CA" sz="2400" dirty="0" smtClean="0">
                <a:latin typeface="Arial" panose="020B0604020202020204" pitchFamily="34" charset="0"/>
              </a:rPr>
            </a:br>
            <a:r>
              <a:rPr lang="en-CA" sz="2400" dirty="0" smtClean="0">
                <a:latin typeface="Arial" panose="020B0604020202020204" pitchFamily="34" charset="0"/>
              </a:rPr>
              <a:t> </a:t>
            </a:r>
            <a:r>
              <a:rPr lang="en-CA" sz="2400" dirty="0">
                <a:latin typeface="Arial" panose="020B0604020202020204" pitchFamily="34" charset="0"/>
              </a:rPr>
              <a:t>you money and improve the quality of your life and health.</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#5</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743200"/>
            <a:ext cx="3301686" cy="2473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0" y="6108272"/>
            <a:ext cx="9124138"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$37.00</a:t>
            </a:r>
            <a:r>
              <a:rPr lang="en-US" sz="2800" b="1" strike="dblStrike" dirty="0" smtClean="0">
                <a:solidFill>
                  <a:schemeClr val="accent6">
                    <a:lumMod val="75000"/>
                  </a:schemeClr>
                </a:solidFill>
                <a:latin typeface="+mn-lt"/>
              </a:rPr>
              <a:t> </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16312263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133600"/>
            <a:ext cx="5612259" cy="36009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CA" sz="3600" b="1" dirty="0">
                <a:latin typeface="Arial" panose="020B0604020202020204" pitchFamily="34" charset="0"/>
              </a:rPr>
              <a:t>Advanced Techniques for Boosting Energy Through the Microbiome</a:t>
            </a:r>
            <a:r>
              <a:rPr lang="en-CA" sz="3600" b="1" dirty="0" smtClean="0">
                <a:latin typeface="Arial" panose="020B0604020202020204" pitchFamily="34" charset="0"/>
              </a:rPr>
              <a:t/>
            </a:r>
            <a:br>
              <a:rPr lang="en-CA" sz="3600" b="1" dirty="0" smtClean="0">
                <a:latin typeface="Arial" panose="020B0604020202020204" pitchFamily="34" charset="0"/>
              </a:rPr>
            </a:br>
            <a:r>
              <a:rPr lang="en-CA" sz="2400" dirty="0">
                <a:latin typeface="Arial" panose="020B0604020202020204" pitchFamily="34" charset="0"/>
              </a:rPr>
              <a:t> </a:t>
            </a:r>
            <a:r>
              <a:rPr lang="en-CA" sz="2400" dirty="0" smtClean="0">
                <a:latin typeface="Arial" panose="020B0604020202020204" pitchFamily="34" charset="0"/>
              </a:rPr>
              <a:t>Access a recorded presentation from Steph Jackson, founder </a:t>
            </a:r>
            <a:r>
              <a:rPr lang="en-CA" sz="2400" dirty="0">
                <a:latin typeface="Arial" panose="020B0604020202020204" pitchFamily="34" charset="0"/>
              </a:rPr>
              <a:t>of the Core Reset Program. </a:t>
            </a:r>
            <a:r>
              <a:rPr lang="en-CA" sz="2400" dirty="0" smtClean="0">
                <a:latin typeface="Arial" panose="020B0604020202020204" pitchFamily="34" charset="0"/>
              </a:rPr>
              <a:t>Learn </a:t>
            </a:r>
            <a:r>
              <a:rPr lang="en-CA" sz="2400" dirty="0">
                <a:latin typeface="Arial" panose="020B0604020202020204" pitchFamily="34" charset="0"/>
              </a:rPr>
              <a:t>how imbalanced flora can affect your immune system, hormones, and energy. </a:t>
            </a:r>
            <a:endParaRPr lang="en-US" sz="2400" b="0" i="0" dirty="0">
              <a:effectLst/>
              <a:latin typeface="Arial" panose="020B0604020202020204" pitchFamily="34" charset="0"/>
            </a:endParaRPr>
          </a:p>
        </p:txBody>
      </p:sp>
      <p:sp>
        <p:nvSpPr>
          <p:cNvPr id="9" name="Rectangle 8"/>
          <p:cNvSpPr/>
          <p:nvPr/>
        </p:nvSpPr>
        <p:spPr>
          <a:xfrm>
            <a:off x="-19862" y="0"/>
            <a:ext cx="9144000" cy="1877437"/>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4800" b="1" i="0" dirty="0" smtClean="0">
                <a:solidFill>
                  <a:schemeClr val="accent2">
                    <a:lumMod val="75000"/>
                  </a:schemeClr>
                </a:solidFill>
                <a:effectLst/>
                <a:latin typeface="+mj-lt"/>
              </a:rPr>
              <a:t>GRAND Program </a:t>
            </a:r>
            <a:r>
              <a:rPr lang="en-US" sz="4800" b="1" i="0" dirty="0" smtClean="0">
                <a:solidFill>
                  <a:schemeClr val="accent3">
                    <a:lumMod val="75000"/>
                  </a:schemeClr>
                </a:solidFill>
                <a:effectLst/>
                <a:latin typeface="+mj-lt"/>
              </a:rPr>
              <a:t>Bonus #6</a:t>
            </a:r>
            <a:r>
              <a:rPr lang="en-US" sz="3400" b="1" i="0" dirty="0" smtClean="0">
                <a:solidFill>
                  <a:schemeClr val="accent2">
                    <a:lumMod val="75000"/>
                  </a:schemeClr>
                </a:solidFill>
                <a:effectLst/>
                <a:latin typeface="+mj-lt"/>
              </a:rPr>
              <a:t/>
            </a:r>
            <a:br>
              <a:rPr lang="en-US" sz="3400" b="1" i="0" dirty="0" smtClean="0">
                <a:solidFill>
                  <a:schemeClr val="accent2">
                    <a:lumMod val="75000"/>
                  </a:schemeClr>
                </a:solidFill>
                <a:effectLst/>
                <a:latin typeface="+mj-lt"/>
              </a:rPr>
            </a:br>
            <a:r>
              <a:rPr lang="en-US" sz="3400" b="1" i="0" dirty="0" smtClean="0">
                <a:solidFill>
                  <a:schemeClr val="accent2">
                    <a:lumMod val="75000"/>
                  </a:schemeClr>
                </a:solidFill>
                <a:effectLst/>
                <a:latin typeface="+mj-lt"/>
              </a:rPr>
              <a:t>Gut Repair and Alkalizing Nutrition for Digestion</a:t>
            </a:r>
            <a:endParaRPr lang="en-US" sz="3400" b="1" i="0" dirty="0">
              <a:solidFill>
                <a:schemeClr val="accent2">
                  <a:lumMod val="75000"/>
                </a:schemeClr>
              </a:solidFill>
              <a:effectLst/>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98" y="2743200"/>
            <a:ext cx="3041491"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0" y="6096000"/>
            <a:ext cx="9144000" cy="523220"/>
          </a:xfrm>
          <a:prstGeom prst="rect">
            <a:avLst/>
          </a:prstGeom>
          <a:noFill/>
        </p:spPr>
        <p:txBody>
          <a:bodyPr wrap="square" rtlCol="0">
            <a:spAutoFit/>
          </a:bodyPr>
          <a:lstStyle/>
          <a:p>
            <a:pPr algn="ctr"/>
            <a:r>
              <a:rPr lang="en-US" sz="2800" b="1" dirty="0" smtClean="0">
                <a:solidFill>
                  <a:schemeClr val="accent6">
                    <a:lumMod val="75000"/>
                  </a:schemeClr>
                </a:solidFill>
                <a:latin typeface="+mn-lt"/>
              </a:rPr>
              <a:t>Value: $97.00</a:t>
            </a:r>
            <a:endParaRPr lang="en-US" sz="2800" b="1" strike="dblStrike" dirty="0">
              <a:solidFill>
                <a:schemeClr val="accent6">
                  <a:lumMod val="75000"/>
                </a:schemeClr>
              </a:solidFill>
              <a:latin typeface="+mn-lt"/>
            </a:endParaRPr>
          </a:p>
        </p:txBody>
      </p:sp>
    </p:spTree>
    <p:extLst>
      <p:ext uri="{BB962C8B-B14F-4D97-AF65-F5344CB8AC3E}">
        <p14:creationId xmlns:p14="http://schemas.microsoft.com/office/powerpoint/2010/main" val="18343617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304800"/>
            <a:ext cx="2255611" cy="1471786"/>
          </a:xfrm>
          <a:prstGeom prst="rect">
            <a:avLst/>
          </a:prstGeom>
        </p:spPr>
      </p:pic>
      <p:sp>
        <p:nvSpPr>
          <p:cNvPr id="9" name="Rectangle 8"/>
          <p:cNvSpPr/>
          <p:nvPr/>
        </p:nvSpPr>
        <p:spPr>
          <a:xfrm>
            <a:off x="-19862" y="0"/>
            <a:ext cx="9144000" cy="1138773"/>
          </a:xfrm>
          <a:prstGeom prst="rect">
            <a:avLst/>
          </a:prstGeom>
        </p:spPr>
        <p:txBody>
          <a:bodyPr wrap="square">
            <a:spAutoFit/>
          </a:bodyPr>
          <a:lstStyle/>
          <a:p>
            <a:pPr algn="ctr"/>
            <a:r>
              <a:rPr lang="en-US" sz="3400" b="1" dirty="0" smtClean="0">
                <a:solidFill>
                  <a:schemeClr val="accent6">
                    <a:lumMod val="75000"/>
                  </a:schemeClr>
                </a:solidFill>
                <a:latin typeface="+mj-lt"/>
              </a:rPr>
              <a:t>Dr. </a:t>
            </a:r>
            <a:r>
              <a:rPr lang="en-US" sz="3400" b="1" dirty="0" err="1" smtClean="0">
                <a:solidFill>
                  <a:schemeClr val="accent6">
                    <a:lumMod val="75000"/>
                  </a:schemeClr>
                </a:solidFill>
                <a:latin typeface="+mj-lt"/>
              </a:rPr>
              <a:t>Ritamarie’s</a:t>
            </a:r>
            <a:r>
              <a:rPr lang="en-US" sz="3400" b="1" dirty="0" smtClean="0">
                <a:solidFill>
                  <a:schemeClr val="accent6">
                    <a:lumMod val="75000"/>
                  </a:schemeClr>
                </a:solidFill>
                <a:latin typeface="+mj-lt"/>
              </a:rPr>
              <a:t> Happy Belly System…</a:t>
            </a:r>
          </a:p>
          <a:p>
            <a:pPr algn="ctr"/>
            <a:r>
              <a:rPr lang="en-US" sz="3400" b="1" dirty="0" smtClean="0">
                <a:solidFill>
                  <a:schemeClr val="accent3">
                    <a:lumMod val="75000"/>
                  </a:schemeClr>
                </a:solidFill>
                <a:latin typeface="+mj-lt"/>
              </a:rPr>
              <a:t>Here’s </a:t>
            </a:r>
            <a:r>
              <a:rPr lang="en-US" sz="3400" b="1" dirty="0">
                <a:solidFill>
                  <a:schemeClr val="accent3">
                    <a:lumMod val="75000"/>
                  </a:schemeClr>
                </a:solidFill>
                <a:latin typeface="+mj-lt"/>
              </a:rPr>
              <a:t>What You Get:</a:t>
            </a:r>
            <a:endParaRPr lang="en-US" sz="3400" b="1" i="0" dirty="0">
              <a:solidFill>
                <a:schemeClr val="accent3">
                  <a:lumMod val="75000"/>
                </a:schemeClr>
              </a:solidFill>
              <a:effectLst/>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635070076"/>
              </p:ext>
            </p:extLst>
          </p:nvPr>
        </p:nvGraphicFramePr>
        <p:xfrm>
          <a:off x="152400" y="1565814"/>
          <a:ext cx="8839200" cy="4222244"/>
        </p:xfrm>
        <a:graphic>
          <a:graphicData uri="http://schemas.openxmlformats.org/drawingml/2006/table">
            <a:tbl>
              <a:tblPr/>
              <a:tblGrid>
                <a:gridCol w="8839200"/>
              </a:tblGrid>
              <a:tr h="437017">
                <a:tc>
                  <a:txBody>
                    <a:bodyPr/>
                    <a:lstStyle/>
                    <a:p>
                      <a:pPr algn="l">
                        <a:lnSpc>
                          <a:spcPct val="90000"/>
                        </a:lnSpc>
                      </a:pPr>
                      <a:r>
                        <a:rPr lang="en-US" sz="2400" dirty="0">
                          <a:effectLst/>
                        </a:rPr>
                        <a:t>5 </a:t>
                      </a:r>
                      <a:r>
                        <a:rPr lang="en-US" sz="2400" dirty="0" smtClean="0">
                          <a:effectLst/>
                        </a:rPr>
                        <a:t>Online Digestive Repair and Optimization Modules </a:t>
                      </a:r>
                      <a:r>
                        <a:rPr lang="en-US" sz="2400" b="1" dirty="0" smtClean="0">
                          <a:effectLst/>
                        </a:rPr>
                        <a:t>($497)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dirty="0" smtClean="0">
                          <a:effectLst/>
                        </a:rPr>
                        <a:t>3 Months Group Coaching and Q&amp;A Calls </a:t>
                      </a:r>
                      <a:r>
                        <a:rPr lang="en-US" sz="2400" b="1" dirty="0" smtClean="0">
                          <a:effectLst/>
                        </a:rPr>
                        <a:t>($997)</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i="1" dirty="0" smtClean="0">
                          <a:effectLst/>
                        </a:rPr>
                        <a:t>Recipe Collection</a:t>
                      </a:r>
                      <a:r>
                        <a:rPr lang="en-US" sz="2400" i="0" dirty="0" smtClean="0">
                          <a:effectLst/>
                        </a:rPr>
                        <a:t>, </a:t>
                      </a:r>
                      <a:r>
                        <a:rPr lang="en-US" sz="2400" i="1" dirty="0" smtClean="0">
                          <a:effectLst/>
                        </a:rPr>
                        <a:t>Menu Guidelines</a:t>
                      </a:r>
                      <a:r>
                        <a:rPr lang="en-US" sz="2400" i="0" dirty="0" smtClean="0">
                          <a:effectLst/>
                        </a:rPr>
                        <a:t>, </a:t>
                      </a:r>
                      <a:r>
                        <a:rPr lang="en-US" sz="2400" i="1" dirty="0" smtClean="0">
                          <a:effectLst/>
                        </a:rPr>
                        <a:t>Program Action Guide, </a:t>
                      </a:r>
                      <a:r>
                        <a:rPr lang="en-US" sz="2400" i="0" dirty="0" smtClean="0">
                          <a:effectLst/>
                        </a:rPr>
                        <a:t>Facebook Group, Assessments, and Coach Monitored Journals</a:t>
                      </a:r>
                      <a:r>
                        <a:rPr lang="en-US" sz="2400" i="1" dirty="0" smtClean="0">
                          <a:effectLst/>
                        </a:rPr>
                        <a:t> </a:t>
                      </a:r>
                      <a:r>
                        <a:rPr lang="en-US" sz="2400" b="1" i="0" dirty="0" smtClean="0">
                          <a:effectLst/>
                        </a:rPr>
                        <a:t>($738)</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effectLst/>
                        </a:rPr>
                        <a:t>Bonus #1: </a:t>
                      </a:r>
                      <a:r>
                        <a:rPr lang="en-US" sz="2400" dirty="0" smtClean="0">
                          <a:effectLst/>
                        </a:rPr>
                        <a:t>2 month </a:t>
                      </a:r>
                      <a:r>
                        <a:rPr lang="en-US" sz="2400" i="1" dirty="0" smtClean="0">
                          <a:effectLst/>
                        </a:rPr>
                        <a:t>VITAL Community </a:t>
                      </a:r>
                      <a:r>
                        <a:rPr lang="en-US" sz="2400" dirty="0" smtClean="0">
                          <a:effectLst/>
                        </a:rPr>
                        <a:t>Membership </a:t>
                      </a:r>
                      <a:r>
                        <a:rPr lang="en-US" sz="2400" b="1" dirty="0" smtClean="0">
                          <a:effectLst/>
                        </a:rPr>
                        <a:t>($49.94)</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effectLst/>
                        </a:rPr>
                        <a:t>Bonus #2:</a:t>
                      </a:r>
                      <a:r>
                        <a:rPr lang="en-US" sz="2400" dirty="0" smtClean="0">
                          <a:effectLst/>
                        </a:rPr>
                        <a:t> Dr. Ritamarie’s 30-Day </a:t>
                      </a:r>
                      <a:r>
                        <a:rPr lang="en-US" sz="2400" i="1" dirty="0" smtClean="0">
                          <a:effectLst/>
                        </a:rPr>
                        <a:t>Transforming Stress Syst</a:t>
                      </a:r>
                      <a:r>
                        <a:rPr lang="en-US" sz="2400" dirty="0" smtClean="0">
                          <a:effectLst/>
                        </a:rPr>
                        <a:t>em </a:t>
                      </a:r>
                      <a:r>
                        <a:rPr lang="en-US" sz="2400" b="1" dirty="0" smtClean="0">
                          <a:effectLst/>
                        </a:rPr>
                        <a:t>($97)</a:t>
                      </a: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effectLst/>
                        </a:rPr>
                        <a:t>Bonus #3:</a:t>
                      </a:r>
                      <a:r>
                        <a:rPr lang="en-US" sz="2400" dirty="0" smtClean="0">
                          <a:effectLst/>
                        </a:rPr>
                        <a:t> The </a:t>
                      </a:r>
                      <a:r>
                        <a:rPr lang="en-US" sz="2400" i="1" dirty="0" smtClean="0">
                          <a:effectLst/>
                        </a:rPr>
                        <a:t>Food Preparation Video Library </a:t>
                      </a:r>
                      <a:r>
                        <a:rPr lang="en-US" sz="2400" b="1" i="0" dirty="0" smtClean="0">
                          <a:effectLst/>
                        </a:rPr>
                        <a:t>($97)</a:t>
                      </a:r>
                      <a:endParaRPr lang="en-US" sz="2400" b="1" i="0"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solidFill>
                            <a:schemeClr val="tx1"/>
                          </a:solidFill>
                          <a:effectLst/>
                        </a:rPr>
                        <a:t>Bonus #4: </a:t>
                      </a:r>
                      <a:r>
                        <a:rPr lang="en-US" sz="2400" dirty="0" smtClean="0">
                          <a:effectLst/>
                        </a:rPr>
                        <a:t>The </a:t>
                      </a:r>
                      <a:r>
                        <a:rPr lang="en-US" sz="2400" i="1" dirty="0" smtClean="0">
                          <a:effectLst/>
                        </a:rPr>
                        <a:t>Creating a Healing Kitchen </a:t>
                      </a:r>
                      <a:r>
                        <a:rPr lang="en-US" sz="2400" dirty="0" smtClean="0">
                          <a:effectLst/>
                        </a:rPr>
                        <a:t>e-Book </a:t>
                      </a:r>
                      <a:r>
                        <a:rPr lang="en-US" sz="2400" b="1" dirty="0" smtClean="0">
                          <a:effectLst/>
                        </a:rPr>
                        <a:t>($27)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r h="437017">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effectLst/>
                        </a:rPr>
                        <a:t>Bonus #5:</a:t>
                      </a:r>
                      <a:r>
                        <a:rPr lang="en-US" sz="2400" dirty="0" smtClean="0">
                          <a:effectLst/>
                        </a:rPr>
                        <a:t> </a:t>
                      </a:r>
                      <a:r>
                        <a:rPr lang="en-CA" sz="2400" i="1" dirty="0" smtClean="0">
                          <a:effectLst/>
                        </a:rPr>
                        <a:t>Special Report</a:t>
                      </a:r>
                      <a:r>
                        <a:rPr lang="en-CA" sz="2400" dirty="0" smtClean="0">
                          <a:effectLst/>
                        </a:rPr>
                        <a:t> from John Robbins </a:t>
                      </a:r>
                      <a:r>
                        <a:rPr lang="en-CA" sz="2400" b="1" dirty="0" smtClean="0">
                          <a:effectLst/>
                        </a:rPr>
                        <a:t>($37)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noFill/>
                  </a:tcPr>
                </a:tc>
              </a:tr>
              <a:tr h="429823">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effectLst/>
                        </a:rPr>
                        <a:t>Bonus #6: </a:t>
                      </a:r>
                      <a:r>
                        <a:rPr lang="en-CA" sz="2400" i="1" dirty="0" smtClean="0">
                          <a:effectLst/>
                        </a:rPr>
                        <a:t>Boosting Energy </a:t>
                      </a:r>
                      <a:r>
                        <a:rPr lang="en-CA" sz="2400" dirty="0" smtClean="0">
                          <a:effectLst/>
                        </a:rPr>
                        <a:t>Webinar with Steph Jackson </a:t>
                      </a:r>
                      <a:r>
                        <a:rPr lang="en-CA" sz="2400" b="1" dirty="0" smtClean="0">
                          <a:effectLst/>
                        </a:rPr>
                        <a:t>($97)</a:t>
                      </a:r>
                      <a:endParaRPr lang="en-US" sz="2400" b="1" dirty="0">
                        <a:effectLst/>
                      </a:endParaRPr>
                    </a:p>
                  </a:txBody>
                  <a:tcPr marL="37467" marR="37467" marT="37467" marB="3746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chemeClr val="accent6">
                        <a:lumMod val="20000"/>
                        <a:lumOff val="80000"/>
                      </a:schemeClr>
                    </a:solidFill>
                  </a:tcPr>
                </a:tc>
              </a:tr>
            </a:tbl>
          </a:graphicData>
        </a:graphic>
      </p:graphicFrame>
      <p:sp>
        <p:nvSpPr>
          <p:cNvPr id="7" name="TextBox 6"/>
          <p:cNvSpPr txBox="1"/>
          <p:nvPr/>
        </p:nvSpPr>
        <p:spPr>
          <a:xfrm>
            <a:off x="-19862" y="5943600"/>
            <a:ext cx="9144000" cy="646331"/>
          </a:xfrm>
          <a:prstGeom prst="rect">
            <a:avLst/>
          </a:prstGeom>
          <a:noFill/>
        </p:spPr>
        <p:txBody>
          <a:bodyPr wrap="square" rtlCol="0">
            <a:spAutoFit/>
          </a:bodyPr>
          <a:lstStyle/>
          <a:p>
            <a:pPr algn="ctr"/>
            <a:r>
              <a:rPr lang="en-US" sz="3600" b="1" dirty="0" smtClean="0">
                <a:solidFill>
                  <a:schemeClr val="accent3">
                    <a:lumMod val="75000"/>
                  </a:schemeClr>
                </a:solidFill>
                <a:latin typeface="+mn-lt"/>
              </a:rPr>
              <a:t>Value: $2636.94</a:t>
            </a:r>
            <a:endParaRPr lang="en-US" sz="3600" b="1" strike="dblStrike" dirty="0">
              <a:solidFill>
                <a:schemeClr val="accent3">
                  <a:lumMod val="75000"/>
                </a:schemeClr>
              </a:solidFill>
              <a:latin typeface="+mn-lt"/>
            </a:endParaRPr>
          </a:p>
        </p:txBody>
      </p:sp>
    </p:spTree>
    <p:extLst>
      <p:ext uri="{BB962C8B-B14F-4D97-AF65-F5344CB8AC3E}">
        <p14:creationId xmlns:p14="http://schemas.microsoft.com/office/powerpoint/2010/main" val="25693825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9598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39738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7443" t="59482" r="35889" b="5636"/>
          <a:stretch/>
        </p:blipFill>
        <p:spPr>
          <a:xfrm>
            <a:off x="3683480" y="1080716"/>
            <a:ext cx="1777041" cy="1814883"/>
          </a:xfrm>
          <a:prstGeom prst="rect">
            <a:avLst/>
          </a:prstGeom>
        </p:spPr>
      </p:pic>
      <p:sp>
        <p:nvSpPr>
          <p:cNvPr id="2" name="Title 1"/>
          <p:cNvSpPr>
            <a:spLocks noGrp="1"/>
          </p:cNvSpPr>
          <p:nvPr>
            <p:ph type="title"/>
          </p:nvPr>
        </p:nvSpPr>
        <p:spPr>
          <a:xfrm>
            <a:off x="0" y="0"/>
            <a:ext cx="9144000" cy="1219200"/>
          </a:xfrm>
          <a:solidFill>
            <a:srgbClr val="3B758B"/>
          </a:solidFill>
        </p:spPr>
        <p:txBody>
          <a:bodyPr/>
          <a:lstStyle/>
          <a:p>
            <a:r>
              <a:rPr lang="en-US" dirty="0" smtClean="0">
                <a:solidFill>
                  <a:schemeClr val="bg1"/>
                </a:solidFill>
              </a:rPr>
              <a:t>Case Study 1: Veronica</a:t>
            </a:r>
            <a:endParaRPr lang="en-US" dirty="0">
              <a:solidFill>
                <a:schemeClr val="bg1"/>
              </a:solidFill>
            </a:endParaRPr>
          </a:p>
        </p:txBody>
      </p:sp>
      <p:sp>
        <p:nvSpPr>
          <p:cNvPr id="5" name="Rectangle 4"/>
          <p:cNvSpPr/>
          <p:nvPr/>
        </p:nvSpPr>
        <p:spPr>
          <a:xfrm>
            <a:off x="381000" y="3947658"/>
            <a:ext cx="8458200" cy="1754326"/>
          </a:xfrm>
          <a:prstGeom prst="rect">
            <a:avLst/>
          </a:prstGeom>
          <a:solidFill>
            <a:schemeClr val="bg1"/>
          </a:solidFill>
          <a:ln w="44450">
            <a:solidFill>
              <a:schemeClr val="accent5">
                <a:lumMod val="50000"/>
              </a:schemeClr>
            </a:solidFill>
          </a:ln>
        </p:spPr>
        <p:txBody>
          <a:bodyPr wrap="square">
            <a:spAutoFit/>
          </a:bodyPr>
          <a:lstStyle/>
          <a:p>
            <a:r>
              <a:rPr lang="en-US" i="1" dirty="0" smtClean="0">
                <a:latin typeface="Arial" panose="020B0604020202020204" pitchFamily="34" charset="0"/>
              </a:rPr>
              <a:t>“</a:t>
            </a:r>
            <a:r>
              <a:rPr lang="en-US" b="1" i="1" dirty="0" smtClean="0">
                <a:latin typeface="Arial" panose="020B0604020202020204" pitchFamily="34" charset="0"/>
              </a:rPr>
              <a:t>I </a:t>
            </a:r>
            <a:r>
              <a:rPr lang="en-US" b="1" i="1" dirty="0">
                <a:latin typeface="Arial" panose="020B0604020202020204" pitchFamily="34" charset="0"/>
              </a:rPr>
              <a:t>am so impressed by Dr. Ritamarie</a:t>
            </a:r>
            <a:r>
              <a:rPr lang="en-US" b="1" i="1" dirty="0" smtClean="0">
                <a:latin typeface="Arial" panose="020B0604020202020204" pitchFamily="34" charset="0"/>
              </a:rPr>
              <a:t>! </a:t>
            </a:r>
            <a:r>
              <a:rPr lang="en-US" i="1" dirty="0" smtClean="0">
                <a:latin typeface="Arial" panose="020B0604020202020204" pitchFamily="34" charset="0"/>
              </a:rPr>
              <a:t>She </a:t>
            </a:r>
            <a:r>
              <a:rPr lang="en-US" i="1" dirty="0">
                <a:latin typeface="Arial" panose="020B0604020202020204" pitchFamily="34" charset="0"/>
              </a:rPr>
              <a:t>has taught me way more than I ever knew and she made it so easy to understand.</a:t>
            </a:r>
            <a:r>
              <a:rPr lang="en-US" b="1" i="1" dirty="0">
                <a:latin typeface="Arial" panose="020B0604020202020204" pitchFamily="34" charset="0"/>
              </a:rPr>
              <a:t> I am finally seeing improvements which have eluded me for decades. My only regret is that I didn’t discover her programs sooner.</a:t>
            </a:r>
            <a:r>
              <a:rPr lang="en-US" i="1" dirty="0">
                <a:latin typeface="Arial" panose="020B0604020202020204" pitchFamily="34" charset="0"/>
              </a:rPr>
              <a:t> I will forever be grateful for the huge health gains I am experiencing in my digestion and food allergies. </a:t>
            </a:r>
            <a:r>
              <a:rPr lang="en-US" i="1" dirty="0" smtClean="0">
                <a:latin typeface="Arial" panose="020B0604020202020204" pitchFamily="34" charset="0"/>
              </a:rPr>
              <a:t/>
            </a:r>
            <a:br>
              <a:rPr lang="en-US" i="1" dirty="0" smtClean="0">
                <a:latin typeface="Arial" panose="020B0604020202020204" pitchFamily="34" charset="0"/>
              </a:rPr>
            </a:br>
            <a:r>
              <a:rPr lang="en-US" b="1" i="1" dirty="0" smtClean="0">
                <a:latin typeface="Arial" panose="020B0604020202020204" pitchFamily="34" charset="0"/>
              </a:rPr>
              <a:t>Thank </a:t>
            </a:r>
            <a:r>
              <a:rPr lang="en-US" b="1" i="1" dirty="0">
                <a:latin typeface="Arial" panose="020B0604020202020204" pitchFamily="34" charset="0"/>
              </a:rPr>
              <a:t>you </a:t>
            </a:r>
            <a:r>
              <a:rPr lang="en-US" b="1" i="1" dirty="0" smtClean="0">
                <a:latin typeface="Arial" panose="020B0604020202020204" pitchFamily="34" charset="0"/>
              </a:rPr>
              <a:t>Dr</a:t>
            </a:r>
            <a:r>
              <a:rPr lang="en-US" b="1" i="1" dirty="0">
                <a:latin typeface="Arial" panose="020B0604020202020204" pitchFamily="34" charset="0"/>
              </a:rPr>
              <a:t>. Ritamarie!</a:t>
            </a:r>
            <a:r>
              <a:rPr lang="en-US" i="1" dirty="0">
                <a:latin typeface="Arial" panose="020B0604020202020204" pitchFamily="34" charset="0"/>
              </a:rPr>
              <a:t>”</a:t>
            </a:r>
            <a:endParaRPr lang="en-US" dirty="0"/>
          </a:p>
        </p:txBody>
      </p:sp>
      <p:sp>
        <p:nvSpPr>
          <p:cNvPr id="6" name="TextBox 5"/>
          <p:cNvSpPr txBox="1"/>
          <p:nvPr/>
        </p:nvSpPr>
        <p:spPr>
          <a:xfrm>
            <a:off x="2123643" y="2895600"/>
            <a:ext cx="56388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Decades of chronic digestive issues</a:t>
            </a:r>
          </a:p>
          <a:p>
            <a:pPr marL="285750" indent="-285750">
              <a:buFont typeface="Arial" panose="020B0604020202020204" pitchFamily="34" charset="0"/>
              <a:buChar char="•"/>
            </a:pPr>
            <a:r>
              <a:rPr lang="en-US" dirty="0" smtClean="0">
                <a:solidFill>
                  <a:schemeClr val="bg1"/>
                </a:solidFill>
              </a:rPr>
              <a:t>Food allergies</a:t>
            </a:r>
            <a:endParaRPr lang="en-US" dirty="0">
              <a:solidFill>
                <a:schemeClr val="bg1"/>
              </a:solidFill>
            </a:endParaRPr>
          </a:p>
        </p:txBody>
      </p:sp>
    </p:spTree>
    <p:extLst>
      <p:ext uri="{BB962C8B-B14F-4D97-AF65-F5344CB8AC3E}">
        <p14:creationId xmlns:p14="http://schemas.microsoft.com/office/powerpoint/2010/main" val="477931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73811</TotalTime>
  <Words>2653</Words>
  <Application>Microsoft Office PowerPoint</Application>
  <PresentationFormat>On-screen Show (4:3)</PresentationFormat>
  <Paragraphs>494</Paragraphs>
  <Slides>107</Slides>
  <Notes>15</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PowerPoint Presentation</vt:lpstr>
      <vt:lpstr>The Importance of Digestive Wellness</vt:lpstr>
      <vt:lpstr>PowerPoint Presentation</vt:lpstr>
      <vt:lpstr>You Are In The Right Place If</vt:lpstr>
      <vt:lpstr>You Are In The Right Place If</vt:lpstr>
      <vt:lpstr>You Are In The Right Place If</vt:lpstr>
      <vt:lpstr>You Are In The Right Place If</vt:lpstr>
      <vt:lpstr>PowerPoint Presentation</vt:lpstr>
      <vt:lpstr>What You’ll Learn Today…</vt:lpstr>
      <vt:lpstr>What You’ll Learn Today…</vt:lpstr>
      <vt:lpstr>What You’ll Learn Today…</vt:lpstr>
      <vt:lpstr>What You’ll Learn Today…</vt:lpstr>
      <vt:lpstr>What You’ll Learn Today…</vt:lpstr>
      <vt:lpstr>When You Stay Until…</vt:lpstr>
      <vt:lpstr>My Digestion Recovery Story</vt:lpstr>
      <vt:lpstr>PowerPoint Presentation</vt:lpstr>
      <vt:lpstr>Your Digestive Tract’s Job</vt:lpstr>
      <vt:lpstr>PowerPoint Presentation</vt:lpstr>
      <vt:lpstr>PowerPoint Presentation</vt:lpstr>
      <vt:lpstr>How to Know if Your Gut is Contributing to Symptoms in Other Parts of Your Body </vt:lpstr>
      <vt:lpstr>Does Your Digestion Need Help?</vt:lpstr>
      <vt:lpstr>PowerPoint Presentation</vt:lpstr>
      <vt:lpstr>Digestion Recovery Story</vt:lpstr>
      <vt:lpstr>Digestion and Your Brain</vt:lpstr>
      <vt:lpstr>How Your Gut Is  Connected To Your Brain </vt:lpstr>
      <vt:lpstr>The Psychology of Digestion</vt:lpstr>
      <vt:lpstr>Digestion Recovery Stories</vt:lpstr>
      <vt:lpstr>Which Hormones Control Digestion</vt:lpstr>
      <vt:lpstr>Hormones That Directly Control Digestion</vt:lpstr>
      <vt:lpstr>Other Hormones Indirectly Involved in Digestion</vt:lpstr>
      <vt:lpstr>PowerPoint Presentation</vt:lpstr>
      <vt:lpstr>How Leaky Gut and Digestive Impairment Affect…</vt:lpstr>
      <vt:lpstr>Intestinal Absorption</vt:lpstr>
      <vt:lpstr>Damaged Intestine</vt:lpstr>
      <vt:lpstr>Leaky Gut</vt:lpstr>
      <vt:lpstr>How Leaky Gut and Digestive Impairment Affect…</vt:lpstr>
      <vt:lpstr>PowerPoint Presentation</vt:lpstr>
      <vt:lpstr>PowerPoint Presentation</vt:lpstr>
      <vt:lpstr>Restoring Digestive Health</vt:lpstr>
      <vt:lpstr>The 4R Process</vt:lpstr>
      <vt:lpstr>PowerPoint Presentation</vt:lpstr>
      <vt:lpstr>Remove the Top 3 Foods That  Slow or Damage Your Gut</vt:lpstr>
      <vt:lpstr>Remove Allergens</vt:lpstr>
      <vt:lpstr>Remove Unfriendly Organisms</vt:lpstr>
      <vt:lpstr>Remove Stressors That Trigger  Digestive Dysfunction</vt:lpstr>
      <vt:lpstr>PowerPoint Presentation</vt:lpstr>
      <vt:lpstr>The 4R Process</vt:lpstr>
      <vt:lpstr>Foods and Herbs that Soothe and Heal</vt:lpstr>
      <vt:lpstr>PowerPoint Presentation</vt:lpstr>
      <vt:lpstr>PowerPoint Presentation</vt:lpstr>
      <vt:lpstr>Top 5 Gut Soothing Foods and Herbs</vt:lpstr>
      <vt:lpstr>Simple Meals That  Leave You Feeling  Balanced, Energetic, and Sexy </vt:lpstr>
      <vt:lpstr>PowerPoint Presentation</vt:lpstr>
      <vt:lpstr>Gut Healing Porridge</vt:lpstr>
      <vt:lpstr>PowerPoint Presentation</vt:lpstr>
      <vt:lpstr>The 4R Process</vt:lpstr>
      <vt:lpstr>Repairing    Leaky Gut</vt:lpstr>
      <vt:lpstr>Repair  Your Digestive Tract Lining</vt:lpstr>
      <vt:lpstr>The 4R Process</vt:lpstr>
      <vt:lpstr>Probiotics to Re-Inoculate Your Gut</vt:lpstr>
      <vt:lpstr>The Cost Of Digestive Imbalance</vt:lpstr>
      <vt:lpstr>PowerPoint Presentation</vt:lpstr>
      <vt:lpstr>PowerPoint Presentation</vt:lpstr>
      <vt:lpstr>PowerPoint Presentation</vt:lpstr>
      <vt:lpstr>PowerPoint Presentation</vt:lpstr>
      <vt:lpstr>PowerPoint Presentation</vt:lpstr>
      <vt:lpstr>PowerPoint Presentation</vt:lpstr>
      <vt:lpstr>What’s Possible for You… Feel good in your body and confident in your appearance</vt:lpstr>
      <vt:lpstr>What’s Possible for You… Be fully present for your loved ones</vt:lpstr>
      <vt:lpstr>What’s Possible for You… Have boundless energy for fun, family, and relationships</vt:lpstr>
      <vt:lpstr>What’s Possible for You… Get your brain back to focused and clear, so you can skyrocket your success</vt:lpstr>
      <vt:lpstr>What’s Possible for You… Experience true connection and intimacy that fosters deep and meaningful relationships</vt:lpstr>
      <vt:lpstr>What’s Possible for You… Know exactly what to eat and how to eat it, so that  your gut  feels comfortable, and you’re energized  and satisfied with your food</vt:lpstr>
      <vt:lpstr>Dr. Ritamarie’s  Happy Belly System </vt:lpstr>
      <vt:lpstr>Make a Commitment to Yourself, to Your Vision, to Your Life, and to the World</vt:lpstr>
      <vt:lpstr>PowerPoint Presentation</vt:lpstr>
      <vt:lpstr>Results of Participation…</vt:lpstr>
      <vt:lpstr>PowerPoint Presentation</vt:lpstr>
      <vt:lpstr>Dr. Ritamarie’s  Happy Belly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1: Veronica</vt:lpstr>
      <vt:lpstr>Case Study 2: Patty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Ritamarie</dc:creator>
  <cp:lastModifiedBy>Raininggently</cp:lastModifiedBy>
  <cp:revision>927</cp:revision>
  <cp:lastPrinted>2015-09-02T22:32:17Z</cp:lastPrinted>
  <dcterms:created xsi:type="dcterms:W3CDTF">2010-01-20T18:36:54Z</dcterms:created>
  <dcterms:modified xsi:type="dcterms:W3CDTF">2016-11-09T16:38:02Z</dcterms:modified>
</cp:coreProperties>
</file>