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1"/>
  </p:sldMasterIdLst>
  <p:notesMasterIdLst>
    <p:notesMasterId r:id="rId28"/>
  </p:notesMasterIdLst>
  <p:sldIdLst>
    <p:sldId id="256" r:id="rId2"/>
    <p:sldId id="297" r:id="rId3"/>
    <p:sldId id="301" r:id="rId4"/>
    <p:sldId id="298" r:id="rId5"/>
    <p:sldId id="299" r:id="rId6"/>
    <p:sldId id="300" r:id="rId7"/>
    <p:sldId id="302" r:id="rId8"/>
    <p:sldId id="303" r:id="rId9"/>
    <p:sldId id="304" r:id="rId10"/>
    <p:sldId id="305" r:id="rId11"/>
    <p:sldId id="306" r:id="rId12"/>
    <p:sldId id="307" r:id="rId13"/>
    <p:sldId id="308" r:id="rId14"/>
    <p:sldId id="309" r:id="rId15"/>
    <p:sldId id="310" r:id="rId16"/>
    <p:sldId id="311" r:id="rId17"/>
    <p:sldId id="313" r:id="rId18"/>
    <p:sldId id="312" r:id="rId19"/>
    <p:sldId id="314" r:id="rId20"/>
    <p:sldId id="315" r:id="rId21"/>
    <p:sldId id="316" r:id="rId22"/>
    <p:sldId id="317" r:id="rId23"/>
    <p:sldId id="318" r:id="rId24"/>
    <p:sldId id="319" r:id="rId25"/>
    <p:sldId id="320" r:id="rId26"/>
    <p:sldId id="321"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157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4FED5A-C3FA-4603-AF6E-E0A9EA873F30}" type="datetimeFigureOut">
              <a:rPr lang="en-US" smtClean="0"/>
              <a:t>1/18/2012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480FEF-9744-4A8C-B114-BE90CB3FEDA9}" type="slidenum">
              <a:rPr lang="en-US" smtClean="0"/>
              <a:t>‹#›</a:t>
            </a:fld>
            <a:endParaRPr lang="en-US"/>
          </a:p>
        </p:txBody>
      </p:sp>
    </p:spTree>
    <p:extLst>
      <p:ext uri="{BB962C8B-B14F-4D97-AF65-F5344CB8AC3E}">
        <p14:creationId xmlns:p14="http://schemas.microsoft.com/office/powerpoint/2010/main" val="2941270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E115E21A-85C5-4069-A22A-93A4C80E4D8B}" type="datetime4">
              <a:rPr lang="en-US" smtClean="0"/>
              <a:pPr/>
              <a:t>January 18, 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15E21A-85C5-4069-A22A-93A4C80E4D8B}" type="datetime4">
              <a:rPr lang="en-US" smtClean="0"/>
              <a:pPr/>
              <a:t>January 18, 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115E21A-85C5-4069-A22A-93A4C80E4D8B}" type="datetime4">
              <a:rPr lang="en-US" smtClean="0"/>
              <a:pPr/>
              <a:t>January 18, 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115E21A-85C5-4069-A22A-93A4C80E4D8B}" type="datetime4">
              <a:rPr lang="en-US" smtClean="0"/>
              <a:pPr/>
              <a:t>January 18, 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115E21A-85C5-4069-A22A-93A4C80E4D8B}" type="datetime4">
              <a:rPr lang="en-US" smtClean="0"/>
              <a:pPr/>
              <a:t>January 18, 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115E21A-85C5-4069-A22A-93A4C80E4D8B}" type="datetime4">
              <a:rPr lang="en-US" smtClean="0"/>
              <a:pPr/>
              <a:t>January 18, 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15E21A-85C5-4069-A22A-93A4C80E4D8B}" type="datetime4">
              <a:rPr lang="en-US" smtClean="0"/>
              <a:pPr/>
              <a:t>January 18, 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115E21A-85C5-4069-A22A-93A4C80E4D8B}" type="datetime4">
              <a:rPr lang="en-US" smtClean="0"/>
              <a:pPr/>
              <a:t>January 18, 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dirty="0"/>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E115E21A-85C5-4069-A22A-93A4C80E4D8B}" type="datetime4">
              <a:rPr lang="en-US" smtClean="0"/>
              <a:pPr/>
              <a:t>January 18, 2012</a:t>
            </a:fld>
            <a:endParaRPr lang="en-US" dirty="0"/>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dirty="0"/>
          </a:p>
        </p:txBody>
      </p:sp>
      <p:sp>
        <p:nvSpPr>
          <p:cNvPr id="7" name="Slide Number Placeholder 6"/>
          <p:cNvSpPr>
            <a:spLocks noGrp="1"/>
          </p:cNvSpPr>
          <p:nvPr>
            <p:ph type="sldNum" sz="quarter" idx="12"/>
          </p:nvPr>
        </p:nvSpPr>
        <p:spPr>
          <a:xfrm>
            <a:off x="8339328" y="1170432"/>
            <a:ext cx="733864" cy="201168"/>
          </a:xfrm>
        </p:spPr>
        <p:txBody>
          <a:bodyPr/>
          <a:lstStyle/>
          <a:p>
            <a:fld id="{5744759D-0EFF-4FB2-9CCE-04E00944F0FE}"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6DFA24-17DC-48A5-A19F-F3393529559E}" type="datetimeFigureOut">
              <a:rPr lang="en-US" smtClean="0"/>
              <a:pPr/>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5F32E-F396-4857-9E0B-A297DAB0439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6DFA24-17DC-48A5-A19F-F3393529559E}" type="datetimeFigureOut">
              <a:rPr lang="en-US" smtClean="0"/>
              <a:pPr/>
              <a:t>1/18/2012</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AD55F32E-F396-4857-9E0B-A297DAB0439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E115E21A-85C5-4069-A22A-93A4C80E4D8B}" type="datetime4">
              <a:rPr lang="en-US" smtClean="0"/>
              <a:pPr/>
              <a:t>January 18, 2012</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5744759D-0EFF-4FB2-9CCE-04E00944F0F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dcDB</a:t>
            </a:r>
            <a:r>
              <a:rPr lang="en-US" dirty="0" smtClean="0"/>
              <a:t> Stored Procedures:</a:t>
            </a:r>
            <a:br>
              <a:rPr lang="en-US" dirty="0" smtClean="0"/>
            </a:br>
            <a:r>
              <a:rPr lang="en-US" dirty="0" smtClean="0"/>
              <a:t>An Overview</a:t>
            </a:r>
            <a:endParaRPr lang="en-US" dirty="0"/>
          </a:p>
        </p:txBody>
      </p:sp>
      <p:sp>
        <p:nvSpPr>
          <p:cNvPr id="3" name="Subtitle 2"/>
          <p:cNvSpPr>
            <a:spLocks noGrp="1"/>
          </p:cNvSpPr>
          <p:nvPr>
            <p:ph type="subTitle" idx="1"/>
          </p:nvPr>
        </p:nvSpPr>
        <p:spPr/>
        <p:txBody>
          <a:bodyPr/>
          <a:lstStyle/>
          <a:p>
            <a:r>
              <a:rPr lang="en-US" dirty="0" err="1" smtClean="0"/>
              <a:t>DivConq</a:t>
            </a:r>
            <a:r>
              <a:rPr lang="en-US" dirty="0" smtClean="0"/>
              <a:t> Framework’s MUMPS API</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381000"/>
            <a:ext cx="1828940" cy="1828940"/>
          </a:xfrm>
          <a:prstGeom prst="rect">
            <a:avLst/>
          </a:prstGeom>
        </p:spPr>
      </p:pic>
    </p:spTree>
    <p:extLst>
      <p:ext uri="{BB962C8B-B14F-4D97-AF65-F5344CB8AC3E}">
        <p14:creationId xmlns:p14="http://schemas.microsoft.com/office/powerpoint/2010/main" val="17930000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105400" y="1875367"/>
            <a:ext cx="2590800" cy="2925233"/>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dirty="0" smtClean="0"/>
              <a:t>Linux Box</a:t>
            </a:r>
            <a:endParaRPr lang="en-US" dirty="0"/>
          </a:p>
        </p:txBody>
      </p:sp>
      <p:sp>
        <p:nvSpPr>
          <p:cNvPr id="6" name="Rectangle 5"/>
          <p:cNvSpPr/>
          <p:nvPr/>
        </p:nvSpPr>
        <p:spPr>
          <a:xfrm>
            <a:off x="863669" y="1875367"/>
            <a:ext cx="2590800" cy="2925233"/>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dirty="0" smtClean="0"/>
              <a:t>Linux, Windows </a:t>
            </a:r>
          </a:p>
          <a:p>
            <a:pPr algn="ctr"/>
            <a:r>
              <a:rPr lang="en-US" dirty="0" smtClean="0"/>
              <a:t>or OS X Box</a:t>
            </a:r>
            <a:endParaRPr lang="en-US" dirty="0"/>
          </a:p>
        </p:txBody>
      </p:sp>
      <p:sp>
        <p:nvSpPr>
          <p:cNvPr id="2" name="Title 1"/>
          <p:cNvSpPr>
            <a:spLocks noGrp="1"/>
          </p:cNvSpPr>
          <p:nvPr>
            <p:ph type="title"/>
          </p:nvPr>
        </p:nvSpPr>
        <p:spPr>
          <a:xfrm>
            <a:off x="1066800" y="152400"/>
            <a:ext cx="7620000" cy="1251062"/>
          </a:xfrm>
        </p:spPr>
        <p:txBody>
          <a:bodyPr/>
          <a:lstStyle/>
          <a:p>
            <a:r>
              <a:rPr lang="en-US" dirty="0" smtClean="0"/>
              <a:t>Connectivity</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4" name="Rectangle 3"/>
          <p:cNvSpPr/>
          <p:nvPr/>
        </p:nvSpPr>
        <p:spPr>
          <a:xfrm>
            <a:off x="1371600" y="2895600"/>
            <a:ext cx="16002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Java App</a:t>
            </a:r>
          </a:p>
          <a:p>
            <a:pPr algn="ctr"/>
            <a:r>
              <a:rPr lang="en-US" dirty="0" smtClean="0"/>
              <a:t>w/ </a:t>
            </a:r>
            <a:r>
              <a:rPr lang="en-US" dirty="0" err="1" smtClean="0"/>
              <a:t>DivConq</a:t>
            </a:r>
            <a:endParaRPr lang="en-US" dirty="0" smtClean="0"/>
          </a:p>
        </p:txBody>
      </p:sp>
      <p:sp>
        <p:nvSpPr>
          <p:cNvPr id="5" name="Rectangle 4"/>
          <p:cNvSpPr/>
          <p:nvPr/>
        </p:nvSpPr>
        <p:spPr>
          <a:xfrm>
            <a:off x="5638800" y="2895600"/>
            <a:ext cx="16002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MUMPS</a:t>
            </a:r>
          </a:p>
        </p:txBody>
      </p:sp>
      <p:cxnSp>
        <p:nvCxnSpPr>
          <p:cNvPr id="9" name="Straight Arrow Connector 8"/>
          <p:cNvCxnSpPr>
            <a:stCxn id="4" idx="3"/>
            <a:endCxn id="5" idx="1"/>
          </p:cNvCxnSpPr>
          <p:nvPr/>
        </p:nvCxnSpPr>
        <p:spPr>
          <a:xfrm>
            <a:off x="2971800" y="3505200"/>
            <a:ext cx="2667000"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809999" y="3124200"/>
            <a:ext cx="659155" cy="369332"/>
          </a:xfrm>
          <a:prstGeom prst="rect">
            <a:avLst/>
          </a:prstGeom>
          <a:noFill/>
        </p:spPr>
        <p:txBody>
          <a:bodyPr wrap="none" rtlCol="0">
            <a:spAutoFit/>
          </a:bodyPr>
          <a:lstStyle/>
          <a:p>
            <a:r>
              <a:rPr lang="en-US" dirty="0" smtClean="0"/>
              <a:t>SSH</a:t>
            </a:r>
            <a:endParaRPr lang="en-US" dirty="0"/>
          </a:p>
        </p:txBody>
      </p:sp>
      <p:sp>
        <p:nvSpPr>
          <p:cNvPr id="22" name="TextBox 21"/>
          <p:cNvSpPr txBox="1"/>
          <p:nvPr/>
        </p:nvSpPr>
        <p:spPr>
          <a:xfrm>
            <a:off x="228600" y="5029200"/>
            <a:ext cx="8503290" cy="646331"/>
          </a:xfrm>
          <a:prstGeom prst="rect">
            <a:avLst/>
          </a:prstGeom>
          <a:noFill/>
        </p:spPr>
        <p:txBody>
          <a:bodyPr wrap="none" rtlCol="0">
            <a:spAutoFit/>
          </a:bodyPr>
          <a:lstStyle/>
          <a:p>
            <a:r>
              <a:rPr lang="en-US" dirty="0" smtClean="0"/>
              <a:t>Java </a:t>
            </a:r>
            <a:r>
              <a:rPr lang="en-US" dirty="0"/>
              <a:t>code connects to the MUMPS database via an SSH connection. This keeps </a:t>
            </a:r>
            <a:endParaRPr lang="en-US" dirty="0" smtClean="0"/>
          </a:p>
          <a:p>
            <a:r>
              <a:rPr lang="en-US" dirty="0" smtClean="0"/>
              <a:t>the </a:t>
            </a:r>
            <a:r>
              <a:rPr lang="en-US" dirty="0"/>
              <a:t>data secure while in </a:t>
            </a:r>
            <a:r>
              <a:rPr lang="en-US" dirty="0" smtClean="0"/>
              <a:t>transit.  </a:t>
            </a:r>
            <a:endParaRPr lang="en-US" dirty="0"/>
          </a:p>
        </p:txBody>
      </p:sp>
    </p:spTree>
    <p:extLst>
      <p:ext uri="{BB962C8B-B14F-4D97-AF65-F5344CB8AC3E}">
        <p14:creationId xmlns:p14="http://schemas.microsoft.com/office/powerpoint/2010/main" val="9041656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62000" y="1875367"/>
            <a:ext cx="6934200" cy="2925233"/>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dirty="0" smtClean="0"/>
              <a:t>Linux Box</a:t>
            </a:r>
            <a:endParaRPr lang="en-US" dirty="0"/>
          </a:p>
        </p:txBody>
      </p:sp>
      <p:sp>
        <p:nvSpPr>
          <p:cNvPr id="2" name="Title 1"/>
          <p:cNvSpPr>
            <a:spLocks noGrp="1"/>
          </p:cNvSpPr>
          <p:nvPr>
            <p:ph type="title"/>
          </p:nvPr>
        </p:nvSpPr>
        <p:spPr>
          <a:xfrm>
            <a:off x="1066800" y="152400"/>
            <a:ext cx="7620000" cy="1251062"/>
          </a:xfrm>
        </p:spPr>
        <p:txBody>
          <a:bodyPr/>
          <a:lstStyle/>
          <a:p>
            <a:r>
              <a:rPr lang="en-US" dirty="0" smtClean="0"/>
              <a:t>Local Connectivity</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4" name="Rectangle 3"/>
          <p:cNvSpPr/>
          <p:nvPr/>
        </p:nvSpPr>
        <p:spPr>
          <a:xfrm>
            <a:off x="1371600" y="2895600"/>
            <a:ext cx="16002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Java App</a:t>
            </a:r>
          </a:p>
          <a:p>
            <a:pPr algn="ctr"/>
            <a:r>
              <a:rPr lang="en-US" dirty="0" smtClean="0"/>
              <a:t>w/ </a:t>
            </a:r>
            <a:r>
              <a:rPr lang="en-US" dirty="0" err="1" smtClean="0"/>
              <a:t>DivConq</a:t>
            </a:r>
            <a:endParaRPr lang="en-US" dirty="0" smtClean="0"/>
          </a:p>
        </p:txBody>
      </p:sp>
      <p:sp>
        <p:nvSpPr>
          <p:cNvPr id="5" name="Rectangle 4"/>
          <p:cNvSpPr/>
          <p:nvPr/>
        </p:nvSpPr>
        <p:spPr>
          <a:xfrm>
            <a:off x="5638800" y="2895600"/>
            <a:ext cx="16002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MUMPS</a:t>
            </a:r>
          </a:p>
        </p:txBody>
      </p:sp>
      <p:cxnSp>
        <p:nvCxnSpPr>
          <p:cNvPr id="9" name="Straight Arrow Connector 8"/>
          <p:cNvCxnSpPr>
            <a:stCxn id="4" idx="3"/>
            <a:endCxn id="5" idx="1"/>
          </p:cNvCxnSpPr>
          <p:nvPr/>
        </p:nvCxnSpPr>
        <p:spPr>
          <a:xfrm>
            <a:off x="2971800" y="3505200"/>
            <a:ext cx="2667000"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809999" y="3124200"/>
            <a:ext cx="659155" cy="369332"/>
          </a:xfrm>
          <a:prstGeom prst="rect">
            <a:avLst/>
          </a:prstGeom>
          <a:noFill/>
        </p:spPr>
        <p:txBody>
          <a:bodyPr wrap="none" rtlCol="0">
            <a:spAutoFit/>
          </a:bodyPr>
          <a:lstStyle/>
          <a:p>
            <a:r>
              <a:rPr lang="en-US" dirty="0" smtClean="0"/>
              <a:t>SSH</a:t>
            </a:r>
            <a:endParaRPr lang="en-US" dirty="0"/>
          </a:p>
        </p:txBody>
      </p:sp>
      <p:sp>
        <p:nvSpPr>
          <p:cNvPr id="22" name="TextBox 21"/>
          <p:cNvSpPr txBox="1"/>
          <p:nvPr/>
        </p:nvSpPr>
        <p:spPr>
          <a:xfrm>
            <a:off x="228601" y="5029200"/>
            <a:ext cx="8382000" cy="646331"/>
          </a:xfrm>
          <a:prstGeom prst="rect">
            <a:avLst/>
          </a:prstGeom>
          <a:noFill/>
        </p:spPr>
        <p:txBody>
          <a:bodyPr wrap="square" rtlCol="0">
            <a:spAutoFit/>
          </a:bodyPr>
          <a:lstStyle/>
          <a:p>
            <a:r>
              <a:rPr lang="en-US" dirty="0" smtClean="0"/>
              <a:t>Of course there is no reason why Java cannot run on the same box.  SSH is still used, connecting over the loopback network interface.</a:t>
            </a:r>
            <a:endParaRPr lang="en-US" dirty="0"/>
          </a:p>
        </p:txBody>
      </p:sp>
    </p:spTree>
    <p:extLst>
      <p:ext uri="{BB962C8B-B14F-4D97-AF65-F5344CB8AC3E}">
        <p14:creationId xmlns:p14="http://schemas.microsoft.com/office/powerpoint/2010/main" val="11804148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105400" y="1875367"/>
            <a:ext cx="2590800" cy="2925233"/>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dirty="0" smtClean="0"/>
              <a:t>Linux Box</a:t>
            </a:r>
            <a:endParaRPr lang="en-US" dirty="0"/>
          </a:p>
        </p:txBody>
      </p:sp>
      <p:sp>
        <p:nvSpPr>
          <p:cNvPr id="6" name="Rectangle 5"/>
          <p:cNvSpPr/>
          <p:nvPr/>
        </p:nvSpPr>
        <p:spPr>
          <a:xfrm>
            <a:off x="863669" y="1875367"/>
            <a:ext cx="2590800" cy="2925233"/>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dirty="0" smtClean="0"/>
              <a:t>Linux, Windows </a:t>
            </a:r>
          </a:p>
          <a:p>
            <a:pPr algn="ctr"/>
            <a:r>
              <a:rPr lang="en-US" dirty="0" smtClean="0"/>
              <a:t>or OS X Box</a:t>
            </a:r>
            <a:endParaRPr lang="en-US" dirty="0"/>
          </a:p>
        </p:txBody>
      </p:sp>
      <p:sp>
        <p:nvSpPr>
          <p:cNvPr id="2" name="Title 1"/>
          <p:cNvSpPr>
            <a:spLocks noGrp="1"/>
          </p:cNvSpPr>
          <p:nvPr>
            <p:ph type="title"/>
          </p:nvPr>
        </p:nvSpPr>
        <p:spPr>
          <a:xfrm>
            <a:off x="1066800" y="152400"/>
            <a:ext cx="7620000" cy="1251062"/>
          </a:xfrm>
        </p:spPr>
        <p:txBody>
          <a:bodyPr/>
          <a:lstStyle/>
          <a:p>
            <a:r>
              <a:rPr lang="en-US" dirty="0" smtClean="0"/>
              <a:t>Channels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4" name="Rectangle 3"/>
          <p:cNvSpPr/>
          <p:nvPr/>
        </p:nvSpPr>
        <p:spPr>
          <a:xfrm>
            <a:off x="1371600" y="2895600"/>
            <a:ext cx="16002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Java App</a:t>
            </a:r>
          </a:p>
          <a:p>
            <a:pPr algn="ctr"/>
            <a:r>
              <a:rPr lang="en-US" dirty="0" smtClean="0"/>
              <a:t>w/ </a:t>
            </a:r>
            <a:r>
              <a:rPr lang="en-US" dirty="0" err="1" smtClean="0"/>
              <a:t>DivConq</a:t>
            </a:r>
            <a:endParaRPr lang="en-US" dirty="0" smtClean="0"/>
          </a:p>
        </p:txBody>
      </p:sp>
      <p:sp>
        <p:nvSpPr>
          <p:cNvPr id="5" name="Rectangle 4"/>
          <p:cNvSpPr/>
          <p:nvPr/>
        </p:nvSpPr>
        <p:spPr>
          <a:xfrm>
            <a:off x="5638800" y="2895600"/>
            <a:ext cx="16002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MUMPS</a:t>
            </a:r>
          </a:p>
        </p:txBody>
      </p:sp>
      <p:cxnSp>
        <p:nvCxnSpPr>
          <p:cNvPr id="9" name="Straight Arrow Connector 8"/>
          <p:cNvCxnSpPr/>
          <p:nvPr/>
        </p:nvCxnSpPr>
        <p:spPr>
          <a:xfrm>
            <a:off x="3454469" y="3505200"/>
            <a:ext cx="1650931"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105400" y="3200400"/>
            <a:ext cx="533400" cy="3048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105400" y="3505200"/>
            <a:ext cx="533400" cy="1524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5105400" y="3505200"/>
            <a:ext cx="533400" cy="389467"/>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733800" y="3059668"/>
            <a:ext cx="1005403" cy="369332"/>
          </a:xfrm>
          <a:prstGeom prst="rect">
            <a:avLst/>
          </a:prstGeom>
          <a:noFill/>
        </p:spPr>
        <p:txBody>
          <a:bodyPr wrap="none" rtlCol="0">
            <a:spAutoFit/>
          </a:bodyPr>
          <a:lstStyle/>
          <a:p>
            <a:r>
              <a:rPr lang="en-US" dirty="0" smtClean="0"/>
              <a:t>Session</a:t>
            </a:r>
            <a:endParaRPr lang="en-US" dirty="0"/>
          </a:p>
        </p:txBody>
      </p:sp>
      <p:sp>
        <p:nvSpPr>
          <p:cNvPr id="23" name="TextBox 22"/>
          <p:cNvSpPr txBox="1"/>
          <p:nvPr/>
        </p:nvSpPr>
        <p:spPr>
          <a:xfrm>
            <a:off x="228600" y="5063067"/>
            <a:ext cx="8494633" cy="646331"/>
          </a:xfrm>
          <a:prstGeom prst="rect">
            <a:avLst/>
          </a:prstGeom>
          <a:noFill/>
        </p:spPr>
        <p:txBody>
          <a:bodyPr wrap="none" rtlCol="0">
            <a:spAutoFit/>
          </a:bodyPr>
          <a:lstStyle/>
          <a:p>
            <a:r>
              <a:rPr lang="en-US" dirty="0" smtClean="0"/>
              <a:t>One SSH session is used.   Multiple SSH channels enable greater throughput.</a:t>
            </a:r>
          </a:p>
          <a:p>
            <a:r>
              <a:rPr lang="en-US" dirty="0" smtClean="0"/>
              <a:t>Typically </a:t>
            </a:r>
            <a:r>
              <a:rPr lang="en-US" dirty="0" err="1" smtClean="0"/>
              <a:t>DivConq</a:t>
            </a:r>
            <a:r>
              <a:rPr lang="en-US" dirty="0" smtClean="0"/>
              <a:t> uses three channels, which creates three MUMPS processes.  </a:t>
            </a:r>
            <a:endParaRPr lang="en-US" dirty="0"/>
          </a:p>
        </p:txBody>
      </p:sp>
      <p:sp>
        <p:nvSpPr>
          <p:cNvPr id="16" name="TextBox 15"/>
          <p:cNvSpPr txBox="1"/>
          <p:nvPr/>
        </p:nvSpPr>
        <p:spPr>
          <a:xfrm>
            <a:off x="3656855" y="4038600"/>
            <a:ext cx="1159292" cy="369332"/>
          </a:xfrm>
          <a:prstGeom prst="rect">
            <a:avLst/>
          </a:prstGeom>
          <a:noFill/>
        </p:spPr>
        <p:txBody>
          <a:bodyPr wrap="none" rtlCol="0">
            <a:spAutoFit/>
          </a:bodyPr>
          <a:lstStyle/>
          <a:p>
            <a:r>
              <a:rPr lang="en-US" dirty="0" smtClean="0"/>
              <a:t>Channels</a:t>
            </a:r>
            <a:endParaRPr lang="en-US" dirty="0"/>
          </a:p>
        </p:txBody>
      </p:sp>
      <p:cxnSp>
        <p:nvCxnSpPr>
          <p:cNvPr id="17" name="Straight Arrow Connector 16"/>
          <p:cNvCxnSpPr/>
          <p:nvPr/>
        </p:nvCxnSpPr>
        <p:spPr>
          <a:xfrm>
            <a:off x="2971800" y="3175000"/>
            <a:ext cx="427636" cy="26086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2997269" y="3473051"/>
            <a:ext cx="427636" cy="643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3001502" y="3537351"/>
            <a:ext cx="452967" cy="35731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flipV="1">
            <a:off x="3227985" y="3805337"/>
            <a:ext cx="428870" cy="328599"/>
          </a:xfrm>
          <a:prstGeom prst="straightConnector1">
            <a:avLst/>
          </a:prstGeom>
          <a:ln w="19050">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6" idx="3"/>
          </p:cNvCxnSpPr>
          <p:nvPr/>
        </p:nvCxnSpPr>
        <p:spPr>
          <a:xfrm flipV="1">
            <a:off x="4816147" y="3716009"/>
            <a:ext cx="555953" cy="507257"/>
          </a:xfrm>
          <a:prstGeom prst="straightConnector1">
            <a:avLst/>
          </a:prstGeom>
          <a:ln w="19050">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90199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105400" y="1875367"/>
            <a:ext cx="2590800" cy="2925233"/>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dirty="0" smtClean="0"/>
              <a:t>Linux Box</a:t>
            </a:r>
            <a:endParaRPr lang="en-US" dirty="0"/>
          </a:p>
        </p:txBody>
      </p:sp>
      <p:sp>
        <p:nvSpPr>
          <p:cNvPr id="6" name="Rectangle 5"/>
          <p:cNvSpPr/>
          <p:nvPr/>
        </p:nvSpPr>
        <p:spPr>
          <a:xfrm>
            <a:off x="863669" y="1875367"/>
            <a:ext cx="2590800" cy="2925233"/>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dirty="0" smtClean="0"/>
              <a:t>Linux, Windows </a:t>
            </a:r>
          </a:p>
          <a:p>
            <a:pPr algn="ctr"/>
            <a:r>
              <a:rPr lang="en-US" dirty="0" smtClean="0"/>
              <a:t>or OS X Box</a:t>
            </a:r>
            <a:endParaRPr lang="en-US" dirty="0"/>
          </a:p>
        </p:txBody>
      </p:sp>
      <p:sp>
        <p:nvSpPr>
          <p:cNvPr id="2" name="Title 1"/>
          <p:cNvSpPr>
            <a:spLocks noGrp="1"/>
          </p:cNvSpPr>
          <p:nvPr>
            <p:ph type="title"/>
          </p:nvPr>
        </p:nvSpPr>
        <p:spPr>
          <a:xfrm>
            <a:off x="1066800" y="152400"/>
            <a:ext cx="7620000" cy="1251062"/>
          </a:xfrm>
        </p:spPr>
        <p:txBody>
          <a:bodyPr/>
          <a:lstStyle/>
          <a:p>
            <a:r>
              <a:rPr lang="en-US" dirty="0" smtClean="0"/>
              <a:t>Request-Response</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4" name="Rectangle 3"/>
          <p:cNvSpPr/>
          <p:nvPr/>
        </p:nvSpPr>
        <p:spPr>
          <a:xfrm>
            <a:off x="1371600" y="2895600"/>
            <a:ext cx="16002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Java App</a:t>
            </a:r>
          </a:p>
          <a:p>
            <a:pPr algn="ctr"/>
            <a:r>
              <a:rPr lang="en-US" dirty="0" smtClean="0"/>
              <a:t>w/ </a:t>
            </a:r>
            <a:r>
              <a:rPr lang="en-US" dirty="0" err="1" smtClean="0"/>
              <a:t>DivConq</a:t>
            </a:r>
            <a:endParaRPr lang="en-US" dirty="0" smtClean="0"/>
          </a:p>
        </p:txBody>
      </p:sp>
      <p:sp>
        <p:nvSpPr>
          <p:cNvPr id="5" name="Rectangle 4"/>
          <p:cNvSpPr/>
          <p:nvPr/>
        </p:nvSpPr>
        <p:spPr>
          <a:xfrm>
            <a:off x="5638800" y="2895600"/>
            <a:ext cx="16002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MUMPS</a:t>
            </a:r>
          </a:p>
        </p:txBody>
      </p:sp>
      <p:cxnSp>
        <p:nvCxnSpPr>
          <p:cNvPr id="9" name="Straight Arrow Connector 8"/>
          <p:cNvCxnSpPr/>
          <p:nvPr/>
        </p:nvCxnSpPr>
        <p:spPr>
          <a:xfrm>
            <a:off x="3454469" y="3505200"/>
            <a:ext cx="1650931"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105400" y="3200400"/>
            <a:ext cx="533400" cy="3048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105400" y="3505200"/>
            <a:ext cx="533400" cy="1524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5105400" y="3505200"/>
            <a:ext cx="533400" cy="389467"/>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28600" y="5063067"/>
            <a:ext cx="8458199" cy="1477328"/>
          </a:xfrm>
          <a:prstGeom prst="rect">
            <a:avLst/>
          </a:prstGeom>
          <a:noFill/>
        </p:spPr>
        <p:txBody>
          <a:bodyPr wrap="square" rtlCol="0">
            <a:spAutoFit/>
          </a:bodyPr>
          <a:lstStyle/>
          <a:p>
            <a:r>
              <a:rPr lang="en-US" dirty="0" smtClean="0"/>
              <a:t>Communication is Request-Response only, requests are originated in Java and responses are supplied by MUMPS code.    </a:t>
            </a:r>
          </a:p>
          <a:p>
            <a:endParaRPr lang="en-US" dirty="0"/>
          </a:p>
          <a:p>
            <a:r>
              <a:rPr lang="en-US" dirty="0" smtClean="0"/>
              <a:t>By using three channels, up to three requests can be processed at once.  A long running request does not hold up other requests.</a:t>
            </a:r>
            <a:endParaRPr lang="en-US" dirty="0"/>
          </a:p>
        </p:txBody>
      </p:sp>
      <p:cxnSp>
        <p:nvCxnSpPr>
          <p:cNvPr id="17" name="Straight Arrow Connector 16"/>
          <p:cNvCxnSpPr/>
          <p:nvPr/>
        </p:nvCxnSpPr>
        <p:spPr>
          <a:xfrm>
            <a:off x="2971800" y="3175000"/>
            <a:ext cx="427636" cy="26086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2997269" y="3473051"/>
            <a:ext cx="427636" cy="643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3001502" y="3537351"/>
            <a:ext cx="452967" cy="35731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026833" y="3124200"/>
            <a:ext cx="2611967" cy="0"/>
          </a:xfrm>
          <a:prstGeom prst="straightConnector1">
            <a:avLst/>
          </a:prstGeom>
          <a:ln>
            <a:prstDash val="sysDot"/>
            <a:headEnd type="triangle" w="med" len="med"/>
            <a:tailEnd type="triangle" w="med" len="med"/>
          </a:ln>
        </p:spPr>
        <p:style>
          <a:lnRef idx="2">
            <a:schemeClr val="accent3"/>
          </a:lnRef>
          <a:fillRef idx="0">
            <a:schemeClr val="accent3"/>
          </a:fillRef>
          <a:effectRef idx="1">
            <a:schemeClr val="accent3"/>
          </a:effectRef>
          <a:fontRef idx="minor">
            <a:schemeClr val="tx1"/>
          </a:fontRef>
        </p:style>
      </p:cxnSp>
      <p:cxnSp>
        <p:nvCxnSpPr>
          <p:cNvPr id="22" name="Straight Arrow Connector 21"/>
          <p:cNvCxnSpPr/>
          <p:nvPr/>
        </p:nvCxnSpPr>
        <p:spPr>
          <a:xfrm>
            <a:off x="3026833" y="3429000"/>
            <a:ext cx="2611967" cy="0"/>
          </a:xfrm>
          <a:prstGeom prst="straightConnector1">
            <a:avLst/>
          </a:prstGeom>
          <a:ln>
            <a:prstDash val="sysDot"/>
            <a:headEnd type="triangle" w="med" len="med"/>
            <a:tailEnd type="triangle" w="med" len="med"/>
          </a:ln>
        </p:spPr>
        <p:style>
          <a:lnRef idx="2">
            <a:schemeClr val="accent3"/>
          </a:lnRef>
          <a:fillRef idx="0">
            <a:schemeClr val="accent3"/>
          </a:fillRef>
          <a:effectRef idx="1">
            <a:schemeClr val="accent3"/>
          </a:effectRef>
          <a:fontRef idx="minor">
            <a:schemeClr val="tx1"/>
          </a:fontRef>
        </p:style>
      </p:cxnSp>
      <p:cxnSp>
        <p:nvCxnSpPr>
          <p:cNvPr id="25" name="Straight Arrow Connector 24"/>
          <p:cNvCxnSpPr/>
          <p:nvPr/>
        </p:nvCxnSpPr>
        <p:spPr>
          <a:xfrm>
            <a:off x="3048000" y="3810000"/>
            <a:ext cx="2611967" cy="0"/>
          </a:xfrm>
          <a:prstGeom prst="straightConnector1">
            <a:avLst/>
          </a:prstGeom>
          <a:ln>
            <a:prstDash val="sysDot"/>
            <a:headEnd type="triangle" w="med" len="med"/>
            <a:tailEnd type="triangle" w="med" len="med"/>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1780529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685798" y="1905000"/>
            <a:ext cx="7620002" cy="33528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1066800" y="152400"/>
            <a:ext cx="7620000" cy="1251062"/>
          </a:xfrm>
        </p:spPr>
        <p:txBody>
          <a:bodyPr/>
          <a:lstStyle/>
          <a:p>
            <a:r>
              <a:rPr lang="en-US" dirty="0" smtClean="0"/>
              <a:t>Request Structure</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23" name="TextBox 22"/>
          <p:cNvSpPr txBox="1"/>
          <p:nvPr/>
        </p:nvSpPr>
        <p:spPr>
          <a:xfrm>
            <a:off x="228600" y="5373469"/>
            <a:ext cx="8458199" cy="1200329"/>
          </a:xfrm>
          <a:prstGeom prst="rect">
            <a:avLst/>
          </a:prstGeom>
          <a:noFill/>
        </p:spPr>
        <p:txBody>
          <a:bodyPr wrap="square" rtlCol="0">
            <a:spAutoFit/>
          </a:bodyPr>
          <a:lstStyle/>
          <a:p>
            <a:r>
              <a:rPr lang="en-US" dirty="0" smtClean="0"/>
              <a:t>Your code builds a request and submits it to </a:t>
            </a:r>
            <a:r>
              <a:rPr lang="en-US" dirty="0" err="1" smtClean="0"/>
              <a:t>DivConq’s</a:t>
            </a:r>
            <a:r>
              <a:rPr lang="en-US" dirty="0" smtClean="0"/>
              <a:t> database interface.  A request must have a name and a kind, parameters are optional.  Name = name of the stored procedure.  Kind will be Update only if it changes data within the database (Insert, Update, Delete), otherwise use Query.</a:t>
            </a:r>
            <a:endParaRPr lang="en-US" dirty="0"/>
          </a:p>
        </p:txBody>
      </p:sp>
      <p:sp>
        <p:nvSpPr>
          <p:cNvPr id="38" name="TextBox 37"/>
          <p:cNvSpPr txBox="1"/>
          <p:nvPr/>
        </p:nvSpPr>
        <p:spPr>
          <a:xfrm>
            <a:off x="914469" y="1981200"/>
            <a:ext cx="6858000" cy="3139321"/>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rtlCol="0">
            <a:spAutoFit/>
          </a:bodyPr>
          <a:lstStyle/>
          <a:p>
            <a:r>
              <a:rPr lang="en-US" dirty="0" smtClean="0">
                <a:latin typeface="Consolas" pitchFamily="49" charset="0"/>
                <a:cs typeface="Consolas" pitchFamily="49" charset="0"/>
              </a:rPr>
              <a:t>Structure</a:t>
            </a:r>
          </a:p>
          <a:p>
            <a:pPr lvl="1"/>
            <a:endParaRPr lang="en-US" dirty="0" smtClean="0">
              <a:latin typeface="Consolas" pitchFamily="49" charset="0"/>
              <a:cs typeface="Consolas" pitchFamily="49" charset="0"/>
            </a:endParaRPr>
          </a:p>
          <a:p>
            <a:pPr lvl="1"/>
            <a:r>
              <a:rPr lang="en-US" dirty="0" smtClean="0">
                <a:latin typeface="Consolas" pitchFamily="49" charset="0"/>
                <a:cs typeface="Consolas" pitchFamily="49" charset="0"/>
              </a:rPr>
              <a:t>Name: 	[Stored Procedure Name]</a:t>
            </a:r>
          </a:p>
          <a:p>
            <a:pPr lvl="1"/>
            <a:r>
              <a:rPr lang="en-US" dirty="0" smtClean="0">
                <a:latin typeface="Consolas" pitchFamily="49" charset="0"/>
                <a:cs typeface="Consolas" pitchFamily="49" charset="0"/>
              </a:rPr>
              <a:t>Kind:	“Update” or “Query”</a:t>
            </a:r>
          </a:p>
          <a:p>
            <a:pPr lvl="1"/>
            <a:r>
              <a:rPr lang="en-US" dirty="0" err="1" smtClean="0">
                <a:latin typeface="Consolas" pitchFamily="49" charset="0"/>
                <a:cs typeface="Consolas" pitchFamily="49" charset="0"/>
              </a:rPr>
              <a:t>Params</a:t>
            </a:r>
            <a:r>
              <a:rPr lang="en-US" dirty="0" smtClean="0">
                <a:latin typeface="Consolas" pitchFamily="49" charset="0"/>
                <a:cs typeface="Consolas" pitchFamily="49" charset="0"/>
              </a:rPr>
              <a:t>:	[any JSON-like data structure]</a:t>
            </a:r>
          </a:p>
          <a:p>
            <a:pPr lvl="1"/>
            <a:endParaRPr lang="en-US" dirty="0" smtClean="0">
              <a:latin typeface="Consolas" pitchFamily="49" charset="0"/>
              <a:cs typeface="Consolas" pitchFamily="49" charset="0"/>
            </a:endParaRPr>
          </a:p>
          <a:p>
            <a:r>
              <a:rPr lang="en-US" dirty="0" smtClean="0">
                <a:latin typeface="Consolas" pitchFamily="49" charset="0"/>
                <a:cs typeface="Consolas" pitchFamily="49" charset="0"/>
              </a:rPr>
              <a:t>Example</a:t>
            </a:r>
          </a:p>
          <a:p>
            <a:endParaRPr lang="en-US" dirty="0">
              <a:latin typeface="Consolas" pitchFamily="49" charset="0"/>
              <a:cs typeface="Consolas" pitchFamily="49" charset="0"/>
            </a:endParaRPr>
          </a:p>
          <a:p>
            <a:pPr lvl="1"/>
            <a:r>
              <a:rPr lang="en-US" dirty="0">
                <a:latin typeface="Consolas" pitchFamily="49" charset="0"/>
                <a:cs typeface="Consolas" pitchFamily="49" charset="0"/>
              </a:rPr>
              <a:t>Name: 	</a:t>
            </a:r>
            <a:r>
              <a:rPr lang="en-US" dirty="0" smtClean="0">
                <a:latin typeface="Consolas" pitchFamily="49" charset="0"/>
                <a:cs typeface="Consolas" pitchFamily="49" charset="0"/>
              </a:rPr>
              <a:t>“</a:t>
            </a:r>
            <a:r>
              <a:rPr lang="en-US" dirty="0" err="1" smtClean="0">
                <a:latin typeface="Consolas" pitchFamily="49" charset="0"/>
                <a:cs typeface="Consolas" pitchFamily="49" charset="0"/>
              </a:rPr>
              <a:t>dctListPeople</a:t>
            </a:r>
            <a:r>
              <a:rPr lang="en-US" dirty="0" smtClean="0">
                <a:latin typeface="Consolas" pitchFamily="49" charset="0"/>
                <a:cs typeface="Consolas" pitchFamily="49" charset="0"/>
              </a:rPr>
              <a:t>”</a:t>
            </a:r>
          </a:p>
          <a:p>
            <a:pPr lvl="1"/>
            <a:r>
              <a:rPr lang="en-US" dirty="0" smtClean="0">
                <a:latin typeface="Consolas" pitchFamily="49" charset="0"/>
                <a:cs typeface="Consolas" pitchFamily="49" charset="0"/>
              </a:rPr>
              <a:t>Kind:	“Query”</a:t>
            </a:r>
            <a:endParaRPr lang="en-US" dirty="0">
              <a:latin typeface="Consolas" pitchFamily="49" charset="0"/>
              <a:cs typeface="Consolas" pitchFamily="49" charset="0"/>
            </a:endParaRPr>
          </a:p>
          <a:p>
            <a:pPr lvl="1"/>
            <a:r>
              <a:rPr lang="en-US" dirty="0" err="1">
                <a:latin typeface="Consolas" pitchFamily="49" charset="0"/>
                <a:cs typeface="Consolas" pitchFamily="49" charset="0"/>
              </a:rPr>
              <a:t>Params</a:t>
            </a:r>
            <a:r>
              <a:rPr lang="en-US" dirty="0">
                <a:latin typeface="Consolas" pitchFamily="49" charset="0"/>
                <a:cs typeface="Consolas" pitchFamily="49" charset="0"/>
              </a:rPr>
              <a:t>:	</a:t>
            </a:r>
            <a:r>
              <a:rPr lang="en-US" dirty="0" smtClean="0">
                <a:latin typeface="Consolas" pitchFamily="49" charset="0"/>
                <a:cs typeface="Consolas" pitchFamily="49" charset="0"/>
              </a:rPr>
              <a:t>{ “</a:t>
            </a:r>
            <a:r>
              <a:rPr lang="en-US" dirty="0" err="1" smtClean="0">
                <a:latin typeface="Consolas" pitchFamily="49" charset="0"/>
                <a:cs typeface="Consolas" pitchFamily="49" charset="0"/>
              </a:rPr>
              <a:t>MinAge</a:t>
            </a:r>
            <a:r>
              <a:rPr lang="en-US" dirty="0" smtClean="0">
                <a:latin typeface="Consolas" pitchFamily="49" charset="0"/>
                <a:cs typeface="Consolas" pitchFamily="49" charset="0"/>
              </a:rPr>
              <a:t>”: 30, “</a:t>
            </a:r>
            <a:r>
              <a:rPr lang="en-US" dirty="0" err="1" smtClean="0">
                <a:latin typeface="Consolas" pitchFamily="49" charset="0"/>
                <a:cs typeface="Consolas" pitchFamily="49" charset="0"/>
              </a:rPr>
              <a:t>MaxAge</a:t>
            </a:r>
            <a:r>
              <a:rPr lang="en-US" dirty="0" smtClean="0">
                <a:latin typeface="Consolas" pitchFamily="49" charset="0"/>
                <a:cs typeface="Consolas" pitchFamily="49" charset="0"/>
              </a:rPr>
              <a:t>”: </a:t>
            </a:r>
            <a:r>
              <a:rPr lang="en-US" dirty="0" smtClean="0">
                <a:latin typeface="Consolas" pitchFamily="49" charset="0"/>
                <a:cs typeface="Consolas" pitchFamily="49" charset="0"/>
              </a:rPr>
              <a:t>48 }</a:t>
            </a:r>
            <a:endParaRPr lang="en-US" dirty="0">
              <a:latin typeface="Consolas" pitchFamily="49" charset="0"/>
              <a:cs typeface="Consolas" pitchFamily="49" charset="0"/>
            </a:endParaRPr>
          </a:p>
        </p:txBody>
      </p:sp>
    </p:spTree>
    <p:extLst>
      <p:ext uri="{BB962C8B-B14F-4D97-AF65-F5344CB8AC3E}">
        <p14:creationId xmlns:p14="http://schemas.microsoft.com/office/powerpoint/2010/main" val="40057092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251062"/>
          </a:xfrm>
        </p:spPr>
        <p:txBody>
          <a:bodyPr/>
          <a:lstStyle/>
          <a:p>
            <a:r>
              <a:rPr lang="en-US" dirty="0" smtClean="0"/>
              <a:t>Request Flow, Step 1</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4" name="Rectangle 3"/>
          <p:cNvSpPr/>
          <p:nvPr/>
        </p:nvSpPr>
        <p:spPr>
          <a:xfrm>
            <a:off x="609598" y="1981200"/>
            <a:ext cx="5486402"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t>Java App</a:t>
            </a:r>
          </a:p>
          <a:p>
            <a:r>
              <a:rPr lang="en-US" dirty="0" smtClean="0"/>
              <a:t>w/ </a:t>
            </a:r>
            <a:r>
              <a:rPr lang="en-US" dirty="0" err="1" smtClean="0"/>
              <a:t>DivConq</a:t>
            </a:r>
            <a:endParaRPr lang="en-US" dirty="0" smtClean="0"/>
          </a:p>
        </p:txBody>
      </p:sp>
      <p:sp>
        <p:nvSpPr>
          <p:cNvPr id="5" name="Rectangle 4"/>
          <p:cNvSpPr/>
          <p:nvPr/>
        </p:nvSpPr>
        <p:spPr>
          <a:xfrm>
            <a:off x="6858000" y="1981200"/>
            <a:ext cx="16764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smtClean="0"/>
              <a:t>MUMPS</a:t>
            </a:r>
          </a:p>
        </p:txBody>
      </p:sp>
      <p:cxnSp>
        <p:nvCxnSpPr>
          <p:cNvPr id="9" name="Straight Arrow Connector 8"/>
          <p:cNvCxnSpPr/>
          <p:nvPr/>
        </p:nvCxnSpPr>
        <p:spPr>
          <a:xfrm>
            <a:off x="6248400" y="3725334"/>
            <a:ext cx="228600" cy="846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477000" y="2667001"/>
            <a:ext cx="685800" cy="1026183"/>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26" idx="1"/>
          </p:cNvCxnSpPr>
          <p:nvPr/>
        </p:nvCxnSpPr>
        <p:spPr>
          <a:xfrm flipV="1">
            <a:off x="6477000" y="3514038"/>
            <a:ext cx="685800" cy="21976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27" idx="1"/>
          </p:cNvCxnSpPr>
          <p:nvPr/>
        </p:nvCxnSpPr>
        <p:spPr>
          <a:xfrm>
            <a:off x="6477000" y="3801533"/>
            <a:ext cx="685800" cy="468613"/>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28600" y="5553670"/>
            <a:ext cx="8458199" cy="646331"/>
          </a:xfrm>
          <a:prstGeom prst="rect">
            <a:avLst/>
          </a:prstGeom>
          <a:noFill/>
        </p:spPr>
        <p:txBody>
          <a:bodyPr wrap="square" rtlCol="0">
            <a:spAutoFit/>
          </a:bodyPr>
          <a:lstStyle/>
          <a:p>
            <a:r>
              <a:rPr lang="en-US" dirty="0" smtClean="0"/>
              <a:t>#1 - Your code </a:t>
            </a:r>
            <a:r>
              <a:rPr lang="en-US" dirty="0" smtClean="0"/>
              <a:t>builds a request </a:t>
            </a:r>
            <a:r>
              <a:rPr lang="en-US" dirty="0" smtClean="0"/>
              <a:t>and submits it.  Request submission is asynchronous, so you also must provide a callback to handle the result.</a:t>
            </a:r>
            <a:endParaRPr lang="en-US" dirty="0"/>
          </a:p>
        </p:txBody>
      </p:sp>
      <p:cxnSp>
        <p:nvCxnSpPr>
          <p:cNvPr id="17" name="Straight Arrow Connector 16"/>
          <p:cNvCxnSpPr/>
          <p:nvPr/>
        </p:nvCxnSpPr>
        <p:spPr>
          <a:xfrm>
            <a:off x="5765731" y="3395133"/>
            <a:ext cx="427636" cy="26086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791200" y="3693184"/>
            <a:ext cx="427636" cy="643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5795433" y="3757484"/>
            <a:ext cx="452967" cy="35731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819400" y="2133600"/>
            <a:ext cx="2971800" cy="2514600"/>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r>
              <a:rPr lang="en-US" dirty="0" err="1" smtClean="0"/>
              <a:t>DivConq</a:t>
            </a:r>
            <a:r>
              <a:rPr lang="en-US" dirty="0" smtClean="0"/>
              <a:t> </a:t>
            </a:r>
          </a:p>
          <a:p>
            <a:r>
              <a:rPr lang="en-US" dirty="0" smtClean="0"/>
              <a:t>Database Interface</a:t>
            </a:r>
            <a:endParaRPr lang="en-US" dirty="0"/>
          </a:p>
        </p:txBody>
      </p:sp>
      <p:sp>
        <p:nvSpPr>
          <p:cNvPr id="20" name="Rectangle 19"/>
          <p:cNvSpPr/>
          <p:nvPr/>
        </p:nvSpPr>
        <p:spPr>
          <a:xfrm>
            <a:off x="762000" y="2971800"/>
            <a:ext cx="1299633" cy="1148892"/>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Your</a:t>
            </a:r>
          </a:p>
          <a:p>
            <a:pPr algn="ctr"/>
            <a:r>
              <a:rPr lang="en-US" dirty="0" smtClean="0"/>
              <a:t>Application</a:t>
            </a:r>
          </a:p>
          <a:p>
            <a:pPr algn="ctr"/>
            <a:r>
              <a:rPr lang="en-US" dirty="0" smtClean="0"/>
              <a:t>Code</a:t>
            </a:r>
            <a:endParaRPr lang="en-US" dirty="0"/>
          </a:p>
        </p:txBody>
      </p:sp>
      <p:cxnSp>
        <p:nvCxnSpPr>
          <p:cNvPr id="21" name="Straight Arrow Connector 20"/>
          <p:cNvCxnSpPr/>
          <p:nvPr/>
        </p:nvCxnSpPr>
        <p:spPr>
          <a:xfrm>
            <a:off x="2133600" y="3581400"/>
            <a:ext cx="685800" cy="0"/>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12" name="Rectangle 11"/>
          <p:cNvSpPr/>
          <p:nvPr/>
        </p:nvSpPr>
        <p:spPr>
          <a:xfrm rot="16200000">
            <a:off x="4246219" y="2646018"/>
            <a:ext cx="588062" cy="977900"/>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Request Queue</a:t>
            </a:r>
            <a:endParaRPr lang="en-US" sz="1400" dirty="0"/>
          </a:p>
        </p:txBody>
      </p:sp>
      <p:sp>
        <p:nvSpPr>
          <p:cNvPr id="22" name="Rectangle 21"/>
          <p:cNvSpPr/>
          <p:nvPr/>
        </p:nvSpPr>
        <p:spPr>
          <a:xfrm>
            <a:off x="5207069" y="3276600"/>
            <a:ext cx="584131" cy="960051"/>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Database Workers</a:t>
            </a:r>
            <a:endParaRPr lang="en-US" sz="1400" dirty="0"/>
          </a:p>
        </p:txBody>
      </p:sp>
      <p:sp>
        <p:nvSpPr>
          <p:cNvPr id="25" name="Rectangle 24"/>
          <p:cNvSpPr/>
          <p:nvPr/>
        </p:nvSpPr>
        <p:spPr>
          <a:xfrm>
            <a:off x="7162800" y="2438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6" name="Rectangle 25"/>
          <p:cNvSpPr/>
          <p:nvPr/>
        </p:nvSpPr>
        <p:spPr>
          <a:xfrm>
            <a:off x="7162800" y="3206292"/>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7" name="Rectangle 26"/>
          <p:cNvSpPr/>
          <p:nvPr/>
        </p:nvSpPr>
        <p:spPr>
          <a:xfrm>
            <a:off x="7162800" y="3962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32" name="TextBox 31"/>
          <p:cNvSpPr txBox="1"/>
          <p:nvPr/>
        </p:nvSpPr>
        <p:spPr>
          <a:xfrm>
            <a:off x="2167467" y="3625334"/>
            <a:ext cx="441146" cy="369332"/>
          </a:xfrm>
          <a:prstGeom prst="rect">
            <a:avLst/>
          </a:prstGeom>
          <a:noFill/>
        </p:spPr>
        <p:txBody>
          <a:bodyPr wrap="none" rtlCol="0">
            <a:spAutoFit/>
          </a:bodyPr>
          <a:lstStyle/>
          <a:p>
            <a:r>
              <a:rPr lang="en-US" dirty="0" smtClean="0"/>
              <a:t>#1</a:t>
            </a:r>
            <a:endParaRPr lang="en-US" dirty="0"/>
          </a:p>
        </p:txBody>
      </p:sp>
      <p:sp>
        <p:nvSpPr>
          <p:cNvPr id="33" name="Rectangle 32"/>
          <p:cNvSpPr/>
          <p:nvPr/>
        </p:nvSpPr>
        <p:spPr>
          <a:xfrm>
            <a:off x="2819400" y="4800599"/>
            <a:ext cx="1904999" cy="499533"/>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err="1" smtClean="0"/>
              <a:t>DivConq</a:t>
            </a:r>
            <a:r>
              <a:rPr lang="en-US" dirty="0" smtClean="0"/>
              <a:t> Schema</a:t>
            </a:r>
          </a:p>
        </p:txBody>
      </p:sp>
      <p:sp>
        <p:nvSpPr>
          <p:cNvPr id="36" name="Rectangle 35"/>
          <p:cNvSpPr/>
          <p:nvPr/>
        </p:nvSpPr>
        <p:spPr>
          <a:xfrm rot="16200000">
            <a:off x="3066280" y="3142129"/>
            <a:ext cx="573038" cy="952501"/>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Request Verifier</a:t>
            </a:r>
            <a:endParaRPr lang="en-US" sz="1400" dirty="0"/>
          </a:p>
        </p:txBody>
      </p:sp>
      <p:sp>
        <p:nvSpPr>
          <p:cNvPr id="37" name="Rectangle 36"/>
          <p:cNvSpPr/>
          <p:nvPr/>
        </p:nvSpPr>
        <p:spPr>
          <a:xfrm rot="16200000">
            <a:off x="4235020" y="3739720"/>
            <a:ext cx="559660" cy="952499"/>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Response Verifier</a:t>
            </a:r>
            <a:endParaRPr lang="en-US" sz="1400" dirty="0"/>
          </a:p>
        </p:txBody>
      </p:sp>
    </p:spTree>
    <p:extLst>
      <p:ext uri="{BB962C8B-B14F-4D97-AF65-F5344CB8AC3E}">
        <p14:creationId xmlns:p14="http://schemas.microsoft.com/office/powerpoint/2010/main" val="12211156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251062"/>
          </a:xfrm>
        </p:spPr>
        <p:txBody>
          <a:bodyPr/>
          <a:lstStyle/>
          <a:p>
            <a:r>
              <a:rPr lang="en-US" dirty="0" smtClean="0"/>
              <a:t>Request Flow, Step 2</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4" name="Rectangle 3"/>
          <p:cNvSpPr/>
          <p:nvPr/>
        </p:nvSpPr>
        <p:spPr>
          <a:xfrm>
            <a:off x="609598" y="1981200"/>
            <a:ext cx="5486402"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t>Java App</a:t>
            </a:r>
          </a:p>
          <a:p>
            <a:r>
              <a:rPr lang="en-US" dirty="0" smtClean="0"/>
              <a:t>w/ </a:t>
            </a:r>
            <a:r>
              <a:rPr lang="en-US" dirty="0" err="1" smtClean="0"/>
              <a:t>DivConq</a:t>
            </a:r>
            <a:endParaRPr lang="en-US" dirty="0" smtClean="0"/>
          </a:p>
        </p:txBody>
      </p:sp>
      <p:sp>
        <p:nvSpPr>
          <p:cNvPr id="5" name="Rectangle 4"/>
          <p:cNvSpPr/>
          <p:nvPr/>
        </p:nvSpPr>
        <p:spPr>
          <a:xfrm>
            <a:off x="6858000" y="1981200"/>
            <a:ext cx="16764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smtClean="0"/>
              <a:t>MUMPS</a:t>
            </a:r>
          </a:p>
        </p:txBody>
      </p:sp>
      <p:cxnSp>
        <p:nvCxnSpPr>
          <p:cNvPr id="9" name="Straight Arrow Connector 8"/>
          <p:cNvCxnSpPr/>
          <p:nvPr/>
        </p:nvCxnSpPr>
        <p:spPr>
          <a:xfrm>
            <a:off x="6248400" y="3725334"/>
            <a:ext cx="228600" cy="846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477000" y="2667001"/>
            <a:ext cx="685800" cy="1026183"/>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26" idx="1"/>
          </p:cNvCxnSpPr>
          <p:nvPr/>
        </p:nvCxnSpPr>
        <p:spPr>
          <a:xfrm flipV="1">
            <a:off x="6477000" y="3514038"/>
            <a:ext cx="685800" cy="21976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27" idx="1"/>
          </p:cNvCxnSpPr>
          <p:nvPr/>
        </p:nvCxnSpPr>
        <p:spPr>
          <a:xfrm>
            <a:off x="6477000" y="3801533"/>
            <a:ext cx="685800" cy="468613"/>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28600" y="5553670"/>
            <a:ext cx="8458199" cy="646331"/>
          </a:xfrm>
          <a:prstGeom prst="rect">
            <a:avLst/>
          </a:prstGeom>
          <a:noFill/>
        </p:spPr>
        <p:txBody>
          <a:bodyPr wrap="square" rtlCol="0">
            <a:spAutoFit/>
          </a:bodyPr>
          <a:lstStyle/>
          <a:p>
            <a:r>
              <a:rPr lang="en-US" dirty="0" smtClean="0"/>
              <a:t>#2 – Your request is verified, including validating the parameters with what is declared in the schema.</a:t>
            </a:r>
            <a:endParaRPr lang="en-US" dirty="0"/>
          </a:p>
        </p:txBody>
      </p:sp>
      <p:cxnSp>
        <p:nvCxnSpPr>
          <p:cNvPr id="17" name="Straight Arrow Connector 16"/>
          <p:cNvCxnSpPr/>
          <p:nvPr/>
        </p:nvCxnSpPr>
        <p:spPr>
          <a:xfrm>
            <a:off x="5765731" y="3395133"/>
            <a:ext cx="427636" cy="26086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791200" y="3693184"/>
            <a:ext cx="427636" cy="643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5795433" y="3757484"/>
            <a:ext cx="452967" cy="35731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819400" y="2133600"/>
            <a:ext cx="2971800" cy="2514600"/>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r>
              <a:rPr lang="en-US" dirty="0" err="1" smtClean="0"/>
              <a:t>DivConq</a:t>
            </a:r>
            <a:r>
              <a:rPr lang="en-US" dirty="0" smtClean="0"/>
              <a:t> </a:t>
            </a:r>
          </a:p>
          <a:p>
            <a:r>
              <a:rPr lang="en-US" dirty="0" smtClean="0"/>
              <a:t>Database Interface</a:t>
            </a:r>
            <a:endParaRPr lang="en-US" dirty="0"/>
          </a:p>
        </p:txBody>
      </p:sp>
      <p:sp>
        <p:nvSpPr>
          <p:cNvPr id="20" name="Rectangle 19"/>
          <p:cNvSpPr/>
          <p:nvPr/>
        </p:nvSpPr>
        <p:spPr>
          <a:xfrm>
            <a:off x="762000" y="2971800"/>
            <a:ext cx="1299633" cy="1148892"/>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Your</a:t>
            </a:r>
          </a:p>
          <a:p>
            <a:pPr algn="ctr"/>
            <a:r>
              <a:rPr lang="en-US" dirty="0" smtClean="0"/>
              <a:t>Application</a:t>
            </a:r>
          </a:p>
          <a:p>
            <a:pPr algn="ctr"/>
            <a:r>
              <a:rPr lang="en-US" dirty="0" smtClean="0"/>
              <a:t>Code</a:t>
            </a:r>
            <a:endParaRPr lang="en-US" dirty="0"/>
          </a:p>
        </p:txBody>
      </p:sp>
      <p:cxnSp>
        <p:nvCxnSpPr>
          <p:cNvPr id="21" name="Straight Arrow Connector 20"/>
          <p:cNvCxnSpPr/>
          <p:nvPr/>
        </p:nvCxnSpPr>
        <p:spPr>
          <a:xfrm>
            <a:off x="2133600" y="3581400"/>
            <a:ext cx="685800" cy="0"/>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12" name="Rectangle 11"/>
          <p:cNvSpPr/>
          <p:nvPr/>
        </p:nvSpPr>
        <p:spPr>
          <a:xfrm rot="16200000">
            <a:off x="4246219" y="2646018"/>
            <a:ext cx="588062" cy="977900"/>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Request Queue</a:t>
            </a:r>
            <a:endParaRPr lang="en-US" sz="1400" dirty="0"/>
          </a:p>
        </p:txBody>
      </p:sp>
      <p:sp>
        <p:nvSpPr>
          <p:cNvPr id="22" name="Rectangle 21"/>
          <p:cNvSpPr/>
          <p:nvPr/>
        </p:nvSpPr>
        <p:spPr>
          <a:xfrm>
            <a:off x="5207069" y="3276600"/>
            <a:ext cx="584131" cy="960051"/>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Database Workers</a:t>
            </a:r>
            <a:endParaRPr lang="en-US" sz="1400" dirty="0"/>
          </a:p>
        </p:txBody>
      </p:sp>
      <p:sp>
        <p:nvSpPr>
          <p:cNvPr id="25" name="Rectangle 24"/>
          <p:cNvSpPr/>
          <p:nvPr/>
        </p:nvSpPr>
        <p:spPr>
          <a:xfrm>
            <a:off x="7162800" y="2438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6" name="Rectangle 25"/>
          <p:cNvSpPr/>
          <p:nvPr/>
        </p:nvSpPr>
        <p:spPr>
          <a:xfrm>
            <a:off x="7162800" y="3206292"/>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7" name="Rectangle 26"/>
          <p:cNvSpPr/>
          <p:nvPr/>
        </p:nvSpPr>
        <p:spPr>
          <a:xfrm>
            <a:off x="7162800" y="3962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32" name="TextBox 31"/>
          <p:cNvSpPr txBox="1"/>
          <p:nvPr/>
        </p:nvSpPr>
        <p:spPr>
          <a:xfrm>
            <a:off x="2167467" y="3625334"/>
            <a:ext cx="441146" cy="369332"/>
          </a:xfrm>
          <a:prstGeom prst="rect">
            <a:avLst/>
          </a:prstGeom>
          <a:noFill/>
        </p:spPr>
        <p:txBody>
          <a:bodyPr wrap="none" rtlCol="0">
            <a:spAutoFit/>
          </a:bodyPr>
          <a:lstStyle/>
          <a:p>
            <a:r>
              <a:rPr lang="en-US" dirty="0" smtClean="0"/>
              <a:t>#1</a:t>
            </a:r>
            <a:endParaRPr lang="en-US" dirty="0"/>
          </a:p>
        </p:txBody>
      </p:sp>
      <p:sp>
        <p:nvSpPr>
          <p:cNvPr id="33" name="Rectangle 32"/>
          <p:cNvSpPr/>
          <p:nvPr/>
        </p:nvSpPr>
        <p:spPr>
          <a:xfrm>
            <a:off x="2819400" y="4800599"/>
            <a:ext cx="1904999" cy="499533"/>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err="1" smtClean="0"/>
              <a:t>DivConq</a:t>
            </a:r>
            <a:r>
              <a:rPr lang="en-US" dirty="0" smtClean="0"/>
              <a:t> Schema</a:t>
            </a:r>
          </a:p>
        </p:txBody>
      </p:sp>
      <p:sp>
        <p:nvSpPr>
          <p:cNvPr id="36" name="Rectangle 35"/>
          <p:cNvSpPr/>
          <p:nvPr/>
        </p:nvSpPr>
        <p:spPr>
          <a:xfrm rot="16200000">
            <a:off x="3066280" y="3142129"/>
            <a:ext cx="573038" cy="952501"/>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Request Verifier</a:t>
            </a:r>
            <a:endParaRPr lang="en-US" sz="1400" dirty="0"/>
          </a:p>
        </p:txBody>
      </p:sp>
      <p:sp>
        <p:nvSpPr>
          <p:cNvPr id="37" name="Rectangle 36"/>
          <p:cNvSpPr/>
          <p:nvPr/>
        </p:nvSpPr>
        <p:spPr>
          <a:xfrm rot="16200000">
            <a:off x="4235020" y="3739720"/>
            <a:ext cx="559660" cy="952499"/>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Response Verifier</a:t>
            </a:r>
            <a:endParaRPr lang="en-US" sz="1400" dirty="0"/>
          </a:p>
        </p:txBody>
      </p:sp>
      <p:cxnSp>
        <p:nvCxnSpPr>
          <p:cNvPr id="28" name="Straight Arrow Connector 27"/>
          <p:cNvCxnSpPr/>
          <p:nvPr/>
        </p:nvCxnSpPr>
        <p:spPr>
          <a:xfrm>
            <a:off x="3086099" y="3962400"/>
            <a:ext cx="0" cy="838199"/>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29" name="TextBox 28"/>
          <p:cNvSpPr txBox="1"/>
          <p:nvPr/>
        </p:nvSpPr>
        <p:spPr>
          <a:xfrm>
            <a:off x="2415913" y="4376234"/>
            <a:ext cx="441146" cy="369332"/>
          </a:xfrm>
          <a:prstGeom prst="rect">
            <a:avLst/>
          </a:prstGeom>
          <a:noFill/>
        </p:spPr>
        <p:txBody>
          <a:bodyPr wrap="none" rtlCol="0">
            <a:spAutoFit/>
          </a:bodyPr>
          <a:lstStyle/>
          <a:p>
            <a:r>
              <a:rPr lang="en-US" dirty="0" smtClean="0"/>
              <a:t>#2</a:t>
            </a:r>
            <a:endParaRPr lang="en-US" dirty="0"/>
          </a:p>
        </p:txBody>
      </p:sp>
    </p:spTree>
    <p:extLst>
      <p:ext uri="{BB962C8B-B14F-4D97-AF65-F5344CB8AC3E}">
        <p14:creationId xmlns:p14="http://schemas.microsoft.com/office/powerpoint/2010/main" val="42526488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251062"/>
          </a:xfrm>
        </p:spPr>
        <p:txBody>
          <a:bodyPr/>
          <a:lstStyle/>
          <a:p>
            <a:r>
              <a:rPr lang="en-US" dirty="0" smtClean="0"/>
              <a:t>Request Flow, Step 3</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4" name="Rectangle 3"/>
          <p:cNvSpPr/>
          <p:nvPr/>
        </p:nvSpPr>
        <p:spPr>
          <a:xfrm>
            <a:off x="609598" y="1981200"/>
            <a:ext cx="5486402"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t>Java App</a:t>
            </a:r>
          </a:p>
          <a:p>
            <a:r>
              <a:rPr lang="en-US" dirty="0" smtClean="0"/>
              <a:t>w/ </a:t>
            </a:r>
            <a:r>
              <a:rPr lang="en-US" dirty="0" err="1" smtClean="0"/>
              <a:t>DivConq</a:t>
            </a:r>
            <a:endParaRPr lang="en-US" dirty="0" smtClean="0"/>
          </a:p>
        </p:txBody>
      </p:sp>
      <p:sp>
        <p:nvSpPr>
          <p:cNvPr id="5" name="Rectangle 4"/>
          <p:cNvSpPr/>
          <p:nvPr/>
        </p:nvSpPr>
        <p:spPr>
          <a:xfrm>
            <a:off x="6858000" y="1981200"/>
            <a:ext cx="16764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smtClean="0"/>
              <a:t>MUMPS</a:t>
            </a:r>
          </a:p>
        </p:txBody>
      </p:sp>
      <p:cxnSp>
        <p:nvCxnSpPr>
          <p:cNvPr id="9" name="Straight Arrow Connector 8"/>
          <p:cNvCxnSpPr/>
          <p:nvPr/>
        </p:nvCxnSpPr>
        <p:spPr>
          <a:xfrm>
            <a:off x="6248400" y="3725334"/>
            <a:ext cx="228600" cy="846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477000" y="2667001"/>
            <a:ext cx="685800" cy="1026183"/>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26" idx="1"/>
          </p:cNvCxnSpPr>
          <p:nvPr/>
        </p:nvCxnSpPr>
        <p:spPr>
          <a:xfrm flipV="1">
            <a:off x="6477000" y="3514038"/>
            <a:ext cx="685800" cy="21976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27" idx="1"/>
          </p:cNvCxnSpPr>
          <p:nvPr/>
        </p:nvCxnSpPr>
        <p:spPr>
          <a:xfrm>
            <a:off x="6477000" y="3801533"/>
            <a:ext cx="685800" cy="468613"/>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28600" y="5553670"/>
            <a:ext cx="8458199" cy="369332"/>
          </a:xfrm>
          <a:prstGeom prst="rect">
            <a:avLst/>
          </a:prstGeom>
          <a:noFill/>
        </p:spPr>
        <p:txBody>
          <a:bodyPr wrap="square" rtlCol="0">
            <a:spAutoFit/>
          </a:bodyPr>
          <a:lstStyle/>
          <a:p>
            <a:r>
              <a:rPr lang="en-US" dirty="0" smtClean="0"/>
              <a:t>#3 – If verification passes your request is put </a:t>
            </a:r>
            <a:r>
              <a:rPr lang="en-US" dirty="0" smtClean="0"/>
              <a:t>on to </a:t>
            </a:r>
            <a:r>
              <a:rPr lang="en-US" dirty="0" smtClean="0"/>
              <a:t>the request queue.</a:t>
            </a:r>
            <a:endParaRPr lang="en-US" dirty="0"/>
          </a:p>
        </p:txBody>
      </p:sp>
      <p:cxnSp>
        <p:nvCxnSpPr>
          <p:cNvPr id="17" name="Straight Arrow Connector 16"/>
          <p:cNvCxnSpPr/>
          <p:nvPr/>
        </p:nvCxnSpPr>
        <p:spPr>
          <a:xfrm>
            <a:off x="5765731" y="3395133"/>
            <a:ext cx="427636" cy="26086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791200" y="3693184"/>
            <a:ext cx="427636" cy="643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5795433" y="3757484"/>
            <a:ext cx="452967" cy="35731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819400" y="2133600"/>
            <a:ext cx="2971800" cy="2514600"/>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r>
              <a:rPr lang="en-US" dirty="0" err="1" smtClean="0"/>
              <a:t>DivConq</a:t>
            </a:r>
            <a:r>
              <a:rPr lang="en-US" dirty="0" smtClean="0"/>
              <a:t> </a:t>
            </a:r>
          </a:p>
          <a:p>
            <a:r>
              <a:rPr lang="en-US" dirty="0" smtClean="0"/>
              <a:t>Database Interface</a:t>
            </a:r>
            <a:endParaRPr lang="en-US" dirty="0"/>
          </a:p>
        </p:txBody>
      </p:sp>
      <p:sp>
        <p:nvSpPr>
          <p:cNvPr id="20" name="Rectangle 19"/>
          <p:cNvSpPr/>
          <p:nvPr/>
        </p:nvSpPr>
        <p:spPr>
          <a:xfrm>
            <a:off x="762000" y="2971800"/>
            <a:ext cx="1299633" cy="1148892"/>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Your</a:t>
            </a:r>
          </a:p>
          <a:p>
            <a:pPr algn="ctr"/>
            <a:r>
              <a:rPr lang="en-US" dirty="0" smtClean="0"/>
              <a:t>Application</a:t>
            </a:r>
          </a:p>
          <a:p>
            <a:pPr algn="ctr"/>
            <a:r>
              <a:rPr lang="en-US" dirty="0" smtClean="0"/>
              <a:t>Code</a:t>
            </a:r>
            <a:endParaRPr lang="en-US" dirty="0"/>
          </a:p>
        </p:txBody>
      </p:sp>
      <p:cxnSp>
        <p:nvCxnSpPr>
          <p:cNvPr id="21" name="Straight Arrow Connector 20"/>
          <p:cNvCxnSpPr/>
          <p:nvPr/>
        </p:nvCxnSpPr>
        <p:spPr>
          <a:xfrm>
            <a:off x="2133600" y="3581400"/>
            <a:ext cx="685800" cy="0"/>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12" name="Rectangle 11"/>
          <p:cNvSpPr/>
          <p:nvPr/>
        </p:nvSpPr>
        <p:spPr>
          <a:xfrm rot="16200000">
            <a:off x="4246219" y="2646018"/>
            <a:ext cx="588062" cy="977900"/>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Request Queue</a:t>
            </a:r>
            <a:endParaRPr lang="en-US" sz="1400" dirty="0"/>
          </a:p>
        </p:txBody>
      </p:sp>
      <p:sp>
        <p:nvSpPr>
          <p:cNvPr id="22" name="Rectangle 21"/>
          <p:cNvSpPr/>
          <p:nvPr/>
        </p:nvSpPr>
        <p:spPr>
          <a:xfrm>
            <a:off x="5207069" y="3276600"/>
            <a:ext cx="584131" cy="960051"/>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Database Workers</a:t>
            </a:r>
            <a:endParaRPr lang="en-US" sz="1400" dirty="0"/>
          </a:p>
        </p:txBody>
      </p:sp>
      <p:sp>
        <p:nvSpPr>
          <p:cNvPr id="25" name="Rectangle 24"/>
          <p:cNvSpPr/>
          <p:nvPr/>
        </p:nvSpPr>
        <p:spPr>
          <a:xfrm>
            <a:off x="7162800" y="2438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6" name="Rectangle 25"/>
          <p:cNvSpPr/>
          <p:nvPr/>
        </p:nvSpPr>
        <p:spPr>
          <a:xfrm>
            <a:off x="7162800" y="3206292"/>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7" name="Rectangle 26"/>
          <p:cNvSpPr/>
          <p:nvPr/>
        </p:nvSpPr>
        <p:spPr>
          <a:xfrm>
            <a:off x="7162800" y="3962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32" name="TextBox 31"/>
          <p:cNvSpPr txBox="1"/>
          <p:nvPr/>
        </p:nvSpPr>
        <p:spPr>
          <a:xfrm>
            <a:off x="2167467" y="3625334"/>
            <a:ext cx="441146" cy="369332"/>
          </a:xfrm>
          <a:prstGeom prst="rect">
            <a:avLst/>
          </a:prstGeom>
          <a:noFill/>
        </p:spPr>
        <p:txBody>
          <a:bodyPr wrap="none" rtlCol="0">
            <a:spAutoFit/>
          </a:bodyPr>
          <a:lstStyle/>
          <a:p>
            <a:r>
              <a:rPr lang="en-US" dirty="0" smtClean="0"/>
              <a:t>#1</a:t>
            </a:r>
            <a:endParaRPr lang="en-US" dirty="0"/>
          </a:p>
        </p:txBody>
      </p:sp>
      <p:sp>
        <p:nvSpPr>
          <p:cNvPr id="33" name="Rectangle 32"/>
          <p:cNvSpPr/>
          <p:nvPr/>
        </p:nvSpPr>
        <p:spPr>
          <a:xfrm>
            <a:off x="2819400" y="4800599"/>
            <a:ext cx="1904999" cy="499533"/>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err="1" smtClean="0"/>
              <a:t>DivConq</a:t>
            </a:r>
            <a:r>
              <a:rPr lang="en-US" dirty="0" smtClean="0"/>
              <a:t> Schema</a:t>
            </a:r>
          </a:p>
        </p:txBody>
      </p:sp>
      <p:sp>
        <p:nvSpPr>
          <p:cNvPr id="36" name="Rectangle 35"/>
          <p:cNvSpPr/>
          <p:nvPr/>
        </p:nvSpPr>
        <p:spPr>
          <a:xfrm rot="16200000">
            <a:off x="3066280" y="3142129"/>
            <a:ext cx="573038" cy="952501"/>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Request Verifier</a:t>
            </a:r>
            <a:endParaRPr lang="en-US" sz="1400" dirty="0"/>
          </a:p>
        </p:txBody>
      </p:sp>
      <p:sp>
        <p:nvSpPr>
          <p:cNvPr id="37" name="Rectangle 36"/>
          <p:cNvSpPr/>
          <p:nvPr/>
        </p:nvSpPr>
        <p:spPr>
          <a:xfrm rot="16200000">
            <a:off x="4235020" y="3739720"/>
            <a:ext cx="559660" cy="952499"/>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Response Verifier</a:t>
            </a:r>
            <a:endParaRPr lang="en-US" sz="1400" dirty="0"/>
          </a:p>
        </p:txBody>
      </p:sp>
      <p:cxnSp>
        <p:nvCxnSpPr>
          <p:cNvPr id="28" name="Straight Arrow Connector 27"/>
          <p:cNvCxnSpPr/>
          <p:nvPr/>
        </p:nvCxnSpPr>
        <p:spPr>
          <a:xfrm>
            <a:off x="3086099" y="3962400"/>
            <a:ext cx="0" cy="838199"/>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29" name="TextBox 28"/>
          <p:cNvSpPr txBox="1"/>
          <p:nvPr/>
        </p:nvSpPr>
        <p:spPr>
          <a:xfrm>
            <a:off x="2415913" y="4376234"/>
            <a:ext cx="441146" cy="369332"/>
          </a:xfrm>
          <a:prstGeom prst="rect">
            <a:avLst/>
          </a:prstGeom>
          <a:noFill/>
        </p:spPr>
        <p:txBody>
          <a:bodyPr wrap="none" rtlCol="0">
            <a:spAutoFit/>
          </a:bodyPr>
          <a:lstStyle/>
          <a:p>
            <a:r>
              <a:rPr lang="en-US" dirty="0" smtClean="0"/>
              <a:t>#2</a:t>
            </a:r>
            <a:endParaRPr lang="en-US" dirty="0"/>
          </a:p>
        </p:txBody>
      </p:sp>
      <p:cxnSp>
        <p:nvCxnSpPr>
          <p:cNvPr id="30" name="Straight Arrow Connector 29"/>
          <p:cNvCxnSpPr/>
          <p:nvPr/>
        </p:nvCxnSpPr>
        <p:spPr>
          <a:xfrm flipV="1">
            <a:off x="3505200" y="2971800"/>
            <a:ext cx="546100" cy="310693"/>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31" name="TextBox 30"/>
          <p:cNvSpPr txBox="1"/>
          <p:nvPr/>
        </p:nvSpPr>
        <p:spPr>
          <a:xfrm>
            <a:off x="3337104" y="2840937"/>
            <a:ext cx="441146" cy="369332"/>
          </a:xfrm>
          <a:prstGeom prst="rect">
            <a:avLst/>
          </a:prstGeom>
          <a:noFill/>
        </p:spPr>
        <p:txBody>
          <a:bodyPr wrap="none" rtlCol="0">
            <a:spAutoFit/>
          </a:bodyPr>
          <a:lstStyle/>
          <a:p>
            <a:r>
              <a:rPr lang="en-US" dirty="0" smtClean="0"/>
              <a:t>#3</a:t>
            </a:r>
            <a:endParaRPr lang="en-US" dirty="0"/>
          </a:p>
        </p:txBody>
      </p:sp>
    </p:spTree>
    <p:extLst>
      <p:ext uri="{BB962C8B-B14F-4D97-AF65-F5344CB8AC3E}">
        <p14:creationId xmlns:p14="http://schemas.microsoft.com/office/powerpoint/2010/main" val="36637892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251062"/>
          </a:xfrm>
        </p:spPr>
        <p:txBody>
          <a:bodyPr/>
          <a:lstStyle/>
          <a:p>
            <a:r>
              <a:rPr lang="en-US" dirty="0" smtClean="0"/>
              <a:t>Request Flow, Step 4</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4" name="Rectangle 3"/>
          <p:cNvSpPr/>
          <p:nvPr/>
        </p:nvSpPr>
        <p:spPr>
          <a:xfrm>
            <a:off x="609598" y="1981200"/>
            <a:ext cx="5486402"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t>Java App</a:t>
            </a:r>
          </a:p>
          <a:p>
            <a:r>
              <a:rPr lang="en-US" dirty="0" smtClean="0"/>
              <a:t>w/ </a:t>
            </a:r>
            <a:r>
              <a:rPr lang="en-US" dirty="0" err="1" smtClean="0"/>
              <a:t>DivConq</a:t>
            </a:r>
            <a:endParaRPr lang="en-US" dirty="0" smtClean="0"/>
          </a:p>
        </p:txBody>
      </p:sp>
      <p:sp>
        <p:nvSpPr>
          <p:cNvPr id="5" name="Rectangle 4"/>
          <p:cNvSpPr/>
          <p:nvPr/>
        </p:nvSpPr>
        <p:spPr>
          <a:xfrm>
            <a:off x="6858000" y="1981200"/>
            <a:ext cx="16764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smtClean="0"/>
              <a:t>MUMPS</a:t>
            </a:r>
          </a:p>
        </p:txBody>
      </p:sp>
      <p:cxnSp>
        <p:nvCxnSpPr>
          <p:cNvPr id="9" name="Straight Arrow Connector 8"/>
          <p:cNvCxnSpPr/>
          <p:nvPr/>
        </p:nvCxnSpPr>
        <p:spPr>
          <a:xfrm>
            <a:off x="6248400" y="3725334"/>
            <a:ext cx="228600" cy="8466"/>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cxnSp>
        <p:nvCxnSpPr>
          <p:cNvPr id="13" name="Straight Arrow Connector 12"/>
          <p:cNvCxnSpPr/>
          <p:nvPr/>
        </p:nvCxnSpPr>
        <p:spPr>
          <a:xfrm flipV="1">
            <a:off x="6477000" y="2667001"/>
            <a:ext cx="685800" cy="1026183"/>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26" idx="1"/>
          </p:cNvCxnSpPr>
          <p:nvPr/>
        </p:nvCxnSpPr>
        <p:spPr>
          <a:xfrm flipV="1">
            <a:off x="6477000" y="3514038"/>
            <a:ext cx="685800" cy="21976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27" idx="1"/>
          </p:cNvCxnSpPr>
          <p:nvPr/>
        </p:nvCxnSpPr>
        <p:spPr>
          <a:xfrm>
            <a:off x="6477000" y="3801533"/>
            <a:ext cx="685800" cy="468613"/>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23" name="TextBox 22"/>
          <p:cNvSpPr txBox="1"/>
          <p:nvPr/>
        </p:nvSpPr>
        <p:spPr>
          <a:xfrm>
            <a:off x="228600" y="5553670"/>
            <a:ext cx="8458199" cy="646331"/>
          </a:xfrm>
          <a:prstGeom prst="rect">
            <a:avLst/>
          </a:prstGeom>
          <a:noFill/>
        </p:spPr>
        <p:txBody>
          <a:bodyPr wrap="square" rtlCol="0">
            <a:spAutoFit/>
          </a:bodyPr>
          <a:lstStyle/>
          <a:p>
            <a:r>
              <a:rPr lang="en-US" dirty="0" smtClean="0"/>
              <a:t>#4 – When a database worker (channel) is available, it takes the request from the queue and sends it to MUMPS.</a:t>
            </a:r>
            <a:endParaRPr lang="en-US" dirty="0"/>
          </a:p>
        </p:txBody>
      </p:sp>
      <p:cxnSp>
        <p:nvCxnSpPr>
          <p:cNvPr id="17" name="Straight Arrow Connector 16"/>
          <p:cNvCxnSpPr/>
          <p:nvPr/>
        </p:nvCxnSpPr>
        <p:spPr>
          <a:xfrm>
            <a:off x="5765731" y="3395133"/>
            <a:ext cx="427636" cy="26086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791200" y="3693184"/>
            <a:ext cx="427636" cy="643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5795433" y="3757484"/>
            <a:ext cx="452967" cy="357316"/>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8" name="Rectangle 7"/>
          <p:cNvSpPr/>
          <p:nvPr/>
        </p:nvSpPr>
        <p:spPr>
          <a:xfrm>
            <a:off x="2819400" y="2133600"/>
            <a:ext cx="2971800" cy="2514600"/>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r>
              <a:rPr lang="en-US" dirty="0" err="1" smtClean="0"/>
              <a:t>DivConq</a:t>
            </a:r>
            <a:r>
              <a:rPr lang="en-US" dirty="0" smtClean="0"/>
              <a:t> </a:t>
            </a:r>
          </a:p>
          <a:p>
            <a:r>
              <a:rPr lang="en-US" dirty="0" smtClean="0"/>
              <a:t>Database Interface</a:t>
            </a:r>
            <a:endParaRPr lang="en-US" dirty="0"/>
          </a:p>
        </p:txBody>
      </p:sp>
      <p:sp>
        <p:nvSpPr>
          <p:cNvPr id="20" name="Rectangle 19"/>
          <p:cNvSpPr/>
          <p:nvPr/>
        </p:nvSpPr>
        <p:spPr>
          <a:xfrm>
            <a:off x="762000" y="2971800"/>
            <a:ext cx="1299633" cy="1148892"/>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Your</a:t>
            </a:r>
          </a:p>
          <a:p>
            <a:pPr algn="ctr"/>
            <a:r>
              <a:rPr lang="en-US" dirty="0" smtClean="0"/>
              <a:t>Application</a:t>
            </a:r>
          </a:p>
          <a:p>
            <a:pPr algn="ctr"/>
            <a:r>
              <a:rPr lang="en-US" dirty="0" smtClean="0"/>
              <a:t>Code</a:t>
            </a:r>
            <a:endParaRPr lang="en-US" dirty="0"/>
          </a:p>
        </p:txBody>
      </p:sp>
      <p:cxnSp>
        <p:nvCxnSpPr>
          <p:cNvPr id="21" name="Straight Arrow Connector 20"/>
          <p:cNvCxnSpPr/>
          <p:nvPr/>
        </p:nvCxnSpPr>
        <p:spPr>
          <a:xfrm>
            <a:off x="2133600" y="3581400"/>
            <a:ext cx="685800" cy="0"/>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12" name="Rectangle 11"/>
          <p:cNvSpPr/>
          <p:nvPr/>
        </p:nvSpPr>
        <p:spPr>
          <a:xfrm rot="16200000">
            <a:off x="4246219" y="2646018"/>
            <a:ext cx="588062" cy="977900"/>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Request Queue</a:t>
            </a:r>
            <a:endParaRPr lang="en-US" sz="1400" dirty="0"/>
          </a:p>
        </p:txBody>
      </p:sp>
      <p:sp>
        <p:nvSpPr>
          <p:cNvPr id="22" name="Rectangle 21"/>
          <p:cNvSpPr/>
          <p:nvPr/>
        </p:nvSpPr>
        <p:spPr>
          <a:xfrm>
            <a:off x="5207069" y="3276600"/>
            <a:ext cx="584131" cy="960051"/>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Database Workers</a:t>
            </a:r>
            <a:endParaRPr lang="en-US" sz="1400" dirty="0"/>
          </a:p>
        </p:txBody>
      </p:sp>
      <p:sp>
        <p:nvSpPr>
          <p:cNvPr id="25" name="Rectangle 24"/>
          <p:cNvSpPr/>
          <p:nvPr/>
        </p:nvSpPr>
        <p:spPr>
          <a:xfrm>
            <a:off x="7162800" y="2438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6" name="Rectangle 25"/>
          <p:cNvSpPr/>
          <p:nvPr/>
        </p:nvSpPr>
        <p:spPr>
          <a:xfrm>
            <a:off x="7162800" y="3206292"/>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7" name="Rectangle 26"/>
          <p:cNvSpPr/>
          <p:nvPr/>
        </p:nvSpPr>
        <p:spPr>
          <a:xfrm>
            <a:off x="7162800" y="3962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32" name="TextBox 31"/>
          <p:cNvSpPr txBox="1"/>
          <p:nvPr/>
        </p:nvSpPr>
        <p:spPr>
          <a:xfrm>
            <a:off x="2167467" y="3625334"/>
            <a:ext cx="441146" cy="369332"/>
          </a:xfrm>
          <a:prstGeom prst="rect">
            <a:avLst/>
          </a:prstGeom>
          <a:noFill/>
        </p:spPr>
        <p:txBody>
          <a:bodyPr wrap="none" rtlCol="0">
            <a:spAutoFit/>
          </a:bodyPr>
          <a:lstStyle/>
          <a:p>
            <a:r>
              <a:rPr lang="en-US" dirty="0" smtClean="0"/>
              <a:t>#1</a:t>
            </a:r>
            <a:endParaRPr lang="en-US" dirty="0"/>
          </a:p>
        </p:txBody>
      </p:sp>
      <p:sp>
        <p:nvSpPr>
          <p:cNvPr id="33" name="Rectangle 32"/>
          <p:cNvSpPr/>
          <p:nvPr/>
        </p:nvSpPr>
        <p:spPr>
          <a:xfrm>
            <a:off x="2819400" y="4800599"/>
            <a:ext cx="1904999" cy="499533"/>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err="1" smtClean="0"/>
              <a:t>DivConq</a:t>
            </a:r>
            <a:r>
              <a:rPr lang="en-US" dirty="0" smtClean="0"/>
              <a:t> Schema</a:t>
            </a:r>
          </a:p>
        </p:txBody>
      </p:sp>
      <p:sp>
        <p:nvSpPr>
          <p:cNvPr id="36" name="Rectangle 35"/>
          <p:cNvSpPr/>
          <p:nvPr/>
        </p:nvSpPr>
        <p:spPr>
          <a:xfrm rot="16200000">
            <a:off x="3066280" y="3142129"/>
            <a:ext cx="573038" cy="952501"/>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Request Verifier</a:t>
            </a:r>
            <a:endParaRPr lang="en-US" sz="1400" dirty="0"/>
          </a:p>
        </p:txBody>
      </p:sp>
      <p:sp>
        <p:nvSpPr>
          <p:cNvPr id="37" name="Rectangle 36"/>
          <p:cNvSpPr/>
          <p:nvPr/>
        </p:nvSpPr>
        <p:spPr>
          <a:xfrm rot="16200000">
            <a:off x="4235020" y="3739720"/>
            <a:ext cx="559660" cy="952499"/>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Response Verifier</a:t>
            </a:r>
            <a:endParaRPr lang="en-US" sz="1400" dirty="0"/>
          </a:p>
        </p:txBody>
      </p:sp>
      <p:cxnSp>
        <p:nvCxnSpPr>
          <p:cNvPr id="28" name="Straight Arrow Connector 27"/>
          <p:cNvCxnSpPr/>
          <p:nvPr/>
        </p:nvCxnSpPr>
        <p:spPr>
          <a:xfrm>
            <a:off x="3086099" y="3962400"/>
            <a:ext cx="0" cy="838199"/>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29" name="TextBox 28"/>
          <p:cNvSpPr txBox="1"/>
          <p:nvPr/>
        </p:nvSpPr>
        <p:spPr>
          <a:xfrm>
            <a:off x="2415913" y="4376234"/>
            <a:ext cx="441146" cy="369332"/>
          </a:xfrm>
          <a:prstGeom prst="rect">
            <a:avLst/>
          </a:prstGeom>
          <a:noFill/>
        </p:spPr>
        <p:txBody>
          <a:bodyPr wrap="none" rtlCol="0">
            <a:spAutoFit/>
          </a:bodyPr>
          <a:lstStyle/>
          <a:p>
            <a:r>
              <a:rPr lang="en-US" dirty="0" smtClean="0"/>
              <a:t>#2</a:t>
            </a:r>
            <a:endParaRPr lang="en-US" dirty="0"/>
          </a:p>
        </p:txBody>
      </p:sp>
      <p:cxnSp>
        <p:nvCxnSpPr>
          <p:cNvPr id="30" name="Straight Arrow Connector 29"/>
          <p:cNvCxnSpPr/>
          <p:nvPr/>
        </p:nvCxnSpPr>
        <p:spPr>
          <a:xfrm flipV="1">
            <a:off x="3498849" y="3134968"/>
            <a:ext cx="692151" cy="260166"/>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31" name="TextBox 30"/>
          <p:cNvSpPr txBox="1"/>
          <p:nvPr/>
        </p:nvSpPr>
        <p:spPr>
          <a:xfrm>
            <a:off x="3387904" y="2908181"/>
            <a:ext cx="441146" cy="369332"/>
          </a:xfrm>
          <a:prstGeom prst="rect">
            <a:avLst/>
          </a:prstGeom>
          <a:noFill/>
        </p:spPr>
        <p:txBody>
          <a:bodyPr wrap="none" rtlCol="0">
            <a:spAutoFit/>
          </a:bodyPr>
          <a:lstStyle/>
          <a:p>
            <a:r>
              <a:rPr lang="en-US" dirty="0" smtClean="0"/>
              <a:t>#3</a:t>
            </a:r>
            <a:endParaRPr lang="en-US" dirty="0"/>
          </a:p>
        </p:txBody>
      </p:sp>
      <p:cxnSp>
        <p:nvCxnSpPr>
          <p:cNvPr id="34" name="Straight Arrow Connector 33"/>
          <p:cNvCxnSpPr/>
          <p:nvPr/>
        </p:nvCxnSpPr>
        <p:spPr>
          <a:xfrm flipH="1" flipV="1">
            <a:off x="4876800" y="3180092"/>
            <a:ext cx="457200" cy="151768"/>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38" name="TextBox 37"/>
          <p:cNvSpPr txBox="1"/>
          <p:nvPr/>
        </p:nvSpPr>
        <p:spPr>
          <a:xfrm>
            <a:off x="5174260" y="2869226"/>
            <a:ext cx="441146" cy="369332"/>
          </a:xfrm>
          <a:prstGeom prst="rect">
            <a:avLst/>
          </a:prstGeom>
          <a:noFill/>
        </p:spPr>
        <p:txBody>
          <a:bodyPr wrap="none" rtlCol="0">
            <a:spAutoFit/>
          </a:bodyPr>
          <a:lstStyle/>
          <a:p>
            <a:r>
              <a:rPr lang="en-US" dirty="0" smtClean="0"/>
              <a:t>#4</a:t>
            </a:r>
            <a:endParaRPr lang="en-US" dirty="0"/>
          </a:p>
        </p:txBody>
      </p:sp>
      <p:sp>
        <p:nvSpPr>
          <p:cNvPr id="39" name="TextBox 38"/>
          <p:cNvSpPr txBox="1"/>
          <p:nvPr/>
        </p:nvSpPr>
        <p:spPr>
          <a:xfrm>
            <a:off x="6240991" y="3867319"/>
            <a:ext cx="441146" cy="369332"/>
          </a:xfrm>
          <a:prstGeom prst="rect">
            <a:avLst/>
          </a:prstGeom>
          <a:noFill/>
        </p:spPr>
        <p:txBody>
          <a:bodyPr wrap="none" rtlCol="0">
            <a:spAutoFit/>
          </a:bodyPr>
          <a:lstStyle/>
          <a:p>
            <a:r>
              <a:rPr lang="en-US" dirty="0" smtClean="0"/>
              <a:t>#4</a:t>
            </a:r>
            <a:endParaRPr lang="en-US" dirty="0"/>
          </a:p>
        </p:txBody>
      </p:sp>
    </p:spTree>
    <p:extLst>
      <p:ext uri="{BB962C8B-B14F-4D97-AF65-F5344CB8AC3E}">
        <p14:creationId xmlns:p14="http://schemas.microsoft.com/office/powerpoint/2010/main" val="30703468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251062"/>
          </a:xfrm>
        </p:spPr>
        <p:txBody>
          <a:bodyPr/>
          <a:lstStyle/>
          <a:p>
            <a:r>
              <a:rPr lang="en-US" dirty="0" smtClean="0"/>
              <a:t>Response Flow, Step 5</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4" name="Rectangle 3"/>
          <p:cNvSpPr/>
          <p:nvPr/>
        </p:nvSpPr>
        <p:spPr>
          <a:xfrm>
            <a:off x="609598" y="1981200"/>
            <a:ext cx="5486402"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t>Java App</a:t>
            </a:r>
          </a:p>
          <a:p>
            <a:r>
              <a:rPr lang="en-US" dirty="0" smtClean="0"/>
              <a:t>w/ </a:t>
            </a:r>
            <a:r>
              <a:rPr lang="en-US" dirty="0" err="1" smtClean="0"/>
              <a:t>DivConq</a:t>
            </a:r>
            <a:endParaRPr lang="en-US" dirty="0" smtClean="0"/>
          </a:p>
        </p:txBody>
      </p:sp>
      <p:sp>
        <p:nvSpPr>
          <p:cNvPr id="5" name="Rectangle 4"/>
          <p:cNvSpPr/>
          <p:nvPr/>
        </p:nvSpPr>
        <p:spPr>
          <a:xfrm>
            <a:off x="6858000" y="1981200"/>
            <a:ext cx="16764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smtClean="0"/>
              <a:t>MUMPS</a:t>
            </a:r>
          </a:p>
        </p:txBody>
      </p:sp>
      <p:cxnSp>
        <p:nvCxnSpPr>
          <p:cNvPr id="13" name="Straight Arrow Connector 12"/>
          <p:cNvCxnSpPr/>
          <p:nvPr/>
        </p:nvCxnSpPr>
        <p:spPr>
          <a:xfrm flipV="1">
            <a:off x="6477000" y="2667001"/>
            <a:ext cx="685800" cy="1026183"/>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26" idx="1"/>
          </p:cNvCxnSpPr>
          <p:nvPr/>
        </p:nvCxnSpPr>
        <p:spPr>
          <a:xfrm flipV="1">
            <a:off x="6477000" y="3514038"/>
            <a:ext cx="685800" cy="21976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28600" y="5553670"/>
            <a:ext cx="8458199" cy="646331"/>
          </a:xfrm>
          <a:prstGeom prst="rect">
            <a:avLst/>
          </a:prstGeom>
          <a:noFill/>
        </p:spPr>
        <p:txBody>
          <a:bodyPr wrap="square" rtlCol="0">
            <a:spAutoFit/>
          </a:bodyPr>
          <a:lstStyle/>
          <a:p>
            <a:r>
              <a:rPr lang="en-US" dirty="0" smtClean="0"/>
              <a:t>#5 – That worker then reads (blocking) the result and any accompanying debug/error messages.</a:t>
            </a:r>
            <a:endParaRPr lang="en-US" dirty="0"/>
          </a:p>
        </p:txBody>
      </p:sp>
      <p:cxnSp>
        <p:nvCxnSpPr>
          <p:cNvPr id="17" name="Straight Arrow Connector 16"/>
          <p:cNvCxnSpPr/>
          <p:nvPr/>
        </p:nvCxnSpPr>
        <p:spPr>
          <a:xfrm>
            <a:off x="5765731" y="3395133"/>
            <a:ext cx="427636" cy="26086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791200" y="3693184"/>
            <a:ext cx="427636" cy="643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819400" y="2133600"/>
            <a:ext cx="2971800" cy="2514600"/>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r>
              <a:rPr lang="en-US" dirty="0" err="1" smtClean="0"/>
              <a:t>DivConq</a:t>
            </a:r>
            <a:r>
              <a:rPr lang="en-US" dirty="0" smtClean="0"/>
              <a:t> </a:t>
            </a:r>
          </a:p>
          <a:p>
            <a:r>
              <a:rPr lang="en-US" dirty="0" smtClean="0"/>
              <a:t>Database Interface</a:t>
            </a:r>
            <a:endParaRPr lang="en-US" dirty="0"/>
          </a:p>
        </p:txBody>
      </p:sp>
      <p:sp>
        <p:nvSpPr>
          <p:cNvPr id="20" name="Rectangle 19"/>
          <p:cNvSpPr/>
          <p:nvPr/>
        </p:nvSpPr>
        <p:spPr>
          <a:xfrm>
            <a:off x="762000" y="2971800"/>
            <a:ext cx="1299633" cy="1148892"/>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Your</a:t>
            </a:r>
          </a:p>
          <a:p>
            <a:pPr algn="ctr"/>
            <a:r>
              <a:rPr lang="en-US" dirty="0" smtClean="0"/>
              <a:t>Application</a:t>
            </a:r>
          </a:p>
          <a:p>
            <a:pPr algn="ctr"/>
            <a:r>
              <a:rPr lang="en-US" dirty="0" smtClean="0"/>
              <a:t>Code</a:t>
            </a:r>
            <a:endParaRPr lang="en-US" dirty="0"/>
          </a:p>
        </p:txBody>
      </p:sp>
      <p:cxnSp>
        <p:nvCxnSpPr>
          <p:cNvPr id="21" name="Straight Arrow Connector 20"/>
          <p:cNvCxnSpPr/>
          <p:nvPr/>
        </p:nvCxnSpPr>
        <p:spPr>
          <a:xfrm>
            <a:off x="2133600" y="3581400"/>
            <a:ext cx="685800" cy="0"/>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12" name="Rectangle 11"/>
          <p:cNvSpPr/>
          <p:nvPr/>
        </p:nvSpPr>
        <p:spPr>
          <a:xfrm rot="16200000">
            <a:off x="4246219" y="2646018"/>
            <a:ext cx="588062" cy="977900"/>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Request Queue</a:t>
            </a:r>
            <a:endParaRPr lang="en-US" sz="1400" dirty="0"/>
          </a:p>
        </p:txBody>
      </p:sp>
      <p:sp>
        <p:nvSpPr>
          <p:cNvPr id="22" name="Rectangle 21"/>
          <p:cNvSpPr/>
          <p:nvPr/>
        </p:nvSpPr>
        <p:spPr>
          <a:xfrm>
            <a:off x="5207069" y="3276600"/>
            <a:ext cx="584131" cy="960051"/>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Database Workers</a:t>
            </a:r>
            <a:endParaRPr lang="en-US" sz="1400" dirty="0"/>
          </a:p>
        </p:txBody>
      </p:sp>
      <p:sp>
        <p:nvSpPr>
          <p:cNvPr id="25" name="Rectangle 24"/>
          <p:cNvSpPr/>
          <p:nvPr/>
        </p:nvSpPr>
        <p:spPr>
          <a:xfrm>
            <a:off x="7162800" y="2438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6" name="Rectangle 25"/>
          <p:cNvSpPr/>
          <p:nvPr/>
        </p:nvSpPr>
        <p:spPr>
          <a:xfrm>
            <a:off x="7162800" y="3206292"/>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7" name="Rectangle 26"/>
          <p:cNvSpPr/>
          <p:nvPr/>
        </p:nvSpPr>
        <p:spPr>
          <a:xfrm>
            <a:off x="7162800" y="3962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32" name="TextBox 31"/>
          <p:cNvSpPr txBox="1"/>
          <p:nvPr/>
        </p:nvSpPr>
        <p:spPr>
          <a:xfrm>
            <a:off x="2167467" y="3625334"/>
            <a:ext cx="441146" cy="369332"/>
          </a:xfrm>
          <a:prstGeom prst="rect">
            <a:avLst/>
          </a:prstGeom>
          <a:noFill/>
        </p:spPr>
        <p:txBody>
          <a:bodyPr wrap="none" rtlCol="0">
            <a:spAutoFit/>
          </a:bodyPr>
          <a:lstStyle/>
          <a:p>
            <a:r>
              <a:rPr lang="en-US" dirty="0" smtClean="0"/>
              <a:t>#1</a:t>
            </a:r>
            <a:endParaRPr lang="en-US" dirty="0"/>
          </a:p>
        </p:txBody>
      </p:sp>
      <p:sp>
        <p:nvSpPr>
          <p:cNvPr id="33" name="Rectangle 32"/>
          <p:cNvSpPr/>
          <p:nvPr/>
        </p:nvSpPr>
        <p:spPr>
          <a:xfrm>
            <a:off x="2819400" y="4800599"/>
            <a:ext cx="1904999" cy="499533"/>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err="1" smtClean="0"/>
              <a:t>DivConq</a:t>
            </a:r>
            <a:r>
              <a:rPr lang="en-US" dirty="0" smtClean="0"/>
              <a:t> Schema</a:t>
            </a:r>
          </a:p>
        </p:txBody>
      </p:sp>
      <p:sp>
        <p:nvSpPr>
          <p:cNvPr id="36" name="Rectangle 35"/>
          <p:cNvSpPr/>
          <p:nvPr/>
        </p:nvSpPr>
        <p:spPr>
          <a:xfrm rot="16200000">
            <a:off x="3066280" y="3142129"/>
            <a:ext cx="573038" cy="952501"/>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Request Verifier</a:t>
            </a:r>
            <a:endParaRPr lang="en-US" sz="1400" dirty="0"/>
          </a:p>
        </p:txBody>
      </p:sp>
      <p:sp>
        <p:nvSpPr>
          <p:cNvPr id="37" name="Rectangle 36"/>
          <p:cNvSpPr/>
          <p:nvPr/>
        </p:nvSpPr>
        <p:spPr>
          <a:xfrm rot="16200000">
            <a:off x="4235020" y="3739720"/>
            <a:ext cx="559660" cy="952499"/>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Response Verifier</a:t>
            </a:r>
            <a:endParaRPr lang="en-US" sz="1400" dirty="0"/>
          </a:p>
        </p:txBody>
      </p:sp>
      <p:cxnSp>
        <p:nvCxnSpPr>
          <p:cNvPr id="28" name="Straight Arrow Connector 27"/>
          <p:cNvCxnSpPr/>
          <p:nvPr/>
        </p:nvCxnSpPr>
        <p:spPr>
          <a:xfrm>
            <a:off x="3086099" y="3962400"/>
            <a:ext cx="0" cy="838199"/>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29" name="TextBox 28"/>
          <p:cNvSpPr txBox="1"/>
          <p:nvPr/>
        </p:nvSpPr>
        <p:spPr>
          <a:xfrm>
            <a:off x="2415913" y="4376234"/>
            <a:ext cx="441146" cy="369332"/>
          </a:xfrm>
          <a:prstGeom prst="rect">
            <a:avLst/>
          </a:prstGeom>
          <a:noFill/>
        </p:spPr>
        <p:txBody>
          <a:bodyPr wrap="none" rtlCol="0">
            <a:spAutoFit/>
          </a:bodyPr>
          <a:lstStyle/>
          <a:p>
            <a:r>
              <a:rPr lang="en-US" dirty="0" smtClean="0"/>
              <a:t>#2</a:t>
            </a:r>
            <a:endParaRPr lang="en-US" dirty="0"/>
          </a:p>
        </p:txBody>
      </p:sp>
      <p:cxnSp>
        <p:nvCxnSpPr>
          <p:cNvPr id="30" name="Straight Arrow Connector 29"/>
          <p:cNvCxnSpPr/>
          <p:nvPr/>
        </p:nvCxnSpPr>
        <p:spPr>
          <a:xfrm flipV="1">
            <a:off x="3498849" y="3134968"/>
            <a:ext cx="692151" cy="260166"/>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31" name="TextBox 30"/>
          <p:cNvSpPr txBox="1"/>
          <p:nvPr/>
        </p:nvSpPr>
        <p:spPr>
          <a:xfrm>
            <a:off x="3387904" y="2908181"/>
            <a:ext cx="441146" cy="369332"/>
          </a:xfrm>
          <a:prstGeom prst="rect">
            <a:avLst/>
          </a:prstGeom>
          <a:noFill/>
        </p:spPr>
        <p:txBody>
          <a:bodyPr wrap="none" rtlCol="0">
            <a:spAutoFit/>
          </a:bodyPr>
          <a:lstStyle/>
          <a:p>
            <a:r>
              <a:rPr lang="en-US" dirty="0" smtClean="0"/>
              <a:t>#3</a:t>
            </a:r>
            <a:endParaRPr lang="en-US" dirty="0"/>
          </a:p>
        </p:txBody>
      </p:sp>
      <p:cxnSp>
        <p:nvCxnSpPr>
          <p:cNvPr id="34" name="Straight Arrow Connector 33"/>
          <p:cNvCxnSpPr/>
          <p:nvPr/>
        </p:nvCxnSpPr>
        <p:spPr>
          <a:xfrm flipH="1" flipV="1">
            <a:off x="4876800" y="3180092"/>
            <a:ext cx="457200" cy="151768"/>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38" name="TextBox 37"/>
          <p:cNvSpPr txBox="1"/>
          <p:nvPr/>
        </p:nvSpPr>
        <p:spPr>
          <a:xfrm>
            <a:off x="5174260" y="2869226"/>
            <a:ext cx="441146" cy="369332"/>
          </a:xfrm>
          <a:prstGeom prst="rect">
            <a:avLst/>
          </a:prstGeom>
          <a:noFill/>
        </p:spPr>
        <p:txBody>
          <a:bodyPr wrap="none" rtlCol="0">
            <a:spAutoFit/>
          </a:bodyPr>
          <a:lstStyle/>
          <a:p>
            <a:r>
              <a:rPr lang="en-US" dirty="0" smtClean="0"/>
              <a:t>#4</a:t>
            </a:r>
            <a:endParaRPr lang="en-US" dirty="0"/>
          </a:p>
        </p:txBody>
      </p:sp>
      <p:sp>
        <p:nvSpPr>
          <p:cNvPr id="39" name="TextBox 38"/>
          <p:cNvSpPr txBox="1"/>
          <p:nvPr/>
        </p:nvSpPr>
        <p:spPr>
          <a:xfrm>
            <a:off x="6172200" y="3867319"/>
            <a:ext cx="569387" cy="923330"/>
          </a:xfrm>
          <a:prstGeom prst="rect">
            <a:avLst/>
          </a:prstGeom>
          <a:noFill/>
        </p:spPr>
        <p:txBody>
          <a:bodyPr wrap="none" rtlCol="0">
            <a:spAutoFit/>
          </a:bodyPr>
          <a:lstStyle/>
          <a:p>
            <a:pPr algn="ctr"/>
            <a:r>
              <a:rPr lang="en-US" dirty="0" smtClean="0"/>
              <a:t>#4</a:t>
            </a:r>
          </a:p>
          <a:p>
            <a:pPr algn="ctr"/>
            <a:r>
              <a:rPr lang="en-US" dirty="0" smtClean="0"/>
              <a:t>and</a:t>
            </a:r>
          </a:p>
          <a:p>
            <a:pPr algn="ctr"/>
            <a:r>
              <a:rPr lang="en-US" dirty="0" smtClean="0"/>
              <a:t>#5</a:t>
            </a:r>
            <a:endParaRPr lang="en-US" dirty="0"/>
          </a:p>
        </p:txBody>
      </p:sp>
      <p:cxnSp>
        <p:nvCxnSpPr>
          <p:cNvPr id="35" name="Straight Arrow Connector 34"/>
          <p:cNvCxnSpPr/>
          <p:nvPr/>
        </p:nvCxnSpPr>
        <p:spPr>
          <a:xfrm>
            <a:off x="6248400" y="3725334"/>
            <a:ext cx="228600" cy="8466"/>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cxnSp>
        <p:nvCxnSpPr>
          <p:cNvPr id="40" name="Straight Arrow Connector 39"/>
          <p:cNvCxnSpPr/>
          <p:nvPr/>
        </p:nvCxnSpPr>
        <p:spPr>
          <a:xfrm>
            <a:off x="6477000" y="3801533"/>
            <a:ext cx="685800" cy="468613"/>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cxnSp>
        <p:nvCxnSpPr>
          <p:cNvPr id="41" name="Straight Arrow Connector 40"/>
          <p:cNvCxnSpPr/>
          <p:nvPr/>
        </p:nvCxnSpPr>
        <p:spPr>
          <a:xfrm flipV="1">
            <a:off x="5795433" y="3757484"/>
            <a:ext cx="452967" cy="357316"/>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cxnSp>
        <p:nvCxnSpPr>
          <p:cNvPr id="42" name="Straight Arrow Connector 41"/>
          <p:cNvCxnSpPr/>
          <p:nvPr/>
        </p:nvCxnSpPr>
        <p:spPr>
          <a:xfrm>
            <a:off x="6244167" y="3657600"/>
            <a:ext cx="228600" cy="8466"/>
          </a:xfrm>
          <a:prstGeom prst="straightConnector1">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43" name="Straight Arrow Connector 42"/>
          <p:cNvCxnSpPr/>
          <p:nvPr/>
        </p:nvCxnSpPr>
        <p:spPr>
          <a:xfrm>
            <a:off x="6472767" y="3733799"/>
            <a:ext cx="685800" cy="468613"/>
          </a:xfrm>
          <a:prstGeom prst="straightConnector1">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44" name="Straight Arrow Connector 43"/>
          <p:cNvCxnSpPr/>
          <p:nvPr/>
        </p:nvCxnSpPr>
        <p:spPr>
          <a:xfrm flipV="1">
            <a:off x="5791200" y="3689750"/>
            <a:ext cx="452967" cy="357316"/>
          </a:xfrm>
          <a:prstGeom prst="straightConnector1">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41272409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251062"/>
          </a:xfrm>
        </p:spPr>
        <p:txBody>
          <a:bodyPr/>
          <a:lstStyle/>
          <a:p>
            <a:r>
              <a:rPr lang="en-US" dirty="0" smtClean="0"/>
              <a:t>Response Flow, Step 6</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4" name="Rectangle 3"/>
          <p:cNvSpPr/>
          <p:nvPr/>
        </p:nvSpPr>
        <p:spPr>
          <a:xfrm>
            <a:off x="609598" y="1981200"/>
            <a:ext cx="5486402"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t>Java App</a:t>
            </a:r>
          </a:p>
          <a:p>
            <a:r>
              <a:rPr lang="en-US" dirty="0" smtClean="0"/>
              <a:t>w/ </a:t>
            </a:r>
            <a:r>
              <a:rPr lang="en-US" dirty="0" err="1" smtClean="0"/>
              <a:t>DivConq</a:t>
            </a:r>
            <a:endParaRPr lang="en-US" dirty="0" smtClean="0"/>
          </a:p>
        </p:txBody>
      </p:sp>
      <p:sp>
        <p:nvSpPr>
          <p:cNvPr id="5" name="Rectangle 4"/>
          <p:cNvSpPr/>
          <p:nvPr/>
        </p:nvSpPr>
        <p:spPr>
          <a:xfrm>
            <a:off x="6858000" y="1981200"/>
            <a:ext cx="16764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smtClean="0"/>
              <a:t>MUMPS</a:t>
            </a:r>
          </a:p>
        </p:txBody>
      </p:sp>
      <p:cxnSp>
        <p:nvCxnSpPr>
          <p:cNvPr id="13" name="Straight Arrow Connector 12"/>
          <p:cNvCxnSpPr/>
          <p:nvPr/>
        </p:nvCxnSpPr>
        <p:spPr>
          <a:xfrm flipV="1">
            <a:off x="6477000" y="2667001"/>
            <a:ext cx="685800" cy="1026183"/>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26" idx="1"/>
          </p:cNvCxnSpPr>
          <p:nvPr/>
        </p:nvCxnSpPr>
        <p:spPr>
          <a:xfrm flipV="1">
            <a:off x="6477000" y="3514038"/>
            <a:ext cx="685800" cy="21976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28600" y="5553670"/>
            <a:ext cx="8458199" cy="923330"/>
          </a:xfrm>
          <a:prstGeom prst="rect">
            <a:avLst/>
          </a:prstGeom>
          <a:noFill/>
        </p:spPr>
        <p:txBody>
          <a:bodyPr wrap="square" rtlCol="0">
            <a:spAutoFit/>
          </a:bodyPr>
          <a:lstStyle/>
          <a:p>
            <a:r>
              <a:rPr lang="en-US" dirty="0" smtClean="0"/>
              <a:t>#6 – The response </a:t>
            </a:r>
            <a:r>
              <a:rPr lang="en-US" dirty="0"/>
              <a:t>is </a:t>
            </a:r>
            <a:r>
              <a:rPr lang="en-US" dirty="0" smtClean="0"/>
              <a:t>verified by validating the (JSON-like) result </a:t>
            </a:r>
            <a:r>
              <a:rPr lang="en-US" dirty="0"/>
              <a:t>with what is declared in the schema</a:t>
            </a:r>
            <a:r>
              <a:rPr lang="en-US" dirty="0" smtClean="0"/>
              <a:t>.  If response does not validate, error messages are added to messages collected from MUMPS.</a:t>
            </a:r>
            <a:endParaRPr lang="en-US" dirty="0"/>
          </a:p>
        </p:txBody>
      </p:sp>
      <p:cxnSp>
        <p:nvCxnSpPr>
          <p:cNvPr id="17" name="Straight Arrow Connector 16"/>
          <p:cNvCxnSpPr/>
          <p:nvPr/>
        </p:nvCxnSpPr>
        <p:spPr>
          <a:xfrm>
            <a:off x="5765731" y="3395133"/>
            <a:ext cx="427636" cy="26086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791200" y="3693184"/>
            <a:ext cx="427636" cy="643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819400" y="2133600"/>
            <a:ext cx="2971800" cy="2514600"/>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r>
              <a:rPr lang="en-US" dirty="0" err="1" smtClean="0"/>
              <a:t>DivConq</a:t>
            </a:r>
            <a:r>
              <a:rPr lang="en-US" dirty="0" smtClean="0"/>
              <a:t> </a:t>
            </a:r>
          </a:p>
          <a:p>
            <a:r>
              <a:rPr lang="en-US" dirty="0" smtClean="0"/>
              <a:t>Database Interface</a:t>
            </a:r>
            <a:endParaRPr lang="en-US" dirty="0"/>
          </a:p>
        </p:txBody>
      </p:sp>
      <p:sp>
        <p:nvSpPr>
          <p:cNvPr id="20" name="Rectangle 19"/>
          <p:cNvSpPr/>
          <p:nvPr/>
        </p:nvSpPr>
        <p:spPr>
          <a:xfrm>
            <a:off x="762000" y="2971800"/>
            <a:ext cx="1299633" cy="1148892"/>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Your</a:t>
            </a:r>
          </a:p>
          <a:p>
            <a:pPr algn="ctr"/>
            <a:r>
              <a:rPr lang="en-US" dirty="0" smtClean="0"/>
              <a:t>Application</a:t>
            </a:r>
          </a:p>
          <a:p>
            <a:pPr algn="ctr"/>
            <a:r>
              <a:rPr lang="en-US" dirty="0" smtClean="0"/>
              <a:t>Code</a:t>
            </a:r>
            <a:endParaRPr lang="en-US" dirty="0"/>
          </a:p>
        </p:txBody>
      </p:sp>
      <p:cxnSp>
        <p:nvCxnSpPr>
          <p:cNvPr id="21" name="Straight Arrow Connector 20"/>
          <p:cNvCxnSpPr/>
          <p:nvPr/>
        </p:nvCxnSpPr>
        <p:spPr>
          <a:xfrm>
            <a:off x="2133600" y="3581400"/>
            <a:ext cx="685800" cy="0"/>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12" name="Rectangle 11"/>
          <p:cNvSpPr/>
          <p:nvPr/>
        </p:nvSpPr>
        <p:spPr>
          <a:xfrm rot="16200000">
            <a:off x="4246219" y="2646018"/>
            <a:ext cx="588062" cy="977900"/>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Request Queue</a:t>
            </a:r>
            <a:endParaRPr lang="en-US" sz="1400" dirty="0"/>
          </a:p>
        </p:txBody>
      </p:sp>
      <p:sp>
        <p:nvSpPr>
          <p:cNvPr id="22" name="Rectangle 21"/>
          <p:cNvSpPr/>
          <p:nvPr/>
        </p:nvSpPr>
        <p:spPr>
          <a:xfrm>
            <a:off x="5207069" y="3276600"/>
            <a:ext cx="584131" cy="960051"/>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Database Workers</a:t>
            </a:r>
            <a:endParaRPr lang="en-US" sz="1400" dirty="0"/>
          </a:p>
        </p:txBody>
      </p:sp>
      <p:sp>
        <p:nvSpPr>
          <p:cNvPr id="25" name="Rectangle 24"/>
          <p:cNvSpPr/>
          <p:nvPr/>
        </p:nvSpPr>
        <p:spPr>
          <a:xfrm>
            <a:off x="7162800" y="2438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6" name="Rectangle 25"/>
          <p:cNvSpPr/>
          <p:nvPr/>
        </p:nvSpPr>
        <p:spPr>
          <a:xfrm>
            <a:off x="7162800" y="3206292"/>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7" name="Rectangle 26"/>
          <p:cNvSpPr/>
          <p:nvPr/>
        </p:nvSpPr>
        <p:spPr>
          <a:xfrm>
            <a:off x="7162800" y="3962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32" name="TextBox 31"/>
          <p:cNvSpPr txBox="1"/>
          <p:nvPr/>
        </p:nvSpPr>
        <p:spPr>
          <a:xfrm>
            <a:off x="2167467" y="3625334"/>
            <a:ext cx="441146" cy="369332"/>
          </a:xfrm>
          <a:prstGeom prst="rect">
            <a:avLst/>
          </a:prstGeom>
          <a:noFill/>
        </p:spPr>
        <p:txBody>
          <a:bodyPr wrap="none" rtlCol="0">
            <a:spAutoFit/>
          </a:bodyPr>
          <a:lstStyle/>
          <a:p>
            <a:r>
              <a:rPr lang="en-US" dirty="0" smtClean="0"/>
              <a:t>#1</a:t>
            </a:r>
            <a:endParaRPr lang="en-US" dirty="0"/>
          </a:p>
        </p:txBody>
      </p:sp>
      <p:sp>
        <p:nvSpPr>
          <p:cNvPr id="33" name="Rectangle 32"/>
          <p:cNvSpPr/>
          <p:nvPr/>
        </p:nvSpPr>
        <p:spPr>
          <a:xfrm>
            <a:off x="2819400" y="4800599"/>
            <a:ext cx="1904999" cy="499533"/>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err="1" smtClean="0"/>
              <a:t>DivConq</a:t>
            </a:r>
            <a:r>
              <a:rPr lang="en-US" dirty="0" smtClean="0"/>
              <a:t> Schema</a:t>
            </a:r>
          </a:p>
        </p:txBody>
      </p:sp>
      <p:sp>
        <p:nvSpPr>
          <p:cNvPr id="36" name="Rectangle 35"/>
          <p:cNvSpPr/>
          <p:nvPr/>
        </p:nvSpPr>
        <p:spPr>
          <a:xfrm rot="16200000">
            <a:off x="3066280" y="3142129"/>
            <a:ext cx="573038" cy="952501"/>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Request Verifier</a:t>
            </a:r>
            <a:endParaRPr lang="en-US" sz="1400" dirty="0"/>
          </a:p>
        </p:txBody>
      </p:sp>
      <p:sp>
        <p:nvSpPr>
          <p:cNvPr id="37" name="Rectangle 36"/>
          <p:cNvSpPr/>
          <p:nvPr/>
        </p:nvSpPr>
        <p:spPr>
          <a:xfrm rot="16200000">
            <a:off x="4235020" y="3739720"/>
            <a:ext cx="559660" cy="952499"/>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Response Verifier</a:t>
            </a:r>
            <a:endParaRPr lang="en-US" sz="1400" dirty="0"/>
          </a:p>
        </p:txBody>
      </p:sp>
      <p:cxnSp>
        <p:nvCxnSpPr>
          <p:cNvPr id="28" name="Straight Arrow Connector 27"/>
          <p:cNvCxnSpPr/>
          <p:nvPr/>
        </p:nvCxnSpPr>
        <p:spPr>
          <a:xfrm>
            <a:off x="3086099" y="3962400"/>
            <a:ext cx="0" cy="838199"/>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29" name="TextBox 28"/>
          <p:cNvSpPr txBox="1"/>
          <p:nvPr/>
        </p:nvSpPr>
        <p:spPr>
          <a:xfrm>
            <a:off x="2415913" y="4376234"/>
            <a:ext cx="441146" cy="369332"/>
          </a:xfrm>
          <a:prstGeom prst="rect">
            <a:avLst/>
          </a:prstGeom>
          <a:noFill/>
        </p:spPr>
        <p:txBody>
          <a:bodyPr wrap="none" rtlCol="0">
            <a:spAutoFit/>
          </a:bodyPr>
          <a:lstStyle/>
          <a:p>
            <a:r>
              <a:rPr lang="en-US" dirty="0" smtClean="0"/>
              <a:t>#2</a:t>
            </a:r>
            <a:endParaRPr lang="en-US" dirty="0"/>
          </a:p>
        </p:txBody>
      </p:sp>
      <p:cxnSp>
        <p:nvCxnSpPr>
          <p:cNvPr id="30" name="Straight Arrow Connector 29"/>
          <p:cNvCxnSpPr/>
          <p:nvPr/>
        </p:nvCxnSpPr>
        <p:spPr>
          <a:xfrm flipV="1">
            <a:off x="3498849" y="3134968"/>
            <a:ext cx="692151" cy="260166"/>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31" name="TextBox 30"/>
          <p:cNvSpPr txBox="1"/>
          <p:nvPr/>
        </p:nvSpPr>
        <p:spPr>
          <a:xfrm>
            <a:off x="3387904" y="2908181"/>
            <a:ext cx="441146" cy="369332"/>
          </a:xfrm>
          <a:prstGeom prst="rect">
            <a:avLst/>
          </a:prstGeom>
          <a:noFill/>
        </p:spPr>
        <p:txBody>
          <a:bodyPr wrap="none" rtlCol="0">
            <a:spAutoFit/>
          </a:bodyPr>
          <a:lstStyle/>
          <a:p>
            <a:r>
              <a:rPr lang="en-US" dirty="0" smtClean="0"/>
              <a:t>#3</a:t>
            </a:r>
            <a:endParaRPr lang="en-US" dirty="0"/>
          </a:p>
        </p:txBody>
      </p:sp>
      <p:cxnSp>
        <p:nvCxnSpPr>
          <p:cNvPr id="34" name="Straight Arrow Connector 33"/>
          <p:cNvCxnSpPr/>
          <p:nvPr/>
        </p:nvCxnSpPr>
        <p:spPr>
          <a:xfrm flipH="1" flipV="1">
            <a:off x="4876800" y="3180092"/>
            <a:ext cx="457200" cy="151768"/>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38" name="TextBox 37"/>
          <p:cNvSpPr txBox="1"/>
          <p:nvPr/>
        </p:nvSpPr>
        <p:spPr>
          <a:xfrm>
            <a:off x="5174260" y="2869226"/>
            <a:ext cx="441146" cy="369332"/>
          </a:xfrm>
          <a:prstGeom prst="rect">
            <a:avLst/>
          </a:prstGeom>
          <a:noFill/>
        </p:spPr>
        <p:txBody>
          <a:bodyPr wrap="none" rtlCol="0">
            <a:spAutoFit/>
          </a:bodyPr>
          <a:lstStyle/>
          <a:p>
            <a:r>
              <a:rPr lang="en-US" dirty="0" smtClean="0"/>
              <a:t>#4</a:t>
            </a:r>
            <a:endParaRPr lang="en-US" dirty="0"/>
          </a:p>
        </p:txBody>
      </p:sp>
      <p:sp>
        <p:nvSpPr>
          <p:cNvPr id="39" name="TextBox 38"/>
          <p:cNvSpPr txBox="1"/>
          <p:nvPr/>
        </p:nvSpPr>
        <p:spPr>
          <a:xfrm>
            <a:off x="6172200" y="3867319"/>
            <a:ext cx="569387" cy="923330"/>
          </a:xfrm>
          <a:prstGeom prst="rect">
            <a:avLst/>
          </a:prstGeom>
          <a:noFill/>
        </p:spPr>
        <p:txBody>
          <a:bodyPr wrap="none" rtlCol="0">
            <a:spAutoFit/>
          </a:bodyPr>
          <a:lstStyle/>
          <a:p>
            <a:pPr algn="ctr"/>
            <a:r>
              <a:rPr lang="en-US" dirty="0" smtClean="0"/>
              <a:t>#4</a:t>
            </a:r>
          </a:p>
          <a:p>
            <a:pPr algn="ctr"/>
            <a:r>
              <a:rPr lang="en-US" dirty="0" smtClean="0"/>
              <a:t>and</a:t>
            </a:r>
          </a:p>
          <a:p>
            <a:pPr algn="ctr"/>
            <a:r>
              <a:rPr lang="en-US" dirty="0" smtClean="0"/>
              <a:t>#5</a:t>
            </a:r>
            <a:endParaRPr lang="en-US" dirty="0"/>
          </a:p>
        </p:txBody>
      </p:sp>
      <p:cxnSp>
        <p:nvCxnSpPr>
          <p:cNvPr id="35" name="Straight Arrow Connector 34"/>
          <p:cNvCxnSpPr/>
          <p:nvPr/>
        </p:nvCxnSpPr>
        <p:spPr>
          <a:xfrm flipH="1">
            <a:off x="4876801" y="4120692"/>
            <a:ext cx="518032" cy="255542"/>
          </a:xfrm>
          <a:prstGeom prst="straightConnector1">
            <a:avLst/>
          </a:prstGeom>
          <a:ln>
            <a:headEnd type="none" w="med" len="med"/>
            <a:tailEnd type="triangle" w="med" len="med"/>
          </a:ln>
        </p:spPr>
        <p:style>
          <a:lnRef idx="2">
            <a:schemeClr val="accent3"/>
          </a:lnRef>
          <a:fillRef idx="0">
            <a:schemeClr val="accent3"/>
          </a:fillRef>
          <a:effectRef idx="1">
            <a:schemeClr val="accent3"/>
          </a:effectRef>
          <a:fontRef idx="minor">
            <a:schemeClr val="tx1"/>
          </a:fontRef>
        </p:style>
      </p:cxnSp>
      <p:cxnSp>
        <p:nvCxnSpPr>
          <p:cNvPr id="40" name="Straight Arrow Connector 39"/>
          <p:cNvCxnSpPr/>
          <p:nvPr/>
        </p:nvCxnSpPr>
        <p:spPr>
          <a:xfrm flipH="1">
            <a:off x="4457699" y="4489851"/>
            <a:ext cx="285201" cy="386949"/>
          </a:xfrm>
          <a:prstGeom prst="straightConnector1">
            <a:avLst/>
          </a:prstGeom>
          <a:ln>
            <a:headEnd type="none" w="med" len="med"/>
            <a:tailEnd type="triangle" w="med" len="med"/>
          </a:ln>
        </p:spPr>
        <p:style>
          <a:lnRef idx="2">
            <a:schemeClr val="accent3"/>
          </a:lnRef>
          <a:fillRef idx="0">
            <a:schemeClr val="accent3"/>
          </a:fillRef>
          <a:effectRef idx="1">
            <a:schemeClr val="accent3"/>
          </a:effectRef>
          <a:fontRef idx="minor">
            <a:schemeClr val="tx1"/>
          </a:fontRef>
        </p:style>
      </p:cxnSp>
      <p:sp>
        <p:nvSpPr>
          <p:cNvPr id="41" name="TextBox 40"/>
          <p:cNvSpPr txBox="1"/>
          <p:nvPr/>
        </p:nvSpPr>
        <p:spPr>
          <a:xfrm>
            <a:off x="4876800" y="4648200"/>
            <a:ext cx="441146" cy="369332"/>
          </a:xfrm>
          <a:prstGeom prst="rect">
            <a:avLst/>
          </a:prstGeom>
          <a:noFill/>
        </p:spPr>
        <p:txBody>
          <a:bodyPr wrap="none" rtlCol="0">
            <a:spAutoFit/>
          </a:bodyPr>
          <a:lstStyle/>
          <a:p>
            <a:r>
              <a:rPr lang="en-US" dirty="0" smtClean="0"/>
              <a:t>#6</a:t>
            </a:r>
            <a:endParaRPr lang="en-US" dirty="0"/>
          </a:p>
        </p:txBody>
      </p:sp>
      <p:cxnSp>
        <p:nvCxnSpPr>
          <p:cNvPr id="42" name="Straight Arrow Connector 41"/>
          <p:cNvCxnSpPr/>
          <p:nvPr/>
        </p:nvCxnSpPr>
        <p:spPr>
          <a:xfrm>
            <a:off x="6248400" y="3725334"/>
            <a:ext cx="228600" cy="8466"/>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cxnSp>
        <p:nvCxnSpPr>
          <p:cNvPr id="43" name="Straight Arrow Connector 42"/>
          <p:cNvCxnSpPr/>
          <p:nvPr/>
        </p:nvCxnSpPr>
        <p:spPr>
          <a:xfrm>
            <a:off x="6477000" y="3801533"/>
            <a:ext cx="685800" cy="468613"/>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cxnSp>
        <p:nvCxnSpPr>
          <p:cNvPr id="44" name="Straight Arrow Connector 43"/>
          <p:cNvCxnSpPr/>
          <p:nvPr/>
        </p:nvCxnSpPr>
        <p:spPr>
          <a:xfrm flipV="1">
            <a:off x="5795433" y="3757484"/>
            <a:ext cx="452967" cy="357316"/>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cxnSp>
        <p:nvCxnSpPr>
          <p:cNvPr id="45" name="Straight Arrow Connector 44"/>
          <p:cNvCxnSpPr/>
          <p:nvPr/>
        </p:nvCxnSpPr>
        <p:spPr>
          <a:xfrm>
            <a:off x="6244167" y="3657600"/>
            <a:ext cx="228600" cy="8466"/>
          </a:xfrm>
          <a:prstGeom prst="straightConnector1">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46" name="Straight Arrow Connector 45"/>
          <p:cNvCxnSpPr/>
          <p:nvPr/>
        </p:nvCxnSpPr>
        <p:spPr>
          <a:xfrm>
            <a:off x="6472767" y="3733799"/>
            <a:ext cx="685800" cy="468613"/>
          </a:xfrm>
          <a:prstGeom prst="straightConnector1">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47" name="Straight Arrow Connector 46"/>
          <p:cNvCxnSpPr/>
          <p:nvPr/>
        </p:nvCxnSpPr>
        <p:spPr>
          <a:xfrm flipV="1">
            <a:off x="5791200" y="3689750"/>
            <a:ext cx="452967" cy="357316"/>
          </a:xfrm>
          <a:prstGeom prst="straightConnector1">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30923345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251062"/>
          </a:xfrm>
        </p:spPr>
        <p:txBody>
          <a:bodyPr/>
          <a:lstStyle/>
          <a:p>
            <a:r>
              <a:rPr lang="en-US" dirty="0" smtClean="0"/>
              <a:t>Response Flow, Step 7</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4" name="Rectangle 3"/>
          <p:cNvSpPr/>
          <p:nvPr/>
        </p:nvSpPr>
        <p:spPr>
          <a:xfrm>
            <a:off x="609598" y="1981200"/>
            <a:ext cx="5486402"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t>Java App</a:t>
            </a:r>
          </a:p>
          <a:p>
            <a:r>
              <a:rPr lang="en-US" dirty="0" smtClean="0"/>
              <a:t>w/ </a:t>
            </a:r>
            <a:r>
              <a:rPr lang="en-US" dirty="0" err="1" smtClean="0"/>
              <a:t>DivConq</a:t>
            </a:r>
            <a:endParaRPr lang="en-US" dirty="0" smtClean="0"/>
          </a:p>
        </p:txBody>
      </p:sp>
      <p:sp>
        <p:nvSpPr>
          <p:cNvPr id="5" name="Rectangle 4"/>
          <p:cNvSpPr/>
          <p:nvPr/>
        </p:nvSpPr>
        <p:spPr>
          <a:xfrm>
            <a:off x="6858000" y="1981200"/>
            <a:ext cx="16764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smtClean="0"/>
              <a:t>MUMPS</a:t>
            </a:r>
          </a:p>
        </p:txBody>
      </p:sp>
      <p:cxnSp>
        <p:nvCxnSpPr>
          <p:cNvPr id="13" name="Straight Arrow Connector 12"/>
          <p:cNvCxnSpPr/>
          <p:nvPr/>
        </p:nvCxnSpPr>
        <p:spPr>
          <a:xfrm flipV="1">
            <a:off x="6477000" y="2667001"/>
            <a:ext cx="685800" cy="1026183"/>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26" idx="1"/>
          </p:cNvCxnSpPr>
          <p:nvPr/>
        </p:nvCxnSpPr>
        <p:spPr>
          <a:xfrm flipV="1">
            <a:off x="6477000" y="3514038"/>
            <a:ext cx="685800" cy="21976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28600" y="5553670"/>
            <a:ext cx="8458199" cy="646331"/>
          </a:xfrm>
          <a:prstGeom prst="rect">
            <a:avLst/>
          </a:prstGeom>
          <a:noFill/>
        </p:spPr>
        <p:txBody>
          <a:bodyPr wrap="square" rtlCol="0">
            <a:spAutoFit/>
          </a:bodyPr>
          <a:lstStyle/>
          <a:p>
            <a:r>
              <a:rPr lang="en-US" dirty="0" smtClean="0"/>
              <a:t>#7 – The response and any debug/error messages are delivered to your code via a the callback you provided at submission.</a:t>
            </a:r>
            <a:endParaRPr lang="en-US" dirty="0"/>
          </a:p>
        </p:txBody>
      </p:sp>
      <p:cxnSp>
        <p:nvCxnSpPr>
          <p:cNvPr id="17" name="Straight Arrow Connector 16"/>
          <p:cNvCxnSpPr/>
          <p:nvPr/>
        </p:nvCxnSpPr>
        <p:spPr>
          <a:xfrm>
            <a:off x="5765731" y="3395133"/>
            <a:ext cx="427636" cy="26086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791200" y="3693184"/>
            <a:ext cx="427636" cy="643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819400" y="2133600"/>
            <a:ext cx="2971800" cy="2514600"/>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r>
              <a:rPr lang="en-US" dirty="0" err="1" smtClean="0"/>
              <a:t>DivConq</a:t>
            </a:r>
            <a:r>
              <a:rPr lang="en-US" dirty="0" smtClean="0"/>
              <a:t> </a:t>
            </a:r>
          </a:p>
          <a:p>
            <a:r>
              <a:rPr lang="en-US" dirty="0" smtClean="0"/>
              <a:t>Database Interface</a:t>
            </a:r>
            <a:endParaRPr lang="en-US" dirty="0"/>
          </a:p>
        </p:txBody>
      </p:sp>
      <p:sp>
        <p:nvSpPr>
          <p:cNvPr id="20" name="Rectangle 19"/>
          <p:cNvSpPr/>
          <p:nvPr/>
        </p:nvSpPr>
        <p:spPr>
          <a:xfrm>
            <a:off x="762000" y="2971800"/>
            <a:ext cx="1299633" cy="1148892"/>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Your</a:t>
            </a:r>
          </a:p>
          <a:p>
            <a:pPr algn="ctr"/>
            <a:r>
              <a:rPr lang="en-US" dirty="0" smtClean="0"/>
              <a:t>Application</a:t>
            </a:r>
          </a:p>
          <a:p>
            <a:pPr algn="ctr"/>
            <a:r>
              <a:rPr lang="en-US" dirty="0" smtClean="0"/>
              <a:t>Code</a:t>
            </a:r>
            <a:endParaRPr lang="en-US" dirty="0"/>
          </a:p>
        </p:txBody>
      </p:sp>
      <p:cxnSp>
        <p:nvCxnSpPr>
          <p:cNvPr id="21" name="Straight Arrow Connector 20"/>
          <p:cNvCxnSpPr/>
          <p:nvPr/>
        </p:nvCxnSpPr>
        <p:spPr>
          <a:xfrm>
            <a:off x="2133600" y="3581400"/>
            <a:ext cx="685800" cy="0"/>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12" name="Rectangle 11"/>
          <p:cNvSpPr/>
          <p:nvPr/>
        </p:nvSpPr>
        <p:spPr>
          <a:xfrm rot="16200000">
            <a:off x="4246219" y="2646018"/>
            <a:ext cx="588062" cy="977900"/>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Request Queue</a:t>
            </a:r>
            <a:endParaRPr lang="en-US" sz="1400" dirty="0"/>
          </a:p>
        </p:txBody>
      </p:sp>
      <p:sp>
        <p:nvSpPr>
          <p:cNvPr id="22" name="Rectangle 21"/>
          <p:cNvSpPr/>
          <p:nvPr/>
        </p:nvSpPr>
        <p:spPr>
          <a:xfrm>
            <a:off x="5207069" y="3276600"/>
            <a:ext cx="584131" cy="960051"/>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Database Workers</a:t>
            </a:r>
            <a:endParaRPr lang="en-US" sz="1400" dirty="0"/>
          </a:p>
        </p:txBody>
      </p:sp>
      <p:sp>
        <p:nvSpPr>
          <p:cNvPr id="25" name="Rectangle 24"/>
          <p:cNvSpPr/>
          <p:nvPr/>
        </p:nvSpPr>
        <p:spPr>
          <a:xfrm>
            <a:off x="7162800" y="2438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6" name="Rectangle 25"/>
          <p:cNvSpPr/>
          <p:nvPr/>
        </p:nvSpPr>
        <p:spPr>
          <a:xfrm>
            <a:off x="7162800" y="3206292"/>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7" name="Rectangle 26"/>
          <p:cNvSpPr/>
          <p:nvPr/>
        </p:nvSpPr>
        <p:spPr>
          <a:xfrm>
            <a:off x="7162800" y="3962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32" name="TextBox 31"/>
          <p:cNvSpPr txBox="1"/>
          <p:nvPr/>
        </p:nvSpPr>
        <p:spPr>
          <a:xfrm>
            <a:off x="2167467" y="3625334"/>
            <a:ext cx="441146" cy="369332"/>
          </a:xfrm>
          <a:prstGeom prst="rect">
            <a:avLst/>
          </a:prstGeom>
          <a:noFill/>
        </p:spPr>
        <p:txBody>
          <a:bodyPr wrap="none" rtlCol="0">
            <a:spAutoFit/>
          </a:bodyPr>
          <a:lstStyle/>
          <a:p>
            <a:r>
              <a:rPr lang="en-US" dirty="0" smtClean="0"/>
              <a:t>#1</a:t>
            </a:r>
            <a:endParaRPr lang="en-US" dirty="0"/>
          </a:p>
        </p:txBody>
      </p:sp>
      <p:sp>
        <p:nvSpPr>
          <p:cNvPr id="33" name="Rectangle 32"/>
          <p:cNvSpPr/>
          <p:nvPr/>
        </p:nvSpPr>
        <p:spPr>
          <a:xfrm>
            <a:off x="2819400" y="4800599"/>
            <a:ext cx="1904999" cy="499533"/>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err="1" smtClean="0"/>
              <a:t>DivConq</a:t>
            </a:r>
            <a:r>
              <a:rPr lang="en-US" dirty="0" smtClean="0"/>
              <a:t> Schema</a:t>
            </a:r>
          </a:p>
        </p:txBody>
      </p:sp>
      <p:sp>
        <p:nvSpPr>
          <p:cNvPr id="36" name="Rectangle 35"/>
          <p:cNvSpPr/>
          <p:nvPr/>
        </p:nvSpPr>
        <p:spPr>
          <a:xfrm rot="16200000">
            <a:off x="3066280" y="3142129"/>
            <a:ext cx="573038" cy="952501"/>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Request Verifier</a:t>
            </a:r>
            <a:endParaRPr lang="en-US" sz="1400" dirty="0"/>
          </a:p>
        </p:txBody>
      </p:sp>
      <p:sp>
        <p:nvSpPr>
          <p:cNvPr id="37" name="Rectangle 36"/>
          <p:cNvSpPr/>
          <p:nvPr/>
        </p:nvSpPr>
        <p:spPr>
          <a:xfrm rot="16200000">
            <a:off x="4235020" y="3739720"/>
            <a:ext cx="559660" cy="952499"/>
          </a:xfrm>
          <a:prstGeom prst="rect">
            <a:avLst/>
          </a:prstGeom>
        </p:spPr>
        <p:style>
          <a:lnRef idx="1">
            <a:schemeClr val="accent6"/>
          </a:lnRef>
          <a:fillRef idx="3">
            <a:schemeClr val="accent6"/>
          </a:fillRef>
          <a:effectRef idx="2">
            <a:schemeClr val="accent6"/>
          </a:effectRef>
          <a:fontRef idx="minor">
            <a:schemeClr val="lt1"/>
          </a:fontRef>
        </p:style>
        <p:txBody>
          <a:bodyPr vert="vert" rtlCol="0" anchor="ctr"/>
          <a:lstStyle/>
          <a:p>
            <a:pPr algn="ctr"/>
            <a:r>
              <a:rPr lang="en-US" sz="1400" dirty="0" smtClean="0"/>
              <a:t>Response Verifier</a:t>
            </a:r>
            <a:endParaRPr lang="en-US" sz="1400" dirty="0"/>
          </a:p>
        </p:txBody>
      </p:sp>
      <p:cxnSp>
        <p:nvCxnSpPr>
          <p:cNvPr id="28" name="Straight Arrow Connector 27"/>
          <p:cNvCxnSpPr/>
          <p:nvPr/>
        </p:nvCxnSpPr>
        <p:spPr>
          <a:xfrm>
            <a:off x="3086099" y="3962400"/>
            <a:ext cx="0" cy="838199"/>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29" name="TextBox 28"/>
          <p:cNvSpPr txBox="1"/>
          <p:nvPr/>
        </p:nvSpPr>
        <p:spPr>
          <a:xfrm>
            <a:off x="2415913" y="4474632"/>
            <a:ext cx="441146" cy="369332"/>
          </a:xfrm>
          <a:prstGeom prst="rect">
            <a:avLst/>
          </a:prstGeom>
          <a:noFill/>
        </p:spPr>
        <p:txBody>
          <a:bodyPr wrap="none" rtlCol="0">
            <a:spAutoFit/>
          </a:bodyPr>
          <a:lstStyle/>
          <a:p>
            <a:r>
              <a:rPr lang="en-US" dirty="0" smtClean="0"/>
              <a:t>#2</a:t>
            </a:r>
            <a:endParaRPr lang="en-US" dirty="0"/>
          </a:p>
        </p:txBody>
      </p:sp>
      <p:cxnSp>
        <p:nvCxnSpPr>
          <p:cNvPr id="30" name="Straight Arrow Connector 29"/>
          <p:cNvCxnSpPr/>
          <p:nvPr/>
        </p:nvCxnSpPr>
        <p:spPr>
          <a:xfrm flipV="1">
            <a:off x="3498849" y="3134968"/>
            <a:ext cx="692151" cy="260166"/>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31" name="TextBox 30"/>
          <p:cNvSpPr txBox="1"/>
          <p:nvPr/>
        </p:nvSpPr>
        <p:spPr>
          <a:xfrm>
            <a:off x="3387904" y="2908181"/>
            <a:ext cx="441146" cy="369332"/>
          </a:xfrm>
          <a:prstGeom prst="rect">
            <a:avLst/>
          </a:prstGeom>
          <a:noFill/>
        </p:spPr>
        <p:txBody>
          <a:bodyPr wrap="none" rtlCol="0">
            <a:spAutoFit/>
          </a:bodyPr>
          <a:lstStyle/>
          <a:p>
            <a:r>
              <a:rPr lang="en-US" dirty="0" smtClean="0"/>
              <a:t>#3</a:t>
            </a:r>
            <a:endParaRPr lang="en-US" dirty="0"/>
          </a:p>
        </p:txBody>
      </p:sp>
      <p:cxnSp>
        <p:nvCxnSpPr>
          <p:cNvPr id="34" name="Straight Arrow Connector 33"/>
          <p:cNvCxnSpPr/>
          <p:nvPr/>
        </p:nvCxnSpPr>
        <p:spPr>
          <a:xfrm flipH="1" flipV="1">
            <a:off x="4876800" y="3180092"/>
            <a:ext cx="457200" cy="151768"/>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38" name="TextBox 37"/>
          <p:cNvSpPr txBox="1"/>
          <p:nvPr/>
        </p:nvSpPr>
        <p:spPr>
          <a:xfrm>
            <a:off x="5174260" y="2869226"/>
            <a:ext cx="441146" cy="369332"/>
          </a:xfrm>
          <a:prstGeom prst="rect">
            <a:avLst/>
          </a:prstGeom>
          <a:noFill/>
        </p:spPr>
        <p:txBody>
          <a:bodyPr wrap="none" rtlCol="0">
            <a:spAutoFit/>
          </a:bodyPr>
          <a:lstStyle/>
          <a:p>
            <a:r>
              <a:rPr lang="en-US" dirty="0" smtClean="0"/>
              <a:t>#4</a:t>
            </a:r>
            <a:endParaRPr lang="en-US" dirty="0"/>
          </a:p>
        </p:txBody>
      </p:sp>
      <p:sp>
        <p:nvSpPr>
          <p:cNvPr id="39" name="TextBox 38"/>
          <p:cNvSpPr txBox="1"/>
          <p:nvPr/>
        </p:nvSpPr>
        <p:spPr>
          <a:xfrm>
            <a:off x="6172200" y="3867319"/>
            <a:ext cx="569387" cy="923330"/>
          </a:xfrm>
          <a:prstGeom prst="rect">
            <a:avLst/>
          </a:prstGeom>
          <a:noFill/>
        </p:spPr>
        <p:txBody>
          <a:bodyPr wrap="none" rtlCol="0">
            <a:spAutoFit/>
          </a:bodyPr>
          <a:lstStyle/>
          <a:p>
            <a:pPr algn="ctr"/>
            <a:r>
              <a:rPr lang="en-US" dirty="0" smtClean="0"/>
              <a:t>#4</a:t>
            </a:r>
          </a:p>
          <a:p>
            <a:pPr algn="ctr"/>
            <a:r>
              <a:rPr lang="en-US" dirty="0" smtClean="0"/>
              <a:t>and</a:t>
            </a:r>
          </a:p>
          <a:p>
            <a:pPr algn="ctr"/>
            <a:r>
              <a:rPr lang="en-US" dirty="0" smtClean="0"/>
              <a:t>#5</a:t>
            </a:r>
            <a:endParaRPr lang="en-US" dirty="0"/>
          </a:p>
        </p:txBody>
      </p:sp>
      <p:cxnSp>
        <p:nvCxnSpPr>
          <p:cNvPr id="35" name="Straight Arrow Connector 34"/>
          <p:cNvCxnSpPr/>
          <p:nvPr/>
        </p:nvCxnSpPr>
        <p:spPr>
          <a:xfrm flipH="1">
            <a:off x="4876801" y="4120692"/>
            <a:ext cx="518032" cy="255542"/>
          </a:xfrm>
          <a:prstGeom prst="straightConnector1">
            <a:avLst/>
          </a:prstGeom>
          <a:ln>
            <a:headEnd type="none" w="med" len="med"/>
            <a:tailEnd type="triangle" w="med" len="med"/>
          </a:ln>
        </p:spPr>
        <p:style>
          <a:lnRef idx="2">
            <a:schemeClr val="accent3"/>
          </a:lnRef>
          <a:fillRef idx="0">
            <a:schemeClr val="accent3"/>
          </a:fillRef>
          <a:effectRef idx="1">
            <a:schemeClr val="accent3"/>
          </a:effectRef>
          <a:fontRef idx="minor">
            <a:schemeClr val="tx1"/>
          </a:fontRef>
        </p:style>
      </p:cxnSp>
      <p:cxnSp>
        <p:nvCxnSpPr>
          <p:cNvPr id="40" name="Straight Arrow Connector 39"/>
          <p:cNvCxnSpPr/>
          <p:nvPr/>
        </p:nvCxnSpPr>
        <p:spPr>
          <a:xfrm flipH="1">
            <a:off x="4457699" y="4489851"/>
            <a:ext cx="285201" cy="386949"/>
          </a:xfrm>
          <a:prstGeom prst="straightConnector1">
            <a:avLst/>
          </a:prstGeom>
          <a:ln>
            <a:headEnd type="none" w="med" len="med"/>
            <a:tailEnd type="triangle" w="med" len="med"/>
          </a:ln>
        </p:spPr>
        <p:style>
          <a:lnRef idx="2">
            <a:schemeClr val="accent3"/>
          </a:lnRef>
          <a:fillRef idx="0">
            <a:schemeClr val="accent3"/>
          </a:fillRef>
          <a:effectRef idx="1">
            <a:schemeClr val="accent3"/>
          </a:effectRef>
          <a:fontRef idx="minor">
            <a:schemeClr val="tx1"/>
          </a:fontRef>
        </p:style>
      </p:cxnSp>
      <p:sp>
        <p:nvSpPr>
          <p:cNvPr id="41" name="TextBox 40"/>
          <p:cNvSpPr txBox="1"/>
          <p:nvPr/>
        </p:nvSpPr>
        <p:spPr>
          <a:xfrm>
            <a:off x="4876800" y="4648200"/>
            <a:ext cx="441146" cy="369332"/>
          </a:xfrm>
          <a:prstGeom prst="rect">
            <a:avLst/>
          </a:prstGeom>
          <a:noFill/>
        </p:spPr>
        <p:txBody>
          <a:bodyPr wrap="none" rtlCol="0">
            <a:spAutoFit/>
          </a:bodyPr>
          <a:lstStyle/>
          <a:p>
            <a:r>
              <a:rPr lang="en-US" dirty="0" smtClean="0"/>
              <a:t>#6</a:t>
            </a:r>
            <a:endParaRPr lang="en-US" dirty="0"/>
          </a:p>
        </p:txBody>
      </p:sp>
      <p:cxnSp>
        <p:nvCxnSpPr>
          <p:cNvPr id="42" name="Straight Arrow Connector 41"/>
          <p:cNvCxnSpPr/>
          <p:nvPr/>
        </p:nvCxnSpPr>
        <p:spPr>
          <a:xfrm flipH="1" flipV="1">
            <a:off x="2061633" y="3994666"/>
            <a:ext cx="1976968" cy="188093"/>
          </a:xfrm>
          <a:prstGeom prst="straightConnector1">
            <a:avLst/>
          </a:prstGeom>
          <a:ln>
            <a:headEnd type="none" w="med" len="med"/>
            <a:tailEnd type="triangle" w="med" len="med"/>
          </a:ln>
        </p:spPr>
        <p:style>
          <a:lnRef idx="2">
            <a:schemeClr val="accent3"/>
          </a:lnRef>
          <a:fillRef idx="0">
            <a:schemeClr val="accent3"/>
          </a:fillRef>
          <a:effectRef idx="1">
            <a:schemeClr val="accent3"/>
          </a:effectRef>
          <a:fontRef idx="minor">
            <a:schemeClr val="tx1"/>
          </a:fontRef>
        </p:style>
      </p:cxnSp>
      <p:sp>
        <p:nvSpPr>
          <p:cNvPr id="43" name="TextBox 42"/>
          <p:cNvSpPr txBox="1"/>
          <p:nvPr/>
        </p:nvSpPr>
        <p:spPr>
          <a:xfrm>
            <a:off x="2061633" y="4081846"/>
            <a:ext cx="441146" cy="369332"/>
          </a:xfrm>
          <a:prstGeom prst="rect">
            <a:avLst/>
          </a:prstGeom>
          <a:noFill/>
        </p:spPr>
        <p:txBody>
          <a:bodyPr wrap="none" rtlCol="0">
            <a:spAutoFit/>
          </a:bodyPr>
          <a:lstStyle/>
          <a:p>
            <a:r>
              <a:rPr lang="en-US" dirty="0" smtClean="0"/>
              <a:t>#7</a:t>
            </a:r>
            <a:endParaRPr lang="en-US" dirty="0"/>
          </a:p>
        </p:txBody>
      </p:sp>
      <p:cxnSp>
        <p:nvCxnSpPr>
          <p:cNvPr id="44" name="Straight Arrow Connector 43"/>
          <p:cNvCxnSpPr/>
          <p:nvPr/>
        </p:nvCxnSpPr>
        <p:spPr>
          <a:xfrm>
            <a:off x="6248400" y="3725334"/>
            <a:ext cx="228600" cy="8466"/>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cxnSp>
        <p:nvCxnSpPr>
          <p:cNvPr id="45" name="Straight Arrow Connector 44"/>
          <p:cNvCxnSpPr/>
          <p:nvPr/>
        </p:nvCxnSpPr>
        <p:spPr>
          <a:xfrm>
            <a:off x="6477000" y="3801533"/>
            <a:ext cx="685800" cy="468613"/>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cxnSp>
        <p:nvCxnSpPr>
          <p:cNvPr id="46" name="Straight Arrow Connector 45"/>
          <p:cNvCxnSpPr/>
          <p:nvPr/>
        </p:nvCxnSpPr>
        <p:spPr>
          <a:xfrm flipV="1">
            <a:off x="5795433" y="3757484"/>
            <a:ext cx="452967" cy="357316"/>
          </a:xfrm>
          <a:prstGeom prst="straightConnector1">
            <a:avLst/>
          </a:prstGeom>
          <a:ln>
            <a:headEnd type="none" w="med" len="med"/>
            <a:tailEnd type="triangle" w="med" len="med"/>
          </a:ln>
        </p:spPr>
        <p:style>
          <a:lnRef idx="2">
            <a:schemeClr val="accent2"/>
          </a:lnRef>
          <a:fillRef idx="0">
            <a:schemeClr val="accent2"/>
          </a:fillRef>
          <a:effectRef idx="1">
            <a:schemeClr val="accent2"/>
          </a:effectRef>
          <a:fontRef idx="minor">
            <a:schemeClr val="tx1"/>
          </a:fontRef>
        </p:style>
      </p:cxnSp>
      <p:cxnSp>
        <p:nvCxnSpPr>
          <p:cNvPr id="47" name="Straight Arrow Connector 46"/>
          <p:cNvCxnSpPr/>
          <p:nvPr/>
        </p:nvCxnSpPr>
        <p:spPr>
          <a:xfrm>
            <a:off x="6244167" y="3657600"/>
            <a:ext cx="228600" cy="8466"/>
          </a:xfrm>
          <a:prstGeom prst="straightConnector1">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48" name="Straight Arrow Connector 47"/>
          <p:cNvCxnSpPr/>
          <p:nvPr/>
        </p:nvCxnSpPr>
        <p:spPr>
          <a:xfrm>
            <a:off x="6472767" y="3733799"/>
            <a:ext cx="685800" cy="468613"/>
          </a:xfrm>
          <a:prstGeom prst="straightConnector1">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49" name="Straight Arrow Connector 48"/>
          <p:cNvCxnSpPr/>
          <p:nvPr/>
        </p:nvCxnSpPr>
        <p:spPr>
          <a:xfrm flipV="1">
            <a:off x="5791200" y="3689750"/>
            <a:ext cx="452967" cy="357316"/>
          </a:xfrm>
          <a:prstGeom prst="straightConnector1">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2167892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685798" y="1905000"/>
            <a:ext cx="7620002" cy="28194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1066800" y="152400"/>
            <a:ext cx="7620000" cy="1251062"/>
          </a:xfrm>
        </p:spPr>
        <p:txBody>
          <a:bodyPr/>
          <a:lstStyle/>
          <a:p>
            <a:r>
              <a:rPr lang="en-US" dirty="0" smtClean="0"/>
              <a:t>Request in Java, Step 1</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23" name="TextBox 22"/>
          <p:cNvSpPr txBox="1"/>
          <p:nvPr/>
        </p:nvSpPr>
        <p:spPr>
          <a:xfrm>
            <a:off x="228599" y="5105400"/>
            <a:ext cx="8458199" cy="1200329"/>
          </a:xfrm>
          <a:prstGeom prst="rect">
            <a:avLst/>
          </a:prstGeom>
          <a:noFill/>
        </p:spPr>
        <p:txBody>
          <a:bodyPr wrap="square" rtlCol="0">
            <a:spAutoFit/>
          </a:bodyPr>
          <a:lstStyle/>
          <a:p>
            <a:r>
              <a:rPr lang="en-US" dirty="0" smtClean="0"/>
              <a:t>Parameters are composed of JSON-like structures.  In </a:t>
            </a:r>
            <a:r>
              <a:rPr lang="en-US" dirty="0" err="1" smtClean="0"/>
              <a:t>DivConq</a:t>
            </a:r>
            <a:r>
              <a:rPr lang="en-US" dirty="0" smtClean="0"/>
              <a:t> use </a:t>
            </a:r>
            <a:r>
              <a:rPr lang="en-US" dirty="0" err="1" smtClean="0"/>
              <a:t>RecordStruct</a:t>
            </a:r>
            <a:r>
              <a:rPr lang="en-US" dirty="0" smtClean="0"/>
              <a:t> to compose records (aka Objects in JSON) and </a:t>
            </a:r>
            <a:r>
              <a:rPr lang="en-US" dirty="0" err="1" smtClean="0"/>
              <a:t>ListStruct</a:t>
            </a:r>
            <a:r>
              <a:rPr lang="en-US" dirty="0" smtClean="0"/>
              <a:t> to compose lists (aka Arrays in JSON).  Records (aka Objects) have fields – just as in JSON – the field values may be lists, records or scalars.  Above we are using numeric scalars.</a:t>
            </a:r>
            <a:endParaRPr lang="en-US" dirty="0"/>
          </a:p>
        </p:txBody>
      </p:sp>
      <p:sp>
        <p:nvSpPr>
          <p:cNvPr id="38" name="TextBox 37"/>
          <p:cNvSpPr txBox="1"/>
          <p:nvPr/>
        </p:nvSpPr>
        <p:spPr>
          <a:xfrm>
            <a:off x="762000" y="1981200"/>
            <a:ext cx="7391399" cy="1508105"/>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rtlCol="0">
            <a:spAutoFit/>
          </a:bodyPr>
          <a:lstStyle/>
          <a:p>
            <a:r>
              <a:rPr lang="en-US" dirty="0" smtClean="0">
                <a:latin typeface="Consolas" pitchFamily="49" charset="0"/>
                <a:cs typeface="Consolas" pitchFamily="49" charset="0"/>
              </a:rPr>
              <a:t>Example</a:t>
            </a:r>
          </a:p>
          <a:p>
            <a:endParaRPr lang="en-US" dirty="0" smtClean="0">
              <a:latin typeface="Consolas" pitchFamily="49" charset="0"/>
              <a:cs typeface="Consolas" pitchFamily="49" charset="0"/>
            </a:endParaRPr>
          </a:p>
          <a:p>
            <a:r>
              <a:rPr lang="en-US" sz="1400" dirty="0" err="1">
                <a:latin typeface="Consolas" pitchFamily="49" charset="0"/>
                <a:cs typeface="Consolas" pitchFamily="49" charset="0"/>
              </a:rPr>
              <a:t>RecordStruct</a:t>
            </a:r>
            <a:r>
              <a:rPr lang="en-US" sz="1400" dirty="0">
                <a:latin typeface="Consolas" pitchFamily="49" charset="0"/>
                <a:cs typeface="Consolas" pitchFamily="49" charset="0"/>
              </a:rPr>
              <a:t> ages = new </a:t>
            </a:r>
            <a:r>
              <a:rPr lang="en-US" sz="1400" dirty="0" err="1">
                <a:latin typeface="Consolas" pitchFamily="49" charset="0"/>
                <a:cs typeface="Consolas" pitchFamily="49" charset="0"/>
              </a:rPr>
              <a:t>RecordStruct</a:t>
            </a:r>
            <a:r>
              <a:rPr lang="en-US" sz="1400" dirty="0">
                <a:latin typeface="Consolas" pitchFamily="49" charset="0"/>
                <a:cs typeface="Consolas" pitchFamily="49" charset="0"/>
              </a:rPr>
              <a:t>();</a:t>
            </a:r>
          </a:p>
          <a:p>
            <a:r>
              <a:rPr lang="en-US" sz="1400" dirty="0" err="1">
                <a:latin typeface="Consolas" pitchFamily="49" charset="0"/>
                <a:cs typeface="Consolas" pitchFamily="49" charset="0"/>
              </a:rPr>
              <a:t>ages.setField</a:t>
            </a:r>
            <a:r>
              <a:rPr lang="en-US" sz="1400" dirty="0">
                <a:latin typeface="Consolas" pitchFamily="49" charset="0"/>
                <a:cs typeface="Consolas" pitchFamily="49" charset="0"/>
              </a:rPr>
              <a:t>("</a:t>
            </a:r>
            <a:r>
              <a:rPr lang="en-US" sz="1400" dirty="0" err="1">
                <a:latin typeface="Consolas" pitchFamily="49" charset="0"/>
                <a:cs typeface="Consolas" pitchFamily="49" charset="0"/>
              </a:rPr>
              <a:t>MinAge</a:t>
            </a:r>
            <a:r>
              <a:rPr lang="en-US" sz="1400" dirty="0">
                <a:latin typeface="Consolas" pitchFamily="49" charset="0"/>
                <a:cs typeface="Consolas" pitchFamily="49" charset="0"/>
              </a:rPr>
              <a:t>", 3);</a:t>
            </a:r>
          </a:p>
          <a:p>
            <a:r>
              <a:rPr lang="en-US" sz="1400" dirty="0" err="1">
                <a:latin typeface="Consolas" pitchFamily="49" charset="0"/>
                <a:cs typeface="Consolas" pitchFamily="49" charset="0"/>
              </a:rPr>
              <a:t>ages.setField</a:t>
            </a:r>
            <a:r>
              <a:rPr lang="en-US" sz="1400" dirty="0">
                <a:latin typeface="Consolas" pitchFamily="49" charset="0"/>
                <a:cs typeface="Consolas" pitchFamily="49" charset="0"/>
              </a:rPr>
              <a:t>("</a:t>
            </a:r>
            <a:r>
              <a:rPr lang="en-US" sz="1400" dirty="0" err="1">
                <a:latin typeface="Consolas" pitchFamily="49" charset="0"/>
                <a:cs typeface="Consolas" pitchFamily="49" charset="0"/>
              </a:rPr>
              <a:t>MaxAge</a:t>
            </a:r>
            <a:r>
              <a:rPr lang="en-US" sz="1400" dirty="0">
                <a:latin typeface="Consolas" pitchFamily="49" charset="0"/>
                <a:cs typeface="Consolas" pitchFamily="49" charset="0"/>
              </a:rPr>
              <a:t>", 8);</a:t>
            </a:r>
          </a:p>
          <a:p>
            <a:endParaRPr lang="en-US" sz="1400" dirty="0">
              <a:latin typeface="Consolas" pitchFamily="49" charset="0"/>
              <a:cs typeface="Consolas" pitchFamily="49" charset="0"/>
            </a:endParaRPr>
          </a:p>
        </p:txBody>
      </p:sp>
    </p:spTree>
    <p:extLst>
      <p:ext uri="{BB962C8B-B14F-4D97-AF65-F5344CB8AC3E}">
        <p14:creationId xmlns:p14="http://schemas.microsoft.com/office/powerpoint/2010/main" val="10691732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685798" y="1905000"/>
            <a:ext cx="7620002" cy="28194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1066800" y="152400"/>
            <a:ext cx="7620000" cy="1251062"/>
          </a:xfrm>
        </p:spPr>
        <p:txBody>
          <a:bodyPr/>
          <a:lstStyle/>
          <a:p>
            <a:r>
              <a:rPr lang="en-US" dirty="0" smtClean="0"/>
              <a:t>Request in Java, Step 2</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23" name="TextBox 22"/>
          <p:cNvSpPr txBox="1"/>
          <p:nvPr/>
        </p:nvSpPr>
        <p:spPr>
          <a:xfrm>
            <a:off x="228599" y="5105400"/>
            <a:ext cx="8458199" cy="1200329"/>
          </a:xfrm>
          <a:prstGeom prst="rect">
            <a:avLst/>
          </a:prstGeom>
          <a:noFill/>
        </p:spPr>
        <p:txBody>
          <a:bodyPr wrap="square" rtlCol="0">
            <a:spAutoFit/>
          </a:bodyPr>
          <a:lstStyle/>
          <a:p>
            <a:r>
              <a:rPr lang="en-US" dirty="0" smtClean="0"/>
              <a:t>Create the request object.  The Name and Kind are required.  Kind can be derived from the class name (</a:t>
            </a:r>
            <a:r>
              <a:rPr lang="en-US" dirty="0" err="1" smtClean="0"/>
              <a:t>QueryRequest</a:t>
            </a:r>
            <a:r>
              <a:rPr lang="en-US" dirty="0" smtClean="0"/>
              <a:t> </a:t>
            </a:r>
            <a:r>
              <a:rPr lang="en-US" dirty="0" err="1" smtClean="0"/>
              <a:t>vs</a:t>
            </a:r>
            <a:r>
              <a:rPr lang="en-US" dirty="0" smtClean="0"/>
              <a:t> </a:t>
            </a:r>
            <a:r>
              <a:rPr lang="en-US" dirty="0" err="1" smtClean="0"/>
              <a:t>UpdateRequest</a:t>
            </a:r>
            <a:r>
              <a:rPr lang="en-US" dirty="0" smtClean="0"/>
              <a:t>).  Name is the first parameter to the constructor.  The parameters, optionally, follow the name in the call to the constructor.</a:t>
            </a:r>
            <a:endParaRPr lang="en-US" dirty="0"/>
          </a:p>
        </p:txBody>
      </p:sp>
      <p:sp>
        <p:nvSpPr>
          <p:cNvPr id="38" name="TextBox 37"/>
          <p:cNvSpPr txBox="1"/>
          <p:nvPr/>
        </p:nvSpPr>
        <p:spPr>
          <a:xfrm>
            <a:off x="762000" y="1981200"/>
            <a:ext cx="7391399" cy="1723549"/>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rtlCol="0">
            <a:spAutoFit/>
          </a:bodyPr>
          <a:lstStyle/>
          <a:p>
            <a:r>
              <a:rPr lang="en-US" dirty="0" smtClean="0">
                <a:latin typeface="Consolas" pitchFamily="49" charset="0"/>
                <a:cs typeface="Consolas" pitchFamily="49" charset="0"/>
              </a:rPr>
              <a:t>Example</a:t>
            </a:r>
          </a:p>
          <a:p>
            <a:endParaRPr lang="en-US" dirty="0" smtClean="0">
              <a:latin typeface="Consolas" pitchFamily="49" charset="0"/>
              <a:cs typeface="Consolas" pitchFamily="49" charset="0"/>
            </a:endParaRPr>
          </a:p>
          <a:p>
            <a:r>
              <a:rPr lang="en-US" sz="1400" dirty="0" err="1">
                <a:latin typeface="Consolas" pitchFamily="49" charset="0"/>
                <a:cs typeface="Consolas" pitchFamily="49" charset="0"/>
              </a:rPr>
              <a:t>RecordStruct</a:t>
            </a:r>
            <a:r>
              <a:rPr lang="en-US" sz="1400" dirty="0">
                <a:latin typeface="Consolas" pitchFamily="49" charset="0"/>
                <a:cs typeface="Consolas" pitchFamily="49" charset="0"/>
              </a:rPr>
              <a:t> ages = new </a:t>
            </a:r>
            <a:r>
              <a:rPr lang="en-US" sz="1400" dirty="0" err="1">
                <a:latin typeface="Consolas" pitchFamily="49" charset="0"/>
                <a:cs typeface="Consolas" pitchFamily="49" charset="0"/>
              </a:rPr>
              <a:t>RecordStruct</a:t>
            </a:r>
            <a:r>
              <a:rPr lang="en-US" sz="1400" dirty="0">
                <a:latin typeface="Consolas" pitchFamily="49" charset="0"/>
                <a:cs typeface="Consolas" pitchFamily="49" charset="0"/>
              </a:rPr>
              <a:t>();</a:t>
            </a:r>
          </a:p>
          <a:p>
            <a:r>
              <a:rPr lang="en-US" sz="1400" dirty="0" err="1">
                <a:latin typeface="Consolas" pitchFamily="49" charset="0"/>
                <a:cs typeface="Consolas" pitchFamily="49" charset="0"/>
              </a:rPr>
              <a:t>ages.setField</a:t>
            </a:r>
            <a:r>
              <a:rPr lang="en-US" sz="1400" dirty="0">
                <a:latin typeface="Consolas" pitchFamily="49" charset="0"/>
                <a:cs typeface="Consolas" pitchFamily="49" charset="0"/>
              </a:rPr>
              <a:t>("</a:t>
            </a:r>
            <a:r>
              <a:rPr lang="en-US" sz="1400" dirty="0" err="1">
                <a:latin typeface="Consolas" pitchFamily="49" charset="0"/>
                <a:cs typeface="Consolas" pitchFamily="49" charset="0"/>
              </a:rPr>
              <a:t>MinAge</a:t>
            </a:r>
            <a:r>
              <a:rPr lang="en-US" sz="1400" dirty="0">
                <a:latin typeface="Consolas" pitchFamily="49" charset="0"/>
                <a:cs typeface="Consolas" pitchFamily="49" charset="0"/>
              </a:rPr>
              <a:t>", 3);</a:t>
            </a:r>
          </a:p>
          <a:p>
            <a:r>
              <a:rPr lang="en-US" sz="1400" dirty="0" err="1">
                <a:latin typeface="Consolas" pitchFamily="49" charset="0"/>
                <a:cs typeface="Consolas" pitchFamily="49" charset="0"/>
              </a:rPr>
              <a:t>ages.setField</a:t>
            </a:r>
            <a:r>
              <a:rPr lang="en-US" sz="1400" dirty="0">
                <a:latin typeface="Consolas" pitchFamily="49" charset="0"/>
                <a:cs typeface="Consolas" pitchFamily="49" charset="0"/>
              </a:rPr>
              <a:t>("</a:t>
            </a:r>
            <a:r>
              <a:rPr lang="en-US" sz="1400" dirty="0" err="1">
                <a:latin typeface="Consolas" pitchFamily="49" charset="0"/>
                <a:cs typeface="Consolas" pitchFamily="49" charset="0"/>
              </a:rPr>
              <a:t>MaxAge</a:t>
            </a:r>
            <a:r>
              <a:rPr lang="en-US" sz="1400" dirty="0">
                <a:latin typeface="Consolas" pitchFamily="49" charset="0"/>
                <a:cs typeface="Consolas" pitchFamily="49" charset="0"/>
              </a:rPr>
              <a:t>", 8);</a:t>
            </a:r>
          </a:p>
          <a:p>
            <a:r>
              <a:rPr lang="en-US" sz="1400" dirty="0">
                <a:latin typeface="Consolas" pitchFamily="49" charset="0"/>
                <a:cs typeface="Consolas" pitchFamily="49" charset="0"/>
              </a:rPr>
              <a:t> </a:t>
            </a:r>
          </a:p>
          <a:p>
            <a:r>
              <a:rPr lang="en-US" sz="1400" dirty="0" err="1">
                <a:latin typeface="Consolas" pitchFamily="49" charset="0"/>
                <a:cs typeface="Consolas" pitchFamily="49" charset="0"/>
              </a:rPr>
              <a:t>QueryRequest</a:t>
            </a:r>
            <a:r>
              <a:rPr lang="en-US" sz="1400" dirty="0">
                <a:latin typeface="Consolas" pitchFamily="49" charset="0"/>
                <a:cs typeface="Consolas" pitchFamily="49" charset="0"/>
              </a:rPr>
              <a:t> </a:t>
            </a:r>
            <a:r>
              <a:rPr lang="en-US" sz="1400" dirty="0" smtClean="0">
                <a:latin typeface="Consolas" pitchFamily="49" charset="0"/>
                <a:cs typeface="Consolas" pitchFamily="49" charset="0"/>
              </a:rPr>
              <a:t>request </a:t>
            </a:r>
            <a:r>
              <a:rPr lang="en-US" sz="1400" dirty="0">
                <a:latin typeface="Consolas" pitchFamily="49" charset="0"/>
                <a:cs typeface="Consolas" pitchFamily="49" charset="0"/>
              </a:rPr>
              <a:t>= new </a:t>
            </a:r>
            <a:r>
              <a:rPr lang="en-US" sz="1400" dirty="0" err="1">
                <a:latin typeface="Consolas" pitchFamily="49" charset="0"/>
                <a:cs typeface="Consolas" pitchFamily="49" charset="0"/>
              </a:rPr>
              <a:t>QueryRequest</a:t>
            </a:r>
            <a:r>
              <a:rPr lang="en-US" sz="1400" dirty="0">
                <a:latin typeface="Consolas" pitchFamily="49" charset="0"/>
                <a:cs typeface="Consolas" pitchFamily="49" charset="0"/>
              </a:rPr>
              <a:t>("</a:t>
            </a:r>
            <a:r>
              <a:rPr lang="en-US" sz="1400" dirty="0" err="1">
                <a:latin typeface="Consolas" pitchFamily="49" charset="0"/>
                <a:cs typeface="Consolas" pitchFamily="49" charset="0"/>
              </a:rPr>
              <a:t>dctListPeople</a:t>
            </a:r>
            <a:r>
              <a:rPr lang="en-US" sz="1400" dirty="0" smtClean="0">
                <a:latin typeface="Consolas" pitchFamily="49" charset="0"/>
                <a:cs typeface="Consolas" pitchFamily="49" charset="0"/>
              </a:rPr>
              <a:t>", ages</a:t>
            </a:r>
            <a:r>
              <a:rPr lang="en-US" sz="1400" dirty="0">
                <a:latin typeface="Consolas" pitchFamily="49" charset="0"/>
                <a:cs typeface="Consolas" pitchFamily="49" charset="0"/>
              </a:rPr>
              <a:t>);</a:t>
            </a:r>
          </a:p>
        </p:txBody>
      </p:sp>
    </p:spTree>
    <p:extLst>
      <p:ext uri="{BB962C8B-B14F-4D97-AF65-F5344CB8AC3E}">
        <p14:creationId xmlns:p14="http://schemas.microsoft.com/office/powerpoint/2010/main" val="2338033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685798" y="1905000"/>
            <a:ext cx="7620002" cy="28194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1066800" y="152400"/>
            <a:ext cx="7620000" cy="1251062"/>
          </a:xfrm>
        </p:spPr>
        <p:txBody>
          <a:bodyPr/>
          <a:lstStyle/>
          <a:p>
            <a:r>
              <a:rPr lang="en-US" dirty="0" smtClean="0"/>
              <a:t>Request in Java, Step 3</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23" name="TextBox 22"/>
          <p:cNvSpPr txBox="1"/>
          <p:nvPr/>
        </p:nvSpPr>
        <p:spPr>
          <a:xfrm>
            <a:off x="228599" y="5105400"/>
            <a:ext cx="8458199" cy="1200329"/>
          </a:xfrm>
          <a:prstGeom prst="rect">
            <a:avLst/>
          </a:prstGeom>
          <a:noFill/>
        </p:spPr>
        <p:txBody>
          <a:bodyPr wrap="square" rtlCol="0">
            <a:spAutoFit/>
          </a:bodyPr>
          <a:lstStyle/>
          <a:p>
            <a:r>
              <a:rPr lang="en-US" dirty="0" smtClean="0"/>
              <a:t>You also need to create a callback object.  This example callback simply prints the messages and results to the console as </a:t>
            </a:r>
            <a:r>
              <a:rPr lang="en-US" dirty="0" smtClean="0"/>
              <a:t>JSON output.  </a:t>
            </a:r>
            <a:r>
              <a:rPr lang="en-US" dirty="0" smtClean="0"/>
              <a:t>You may call </a:t>
            </a:r>
            <a:r>
              <a:rPr lang="en-US" dirty="0" smtClean="0"/>
              <a:t>“</a:t>
            </a:r>
            <a:r>
              <a:rPr lang="en-US" dirty="0" err="1" smtClean="0"/>
              <a:t>getResultAsRec</a:t>
            </a:r>
            <a:r>
              <a:rPr lang="en-US" dirty="0" smtClean="0"/>
              <a:t>” </a:t>
            </a:r>
            <a:r>
              <a:rPr lang="en-US" dirty="0" smtClean="0"/>
              <a:t>(</a:t>
            </a:r>
            <a:r>
              <a:rPr lang="en-US" dirty="0" err="1"/>
              <a:t>RecordStruct</a:t>
            </a:r>
            <a:r>
              <a:rPr lang="en-US" dirty="0" smtClean="0"/>
              <a:t>) or </a:t>
            </a:r>
            <a:r>
              <a:rPr lang="en-US" dirty="0" smtClean="0"/>
              <a:t>“</a:t>
            </a:r>
            <a:r>
              <a:rPr lang="en-US" dirty="0" err="1" smtClean="0"/>
              <a:t>getResultAsList</a:t>
            </a:r>
            <a:r>
              <a:rPr lang="en-US" dirty="0" smtClean="0"/>
              <a:t>” (</a:t>
            </a:r>
            <a:r>
              <a:rPr lang="en-US" dirty="0" err="1"/>
              <a:t>ListStruct</a:t>
            </a:r>
            <a:r>
              <a:rPr lang="en-US" dirty="0" smtClean="0"/>
              <a:t>) to process the result using </a:t>
            </a:r>
            <a:r>
              <a:rPr lang="en-US" dirty="0" err="1" smtClean="0"/>
              <a:t>DivConq’s</a:t>
            </a:r>
            <a:r>
              <a:rPr lang="en-US" dirty="0" smtClean="0"/>
              <a:t> JSON-like API.</a:t>
            </a:r>
            <a:endParaRPr lang="en-US" dirty="0"/>
          </a:p>
        </p:txBody>
      </p:sp>
      <p:sp>
        <p:nvSpPr>
          <p:cNvPr id="38" name="TextBox 37"/>
          <p:cNvSpPr txBox="1"/>
          <p:nvPr/>
        </p:nvSpPr>
        <p:spPr>
          <a:xfrm>
            <a:off x="762000" y="1981200"/>
            <a:ext cx="7391399" cy="2677656"/>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rtlCol="0">
            <a:spAutoFit/>
          </a:bodyPr>
          <a:lstStyle/>
          <a:p>
            <a:r>
              <a:rPr lang="en-US" sz="1400" dirty="0" err="1" smtClean="0">
                <a:latin typeface="Consolas" pitchFamily="49" charset="0"/>
                <a:cs typeface="Consolas" pitchFamily="49" charset="0"/>
              </a:rPr>
              <a:t>ObjectCallback</a:t>
            </a:r>
            <a:r>
              <a:rPr lang="en-US" sz="1400" dirty="0" smtClean="0">
                <a:latin typeface="Consolas" pitchFamily="49" charset="0"/>
                <a:cs typeface="Consolas" pitchFamily="49" charset="0"/>
              </a:rPr>
              <a:t> </a:t>
            </a:r>
            <a:r>
              <a:rPr lang="en-US" sz="1400" dirty="0">
                <a:latin typeface="Consolas" pitchFamily="49" charset="0"/>
                <a:cs typeface="Consolas" pitchFamily="49" charset="0"/>
              </a:rPr>
              <a:t>callback = new </a:t>
            </a:r>
            <a:r>
              <a:rPr lang="en-US" sz="1400" dirty="0" err="1">
                <a:latin typeface="Consolas" pitchFamily="49" charset="0"/>
                <a:cs typeface="Consolas" pitchFamily="49" charset="0"/>
              </a:rPr>
              <a:t>ObjectCallback</a:t>
            </a:r>
            <a:r>
              <a:rPr lang="en-US" sz="1400" dirty="0">
                <a:latin typeface="Consolas" pitchFamily="49" charset="0"/>
                <a:cs typeface="Consolas" pitchFamily="49" charset="0"/>
              </a:rPr>
              <a:t>() {</a:t>
            </a:r>
          </a:p>
          <a:p>
            <a:r>
              <a:rPr lang="en-US" sz="1400" dirty="0">
                <a:latin typeface="Consolas" pitchFamily="49" charset="0"/>
                <a:cs typeface="Consolas" pitchFamily="49" charset="0"/>
              </a:rPr>
              <a:t>  @Override</a:t>
            </a:r>
          </a:p>
          <a:p>
            <a:r>
              <a:rPr lang="en-US" sz="1400" dirty="0">
                <a:latin typeface="Consolas" pitchFamily="49" charset="0"/>
                <a:cs typeface="Consolas" pitchFamily="49" charset="0"/>
              </a:rPr>
              <a:t>  public void process(</a:t>
            </a:r>
            <a:r>
              <a:rPr lang="en-US" sz="1400" dirty="0" err="1">
                <a:latin typeface="Consolas" pitchFamily="49" charset="0"/>
                <a:cs typeface="Consolas" pitchFamily="49" charset="0"/>
              </a:rPr>
              <a:t>ObjectResult</a:t>
            </a:r>
            <a:r>
              <a:rPr lang="en-US" sz="1400" dirty="0">
                <a:latin typeface="Consolas" pitchFamily="49" charset="0"/>
                <a:cs typeface="Consolas" pitchFamily="49" charset="0"/>
              </a:rPr>
              <a:t> </a:t>
            </a:r>
            <a:r>
              <a:rPr lang="en-US" sz="1400" dirty="0" smtClean="0">
                <a:latin typeface="Consolas" pitchFamily="49" charset="0"/>
                <a:cs typeface="Consolas" pitchFamily="49" charset="0"/>
              </a:rPr>
              <a:t>result) </a:t>
            </a:r>
            <a:r>
              <a:rPr lang="en-US" sz="1400" dirty="0">
                <a:latin typeface="Consolas" pitchFamily="49" charset="0"/>
                <a:cs typeface="Consolas" pitchFamily="49" charset="0"/>
              </a:rPr>
              <a:t>{</a:t>
            </a:r>
          </a:p>
          <a:p>
            <a:r>
              <a:rPr lang="en-US" sz="1400" dirty="0" smtClean="0">
                <a:latin typeface="Consolas" pitchFamily="49" charset="0"/>
                <a:cs typeface="Consolas" pitchFamily="49" charset="0"/>
              </a:rPr>
              <a:t>	</a:t>
            </a:r>
            <a:r>
              <a:rPr lang="en-US" sz="1400" dirty="0" err="1" smtClean="0">
                <a:latin typeface="Consolas" pitchFamily="49" charset="0"/>
                <a:cs typeface="Consolas" pitchFamily="49" charset="0"/>
              </a:rPr>
              <a:t>System.out.println</a:t>
            </a:r>
            <a:r>
              <a:rPr lang="en-US" sz="1400" dirty="0" smtClean="0">
                <a:latin typeface="Consolas" pitchFamily="49" charset="0"/>
                <a:cs typeface="Consolas" pitchFamily="49" charset="0"/>
              </a:rPr>
              <a:t>("Messages:");</a:t>
            </a:r>
            <a:endParaRPr lang="en-US" sz="1400" dirty="0">
              <a:latin typeface="Consolas" pitchFamily="49" charset="0"/>
              <a:cs typeface="Consolas" pitchFamily="49" charset="0"/>
            </a:endParaRPr>
          </a:p>
          <a:p>
            <a:r>
              <a:rPr lang="en-US" sz="1400" dirty="0">
                <a:latin typeface="Consolas" pitchFamily="49" charset="0"/>
                <a:cs typeface="Consolas" pitchFamily="49" charset="0"/>
              </a:rPr>
              <a:t>	</a:t>
            </a:r>
            <a:r>
              <a:rPr lang="en-US" sz="1400" dirty="0" err="1" smtClean="0">
                <a:latin typeface="Consolas" pitchFamily="49" charset="0"/>
                <a:cs typeface="Consolas" pitchFamily="49" charset="0"/>
              </a:rPr>
              <a:t>TestDb.printPretty</a:t>
            </a:r>
            <a:r>
              <a:rPr lang="en-US" sz="1400" dirty="0" smtClean="0">
                <a:latin typeface="Consolas" pitchFamily="49" charset="0"/>
                <a:cs typeface="Consolas" pitchFamily="49" charset="0"/>
              </a:rPr>
              <a:t>(</a:t>
            </a:r>
            <a:r>
              <a:rPr lang="en-US" sz="1400" dirty="0" err="1" smtClean="0">
                <a:latin typeface="Consolas" pitchFamily="49" charset="0"/>
                <a:cs typeface="Consolas" pitchFamily="49" charset="0"/>
              </a:rPr>
              <a:t>result.getMessages</a:t>
            </a:r>
            <a:r>
              <a:rPr lang="en-US" sz="1400" dirty="0" smtClean="0">
                <a:latin typeface="Consolas" pitchFamily="49" charset="0"/>
                <a:cs typeface="Consolas" pitchFamily="49" charset="0"/>
              </a:rPr>
              <a:t>());</a:t>
            </a:r>
          </a:p>
          <a:p>
            <a:endParaRPr lang="en-US" sz="1400" dirty="0">
              <a:latin typeface="Consolas" pitchFamily="49" charset="0"/>
              <a:cs typeface="Consolas" pitchFamily="49" charset="0"/>
            </a:endParaRPr>
          </a:p>
          <a:p>
            <a:r>
              <a:rPr lang="en-US" sz="1400" dirty="0">
                <a:latin typeface="Consolas" pitchFamily="49" charset="0"/>
                <a:cs typeface="Consolas" pitchFamily="49" charset="0"/>
              </a:rPr>
              <a:t>	</a:t>
            </a:r>
            <a:r>
              <a:rPr lang="en-US" sz="1400" dirty="0" err="1">
                <a:latin typeface="Consolas" pitchFamily="49" charset="0"/>
                <a:cs typeface="Consolas" pitchFamily="49" charset="0"/>
              </a:rPr>
              <a:t>System.out.println</a:t>
            </a:r>
            <a:r>
              <a:rPr lang="en-US" sz="1400" dirty="0" smtClean="0">
                <a:latin typeface="Consolas" pitchFamily="49" charset="0"/>
                <a:cs typeface="Consolas" pitchFamily="49" charset="0"/>
              </a:rPr>
              <a:t>();</a:t>
            </a:r>
          </a:p>
          <a:p>
            <a:endParaRPr lang="en-US" sz="1400" dirty="0">
              <a:latin typeface="Consolas" pitchFamily="49" charset="0"/>
              <a:cs typeface="Consolas" pitchFamily="49" charset="0"/>
            </a:endParaRPr>
          </a:p>
          <a:p>
            <a:r>
              <a:rPr lang="en-US" sz="1400" dirty="0">
                <a:latin typeface="Consolas" pitchFamily="49" charset="0"/>
                <a:cs typeface="Consolas" pitchFamily="49" charset="0"/>
              </a:rPr>
              <a:t>	</a:t>
            </a:r>
            <a:r>
              <a:rPr lang="en-US" sz="1400" dirty="0" err="1">
                <a:latin typeface="Consolas" pitchFamily="49" charset="0"/>
                <a:cs typeface="Consolas" pitchFamily="49" charset="0"/>
              </a:rPr>
              <a:t>System.out.println</a:t>
            </a:r>
            <a:r>
              <a:rPr lang="en-US" sz="1400" dirty="0" smtClean="0">
                <a:latin typeface="Consolas" pitchFamily="49" charset="0"/>
                <a:cs typeface="Consolas" pitchFamily="49" charset="0"/>
              </a:rPr>
              <a:t>("Result:");</a:t>
            </a:r>
            <a:endParaRPr lang="en-US" sz="1400" dirty="0">
              <a:latin typeface="Consolas" pitchFamily="49" charset="0"/>
              <a:cs typeface="Consolas" pitchFamily="49" charset="0"/>
            </a:endParaRPr>
          </a:p>
          <a:p>
            <a:r>
              <a:rPr lang="en-US" sz="1400" dirty="0">
                <a:latin typeface="Consolas" pitchFamily="49" charset="0"/>
                <a:cs typeface="Consolas" pitchFamily="49" charset="0"/>
              </a:rPr>
              <a:t>	</a:t>
            </a:r>
            <a:r>
              <a:rPr lang="en-US" sz="1400" dirty="0" err="1" smtClean="0">
                <a:latin typeface="Consolas" pitchFamily="49" charset="0"/>
                <a:cs typeface="Consolas" pitchFamily="49" charset="0"/>
              </a:rPr>
              <a:t>TestDb.printPretty</a:t>
            </a:r>
            <a:r>
              <a:rPr lang="en-US" sz="1400" dirty="0" smtClean="0">
                <a:latin typeface="Consolas" pitchFamily="49" charset="0"/>
                <a:cs typeface="Consolas" pitchFamily="49" charset="0"/>
              </a:rPr>
              <a:t>(</a:t>
            </a:r>
            <a:r>
              <a:rPr lang="en-US" sz="1400" dirty="0" err="1" smtClean="0">
                <a:latin typeface="Consolas" pitchFamily="49" charset="0"/>
                <a:cs typeface="Consolas" pitchFamily="49" charset="0"/>
              </a:rPr>
              <a:t>result.getResult</a:t>
            </a:r>
            <a:r>
              <a:rPr lang="en-US" sz="1400" dirty="0" smtClean="0">
                <a:latin typeface="Consolas" pitchFamily="49" charset="0"/>
                <a:cs typeface="Consolas" pitchFamily="49" charset="0"/>
              </a:rPr>
              <a:t>());</a:t>
            </a:r>
          </a:p>
          <a:p>
            <a:r>
              <a:rPr lang="en-US" sz="1400" dirty="0" smtClean="0">
                <a:latin typeface="Consolas" pitchFamily="49" charset="0"/>
                <a:cs typeface="Consolas" pitchFamily="49" charset="0"/>
              </a:rPr>
              <a:t>  }</a:t>
            </a:r>
          </a:p>
          <a:p>
            <a:r>
              <a:rPr lang="en-US" sz="1400" dirty="0" smtClean="0">
                <a:latin typeface="Consolas" pitchFamily="49" charset="0"/>
                <a:cs typeface="Consolas" pitchFamily="49" charset="0"/>
              </a:rPr>
              <a:t>};</a:t>
            </a:r>
            <a:endParaRPr lang="en-US" sz="1400" dirty="0">
              <a:latin typeface="Consolas" pitchFamily="49" charset="0"/>
              <a:cs typeface="Consolas" pitchFamily="49" charset="0"/>
            </a:endParaRPr>
          </a:p>
        </p:txBody>
      </p:sp>
    </p:spTree>
    <p:extLst>
      <p:ext uri="{BB962C8B-B14F-4D97-AF65-F5344CB8AC3E}">
        <p14:creationId xmlns:p14="http://schemas.microsoft.com/office/powerpoint/2010/main" val="6590054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685798" y="1905000"/>
            <a:ext cx="7620002" cy="28194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1066800" y="152400"/>
            <a:ext cx="7620000" cy="1251062"/>
          </a:xfrm>
        </p:spPr>
        <p:txBody>
          <a:bodyPr/>
          <a:lstStyle/>
          <a:p>
            <a:r>
              <a:rPr lang="en-US" dirty="0" smtClean="0"/>
              <a:t>Request in Java, Step </a:t>
            </a:r>
            <a:r>
              <a:rPr lang="en-US" dirty="0" smtClean="0"/>
              <a:t>4</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23" name="TextBox 22"/>
          <p:cNvSpPr txBox="1"/>
          <p:nvPr/>
        </p:nvSpPr>
        <p:spPr>
          <a:xfrm>
            <a:off x="228599" y="5105400"/>
            <a:ext cx="8458199" cy="923330"/>
          </a:xfrm>
          <a:prstGeom prst="rect">
            <a:avLst/>
          </a:prstGeom>
          <a:noFill/>
        </p:spPr>
        <p:txBody>
          <a:bodyPr wrap="square" rtlCol="0">
            <a:spAutoFit/>
          </a:bodyPr>
          <a:lstStyle/>
          <a:p>
            <a:r>
              <a:rPr lang="en-US" dirty="0" smtClean="0"/>
              <a:t>Finally, to get the request to the database call the “submit” method and pass in the request and callback.  Your result, even if it is just an error message, will be presented in the callback’s “process” method.</a:t>
            </a:r>
            <a:endParaRPr lang="en-US" dirty="0"/>
          </a:p>
        </p:txBody>
      </p:sp>
      <p:sp>
        <p:nvSpPr>
          <p:cNvPr id="38" name="TextBox 37"/>
          <p:cNvSpPr txBox="1"/>
          <p:nvPr/>
        </p:nvSpPr>
        <p:spPr>
          <a:xfrm>
            <a:off x="762000" y="1981200"/>
            <a:ext cx="7391399" cy="2585323"/>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rtlCol="0">
            <a:spAutoFit/>
          </a:bodyPr>
          <a:lstStyle/>
          <a:p>
            <a:r>
              <a:rPr lang="en-US" dirty="0" smtClean="0">
                <a:latin typeface="Consolas" pitchFamily="49" charset="0"/>
                <a:cs typeface="Consolas" pitchFamily="49" charset="0"/>
              </a:rPr>
              <a:t>Example</a:t>
            </a:r>
          </a:p>
          <a:p>
            <a:endParaRPr lang="en-US" dirty="0" smtClean="0">
              <a:latin typeface="Consolas" pitchFamily="49" charset="0"/>
              <a:cs typeface="Consolas" pitchFamily="49" charset="0"/>
            </a:endParaRPr>
          </a:p>
          <a:p>
            <a:r>
              <a:rPr lang="en-US" sz="1400" dirty="0" err="1">
                <a:latin typeface="Consolas" pitchFamily="49" charset="0"/>
                <a:cs typeface="Consolas" pitchFamily="49" charset="0"/>
              </a:rPr>
              <a:t>RecordStruct</a:t>
            </a:r>
            <a:r>
              <a:rPr lang="en-US" sz="1400" dirty="0">
                <a:latin typeface="Consolas" pitchFamily="49" charset="0"/>
                <a:cs typeface="Consolas" pitchFamily="49" charset="0"/>
              </a:rPr>
              <a:t> ages = new </a:t>
            </a:r>
            <a:r>
              <a:rPr lang="en-US" sz="1400" dirty="0" err="1">
                <a:latin typeface="Consolas" pitchFamily="49" charset="0"/>
                <a:cs typeface="Consolas" pitchFamily="49" charset="0"/>
              </a:rPr>
              <a:t>RecordStruct</a:t>
            </a:r>
            <a:r>
              <a:rPr lang="en-US" sz="1400" dirty="0">
                <a:latin typeface="Consolas" pitchFamily="49" charset="0"/>
                <a:cs typeface="Consolas" pitchFamily="49" charset="0"/>
              </a:rPr>
              <a:t>();</a:t>
            </a:r>
          </a:p>
          <a:p>
            <a:r>
              <a:rPr lang="en-US" sz="1400" dirty="0" err="1">
                <a:latin typeface="Consolas" pitchFamily="49" charset="0"/>
                <a:cs typeface="Consolas" pitchFamily="49" charset="0"/>
              </a:rPr>
              <a:t>ages.setField</a:t>
            </a:r>
            <a:r>
              <a:rPr lang="en-US" sz="1400" dirty="0">
                <a:latin typeface="Consolas" pitchFamily="49" charset="0"/>
                <a:cs typeface="Consolas" pitchFamily="49" charset="0"/>
              </a:rPr>
              <a:t>("</a:t>
            </a:r>
            <a:r>
              <a:rPr lang="en-US" sz="1400" dirty="0" err="1">
                <a:latin typeface="Consolas" pitchFamily="49" charset="0"/>
                <a:cs typeface="Consolas" pitchFamily="49" charset="0"/>
              </a:rPr>
              <a:t>MinAge</a:t>
            </a:r>
            <a:r>
              <a:rPr lang="en-US" sz="1400" dirty="0">
                <a:latin typeface="Consolas" pitchFamily="49" charset="0"/>
                <a:cs typeface="Consolas" pitchFamily="49" charset="0"/>
              </a:rPr>
              <a:t>", 3);</a:t>
            </a:r>
          </a:p>
          <a:p>
            <a:r>
              <a:rPr lang="en-US" sz="1400" dirty="0" err="1">
                <a:latin typeface="Consolas" pitchFamily="49" charset="0"/>
                <a:cs typeface="Consolas" pitchFamily="49" charset="0"/>
              </a:rPr>
              <a:t>ages.setField</a:t>
            </a:r>
            <a:r>
              <a:rPr lang="en-US" sz="1400" dirty="0">
                <a:latin typeface="Consolas" pitchFamily="49" charset="0"/>
                <a:cs typeface="Consolas" pitchFamily="49" charset="0"/>
              </a:rPr>
              <a:t>("</a:t>
            </a:r>
            <a:r>
              <a:rPr lang="en-US" sz="1400" dirty="0" err="1">
                <a:latin typeface="Consolas" pitchFamily="49" charset="0"/>
                <a:cs typeface="Consolas" pitchFamily="49" charset="0"/>
              </a:rPr>
              <a:t>MaxAge</a:t>
            </a:r>
            <a:r>
              <a:rPr lang="en-US" sz="1400" dirty="0">
                <a:latin typeface="Consolas" pitchFamily="49" charset="0"/>
                <a:cs typeface="Consolas" pitchFamily="49" charset="0"/>
              </a:rPr>
              <a:t>", 8);</a:t>
            </a:r>
          </a:p>
          <a:p>
            <a:r>
              <a:rPr lang="en-US" sz="1400" dirty="0">
                <a:latin typeface="Consolas" pitchFamily="49" charset="0"/>
                <a:cs typeface="Consolas" pitchFamily="49" charset="0"/>
              </a:rPr>
              <a:t> </a:t>
            </a:r>
          </a:p>
          <a:p>
            <a:r>
              <a:rPr lang="en-US" sz="1400" dirty="0" err="1">
                <a:latin typeface="Consolas" pitchFamily="49" charset="0"/>
                <a:cs typeface="Consolas" pitchFamily="49" charset="0"/>
              </a:rPr>
              <a:t>QueryRequest</a:t>
            </a:r>
            <a:r>
              <a:rPr lang="en-US" sz="1400" dirty="0">
                <a:latin typeface="Consolas" pitchFamily="49" charset="0"/>
                <a:cs typeface="Consolas" pitchFamily="49" charset="0"/>
              </a:rPr>
              <a:t> </a:t>
            </a:r>
            <a:r>
              <a:rPr lang="en-US" sz="1400" dirty="0" smtClean="0">
                <a:latin typeface="Consolas" pitchFamily="49" charset="0"/>
                <a:cs typeface="Consolas" pitchFamily="49" charset="0"/>
              </a:rPr>
              <a:t>request </a:t>
            </a:r>
            <a:r>
              <a:rPr lang="en-US" sz="1400" dirty="0">
                <a:latin typeface="Consolas" pitchFamily="49" charset="0"/>
                <a:cs typeface="Consolas" pitchFamily="49" charset="0"/>
              </a:rPr>
              <a:t>= new </a:t>
            </a:r>
            <a:r>
              <a:rPr lang="en-US" sz="1400" dirty="0" err="1">
                <a:latin typeface="Consolas" pitchFamily="49" charset="0"/>
                <a:cs typeface="Consolas" pitchFamily="49" charset="0"/>
              </a:rPr>
              <a:t>QueryRequest</a:t>
            </a:r>
            <a:r>
              <a:rPr lang="en-US" sz="1400" dirty="0">
                <a:latin typeface="Consolas" pitchFamily="49" charset="0"/>
                <a:cs typeface="Consolas" pitchFamily="49" charset="0"/>
              </a:rPr>
              <a:t>("</a:t>
            </a:r>
            <a:r>
              <a:rPr lang="en-US" sz="1400" dirty="0" err="1">
                <a:latin typeface="Consolas" pitchFamily="49" charset="0"/>
                <a:cs typeface="Consolas" pitchFamily="49" charset="0"/>
              </a:rPr>
              <a:t>dctListPeople</a:t>
            </a:r>
            <a:r>
              <a:rPr lang="en-US" sz="1400" dirty="0" smtClean="0">
                <a:latin typeface="Consolas" pitchFamily="49" charset="0"/>
                <a:cs typeface="Consolas" pitchFamily="49" charset="0"/>
              </a:rPr>
              <a:t>", ages</a:t>
            </a:r>
            <a:r>
              <a:rPr lang="en-US" sz="1400" dirty="0" smtClean="0">
                <a:latin typeface="Consolas" pitchFamily="49" charset="0"/>
                <a:cs typeface="Consolas" pitchFamily="49" charset="0"/>
              </a:rPr>
              <a:t>);</a:t>
            </a:r>
          </a:p>
          <a:p>
            <a:endParaRPr lang="en-US" sz="1400" dirty="0">
              <a:latin typeface="Consolas" pitchFamily="49" charset="0"/>
              <a:cs typeface="Consolas" pitchFamily="49" charset="0"/>
            </a:endParaRPr>
          </a:p>
          <a:p>
            <a:r>
              <a:rPr lang="en-US" sz="1400" dirty="0" err="1">
                <a:latin typeface="Consolas" pitchFamily="49" charset="0"/>
                <a:cs typeface="Consolas" pitchFamily="49" charset="0"/>
              </a:rPr>
              <a:t>ObjectCallback</a:t>
            </a:r>
            <a:r>
              <a:rPr lang="en-US" sz="1400" dirty="0">
                <a:latin typeface="Consolas" pitchFamily="49" charset="0"/>
                <a:cs typeface="Consolas" pitchFamily="49" charset="0"/>
              </a:rPr>
              <a:t> callback = new </a:t>
            </a:r>
            <a:r>
              <a:rPr lang="en-US" sz="1400" dirty="0" err="1">
                <a:latin typeface="Consolas" pitchFamily="49" charset="0"/>
                <a:cs typeface="Consolas" pitchFamily="49" charset="0"/>
              </a:rPr>
              <a:t>ObjectCallback</a:t>
            </a:r>
            <a:r>
              <a:rPr lang="en-US" sz="1400" dirty="0" smtClean="0">
                <a:latin typeface="Consolas" pitchFamily="49" charset="0"/>
                <a:cs typeface="Consolas" pitchFamily="49" charset="0"/>
              </a:rPr>
              <a:t>() ...</a:t>
            </a:r>
          </a:p>
          <a:p>
            <a:endParaRPr lang="en-US" sz="1400" dirty="0">
              <a:latin typeface="Consolas" pitchFamily="49" charset="0"/>
              <a:cs typeface="Consolas" pitchFamily="49" charset="0"/>
            </a:endParaRPr>
          </a:p>
          <a:p>
            <a:r>
              <a:rPr lang="en-US" sz="1400" dirty="0" err="1">
                <a:latin typeface="Consolas" pitchFamily="49" charset="0"/>
                <a:cs typeface="Consolas" pitchFamily="49" charset="0"/>
              </a:rPr>
              <a:t>Hub.instance.getDatabase</a:t>
            </a:r>
            <a:r>
              <a:rPr lang="en-US" sz="1400" dirty="0">
                <a:latin typeface="Consolas" pitchFamily="49" charset="0"/>
                <a:cs typeface="Consolas" pitchFamily="49" charset="0"/>
              </a:rPr>
              <a:t>().</a:t>
            </a:r>
            <a:r>
              <a:rPr lang="en-US" sz="1400" dirty="0" smtClean="0">
                <a:latin typeface="Consolas" pitchFamily="49" charset="0"/>
                <a:cs typeface="Consolas" pitchFamily="49" charset="0"/>
              </a:rPr>
              <a:t>submit(</a:t>
            </a:r>
            <a:r>
              <a:rPr lang="en-US" sz="1400" dirty="0">
                <a:latin typeface="Consolas" pitchFamily="49" charset="0"/>
                <a:cs typeface="Consolas" pitchFamily="49" charset="0"/>
              </a:rPr>
              <a:t>request</a:t>
            </a:r>
            <a:r>
              <a:rPr lang="en-US" sz="1400" dirty="0" smtClean="0">
                <a:latin typeface="Consolas" pitchFamily="49" charset="0"/>
                <a:cs typeface="Consolas" pitchFamily="49" charset="0"/>
              </a:rPr>
              <a:t>, </a:t>
            </a:r>
            <a:r>
              <a:rPr lang="en-US" sz="1400" dirty="0">
                <a:latin typeface="Consolas" pitchFamily="49" charset="0"/>
                <a:cs typeface="Consolas" pitchFamily="49" charset="0"/>
              </a:rPr>
              <a:t>callback);</a:t>
            </a:r>
            <a:endParaRPr lang="en-US" sz="1400" dirty="0">
              <a:latin typeface="Consolas" pitchFamily="49" charset="0"/>
              <a:cs typeface="Consolas" pitchFamily="49" charset="0"/>
            </a:endParaRPr>
          </a:p>
        </p:txBody>
      </p:sp>
    </p:spTree>
    <p:extLst>
      <p:ext uri="{BB962C8B-B14F-4D97-AF65-F5344CB8AC3E}">
        <p14:creationId xmlns:p14="http://schemas.microsoft.com/office/powerpoint/2010/main" val="41873400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685798" y="1905000"/>
            <a:ext cx="7620002" cy="28194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1066800" y="152400"/>
            <a:ext cx="7620000" cy="1251062"/>
          </a:xfrm>
        </p:spPr>
        <p:txBody>
          <a:bodyPr>
            <a:normAutofit/>
          </a:bodyPr>
          <a:lstStyle/>
          <a:p>
            <a:r>
              <a:rPr lang="en-US" dirty="0" smtClean="0"/>
              <a:t>Request-Response </a:t>
            </a:r>
            <a:r>
              <a:rPr lang="en-US" dirty="0" smtClean="0"/>
              <a:t>in </a:t>
            </a:r>
            <a:r>
              <a:rPr lang="en-US" dirty="0" smtClean="0"/>
              <a:t>Schema</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23" name="TextBox 22"/>
          <p:cNvSpPr txBox="1"/>
          <p:nvPr/>
        </p:nvSpPr>
        <p:spPr>
          <a:xfrm>
            <a:off x="228599" y="5105400"/>
            <a:ext cx="8458199" cy="923330"/>
          </a:xfrm>
          <a:prstGeom prst="rect">
            <a:avLst/>
          </a:prstGeom>
          <a:noFill/>
        </p:spPr>
        <p:txBody>
          <a:bodyPr wrap="square" rtlCol="0">
            <a:spAutoFit/>
          </a:bodyPr>
          <a:lstStyle/>
          <a:p>
            <a:r>
              <a:rPr lang="en-US" dirty="0" smtClean="0"/>
              <a:t>A </a:t>
            </a:r>
            <a:r>
              <a:rPr lang="en-US" dirty="0" err="1" smtClean="0"/>
              <a:t>DivConq</a:t>
            </a:r>
            <a:r>
              <a:rPr lang="en-US" dirty="0" smtClean="0"/>
              <a:t> schema file holds custom data types, table declarations, stored procedure declarations and more.  Above is just one snipped from the schema file showing the declaration for the stored procedure “</a:t>
            </a:r>
            <a:r>
              <a:rPr lang="en-US" dirty="0" err="1" smtClean="0"/>
              <a:t>dctListPeople</a:t>
            </a:r>
            <a:r>
              <a:rPr lang="en-US" dirty="0" smtClean="0"/>
              <a:t>”.  </a:t>
            </a:r>
            <a:endParaRPr lang="en-US" dirty="0"/>
          </a:p>
        </p:txBody>
      </p:sp>
      <p:sp>
        <p:nvSpPr>
          <p:cNvPr id="38" name="TextBox 37"/>
          <p:cNvSpPr txBox="1"/>
          <p:nvPr/>
        </p:nvSpPr>
        <p:spPr>
          <a:xfrm>
            <a:off x="762000" y="1981200"/>
            <a:ext cx="7391399" cy="2462213"/>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rtlCol="0">
            <a:spAutoFit/>
          </a:bodyPr>
          <a:lstStyle/>
          <a:p>
            <a:r>
              <a:rPr lang="en-US" sz="1400" dirty="0" smtClean="0">
                <a:latin typeface="Consolas" pitchFamily="49" charset="0"/>
                <a:cs typeface="Consolas" pitchFamily="49" charset="0"/>
              </a:rPr>
              <a:t>&lt;</a:t>
            </a:r>
            <a:r>
              <a:rPr lang="en-US" sz="1400" dirty="0">
                <a:latin typeface="Consolas" pitchFamily="49" charset="0"/>
                <a:cs typeface="Consolas" pitchFamily="49" charset="0"/>
              </a:rPr>
              <a:t>Procedure Name="</a:t>
            </a:r>
            <a:r>
              <a:rPr lang="en-US" sz="1400" dirty="0" err="1">
                <a:latin typeface="Consolas" pitchFamily="49" charset="0"/>
                <a:cs typeface="Consolas" pitchFamily="49" charset="0"/>
              </a:rPr>
              <a:t>dctListPeople</a:t>
            </a:r>
            <a:r>
              <a:rPr lang="en-US" sz="1400" dirty="0">
                <a:latin typeface="Consolas" pitchFamily="49" charset="0"/>
                <a:cs typeface="Consolas" pitchFamily="49" charset="0"/>
              </a:rPr>
              <a:t>" Execute="</a:t>
            </a:r>
            <a:r>
              <a:rPr lang="en-US" sz="1400" dirty="0" err="1">
                <a:latin typeface="Consolas" pitchFamily="49" charset="0"/>
                <a:cs typeface="Consolas" pitchFamily="49" charset="0"/>
              </a:rPr>
              <a:t>listPeople^dctToyTest</a:t>
            </a:r>
            <a:r>
              <a:rPr lang="en-US" sz="1400" dirty="0">
                <a:latin typeface="Consolas" pitchFamily="49" charset="0"/>
                <a:cs typeface="Consolas" pitchFamily="49" charset="0"/>
              </a:rPr>
              <a:t>"&gt;</a:t>
            </a:r>
          </a:p>
          <a:p>
            <a:r>
              <a:rPr lang="en-US" sz="1400" dirty="0">
                <a:latin typeface="Consolas" pitchFamily="49" charset="0"/>
                <a:cs typeface="Consolas" pitchFamily="49" charset="0"/>
              </a:rPr>
              <a:t>	&lt;Description&gt;</a:t>
            </a:r>
          </a:p>
          <a:p>
            <a:r>
              <a:rPr lang="en-US" sz="1400" dirty="0">
                <a:latin typeface="Consolas" pitchFamily="49" charset="0"/>
                <a:cs typeface="Consolas" pitchFamily="49" charset="0"/>
              </a:rPr>
              <a:t>		Get a list of names of all people in test data.</a:t>
            </a:r>
          </a:p>
          <a:p>
            <a:r>
              <a:rPr lang="en-US" sz="1400" dirty="0">
                <a:latin typeface="Consolas" pitchFamily="49" charset="0"/>
                <a:cs typeface="Consolas" pitchFamily="49" charset="0"/>
              </a:rPr>
              <a:t>		Optionally </a:t>
            </a:r>
            <a:r>
              <a:rPr lang="en-US" sz="1400" dirty="0" smtClean="0">
                <a:latin typeface="Consolas" pitchFamily="49" charset="0"/>
                <a:cs typeface="Consolas" pitchFamily="49" charset="0"/>
              </a:rPr>
              <a:t>apply an </a:t>
            </a:r>
            <a:r>
              <a:rPr lang="en-US" sz="1400" dirty="0">
                <a:latin typeface="Consolas" pitchFamily="49" charset="0"/>
                <a:cs typeface="Consolas" pitchFamily="49" charset="0"/>
              </a:rPr>
              <a:t>age range filter</a:t>
            </a:r>
          </a:p>
          <a:p>
            <a:r>
              <a:rPr lang="en-US" sz="1400" dirty="0">
                <a:latin typeface="Consolas" pitchFamily="49" charset="0"/>
                <a:cs typeface="Consolas" pitchFamily="49" charset="0"/>
              </a:rPr>
              <a:t>	&lt;/Description&gt;</a:t>
            </a:r>
          </a:p>
          <a:p>
            <a:r>
              <a:rPr lang="en-US" sz="1400" dirty="0">
                <a:latin typeface="Consolas" pitchFamily="49" charset="0"/>
                <a:cs typeface="Consolas" pitchFamily="49" charset="0"/>
              </a:rPr>
              <a:t>	&lt;</a:t>
            </a:r>
            <a:r>
              <a:rPr lang="en-US" sz="1400" dirty="0" err="1">
                <a:latin typeface="Consolas" pitchFamily="49" charset="0"/>
                <a:cs typeface="Consolas" pitchFamily="49" charset="0"/>
              </a:rPr>
              <a:t>RecRequest</a:t>
            </a:r>
            <a:r>
              <a:rPr lang="en-US" sz="1400" dirty="0">
                <a:latin typeface="Consolas" pitchFamily="49" charset="0"/>
                <a:cs typeface="Consolas" pitchFamily="49" charset="0"/>
              </a:rPr>
              <a:t>&gt;</a:t>
            </a:r>
          </a:p>
          <a:p>
            <a:r>
              <a:rPr lang="en-US" sz="1400" dirty="0">
                <a:latin typeface="Consolas" pitchFamily="49" charset="0"/>
                <a:cs typeface="Consolas" pitchFamily="49" charset="0"/>
              </a:rPr>
              <a:t>		&lt;Field Name="</a:t>
            </a:r>
            <a:r>
              <a:rPr lang="en-US" sz="1400" dirty="0" err="1">
                <a:latin typeface="Consolas" pitchFamily="49" charset="0"/>
                <a:cs typeface="Consolas" pitchFamily="49" charset="0"/>
              </a:rPr>
              <a:t>MinAge</a:t>
            </a:r>
            <a:r>
              <a:rPr lang="en-US" sz="1400" dirty="0">
                <a:latin typeface="Consolas" pitchFamily="49" charset="0"/>
                <a:cs typeface="Consolas" pitchFamily="49" charset="0"/>
              </a:rPr>
              <a:t>" Type="Integer" /&gt;</a:t>
            </a:r>
          </a:p>
          <a:p>
            <a:r>
              <a:rPr lang="en-US" sz="1400" dirty="0">
                <a:latin typeface="Consolas" pitchFamily="49" charset="0"/>
                <a:cs typeface="Consolas" pitchFamily="49" charset="0"/>
              </a:rPr>
              <a:t>		&lt;Field Name="</a:t>
            </a:r>
            <a:r>
              <a:rPr lang="en-US" sz="1400" dirty="0" err="1">
                <a:latin typeface="Consolas" pitchFamily="49" charset="0"/>
                <a:cs typeface="Consolas" pitchFamily="49" charset="0"/>
              </a:rPr>
              <a:t>MaxAge</a:t>
            </a:r>
            <a:r>
              <a:rPr lang="en-US" sz="1400" dirty="0">
                <a:latin typeface="Consolas" pitchFamily="49" charset="0"/>
                <a:cs typeface="Consolas" pitchFamily="49" charset="0"/>
              </a:rPr>
              <a:t>" Type="Integer" /&gt;</a:t>
            </a:r>
          </a:p>
          <a:p>
            <a:r>
              <a:rPr lang="en-US" sz="1400" dirty="0">
                <a:latin typeface="Consolas" pitchFamily="49" charset="0"/>
                <a:cs typeface="Consolas" pitchFamily="49" charset="0"/>
              </a:rPr>
              <a:t>	&lt;/</a:t>
            </a:r>
            <a:r>
              <a:rPr lang="en-US" sz="1400" dirty="0" err="1">
                <a:latin typeface="Consolas" pitchFamily="49" charset="0"/>
                <a:cs typeface="Consolas" pitchFamily="49" charset="0"/>
              </a:rPr>
              <a:t>RecRequest</a:t>
            </a:r>
            <a:r>
              <a:rPr lang="en-US" sz="1400" dirty="0">
                <a:latin typeface="Consolas" pitchFamily="49" charset="0"/>
                <a:cs typeface="Consolas" pitchFamily="49" charset="0"/>
              </a:rPr>
              <a:t>&gt;</a:t>
            </a:r>
          </a:p>
          <a:p>
            <a:r>
              <a:rPr lang="en-US" sz="1400" dirty="0">
                <a:latin typeface="Consolas" pitchFamily="49" charset="0"/>
                <a:cs typeface="Consolas" pitchFamily="49" charset="0"/>
              </a:rPr>
              <a:t>	&lt;</a:t>
            </a:r>
            <a:r>
              <a:rPr lang="en-US" sz="1400" dirty="0" err="1">
                <a:latin typeface="Consolas" pitchFamily="49" charset="0"/>
                <a:cs typeface="Consolas" pitchFamily="49" charset="0"/>
              </a:rPr>
              <a:t>ListResponse</a:t>
            </a:r>
            <a:r>
              <a:rPr lang="en-US" sz="1400" dirty="0">
                <a:latin typeface="Consolas" pitchFamily="49" charset="0"/>
                <a:cs typeface="Consolas" pitchFamily="49" charset="0"/>
              </a:rPr>
              <a:t> Type="String" /&gt;</a:t>
            </a:r>
          </a:p>
          <a:p>
            <a:r>
              <a:rPr lang="en-US" sz="1400" dirty="0">
                <a:latin typeface="Consolas" pitchFamily="49" charset="0"/>
                <a:cs typeface="Consolas" pitchFamily="49" charset="0"/>
              </a:rPr>
              <a:t>&lt;/Procedure&gt;</a:t>
            </a:r>
            <a:endParaRPr lang="en-US" sz="1400" dirty="0">
              <a:latin typeface="Consolas" pitchFamily="49" charset="0"/>
              <a:cs typeface="Consolas" pitchFamily="49" charset="0"/>
            </a:endParaRPr>
          </a:p>
        </p:txBody>
      </p:sp>
    </p:spTree>
    <p:extLst>
      <p:ext uri="{BB962C8B-B14F-4D97-AF65-F5344CB8AC3E}">
        <p14:creationId xmlns:p14="http://schemas.microsoft.com/office/powerpoint/2010/main" val="16174393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685798" y="1905000"/>
            <a:ext cx="7620002" cy="28194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1066800" y="152400"/>
            <a:ext cx="7620000" cy="1251062"/>
          </a:xfrm>
        </p:spPr>
        <p:txBody>
          <a:bodyPr>
            <a:normAutofit/>
          </a:bodyPr>
          <a:lstStyle/>
          <a:p>
            <a:r>
              <a:rPr lang="en-US" dirty="0" smtClean="0"/>
              <a:t>Request-Response </a:t>
            </a:r>
            <a:r>
              <a:rPr lang="en-US" dirty="0" smtClean="0"/>
              <a:t>in </a:t>
            </a:r>
            <a:r>
              <a:rPr lang="en-US" dirty="0" smtClean="0"/>
              <a:t>Schema</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23" name="TextBox 22"/>
          <p:cNvSpPr txBox="1"/>
          <p:nvPr/>
        </p:nvSpPr>
        <p:spPr>
          <a:xfrm>
            <a:off x="228599" y="5105400"/>
            <a:ext cx="8458199" cy="1477328"/>
          </a:xfrm>
          <a:prstGeom prst="rect">
            <a:avLst/>
          </a:prstGeom>
          <a:noFill/>
        </p:spPr>
        <p:txBody>
          <a:bodyPr wrap="square" rtlCol="0">
            <a:spAutoFit/>
          </a:bodyPr>
          <a:lstStyle/>
          <a:p>
            <a:r>
              <a:rPr lang="en-US" dirty="0" smtClean="0"/>
              <a:t>Ke</a:t>
            </a:r>
            <a:r>
              <a:rPr lang="en-US" dirty="0" smtClean="0"/>
              <a:t>y elements here are the Request and Response which provide the validation rules for this procedure</a:t>
            </a:r>
            <a:r>
              <a:rPr lang="en-US" dirty="0" smtClean="0"/>
              <a:t>.  Expect either a </a:t>
            </a:r>
            <a:r>
              <a:rPr lang="en-US" dirty="0" err="1" smtClean="0"/>
              <a:t>RecRequest</a:t>
            </a:r>
            <a:r>
              <a:rPr lang="en-US" dirty="0" smtClean="0"/>
              <a:t> (</a:t>
            </a:r>
            <a:r>
              <a:rPr lang="en-US" dirty="0" err="1" smtClean="0"/>
              <a:t>RecordStruct</a:t>
            </a:r>
            <a:r>
              <a:rPr lang="en-US" dirty="0" smtClean="0"/>
              <a:t>) or a </a:t>
            </a:r>
            <a:r>
              <a:rPr lang="en-US" dirty="0" err="1" smtClean="0"/>
              <a:t>ListRequest</a:t>
            </a:r>
            <a:r>
              <a:rPr lang="en-US" dirty="0" smtClean="0"/>
              <a:t> (</a:t>
            </a:r>
            <a:r>
              <a:rPr lang="en-US" dirty="0" err="1" smtClean="0"/>
              <a:t>ListStruct</a:t>
            </a:r>
            <a:r>
              <a:rPr lang="en-US" dirty="0" smtClean="0"/>
              <a:t>) for request – those are our options for request parameters.  Likewise, expect a </a:t>
            </a:r>
            <a:r>
              <a:rPr lang="en-US" dirty="0" err="1" smtClean="0"/>
              <a:t>RecResponse</a:t>
            </a:r>
            <a:r>
              <a:rPr lang="en-US" dirty="0" smtClean="0"/>
              <a:t> or a </a:t>
            </a:r>
            <a:r>
              <a:rPr lang="en-US" dirty="0" err="1" smtClean="0"/>
              <a:t>ListResponse</a:t>
            </a:r>
            <a:r>
              <a:rPr lang="en-US" dirty="0" smtClean="0"/>
              <a:t> for the response.</a:t>
            </a:r>
            <a:endParaRPr lang="en-US" dirty="0"/>
          </a:p>
        </p:txBody>
      </p:sp>
      <p:sp>
        <p:nvSpPr>
          <p:cNvPr id="38" name="TextBox 37"/>
          <p:cNvSpPr txBox="1"/>
          <p:nvPr/>
        </p:nvSpPr>
        <p:spPr>
          <a:xfrm>
            <a:off x="762000" y="1981200"/>
            <a:ext cx="7391399" cy="2462213"/>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rtlCol="0">
            <a:spAutoFit/>
          </a:bodyPr>
          <a:lstStyle/>
          <a:p>
            <a:r>
              <a:rPr lang="en-US" sz="1400" dirty="0" smtClean="0">
                <a:latin typeface="Consolas" pitchFamily="49" charset="0"/>
                <a:cs typeface="Consolas" pitchFamily="49" charset="0"/>
              </a:rPr>
              <a:t>&lt;</a:t>
            </a:r>
            <a:r>
              <a:rPr lang="en-US" sz="1400" dirty="0">
                <a:latin typeface="Consolas" pitchFamily="49" charset="0"/>
                <a:cs typeface="Consolas" pitchFamily="49" charset="0"/>
              </a:rPr>
              <a:t>Procedure Name="</a:t>
            </a:r>
            <a:r>
              <a:rPr lang="en-US" sz="1400" dirty="0" err="1">
                <a:latin typeface="Consolas" pitchFamily="49" charset="0"/>
                <a:cs typeface="Consolas" pitchFamily="49" charset="0"/>
              </a:rPr>
              <a:t>dctListPeople</a:t>
            </a:r>
            <a:r>
              <a:rPr lang="en-US" sz="1400" dirty="0">
                <a:latin typeface="Consolas" pitchFamily="49" charset="0"/>
                <a:cs typeface="Consolas" pitchFamily="49" charset="0"/>
              </a:rPr>
              <a:t>" Execute="</a:t>
            </a:r>
            <a:r>
              <a:rPr lang="en-US" sz="1400" dirty="0" err="1">
                <a:latin typeface="Consolas" pitchFamily="49" charset="0"/>
                <a:cs typeface="Consolas" pitchFamily="49" charset="0"/>
              </a:rPr>
              <a:t>listPeople^dctToyTest</a:t>
            </a:r>
            <a:r>
              <a:rPr lang="en-US" sz="1400" dirty="0">
                <a:latin typeface="Consolas" pitchFamily="49" charset="0"/>
                <a:cs typeface="Consolas" pitchFamily="49" charset="0"/>
              </a:rPr>
              <a:t>"&gt;</a:t>
            </a:r>
          </a:p>
          <a:p>
            <a:r>
              <a:rPr lang="en-US" sz="1400" dirty="0">
                <a:latin typeface="Consolas" pitchFamily="49" charset="0"/>
                <a:cs typeface="Consolas" pitchFamily="49" charset="0"/>
              </a:rPr>
              <a:t>	&lt;Description&gt;</a:t>
            </a:r>
          </a:p>
          <a:p>
            <a:r>
              <a:rPr lang="en-US" sz="1400" dirty="0">
                <a:latin typeface="Consolas" pitchFamily="49" charset="0"/>
                <a:cs typeface="Consolas" pitchFamily="49" charset="0"/>
              </a:rPr>
              <a:t>		Get a list of names of all people in test data.</a:t>
            </a:r>
          </a:p>
          <a:p>
            <a:r>
              <a:rPr lang="en-US" sz="1400" dirty="0">
                <a:latin typeface="Consolas" pitchFamily="49" charset="0"/>
                <a:cs typeface="Consolas" pitchFamily="49" charset="0"/>
              </a:rPr>
              <a:t>		Optionally </a:t>
            </a:r>
            <a:r>
              <a:rPr lang="en-US" sz="1400" dirty="0" smtClean="0">
                <a:latin typeface="Consolas" pitchFamily="49" charset="0"/>
                <a:cs typeface="Consolas" pitchFamily="49" charset="0"/>
              </a:rPr>
              <a:t>apply an </a:t>
            </a:r>
            <a:r>
              <a:rPr lang="en-US" sz="1400" dirty="0">
                <a:latin typeface="Consolas" pitchFamily="49" charset="0"/>
                <a:cs typeface="Consolas" pitchFamily="49" charset="0"/>
              </a:rPr>
              <a:t>age range filter</a:t>
            </a:r>
          </a:p>
          <a:p>
            <a:r>
              <a:rPr lang="en-US" sz="1400" dirty="0">
                <a:latin typeface="Consolas" pitchFamily="49" charset="0"/>
                <a:cs typeface="Consolas" pitchFamily="49" charset="0"/>
              </a:rPr>
              <a:t>	&lt;/Description&gt;</a:t>
            </a:r>
          </a:p>
          <a:p>
            <a:r>
              <a:rPr lang="en-US" sz="1400" dirty="0">
                <a:latin typeface="Consolas" pitchFamily="49" charset="0"/>
                <a:cs typeface="Consolas" pitchFamily="49" charset="0"/>
              </a:rPr>
              <a:t>	&lt;</a:t>
            </a:r>
            <a:r>
              <a:rPr lang="en-US" sz="1400" dirty="0" err="1">
                <a:latin typeface="Consolas" pitchFamily="49" charset="0"/>
                <a:cs typeface="Consolas" pitchFamily="49" charset="0"/>
              </a:rPr>
              <a:t>RecRequest</a:t>
            </a:r>
            <a:r>
              <a:rPr lang="en-US" sz="1400" dirty="0">
                <a:latin typeface="Consolas" pitchFamily="49" charset="0"/>
                <a:cs typeface="Consolas" pitchFamily="49" charset="0"/>
              </a:rPr>
              <a:t>&gt;</a:t>
            </a:r>
          </a:p>
          <a:p>
            <a:r>
              <a:rPr lang="en-US" sz="1400" dirty="0">
                <a:latin typeface="Consolas" pitchFamily="49" charset="0"/>
                <a:cs typeface="Consolas" pitchFamily="49" charset="0"/>
              </a:rPr>
              <a:t>		&lt;Field Name="</a:t>
            </a:r>
            <a:r>
              <a:rPr lang="en-US" sz="1400" dirty="0" err="1">
                <a:latin typeface="Consolas" pitchFamily="49" charset="0"/>
                <a:cs typeface="Consolas" pitchFamily="49" charset="0"/>
              </a:rPr>
              <a:t>MinAge</a:t>
            </a:r>
            <a:r>
              <a:rPr lang="en-US" sz="1400" dirty="0">
                <a:latin typeface="Consolas" pitchFamily="49" charset="0"/>
                <a:cs typeface="Consolas" pitchFamily="49" charset="0"/>
              </a:rPr>
              <a:t>" Type="Integer" /&gt;</a:t>
            </a:r>
          </a:p>
          <a:p>
            <a:r>
              <a:rPr lang="en-US" sz="1400" dirty="0">
                <a:latin typeface="Consolas" pitchFamily="49" charset="0"/>
                <a:cs typeface="Consolas" pitchFamily="49" charset="0"/>
              </a:rPr>
              <a:t>		&lt;Field Name="</a:t>
            </a:r>
            <a:r>
              <a:rPr lang="en-US" sz="1400" dirty="0" err="1">
                <a:latin typeface="Consolas" pitchFamily="49" charset="0"/>
                <a:cs typeface="Consolas" pitchFamily="49" charset="0"/>
              </a:rPr>
              <a:t>MaxAge</a:t>
            </a:r>
            <a:r>
              <a:rPr lang="en-US" sz="1400" dirty="0">
                <a:latin typeface="Consolas" pitchFamily="49" charset="0"/>
                <a:cs typeface="Consolas" pitchFamily="49" charset="0"/>
              </a:rPr>
              <a:t>" Type="Integer" /&gt;</a:t>
            </a:r>
          </a:p>
          <a:p>
            <a:r>
              <a:rPr lang="en-US" sz="1400" dirty="0">
                <a:latin typeface="Consolas" pitchFamily="49" charset="0"/>
                <a:cs typeface="Consolas" pitchFamily="49" charset="0"/>
              </a:rPr>
              <a:t>	&lt;/</a:t>
            </a:r>
            <a:r>
              <a:rPr lang="en-US" sz="1400" dirty="0" err="1">
                <a:latin typeface="Consolas" pitchFamily="49" charset="0"/>
                <a:cs typeface="Consolas" pitchFamily="49" charset="0"/>
              </a:rPr>
              <a:t>RecRequest</a:t>
            </a:r>
            <a:r>
              <a:rPr lang="en-US" sz="1400" dirty="0">
                <a:latin typeface="Consolas" pitchFamily="49" charset="0"/>
                <a:cs typeface="Consolas" pitchFamily="49" charset="0"/>
              </a:rPr>
              <a:t>&gt;</a:t>
            </a:r>
          </a:p>
          <a:p>
            <a:r>
              <a:rPr lang="en-US" sz="1400" dirty="0">
                <a:latin typeface="Consolas" pitchFamily="49" charset="0"/>
                <a:cs typeface="Consolas" pitchFamily="49" charset="0"/>
              </a:rPr>
              <a:t>	&lt;</a:t>
            </a:r>
            <a:r>
              <a:rPr lang="en-US" sz="1400" dirty="0" err="1">
                <a:latin typeface="Consolas" pitchFamily="49" charset="0"/>
                <a:cs typeface="Consolas" pitchFamily="49" charset="0"/>
              </a:rPr>
              <a:t>ListResponse</a:t>
            </a:r>
            <a:r>
              <a:rPr lang="en-US" sz="1400" dirty="0">
                <a:latin typeface="Consolas" pitchFamily="49" charset="0"/>
                <a:cs typeface="Consolas" pitchFamily="49" charset="0"/>
              </a:rPr>
              <a:t> Type="String" /&gt;</a:t>
            </a:r>
          </a:p>
          <a:p>
            <a:r>
              <a:rPr lang="en-US" sz="1400" dirty="0">
                <a:latin typeface="Consolas" pitchFamily="49" charset="0"/>
                <a:cs typeface="Consolas" pitchFamily="49" charset="0"/>
              </a:rPr>
              <a:t>&lt;/Procedure&gt;</a:t>
            </a:r>
            <a:endParaRPr lang="en-US" sz="1400" dirty="0">
              <a:latin typeface="Consolas" pitchFamily="49" charset="0"/>
              <a:cs typeface="Consolas" pitchFamily="49" charset="0"/>
            </a:endParaRPr>
          </a:p>
        </p:txBody>
      </p:sp>
    </p:spTree>
    <p:extLst>
      <p:ext uri="{BB962C8B-B14F-4D97-AF65-F5344CB8AC3E}">
        <p14:creationId xmlns:p14="http://schemas.microsoft.com/office/powerpoint/2010/main" val="39986336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685798" y="1905000"/>
            <a:ext cx="7620002" cy="33528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1066800" y="152400"/>
            <a:ext cx="7620000" cy="1251062"/>
          </a:xfrm>
        </p:spPr>
        <p:txBody>
          <a:bodyPr/>
          <a:lstStyle/>
          <a:p>
            <a:r>
              <a:rPr lang="en-US" dirty="0" smtClean="0"/>
              <a:t>Request-Response Example</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23" name="TextBox 22"/>
          <p:cNvSpPr txBox="1"/>
          <p:nvPr/>
        </p:nvSpPr>
        <p:spPr>
          <a:xfrm>
            <a:off x="228600" y="5373469"/>
            <a:ext cx="8458199" cy="1200329"/>
          </a:xfrm>
          <a:prstGeom prst="rect">
            <a:avLst/>
          </a:prstGeom>
          <a:noFill/>
        </p:spPr>
        <p:txBody>
          <a:bodyPr wrap="square" rtlCol="0">
            <a:spAutoFit/>
          </a:bodyPr>
          <a:lstStyle/>
          <a:p>
            <a:r>
              <a:rPr lang="en-US" dirty="0" smtClean="0"/>
              <a:t>Note that the </a:t>
            </a:r>
            <a:r>
              <a:rPr lang="en-US" dirty="0" err="1" smtClean="0"/>
              <a:t>params</a:t>
            </a:r>
            <a:r>
              <a:rPr lang="en-US" dirty="0" smtClean="0"/>
              <a:t> are not marked as required (in the schema), so any of the three examples for request are valid.</a:t>
            </a:r>
          </a:p>
          <a:p>
            <a:endParaRPr lang="en-US" dirty="0"/>
          </a:p>
          <a:p>
            <a:r>
              <a:rPr lang="en-US" dirty="0" smtClean="0"/>
              <a:t>The response is a list of strings.  No minimum is given, so a list of zero is valid.</a:t>
            </a:r>
            <a:endParaRPr lang="en-US" dirty="0"/>
          </a:p>
        </p:txBody>
      </p:sp>
      <p:sp>
        <p:nvSpPr>
          <p:cNvPr id="38" name="TextBox 37"/>
          <p:cNvSpPr txBox="1"/>
          <p:nvPr/>
        </p:nvSpPr>
        <p:spPr>
          <a:xfrm>
            <a:off x="914469" y="1981200"/>
            <a:ext cx="6858000" cy="3139321"/>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rtlCol="0">
            <a:spAutoFit/>
          </a:bodyPr>
          <a:lstStyle/>
          <a:p>
            <a:r>
              <a:rPr lang="en-US" dirty="0" smtClean="0">
                <a:latin typeface="Consolas" pitchFamily="49" charset="0"/>
                <a:cs typeface="Consolas" pitchFamily="49" charset="0"/>
              </a:rPr>
              <a:t>Request (</a:t>
            </a:r>
            <a:r>
              <a:rPr lang="en-US" dirty="0" err="1" smtClean="0">
                <a:latin typeface="Consolas" pitchFamily="49" charset="0"/>
                <a:cs typeface="Consolas" pitchFamily="49" charset="0"/>
              </a:rPr>
              <a:t>Params</a:t>
            </a:r>
            <a:r>
              <a:rPr lang="en-US" dirty="0" smtClean="0">
                <a:latin typeface="Consolas" pitchFamily="49" charset="0"/>
                <a:cs typeface="Consolas" pitchFamily="49" charset="0"/>
              </a:rPr>
              <a:t>) Examples</a:t>
            </a:r>
            <a:endParaRPr lang="en-US" dirty="0" smtClean="0">
              <a:latin typeface="Consolas" pitchFamily="49" charset="0"/>
              <a:cs typeface="Consolas" pitchFamily="49" charset="0"/>
            </a:endParaRPr>
          </a:p>
          <a:p>
            <a:pPr lvl="1"/>
            <a:endParaRPr lang="en-US" dirty="0">
              <a:latin typeface="Consolas" pitchFamily="49" charset="0"/>
              <a:cs typeface="Consolas" pitchFamily="49" charset="0"/>
            </a:endParaRPr>
          </a:p>
          <a:p>
            <a:pPr lvl="1"/>
            <a:r>
              <a:rPr lang="en-US" dirty="0" smtClean="0">
                <a:latin typeface="Consolas" pitchFamily="49" charset="0"/>
                <a:cs typeface="Consolas" pitchFamily="49" charset="0"/>
              </a:rPr>
              <a:t>a:</a:t>
            </a:r>
            <a:r>
              <a:rPr lang="en-US" dirty="0">
                <a:latin typeface="Consolas" pitchFamily="49" charset="0"/>
                <a:cs typeface="Consolas" pitchFamily="49" charset="0"/>
              </a:rPr>
              <a:t>	</a:t>
            </a:r>
            <a:r>
              <a:rPr lang="en-US" dirty="0" smtClean="0">
                <a:latin typeface="Consolas" pitchFamily="49" charset="0"/>
                <a:cs typeface="Consolas" pitchFamily="49" charset="0"/>
              </a:rPr>
              <a:t>{ “</a:t>
            </a:r>
            <a:r>
              <a:rPr lang="en-US" dirty="0" err="1" smtClean="0">
                <a:latin typeface="Consolas" pitchFamily="49" charset="0"/>
                <a:cs typeface="Consolas" pitchFamily="49" charset="0"/>
              </a:rPr>
              <a:t>MinAge</a:t>
            </a:r>
            <a:r>
              <a:rPr lang="en-US" dirty="0" smtClean="0">
                <a:latin typeface="Consolas" pitchFamily="49" charset="0"/>
                <a:cs typeface="Consolas" pitchFamily="49" charset="0"/>
              </a:rPr>
              <a:t>”: 30, “</a:t>
            </a:r>
            <a:r>
              <a:rPr lang="en-US" dirty="0" err="1" smtClean="0">
                <a:latin typeface="Consolas" pitchFamily="49" charset="0"/>
                <a:cs typeface="Consolas" pitchFamily="49" charset="0"/>
              </a:rPr>
              <a:t>MaxAge</a:t>
            </a:r>
            <a:r>
              <a:rPr lang="en-US" dirty="0" smtClean="0">
                <a:latin typeface="Consolas" pitchFamily="49" charset="0"/>
                <a:cs typeface="Consolas" pitchFamily="49" charset="0"/>
              </a:rPr>
              <a:t>”: </a:t>
            </a:r>
            <a:r>
              <a:rPr lang="en-US" dirty="0" smtClean="0">
                <a:latin typeface="Consolas" pitchFamily="49" charset="0"/>
                <a:cs typeface="Consolas" pitchFamily="49" charset="0"/>
              </a:rPr>
              <a:t>48 }</a:t>
            </a:r>
          </a:p>
          <a:p>
            <a:pPr lvl="1"/>
            <a:r>
              <a:rPr lang="en-US" dirty="0" smtClean="0">
                <a:latin typeface="Consolas" pitchFamily="49" charset="0"/>
                <a:cs typeface="Consolas" pitchFamily="49" charset="0"/>
              </a:rPr>
              <a:t>b:</a:t>
            </a:r>
            <a:r>
              <a:rPr lang="en-US" dirty="0">
                <a:latin typeface="Consolas" pitchFamily="49" charset="0"/>
                <a:cs typeface="Consolas" pitchFamily="49" charset="0"/>
              </a:rPr>
              <a:t>	{ </a:t>
            </a:r>
            <a:r>
              <a:rPr lang="en-US" dirty="0" smtClean="0">
                <a:latin typeface="Consolas" pitchFamily="49" charset="0"/>
                <a:cs typeface="Consolas" pitchFamily="49" charset="0"/>
              </a:rPr>
              <a:t>“</a:t>
            </a:r>
            <a:r>
              <a:rPr lang="en-US" dirty="0" err="1">
                <a:latin typeface="Consolas" pitchFamily="49" charset="0"/>
                <a:cs typeface="Consolas" pitchFamily="49" charset="0"/>
              </a:rPr>
              <a:t>MaxAge</a:t>
            </a:r>
            <a:r>
              <a:rPr lang="en-US" dirty="0">
                <a:latin typeface="Consolas" pitchFamily="49" charset="0"/>
                <a:cs typeface="Consolas" pitchFamily="49" charset="0"/>
              </a:rPr>
              <a:t>”: </a:t>
            </a:r>
            <a:r>
              <a:rPr lang="en-US" dirty="0" smtClean="0">
                <a:latin typeface="Consolas" pitchFamily="49" charset="0"/>
                <a:cs typeface="Consolas" pitchFamily="49" charset="0"/>
              </a:rPr>
              <a:t>48 }</a:t>
            </a:r>
            <a:endParaRPr lang="en-US" dirty="0">
              <a:latin typeface="Consolas" pitchFamily="49" charset="0"/>
              <a:cs typeface="Consolas" pitchFamily="49" charset="0"/>
            </a:endParaRPr>
          </a:p>
          <a:p>
            <a:pPr lvl="1"/>
            <a:r>
              <a:rPr lang="en-US" dirty="0" smtClean="0">
                <a:latin typeface="Consolas" pitchFamily="49" charset="0"/>
                <a:cs typeface="Consolas" pitchFamily="49" charset="0"/>
              </a:rPr>
              <a:t>c:</a:t>
            </a:r>
            <a:r>
              <a:rPr lang="en-US" dirty="0">
                <a:latin typeface="Consolas" pitchFamily="49" charset="0"/>
                <a:cs typeface="Consolas" pitchFamily="49" charset="0"/>
              </a:rPr>
              <a:t>	</a:t>
            </a:r>
            <a:r>
              <a:rPr lang="en-US" dirty="0" smtClean="0">
                <a:latin typeface="Consolas" pitchFamily="49" charset="0"/>
                <a:cs typeface="Consolas" pitchFamily="49" charset="0"/>
              </a:rPr>
              <a:t>null</a:t>
            </a:r>
            <a:endParaRPr lang="en-US" dirty="0">
              <a:latin typeface="Consolas" pitchFamily="49" charset="0"/>
              <a:cs typeface="Consolas" pitchFamily="49" charset="0"/>
            </a:endParaRPr>
          </a:p>
          <a:p>
            <a:pPr lvl="1"/>
            <a:endParaRPr lang="en-US" dirty="0" smtClean="0">
              <a:latin typeface="Consolas" pitchFamily="49" charset="0"/>
              <a:cs typeface="Consolas" pitchFamily="49" charset="0"/>
            </a:endParaRPr>
          </a:p>
          <a:p>
            <a:r>
              <a:rPr lang="en-US" dirty="0" smtClean="0">
                <a:latin typeface="Consolas" pitchFamily="49" charset="0"/>
                <a:cs typeface="Consolas" pitchFamily="49" charset="0"/>
              </a:rPr>
              <a:t>Response Examples</a:t>
            </a:r>
          </a:p>
          <a:p>
            <a:pPr lvl="1"/>
            <a:endParaRPr lang="en-US" dirty="0">
              <a:latin typeface="Consolas" pitchFamily="49" charset="0"/>
              <a:cs typeface="Consolas" pitchFamily="49" charset="0"/>
            </a:endParaRPr>
          </a:p>
          <a:p>
            <a:pPr lvl="1"/>
            <a:r>
              <a:rPr lang="en-US" dirty="0" smtClean="0">
                <a:latin typeface="Consolas" pitchFamily="49" charset="0"/>
                <a:cs typeface="Consolas" pitchFamily="49" charset="0"/>
              </a:rPr>
              <a:t>a: [ “Jim”, “Beth”, “Sandy” ]</a:t>
            </a:r>
          </a:p>
          <a:p>
            <a:pPr lvl="1"/>
            <a:r>
              <a:rPr lang="en-US" dirty="0" smtClean="0">
                <a:latin typeface="Consolas" pitchFamily="49" charset="0"/>
                <a:cs typeface="Consolas" pitchFamily="49" charset="0"/>
              </a:rPr>
              <a:t>b: [ ]</a:t>
            </a:r>
            <a:endParaRPr lang="en-US" dirty="0">
              <a:latin typeface="Consolas" pitchFamily="49" charset="0"/>
              <a:cs typeface="Consolas" pitchFamily="49" charset="0"/>
            </a:endParaRPr>
          </a:p>
          <a:p>
            <a:pPr lvl="1"/>
            <a:endParaRPr lang="en-US" dirty="0">
              <a:latin typeface="Consolas" pitchFamily="49" charset="0"/>
              <a:cs typeface="Consolas" pitchFamily="49" charset="0"/>
            </a:endParaRPr>
          </a:p>
        </p:txBody>
      </p:sp>
    </p:spTree>
    <p:extLst>
      <p:ext uri="{BB962C8B-B14F-4D97-AF65-F5344CB8AC3E}">
        <p14:creationId xmlns:p14="http://schemas.microsoft.com/office/powerpoint/2010/main" val="14202505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2133601" y="1623942"/>
            <a:ext cx="6857999" cy="3929728"/>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dirty="0" smtClean="0"/>
              <a:t>Linux Box</a:t>
            </a:r>
            <a:endParaRPr lang="en-US" dirty="0"/>
          </a:p>
        </p:txBody>
      </p:sp>
      <p:sp>
        <p:nvSpPr>
          <p:cNvPr id="2" name="Title 1"/>
          <p:cNvSpPr>
            <a:spLocks noGrp="1"/>
          </p:cNvSpPr>
          <p:nvPr>
            <p:ph type="title"/>
          </p:nvPr>
        </p:nvSpPr>
        <p:spPr>
          <a:xfrm>
            <a:off x="1066800" y="152400"/>
            <a:ext cx="7620000" cy="1251062"/>
          </a:xfrm>
        </p:spPr>
        <p:txBody>
          <a:bodyPr/>
          <a:lstStyle/>
          <a:p>
            <a:r>
              <a:rPr lang="en-US" dirty="0" smtClean="0"/>
              <a:t>Why the Foc</a:t>
            </a:r>
            <a:r>
              <a:rPr lang="en-US" dirty="0" smtClean="0"/>
              <a:t>us on JSON</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4" name="Rectangle 3"/>
          <p:cNvSpPr/>
          <p:nvPr/>
        </p:nvSpPr>
        <p:spPr>
          <a:xfrm>
            <a:off x="2362202" y="1981200"/>
            <a:ext cx="40386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smtClean="0"/>
              <a:t>Java </a:t>
            </a:r>
            <a:r>
              <a:rPr lang="en-US" dirty="0" smtClean="0"/>
              <a:t>App w</a:t>
            </a:r>
            <a:r>
              <a:rPr lang="en-US" dirty="0" smtClean="0"/>
              <a:t>/ </a:t>
            </a:r>
            <a:r>
              <a:rPr lang="en-US" dirty="0" err="1" smtClean="0"/>
              <a:t>DivConq</a:t>
            </a:r>
            <a:endParaRPr lang="en-US" dirty="0" smtClean="0"/>
          </a:p>
        </p:txBody>
      </p:sp>
      <p:sp>
        <p:nvSpPr>
          <p:cNvPr id="5" name="Rectangle 4"/>
          <p:cNvSpPr/>
          <p:nvPr/>
        </p:nvSpPr>
        <p:spPr>
          <a:xfrm>
            <a:off x="7162802" y="1981200"/>
            <a:ext cx="1676400"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smtClean="0"/>
              <a:t>MUMPS</a:t>
            </a:r>
          </a:p>
        </p:txBody>
      </p:sp>
      <p:cxnSp>
        <p:nvCxnSpPr>
          <p:cNvPr id="9" name="Straight Arrow Connector 8"/>
          <p:cNvCxnSpPr/>
          <p:nvPr/>
        </p:nvCxnSpPr>
        <p:spPr>
          <a:xfrm>
            <a:off x="6553202" y="3115734"/>
            <a:ext cx="228600" cy="8466"/>
          </a:xfrm>
          <a:prstGeom prst="straightConnector1">
            <a:avLst/>
          </a:prstGeom>
          <a:ln>
            <a:headEnd type="none" w="med" len="med"/>
            <a:tailEnd type="triangle" w="med" len="med"/>
          </a:ln>
          <a:effectLst/>
        </p:spPr>
        <p:style>
          <a:lnRef idx="2">
            <a:schemeClr val="dk1"/>
          </a:lnRef>
          <a:fillRef idx="0">
            <a:schemeClr val="dk1"/>
          </a:fillRef>
          <a:effectRef idx="1">
            <a:schemeClr val="dk1"/>
          </a:effectRef>
          <a:fontRef idx="minor">
            <a:schemeClr val="tx1"/>
          </a:fontRef>
        </p:style>
      </p:cxnSp>
      <p:cxnSp>
        <p:nvCxnSpPr>
          <p:cNvPr id="13" name="Straight Arrow Connector 12"/>
          <p:cNvCxnSpPr/>
          <p:nvPr/>
        </p:nvCxnSpPr>
        <p:spPr>
          <a:xfrm flipV="1">
            <a:off x="6781802" y="2667002"/>
            <a:ext cx="685800" cy="379397"/>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26" idx="1"/>
          </p:cNvCxnSpPr>
          <p:nvPr/>
        </p:nvCxnSpPr>
        <p:spPr>
          <a:xfrm>
            <a:off x="6777569" y="3124200"/>
            <a:ext cx="690033" cy="389838"/>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27" idx="1"/>
          </p:cNvCxnSpPr>
          <p:nvPr/>
        </p:nvCxnSpPr>
        <p:spPr>
          <a:xfrm>
            <a:off x="6777569" y="3235553"/>
            <a:ext cx="690033" cy="1034593"/>
          </a:xfrm>
          <a:prstGeom prst="straightConnector1">
            <a:avLst/>
          </a:prstGeom>
          <a:ln>
            <a:headEnd type="none" w="med" len="med"/>
            <a:tailEnd type="triangle" w="med" len="med"/>
          </a:ln>
          <a:effectLst/>
        </p:spPr>
        <p:style>
          <a:lnRef idx="2">
            <a:schemeClr val="dk1"/>
          </a:lnRef>
          <a:fillRef idx="0">
            <a:schemeClr val="dk1"/>
          </a:fillRef>
          <a:effectRef idx="1">
            <a:schemeClr val="dk1"/>
          </a:effectRef>
          <a:fontRef idx="minor">
            <a:schemeClr val="tx1"/>
          </a:fontRef>
        </p:style>
      </p:cxnSp>
      <p:sp>
        <p:nvSpPr>
          <p:cNvPr id="23" name="TextBox 22"/>
          <p:cNvSpPr txBox="1"/>
          <p:nvPr/>
        </p:nvSpPr>
        <p:spPr>
          <a:xfrm>
            <a:off x="228600" y="5602069"/>
            <a:ext cx="8458199" cy="1200329"/>
          </a:xfrm>
          <a:prstGeom prst="rect">
            <a:avLst/>
          </a:prstGeom>
          <a:noFill/>
        </p:spPr>
        <p:txBody>
          <a:bodyPr wrap="square" rtlCol="0">
            <a:spAutoFit/>
          </a:bodyPr>
          <a:lstStyle/>
          <a:p>
            <a:r>
              <a:rPr lang="en-US" dirty="0" smtClean="0"/>
              <a:t>There are many reasons why JSON – one of the best is interoperability with web apps and other external applications.  Through HTTP or </a:t>
            </a:r>
            <a:r>
              <a:rPr lang="en-US" dirty="0" err="1" smtClean="0"/>
              <a:t>WebSocket</a:t>
            </a:r>
            <a:r>
              <a:rPr lang="en-US" dirty="0" smtClean="0"/>
              <a:t> calls JSON parameters can be sent and JSON results can be returned</a:t>
            </a:r>
            <a:r>
              <a:rPr lang="en-US" dirty="0" smtClean="0"/>
              <a:t>.  To </a:t>
            </a:r>
            <a:r>
              <a:rPr lang="en-US" dirty="0"/>
              <a:t>minimize interoperability </a:t>
            </a:r>
            <a:r>
              <a:rPr lang="en-US" dirty="0" smtClean="0"/>
              <a:t>hassles </a:t>
            </a:r>
            <a:r>
              <a:rPr lang="en-US" dirty="0" err="1" smtClean="0"/>
              <a:t>DivConq</a:t>
            </a:r>
            <a:r>
              <a:rPr lang="en-US" dirty="0" smtClean="0"/>
              <a:t> favors JSON-like structures throughout.</a:t>
            </a:r>
            <a:endParaRPr lang="en-US" dirty="0"/>
          </a:p>
        </p:txBody>
      </p:sp>
      <p:cxnSp>
        <p:nvCxnSpPr>
          <p:cNvPr id="17" name="Straight Arrow Connector 16"/>
          <p:cNvCxnSpPr/>
          <p:nvPr/>
        </p:nvCxnSpPr>
        <p:spPr>
          <a:xfrm>
            <a:off x="6070533" y="2785533"/>
            <a:ext cx="427636" cy="26086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6096002" y="3083584"/>
            <a:ext cx="427636" cy="643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6100235" y="3147884"/>
            <a:ext cx="452967" cy="357316"/>
          </a:xfrm>
          <a:prstGeom prst="straightConnector1">
            <a:avLst/>
          </a:prstGeom>
          <a:ln>
            <a:headEnd type="none" w="med" len="med"/>
            <a:tailEnd type="triangle" w="med" len="med"/>
          </a:ln>
          <a:effectLst/>
        </p:spPr>
        <p:style>
          <a:lnRef idx="2">
            <a:schemeClr val="dk1"/>
          </a:lnRef>
          <a:fillRef idx="0">
            <a:schemeClr val="dk1"/>
          </a:fillRef>
          <a:effectRef idx="1">
            <a:schemeClr val="dk1"/>
          </a:effectRef>
          <a:fontRef idx="minor">
            <a:schemeClr val="tx1"/>
          </a:fontRef>
        </p:style>
      </p:cxnSp>
      <p:sp>
        <p:nvSpPr>
          <p:cNvPr id="8" name="Rectangle 7"/>
          <p:cNvSpPr/>
          <p:nvPr/>
        </p:nvSpPr>
        <p:spPr>
          <a:xfrm>
            <a:off x="4762501" y="2514600"/>
            <a:ext cx="1333500" cy="1441907"/>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err="1" smtClean="0"/>
              <a:t>DivConq</a:t>
            </a:r>
            <a:r>
              <a:rPr lang="en-US" dirty="0" smtClean="0"/>
              <a:t> </a:t>
            </a:r>
          </a:p>
          <a:p>
            <a:pPr algn="ctr"/>
            <a:r>
              <a:rPr lang="en-US" dirty="0" smtClean="0"/>
              <a:t>Database Interface</a:t>
            </a:r>
            <a:endParaRPr lang="en-US" dirty="0"/>
          </a:p>
        </p:txBody>
      </p:sp>
      <p:sp>
        <p:nvSpPr>
          <p:cNvPr id="20" name="Rectangle 19"/>
          <p:cNvSpPr/>
          <p:nvPr/>
        </p:nvSpPr>
        <p:spPr>
          <a:xfrm>
            <a:off x="3158066" y="2514600"/>
            <a:ext cx="1299633" cy="1148892"/>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Your</a:t>
            </a:r>
          </a:p>
          <a:p>
            <a:pPr algn="ctr"/>
            <a:r>
              <a:rPr lang="en-US" dirty="0" smtClean="0"/>
              <a:t>Application</a:t>
            </a:r>
          </a:p>
          <a:p>
            <a:pPr algn="ctr"/>
            <a:r>
              <a:rPr lang="en-US" dirty="0" smtClean="0"/>
              <a:t>Code</a:t>
            </a:r>
            <a:endParaRPr lang="en-US" dirty="0"/>
          </a:p>
        </p:txBody>
      </p:sp>
      <p:cxnSp>
        <p:nvCxnSpPr>
          <p:cNvPr id="21" name="Straight Arrow Connector 20"/>
          <p:cNvCxnSpPr/>
          <p:nvPr/>
        </p:nvCxnSpPr>
        <p:spPr>
          <a:xfrm flipV="1">
            <a:off x="4292599" y="2879038"/>
            <a:ext cx="660401" cy="23684"/>
          </a:xfrm>
          <a:prstGeom prst="straightConnector1">
            <a:avLst/>
          </a:prstGeom>
          <a:ln>
            <a:headEnd type="none" w="med" len="med"/>
            <a:tailEnd type="triangle" w="med" len="med"/>
          </a:ln>
          <a:effectLst/>
        </p:spPr>
        <p:style>
          <a:lnRef idx="2">
            <a:schemeClr val="dk1"/>
          </a:lnRef>
          <a:fillRef idx="0">
            <a:schemeClr val="dk1"/>
          </a:fillRef>
          <a:effectRef idx="1">
            <a:schemeClr val="dk1"/>
          </a:effectRef>
          <a:fontRef idx="minor">
            <a:schemeClr val="tx1"/>
          </a:fontRef>
        </p:style>
      </p:cxnSp>
      <p:sp>
        <p:nvSpPr>
          <p:cNvPr id="25" name="Rectangle 24"/>
          <p:cNvSpPr/>
          <p:nvPr/>
        </p:nvSpPr>
        <p:spPr>
          <a:xfrm>
            <a:off x="7467602" y="2438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6" name="Rectangle 25"/>
          <p:cNvSpPr/>
          <p:nvPr/>
        </p:nvSpPr>
        <p:spPr>
          <a:xfrm>
            <a:off x="7467602" y="3206292"/>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27" name="Rectangle 26"/>
          <p:cNvSpPr/>
          <p:nvPr/>
        </p:nvSpPr>
        <p:spPr>
          <a:xfrm>
            <a:off x="7467602" y="3962400"/>
            <a:ext cx="1107016" cy="615492"/>
          </a:xfrm>
          <a:prstGeom prst="rect">
            <a:avLst/>
          </a:prstGeom>
        </p:spPr>
        <p:style>
          <a:lnRef idx="0">
            <a:schemeClr val="accent4"/>
          </a:lnRef>
          <a:fillRef idx="3">
            <a:schemeClr val="accent4"/>
          </a:fillRef>
          <a:effectRef idx="3">
            <a:schemeClr val="accent4"/>
          </a:effectRef>
          <a:fontRef idx="minor">
            <a:schemeClr val="lt1"/>
          </a:fontRef>
        </p:style>
        <p:txBody>
          <a:bodyPr rtlCol="0" anchor="t"/>
          <a:lstStyle/>
          <a:p>
            <a:pPr algn="ctr"/>
            <a:r>
              <a:rPr lang="en-US" dirty="0" smtClean="0"/>
              <a:t>MUMPS</a:t>
            </a:r>
          </a:p>
          <a:p>
            <a:pPr algn="ctr"/>
            <a:r>
              <a:rPr lang="en-US" dirty="0" smtClean="0"/>
              <a:t>Process</a:t>
            </a:r>
            <a:endParaRPr lang="en-US" dirty="0"/>
          </a:p>
        </p:txBody>
      </p:sp>
      <p:sp>
        <p:nvSpPr>
          <p:cNvPr id="33" name="Rectangle 32"/>
          <p:cNvSpPr/>
          <p:nvPr/>
        </p:nvSpPr>
        <p:spPr>
          <a:xfrm>
            <a:off x="4165534" y="4190999"/>
            <a:ext cx="1904999" cy="499533"/>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err="1" smtClean="0"/>
              <a:t>DivConq</a:t>
            </a:r>
            <a:r>
              <a:rPr lang="en-US" dirty="0" smtClean="0"/>
              <a:t> Schema</a:t>
            </a:r>
          </a:p>
        </p:txBody>
      </p:sp>
      <p:cxnSp>
        <p:nvCxnSpPr>
          <p:cNvPr id="28" name="Straight Arrow Connector 27"/>
          <p:cNvCxnSpPr/>
          <p:nvPr/>
        </p:nvCxnSpPr>
        <p:spPr>
          <a:xfrm>
            <a:off x="5257802" y="3839205"/>
            <a:ext cx="0" cy="469040"/>
          </a:xfrm>
          <a:prstGeom prst="straightConnector1">
            <a:avLst/>
          </a:prstGeom>
          <a:ln>
            <a:headEnd type="none" w="med" len="med"/>
            <a:tailEnd type="triangle" w="med" len="med"/>
          </a:ln>
          <a:effectLst/>
        </p:spPr>
        <p:style>
          <a:lnRef idx="2">
            <a:schemeClr val="dk1"/>
          </a:lnRef>
          <a:fillRef idx="0">
            <a:schemeClr val="dk1"/>
          </a:fillRef>
          <a:effectRef idx="1">
            <a:schemeClr val="dk1"/>
          </a:effectRef>
          <a:fontRef idx="minor">
            <a:schemeClr val="tx1"/>
          </a:fontRef>
        </p:style>
      </p:cxnSp>
      <p:sp>
        <p:nvSpPr>
          <p:cNvPr id="48" name="Rectangle 47"/>
          <p:cNvSpPr/>
          <p:nvPr/>
        </p:nvSpPr>
        <p:spPr>
          <a:xfrm>
            <a:off x="152400" y="1623942"/>
            <a:ext cx="1676400" cy="133784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t>Windows</a:t>
            </a:r>
          </a:p>
          <a:p>
            <a:pPr algn="ctr"/>
            <a:r>
              <a:rPr lang="en-US" dirty="0" smtClean="0"/>
              <a:t>User w/</a:t>
            </a:r>
          </a:p>
          <a:p>
            <a:pPr algn="ctr"/>
            <a:r>
              <a:rPr lang="en-US" dirty="0" smtClean="0"/>
              <a:t>Web Browser</a:t>
            </a:r>
            <a:endParaRPr lang="en-US" dirty="0"/>
          </a:p>
        </p:txBody>
      </p:sp>
      <p:sp>
        <p:nvSpPr>
          <p:cNvPr id="49" name="Rectangle 48"/>
          <p:cNvSpPr/>
          <p:nvPr/>
        </p:nvSpPr>
        <p:spPr>
          <a:xfrm>
            <a:off x="152400" y="3345482"/>
            <a:ext cx="1676400" cy="133784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t>External</a:t>
            </a:r>
          </a:p>
          <a:p>
            <a:pPr algn="ctr"/>
            <a:r>
              <a:rPr lang="en-US" dirty="0" smtClean="0"/>
              <a:t>App on</a:t>
            </a:r>
          </a:p>
          <a:p>
            <a:pPr algn="ctr"/>
            <a:r>
              <a:rPr lang="en-US" dirty="0" smtClean="0"/>
              <a:t>Linux</a:t>
            </a:r>
            <a:endParaRPr lang="en-US" dirty="0"/>
          </a:p>
        </p:txBody>
      </p:sp>
      <p:sp>
        <p:nvSpPr>
          <p:cNvPr id="53" name="Rectangle 52"/>
          <p:cNvSpPr/>
          <p:nvPr/>
        </p:nvSpPr>
        <p:spPr>
          <a:xfrm>
            <a:off x="2586567" y="4003446"/>
            <a:ext cx="1299633" cy="1148892"/>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err="1" smtClean="0"/>
              <a:t>DivConq</a:t>
            </a:r>
            <a:endParaRPr lang="en-US" dirty="0" smtClean="0"/>
          </a:p>
          <a:p>
            <a:pPr algn="ctr"/>
            <a:r>
              <a:rPr lang="en-US" dirty="0" smtClean="0"/>
              <a:t>Web Server</a:t>
            </a:r>
          </a:p>
          <a:p>
            <a:pPr algn="ctr"/>
            <a:r>
              <a:rPr lang="en-US" sz="1400" dirty="0" smtClean="0"/>
              <a:t>(HTTP + Web Sockets)</a:t>
            </a:r>
            <a:endParaRPr lang="en-US" sz="1400" dirty="0"/>
          </a:p>
        </p:txBody>
      </p:sp>
      <p:cxnSp>
        <p:nvCxnSpPr>
          <p:cNvPr id="54" name="Straight Arrow Connector 53"/>
          <p:cNvCxnSpPr/>
          <p:nvPr/>
        </p:nvCxnSpPr>
        <p:spPr>
          <a:xfrm>
            <a:off x="1676402" y="2628099"/>
            <a:ext cx="990598" cy="1574313"/>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1676402" y="3962400"/>
            <a:ext cx="990598" cy="478365"/>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3471337" y="3566499"/>
            <a:ext cx="262463" cy="50722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10927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685798" y="1905000"/>
            <a:ext cx="7620002" cy="33528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1066800" y="152400"/>
            <a:ext cx="7620000" cy="1251062"/>
          </a:xfrm>
        </p:spPr>
        <p:txBody>
          <a:bodyPr/>
          <a:lstStyle/>
          <a:p>
            <a:r>
              <a:rPr lang="en-US" dirty="0" smtClean="0"/>
              <a:t>Request in MUMPS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23" name="TextBox 22"/>
          <p:cNvSpPr txBox="1"/>
          <p:nvPr/>
        </p:nvSpPr>
        <p:spPr>
          <a:xfrm>
            <a:off x="228600" y="5373469"/>
            <a:ext cx="8458199" cy="1200329"/>
          </a:xfrm>
          <a:prstGeom prst="rect">
            <a:avLst/>
          </a:prstGeom>
          <a:noFill/>
        </p:spPr>
        <p:txBody>
          <a:bodyPr wrap="square" rtlCol="0">
            <a:spAutoFit/>
          </a:bodyPr>
          <a:lstStyle/>
          <a:p>
            <a:r>
              <a:rPr lang="en-US" dirty="0"/>
              <a:t>JSON </a:t>
            </a:r>
            <a:r>
              <a:rPr lang="en-US" dirty="0" smtClean="0"/>
              <a:t>can be adopted to MUMPS </a:t>
            </a:r>
            <a:r>
              <a:rPr lang="en-US" dirty="0" smtClean="0"/>
              <a:t>structures without much effort, details in a future presentation.  As far as this overview is concerned, the key point is that JSON-like structures get transformed into MUMPS structures before the stored procedure is called.</a:t>
            </a:r>
            <a:endParaRPr lang="en-US" dirty="0"/>
          </a:p>
        </p:txBody>
      </p:sp>
      <p:sp>
        <p:nvSpPr>
          <p:cNvPr id="38" name="TextBox 37"/>
          <p:cNvSpPr txBox="1"/>
          <p:nvPr/>
        </p:nvSpPr>
        <p:spPr>
          <a:xfrm>
            <a:off x="914469" y="1981200"/>
            <a:ext cx="6858000" cy="2308324"/>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rtlCol="0">
            <a:spAutoFit/>
          </a:bodyPr>
          <a:lstStyle/>
          <a:p>
            <a:r>
              <a:rPr lang="en-US" dirty="0" smtClean="0">
                <a:latin typeface="Consolas" pitchFamily="49" charset="0"/>
                <a:cs typeface="Consolas" pitchFamily="49" charset="0"/>
              </a:rPr>
              <a:t>Java Request (</a:t>
            </a:r>
            <a:r>
              <a:rPr lang="en-US" dirty="0" err="1" smtClean="0">
                <a:latin typeface="Consolas" pitchFamily="49" charset="0"/>
                <a:cs typeface="Consolas" pitchFamily="49" charset="0"/>
              </a:rPr>
              <a:t>Params</a:t>
            </a:r>
            <a:r>
              <a:rPr lang="en-US" dirty="0" smtClean="0">
                <a:latin typeface="Consolas" pitchFamily="49" charset="0"/>
                <a:cs typeface="Consolas" pitchFamily="49" charset="0"/>
              </a:rPr>
              <a:t>)</a:t>
            </a:r>
            <a:endParaRPr lang="en-US" dirty="0" smtClean="0">
              <a:latin typeface="Consolas" pitchFamily="49" charset="0"/>
              <a:cs typeface="Consolas" pitchFamily="49" charset="0"/>
            </a:endParaRPr>
          </a:p>
          <a:p>
            <a:pPr lvl="1"/>
            <a:endParaRPr lang="en-US" dirty="0">
              <a:latin typeface="Consolas" pitchFamily="49" charset="0"/>
              <a:cs typeface="Consolas" pitchFamily="49" charset="0"/>
            </a:endParaRPr>
          </a:p>
          <a:p>
            <a:pPr lvl="1"/>
            <a:r>
              <a:rPr lang="en-US" dirty="0" smtClean="0">
                <a:latin typeface="Consolas" pitchFamily="49" charset="0"/>
                <a:cs typeface="Consolas" pitchFamily="49" charset="0"/>
              </a:rPr>
              <a:t>{ </a:t>
            </a:r>
            <a:r>
              <a:rPr lang="en-US" dirty="0" smtClean="0">
                <a:latin typeface="Consolas" pitchFamily="49" charset="0"/>
                <a:cs typeface="Consolas" pitchFamily="49" charset="0"/>
              </a:rPr>
              <a:t>“</a:t>
            </a:r>
            <a:r>
              <a:rPr lang="en-US" dirty="0" err="1" smtClean="0">
                <a:latin typeface="Consolas" pitchFamily="49" charset="0"/>
                <a:cs typeface="Consolas" pitchFamily="49" charset="0"/>
              </a:rPr>
              <a:t>MinAge</a:t>
            </a:r>
            <a:r>
              <a:rPr lang="en-US" dirty="0" smtClean="0">
                <a:latin typeface="Consolas" pitchFamily="49" charset="0"/>
                <a:cs typeface="Consolas" pitchFamily="49" charset="0"/>
              </a:rPr>
              <a:t>”: 30, “</a:t>
            </a:r>
            <a:r>
              <a:rPr lang="en-US" dirty="0" err="1" smtClean="0">
                <a:latin typeface="Consolas" pitchFamily="49" charset="0"/>
                <a:cs typeface="Consolas" pitchFamily="49" charset="0"/>
              </a:rPr>
              <a:t>MaxAge</a:t>
            </a:r>
            <a:r>
              <a:rPr lang="en-US" dirty="0" smtClean="0">
                <a:latin typeface="Consolas" pitchFamily="49" charset="0"/>
                <a:cs typeface="Consolas" pitchFamily="49" charset="0"/>
              </a:rPr>
              <a:t>”: </a:t>
            </a:r>
            <a:r>
              <a:rPr lang="en-US" dirty="0" smtClean="0">
                <a:latin typeface="Consolas" pitchFamily="49" charset="0"/>
                <a:cs typeface="Consolas" pitchFamily="49" charset="0"/>
              </a:rPr>
              <a:t>48 }</a:t>
            </a:r>
            <a:endParaRPr lang="en-US" dirty="0">
              <a:latin typeface="Consolas" pitchFamily="49" charset="0"/>
              <a:cs typeface="Consolas" pitchFamily="49" charset="0"/>
            </a:endParaRPr>
          </a:p>
          <a:p>
            <a:pPr lvl="1"/>
            <a:endParaRPr lang="en-US" dirty="0">
              <a:latin typeface="Consolas" pitchFamily="49" charset="0"/>
              <a:cs typeface="Consolas" pitchFamily="49" charset="0"/>
            </a:endParaRPr>
          </a:p>
          <a:p>
            <a:r>
              <a:rPr lang="en-US" dirty="0" smtClean="0">
                <a:latin typeface="Consolas" pitchFamily="49" charset="0"/>
                <a:cs typeface="Consolas" pitchFamily="49" charset="0"/>
              </a:rPr>
              <a:t>MUMPS </a:t>
            </a:r>
            <a:r>
              <a:rPr lang="en-US" dirty="0" err="1" smtClean="0">
                <a:latin typeface="Consolas" pitchFamily="49" charset="0"/>
                <a:cs typeface="Consolas" pitchFamily="49" charset="0"/>
              </a:rPr>
              <a:t>Params</a:t>
            </a:r>
            <a:endParaRPr lang="en-US" dirty="0" smtClean="0">
              <a:latin typeface="Consolas" pitchFamily="49" charset="0"/>
              <a:cs typeface="Consolas" pitchFamily="49" charset="0"/>
            </a:endParaRPr>
          </a:p>
          <a:p>
            <a:pPr lvl="1"/>
            <a:endParaRPr lang="en-US" dirty="0">
              <a:latin typeface="Consolas" pitchFamily="49" charset="0"/>
              <a:cs typeface="Consolas" pitchFamily="49" charset="0"/>
            </a:endParaRPr>
          </a:p>
          <a:p>
            <a:pPr lvl="1"/>
            <a:r>
              <a:rPr lang="en-US" dirty="0" err="1" smtClean="0">
                <a:latin typeface="Consolas" pitchFamily="49" charset="0"/>
                <a:cs typeface="Consolas" pitchFamily="49" charset="0"/>
              </a:rPr>
              <a:t>Params</a:t>
            </a:r>
            <a:r>
              <a:rPr lang="en-US" dirty="0" smtClean="0">
                <a:latin typeface="Consolas" pitchFamily="49" charset="0"/>
                <a:cs typeface="Consolas" pitchFamily="49" charset="0"/>
              </a:rPr>
              <a:t>(“</a:t>
            </a:r>
            <a:r>
              <a:rPr lang="en-US" dirty="0" err="1" smtClean="0">
                <a:latin typeface="Consolas" pitchFamily="49" charset="0"/>
                <a:cs typeface="Consolas" pitchFamily="49" charset="0"/>
              </a:rPr>
              <a:t>MinAge</a:t>
            </a:r>
            <a:r>
              <a:rPr lang="en-US" dirty="0" smtClean="0">
                <a:latin typeface="Consolas" pitchFamily="49" charset="0"/>
                <a:cs typeface="Consolas" pitchFamily="49" charset="0"/>
              </a:rPr>
              <a:t>”)=30</a:t>
            </a:r>
          </a:p>
          <a:p>
            <a:pPr lvl="1"/>
            <a:r>
              <a:rPr lang="en-US" dirty="0" err="1" smtClean="0">
                <a:latin typeface="Consolas" pitchFamily="49" charset="0"/>
                <a:cs typeface="Consolas" pitchFamily="49" charset="0"/>
              </a:rPr>
              <a:t>Params</a:t>
            </a:r>
            <a:r>
              <a:rPr lang="en-US" dirty="0" smtClean="0">
                <a:latin typeface="Consolas" pitchFamily="49" charset="0"/>
                <a:cs typeface="Consolas" pitchFamily="49" charset="0"/>
              </a:rPr>
              <a:t>(“</a:t>
            </a:r>
            <a:r>
              <a:rPr lang="en-US" dirty="0" err="1" smtClean="0">
                <a:latin typeface="Consolas" pitchFamily="49" charset="0"/>
                <a:cs typeface="Consolas" pitchFamily="49" charset="0"/>
              </a:rPr>
              <a:t>MaxAge</a:t>
            </a:r>
            <a:r>
              <a:rPr lang="en-US" dirty="0" smtClean="0">
                <a:latin typeface="Consolas" pitchFamily="49" charset="0"/>
                <a:cs typeface="Consolas" pitchFamily="49" charset="0"/>
              </a:rPr>
              <a:t>”)=48</a:t>
            </a:r>
            <a:endParaRPr lang="en-US" dirty="0" smtClean="0">
              <a:latin typeface="Consolas" pitchFamily="49" charset="0"/>
              <a:cs typeface="Consolas" pitchFamily="49" charset="0"/>
            </a:endParaRPr>
          </a:p>
        </p:txBody>
      </p:sp>
    </p:spTree>
    <p:extLst>
      <p:ext uri="{BB962C8B-B14F-4D97-AF65-F5344CB8AC3E}">
        <p14:creationId xmlns:p14="http://schemas.microsoft.com/office/powerpoint/2010/main" val="24916171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685798" y="1752600"/>
            <a:ext cx="7620002" cy="3505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1066800" y="152400"/>
            <a:ext cx="7620000" cy="1251062"/>
          </a:xfrm>
        </p:spPr>
        <p:txBody>
          <a:bodyPr/>
          <a:lstStyle/>
          <a:p>
            <a:r>
              <a:rPr lang="en-US" dirty="0" smtClean="0"/>
              <a:t>MUMPS Procedure</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23" name="TextBox 22"/>
          <p:cNvSpPr txBox="1"/>
          <p:nvPr/>
        </p:nvSpPr>
        <p:spPr>
          <a:xfrm>
            <a:off x="228600" y="5373469"/>
            <a:ext cx="8458199" cy="923330"/>
          </a:xfrm>
          <a:prstGeom prst="rect">
            <a:avLst/>
          </a:prstGeom>
          <a:noFill/>
        </p:spPr>
        <p:txBody>
          <a:bodyPr wrap="square" rtlCol="0">
            <a:spAutoFit/>
          </a:bodyPr>
          <a:lstStyle/>
          <a:p>
            <a:r>
              <a:rPr lang="en-US" dirty="0" smtClean="0"/>
              <a:t>The schema tells us what MUMPS routine and function to call</a:t>
            </a:r>
            <a:r>
              <a:rPr lang="en-US" dirty="0" smtClean="0"/>
              <a:t>.  Above is a hint at what the code has to do – return a list of strings.  Note how the result from the procedure is sent back to Java by using the “write” command.    </a:t>
            </a:r>
            <a:endParaRPr lang="en-US" dirty="0"/>
          </a:p>
        </p:txBody>
      </p:sp>
      <p:sp>
        <p:nvSpPr>
          <p:cNvPr id="38" name="TextBox 37"/>
          <p:cNvSpPr txBox="1"/>
          <p:nvPr/>
        </p:nvSpPr>
        <p:spPr>
          <a:xfrm>
            <a:off x="914469" y="1828800"/>
            <a:ext cx="6858000" cy="3293209"/>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rtlCol="0">
            <a:spAutoFit/>
          </a:bodyPr>
          <a:lstStyle/>
          <a:p>
            <a:r>
              <a:rPr lang="en-US" dirty="0" smtClean="0">
                <a:latin typeface="Consolas" pitchFamily="49" charset="0"/>
                <a:cs typeface="Consolas" pitchFamily="49" charset="0"/>
              </a:rPr>
              <a:t>Schema Declaration</a:t>
            </a:r>
            <a:endParaRPr lang="en-US" dirty="0" smtClean="0">
              <a:latin typeface="Consolas" pitchFamily="49" charset="0"/>
              <a:cs typeface="Consolas" pitchFamily="49" charset="0"/>
            </a:endParaRPr>
          </a:p>
          <a:p>
            <a:pPr lvl="1"/>
            <a:endParaRPr lang="en-US" sz="1400" dirty="0">
              <a:latin typeface="Consolas" pitchFamily="49" charset="0"/>
              <a:cs typeface="Consolas" pitchFamily="49" charset="0"/>
            </a:endParaRPr>
          </a:p>
          <a:p>
            <a:r>
              <a:rPr lang="en-US" sz="1400" dirty="0">
                <a:latin typeface="Consolas" pitchFamily="49" charset="0"/>
                <a:cs typeface="Consolas" pitchFamily="49" charset="0"/>
              </a:rPr>
              <a:t>&lt;Procedure Name="</a:t>
            </a:r>
            <a:r>
              <a:rPr lang="en-US" sz="1400" dirty="0" err="1">
                <a:latin typeface="Consolas" pitchFamily="49" charset="0"/>
                <a:cs typeface="Consolas" pitchFamily="49" charset="0"/>
              </a:rPr>
              <a:t>dctListPeople</a:t>
            </a:r>
            <a:r>
              <a:rPr lang="en-US" sz="1400" dirty="0">
                <a:latin typeface="Consolas" pitchFamily="49" charset="0"/>
                <a:cs typeface="Consolas" pitchFamily="49" charset="0"/>
              </a:rPr>
              <a:t>" Execute="</a:t>
            </a:r>
            <a:r>
              <a:rPr lang="en-US" sz="1400" dirty="0" err="1">
                <a:latin typeface="Consolas" pitchFamily="49" charset="0"/>
                <a:cs typeface="Consolas" pitchFamily="49" charset="0"/>
              </a:rPr>
              <a:t>listPeople^dctToyTest</a:t>
            </a:r>
            <a:r>
              <a:rPr lang="en-US" sz="1400" dirty="0">
                <a:latin typeface="Consolas" pitchFamily="49" charset="0"/>
                <a:cs typeface="Consolas" pitchFamily="49" charset="0"/>
              </a:rPr>
              <a:t>"&gt;</a:t>
            </a:r>
          </a:p>
          <a:p>
            <a:pPr lvl="1"/>
            <a:endParaRPr lang="en-US" dirty="0">
              <a:latin typeface="Consolas" pitchFamily="49" charset="0"/>
              <a:cs typeface="Consolas" pitchFamily="49" charset="0"/>
            </a:endParaRPr>
          </a:p>
          <a:p>
            <a:r>
              <a:rPr lang="en-US" dirty="0" smtClean="0">
                <a:latin typeface="Consolas" pitchFamily="49" charset="0"/>
                <a:cs typeface="Consolas" pitchFamily="49" charset="0"/>
              </a:rPr>
              <a:t>MUMPS Code</a:t>
            </a:r>
          </a:p>
          <a:p>
            <a:pPr lvl="1"/>
            <a:endParaRPr lang="en-US" sz="1400" dirty="0" smtClean="0">
              <a:latin typeface="Consolas" pitchFamily="49" charset="0"/>
              <a:cs typeface="Consolas" pitchFamily="49" charset="0"/>
            </a:endParaRPr>
          </a:p>
          <a:p>
            <a:r>
              <a:rPr lang="en-US" sz="1400" dirty="0" err="1">
                <a:latin typeface="Consolas" pitchFamily="49" charset="0"/>
                <a:cs typeface="Consolas" pitchFamily="49" charset="0"/>
              </a:rPr>
              <a:t>listPeople</a:t>
            </a:r>
            <a:r>
              <a:rPr lang="en-US" sz="1400" dirty="0">
                <a:latin typeface="Consolas" pitchFamily="49" charset="0"/>
                <a:cs typeface="Consolas" pitchFamily="49" charset="0"/>
              </a:rPr>
              <a:t> </a:t>
            </a:r>
            <a:r>
              <a:rPr lang="en-US" sz="1400" dirty="0" smtClean="0">
                <a:latin typeface="Consolas" pitchFamily="49" charset="0"/>
                <a:cs typeface="Consolas" pitchFamily="49" charset="0"/>
              </a:rPr>
              <a:t>; </a:t>
            </a:r>
          </a:p>
          <a:p>
            <a:r>
              <a:rPr lang="en-US" sz="1400" dirty="0">
                <a:latin typeface="Consolas" pitchFamily="49" charset="0"/>
                <a:cs typeface="Consolas" pitchFamily="49" charset="0"/>
              </a:rPr>
              <a:t> </a:t>
            </a:r>
            <a:r>
              <a:rPr lang="en-US" sz="1400" dirty="0" smtClean="0">
                <a:latin typeface="Consolas" pitchFamily="49" charset="0"/>
                <a:cs typeface="Consolas" pitchFamily="49" charset="0"/>
              </a:rPr>
              <a:t>;</a:t>
            </a:r>
          </a:p>
          <a:p>
            <a:r>
              <a:rPr lang="en-US" sz="1400" dirty="0" smtClean="0">
                <a:latin typeface="Consolas" pitchFamily="49" charset="0"/>
                <a:cs typeface="Consolas" pitchFamily="49" charset="0"/>
              </a:rPr>
              <a:t> w </a:t>
            </a:r>
            <a:r>
              <a:rPr lang="en-US" sz="1400" dirty="0" err="1">
                <a:latin typeface="Consolas" pitchFamily="49" charset="0"/>
                <a:cs typeface="Consolas" pitchFamily="49" charset="0"/>
              </a:rPr>
              <a:t>StartList</a:t>
            </a:r>
            <a:r>
              <a:rPr lang="en-US" sz="1400" dirty="0">
                <a:latin typeface="Consolas" pitchFamily="49" charset="0"/>
                <a:cs typeface="Consolas" pitchFamily="49" charset="0"/>
              </a:rPr>
              <a:t>	</a:t>
            </a:r>
            <a:r>
              <a:rPr lang="en-US" sz="1400" dirty="0" smtClean="0">
                <a:latin typeface="Consolas" pitchFamily="49" charset="0"/>
                <a:cs typeface="Consolas" pitchFamily="49" charset="0"/>
              </a:rPr>
              <a:t>	; </a:t>
            </a:r>
            <a:r>
              <a:rPr lang="en-US" sz="1400" dirty="0">
                <a:latin typeface="Consolas" pitchFamily="49" charset="0"/>
                <a:cs typeface="Consolas" pitchFamily="49" charset="0"/>
              </a:rPr>
              <a:t>start list of people </a:t>
            </a:r>
            <a:endParaRPr lang="en-US" sz="1400" dirty="0" smtClean="0">
              <a:latin typeface="Consolas" pitchFamily="49" charset="0"/>
              <a:cs typeface="Consolas" pitchFamily="49" charset="0"/>
            </a:endParaRPr>
          </a:p>
          <a:p>
            <a:r>
              <a:rPr lang="en-US" sz="1400" dirty="0" smtClean="0">
                <a:latin typeface="Consolas" pitchFamily="49" charset="0"/>
                <a:cs typeface="Consolas" pitchFamily="49" charset="0"/>
              </a:rPr>
              <a:t> w </a:t>
            </a:r>
            <a:r>
              <a:rPr lang="en-US" sz="1400" dirty="0" err="1" smtClean="0">
                <a:latin typeface="Consolas" pitchFamily="49" charset="0"/>
                <a:cs typeface="Consolas" pitchFamily="49" charset="0"/>
              </a:rPr>
              <a:t>ScalarStr</a:t>
            </a:r>
            <a:r>
              <a:rPr lang="en-US" sz="1400" dirty="0" smtClean="0">
                <a:latin typeface="Consolas" pitchFamily="49" charset="0"/>
                <a:cs typeface="Consolas" pitchFamily="49" charset="0"/>
              </a:rPr>
              <a:t>_“Jim”		; write a scalar</a:t>
            </a:r>
          </a:p>
          <a:p>
            <a:r>
              <a:rPr lang="en-US" sz="1400" dirty="0">
                <a:latin typeface="Consolas" pitchFamily="49" charset="0"/>
                <a:cs typeface="Consolas" pitchFamily="49" charset="0"/>
              </a:rPr>
              <a:t> w </a:t>
            </a:r>
            <a:r>
              <a:rPr lang="en-US" sz="1400" dirty="0" err="1">
                <a:latin typeface="Consolas" pitchFamily="49" charset="0"/>
                <a:cs typeface="Consolas" pitchFamily="49" charset="0"/>
              </a:rPr>
              <a:t>ScalarStr</a:t>
            </a:r>
            <a:r>
              <a:rPr lang="en-US" sz="1400" dirty="0" smtClean="0">
                <a:latin typeface="Consolas" pitchFamily="49" charset="0"/>
                <a:cs typeface="Consolas" pitchFamily="49" charset="0"/>
              </a:rPr>
              <a:t>_“Beth”	</a:t>
            </a:r>
            <a:r>
              <a:rPr lang="en-US" sz="1400" dirty="0">
                <a:latin typeface="Consolas" pitchFamily="49" charset="0"/>
                <a:cs typeface="Consolas" pitchFamily="49" charset="0"/>
              </a:rPr>
              <a:t>; write </a:t>
            </a:r>
            <a:r>
              <a:rPr lang="en-US" sz="1400" dirty="0" smtClean="0">
                <a:latin typeface="Consolas" pitchFamily="49" charset="0"/>
                <a:cs typeface="Consolas" pitchFamily="49" charset="0"/>
              </a:rPr>
              <a:t>another scalar</a:t>
            </a:r>
            <a:endParaRPr lang="en-US" sz="1400" dirty="0">
              <a:latin typeface="Consolas" pitchFamily="49" charset="0"/>
              <a:cs typeface="Consolas" pitchFamily="49" charset="0"/>
            </a:endParaRPr>
          </a:p>
          <a:p>
            <a:r>
              <a:rPr lang="en-US" sz="1400" dirty="0" smtClean="0">
                <a:latin typeface="Consolas" pitchFamily="49" charset="0"/>
                <a:cs typeface="Consolas" pitchFamily="49" charset="0"/>
              </a:rPr>
              <a:t> w </a:t>
            </a:r>
            <a:r>
              <a:rPr lang="en-US" sz="1400" dirty="0" err="1">
                <a:latin typeface="Consolas" pitchFamily="49" charset="0"/>
                <a:cs typeface="Consolas" pitchFamily="49" charset="0"/>
              </a:rPr>
              <a:t>EndList</a:t>
            </a:r>
            <a:r>
              <a:rPr lang="en-US" sz="1400" dirty="0">
                <a:latin typeface="Consolas" pitchFamily="49" charset="0"/>
                <a:cs typeface="Consolas" pitchFamily="49" charset="0"/>
              </a:rPr>
              <a:t>	</a:t>
            </a:r>
            <a:r>
              <a:rPr lang="en-US" sz="1400" dirty="0" smtClean="0">
                <a:latin typeface="Consolas" pitchFamily="49" charset="0"/>
                <a:cs typeface="Consolas" pitchFamily="49" charset="0"/>
              </a:rPr>
              <a:t>	; </a:t>
            </a:r>
            <a:r>
              <a:rPr lang="en-US" sz="1400" dirty="0">
                <a:latin typeface="Consolas" pitchFamily="49" charset="0"/>
                <a:cs typeface="Consolas" pitchFamily="49" charset="0"/>
              </a:rPr>
              <a:t>end list of people </a:t>
            </a:r>
            <a:endParaRPr lang="en-US" sz="1400" dirty="0" smtClean="0">
              <a:latin typeface="Consolas" pitchFamily="49" charset="0"/>
              <a:cs typeface="Consolas" pitchFamily="49" charset="0"/>
            </a:endParaRPr>
          </a:p>
          <a:p>
            <a:r>
              <a:rPr lang="en-US" sz="1400" dirty="0" smtClean="0">
                <a:latin typeface="Consolas" pitchFamily="49" charset="0"/>
                <a:cs typeface="Consolas" pitchFamily="49" charset="0"/>
              </a:rPr>
              <a:t> ; </a:t>
            </a:r>
          </a:p>
          <a:p>
            <a:r>
              <a:rPr lang="en-US" sz="1400" dirty="0" smtClean="0">
                <a:latin typeface="Consolas" pitchFamily="49" charset="0"/>
                <a:cs typeface="Consolas" pitchFamily="49" charset="0"/>
              </a:rPr>
              <a:t> quit</a:t>
            </a:r>
            <a:endParaRPr lang="en-US" sz="1400" dirty="0">
              <a:latin typeface="Consolas" pitchFamily="49" charset="0"/>
              <a:cs typeface="Consolas" pitchFamily="49" charset="0"/>
            </a:endParaRPr>
          </a:p>
        </p:txBody>
      </p:sp>
    </p:spTree>
    <p:extLst>
      <p:ext uri="{BB962C8B-B14F-4D97-AF65-F5344CB8AC3E}">
        <p14:creationId xmlns:p14="http://schemas.microsoft.com/office/powerpoint/2010/main" val="23815952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685798" y="1752600"/>
            <a:ext cx="7620002" cy="3505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1066800" y="152400"/>
            <a:ext cx="7620000" cy="1251062"/>
          </a:xfrm>
        </p:spPr>
        <p:txBody>
          <a:bodyPr/>
          <a:lstStyle/>
          <a:p>
            <a:r>
              <a:rPr lang="en-US" dirty="0" smtClean="0"/>
              <a:t>MUMPS Procedure Logic</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23" name="TextBox 22"/>
          <p:cNvSpPr txBox="1"/>
          <p:nvPr/>
        </p:nvSpPr>
        <p:spPr>
          <a:xfrm>
            <a:off x="228600" y="5373469"/>
            <a:ext cx="8458199" cy="1200329"/>
          </a:xfrm>
          <a:prstGeom prst="rect">
            <a:avLst/>
          </a:prstGeom>
          <a:noFill/>
        </p:spPr>
        <p:txBody>
          <a:bodyPr wrap="square" rtlCol="0">
            <a:spAutoFit/>
          </a:bodyPr>
          <a:lstStyle/>
          <a:p>
            <a:r>
              <a:rPr lang="en-US" dirty="0" smtClean="0"/>
              <a:t>You’ll need to review the </a:t>
            </a:r>
            <a:r>
              <a:rPr lang="en-US" dirty="0" err="1" smtClean="0"/>
              <a:t>dctToyTest</a:t>
            </a:r>
            <a:r>
              <a:rPr lang="en-US" dirty="0" smtClean="0"/>
              <a:t> routine to get the details on this example, but what you can see here is that we loop through all the people an apply the (optional) filter</a:t>
            </a:r>
            <a:r>
              <a:rPr lang="en-US" dirty="0" smtClean="0"/>
              <a:t>.  People who are not filtered are returned as scalars (just names) in the list.</a:t>
            </a:r>
            <a:endParaRPr lang="en-US" dirty="0"/>
          </a:p>
        </p:txBody>
      </p:sp>
      <p:sp>
        <p:nvSpPr>
          <p:cNvPr id="38" name="TextBox 37"/>
          <p:cNvSpPr txBox="1"/>
          <p:nvPr/>
        </p:nvSpPr>
        <p:spPr>
          <a:xfrm>
            <a:off x="914469" y="1828800"/>
            <a:ext cx="6858000" cy="2893100"/>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rtlCol="0">
            <a:spAutoFit/>
          </a:bodyPr>
          <a:lstStyle/>
          <a:p>
            <a:r>
              <a:rPr lang="en-US" sz="1400" dirty="0" err="1" smtClean="0">
                <a:latin typeface="Consolas" pitchFamily="49" charset="0"/>
                <a:cs typeface="Consolas" pitchFamily="49" charset="0"/>
              </a:rPr>
              <a:t>listPeople</a:t>
            </a:r>
            <a:r>
              <a:rPr lang="en-US" sz="1400" dirty="0">
                <a:latin typeface="Consolas" pitchFamily="49" charset="0"/>
                <a:cs typeface="Consolas" pitchFamily="49" charset="0"/>
              </a:rPr>
              <a:t> n </a:t>
            </a:r>
            <a:r>
              <a:rPr lang="en-US" sz="1400" dirty="0" err="1" smtClean="0">
                <a:latin typeface="Consolas" pitchFamily="49" charset="0"/>
                <a:cs typeface="Consolas" pitchFamily="49" charset="0"/>
              </a:rPr>
              <a:t>id,minage,maxage</a:t>
            </a:r>
            <a:endParaRPr lang="en-US" sz="1400" dirty="0" smtClean="0">
              <a:latin typeface="Consolas" pitchFamily="49" charset="0"/>
              <a:cs typeface="Consolas" pitchFamily="49" charset="0"/>
            </a:endParaRPr>
          </a:p>
          <a:p>
            <a:r>
              <a:rPr lang="en-US" sz="1400" dirty="0">
                <a:latin typeface="Consolas" pitchFamily="49" charset="0"/>
                <a:cs typeface="Consolas" pitchFamily="49" charset="0"/>
              </a:rPr>
              <a:t> </a:t>
            </a:r>
            <a:r>
              <a:rPr lang="en-US" sz="1400" dirty="0" smtClean="0">
                <a:latin typeface="Consolas" pitchFamily="49" charset="0"/>
                <a:cs typeface="Consolas" pitchFamily="49" charset="0"/>
              </a:rPr>
              <a:t>s </a:t>
            </a:r>
            <a:r>
              <a:rPr lang="en-US" sz="1400" dirty="0" err="1">
                <a:latin typeface="Consolas" pitchFamily="49" charset="0"/>
                <a:cs typeface="Consolas" pitchFamily="49" charset="0"/>
              </a:rPr>
              <a:t>minage</a:t>
            </a:r>
            <a:r>
              <a:rPr lang="en-US" sz="1400" dirty="0">
                <a:latin typeface="Consolas" pitchFamily="49" charset="0"/>
                <a:cs typeface="Consolas" pitchFamily="49" charset="0"/>
              </a:rPr>
              <a:t>=</a:t>
            </a:r>
            <a:r>
              <a:rPr lang="en-US" sz="1400" dirty="0" err="1">
                <a:latin typeface="Consolas" pitchFamily="49" charset="0"/>
                <a:cs typeface="Consolas" pitchFamily="49" charset="0"/>
              </a:rPr>
              <a:t>Params</a:t>
            </a:r>
            <a:r>
              <a:rPr lang="en-US" sz="1400" dirty="0">
                <a:latin typeface="Consolas" pitchFamily="49" charset="0"/>
                <a:cs typeface="Consolas" pitchFamily="49" charset="0"/>
              </a:rPr>
              <a:t>("</a:t>
            </a:r>
            <a:r>
              <a:rPr lang="en-US" sz="1400" dirty="0" err="1">
                <a:latin typeface="Consolas" pitchFamily="49" charset="0"/>
                <a:cs typeface="Consolas" pitchFamily="49" charset="0"/>
              </a:rPr>
              <a:t>MinAge</a:t>
            </a:r>
            <a:r>
              <a:rPr lang="en-US" sz="1400" dirty="0">
                <a:latin typeface="Consolas" pitchFamily="49" charset="0"/>
                <a:cs typeface="Consolas" pitchFamily="49" charset="0"/>
              </a:rPr>
              <a:t>"),</a:t>
            </a:r>
            <a:r>
              <a:rPr lang="en-US" sz="1400" dirty="0" err="1">
                <a:latin typeface="Consolas" pitchFamily="49" charset="0"/>
                <a:cs typeface="Consolas" pitchFamily="49" charset="0"/>
              </a:rPr>
              <a:t>maxage</a:t>
            </a:r>
            <a:r>
              <a:rPr lang="en-US" sz="1400" dirty="0">
                <a:latin typeface="Consolas" pitchFamily="49" charset="0"/>
                <a:cs typeface="Consolas" pitchFamily="49" charset="0"/>
              </a:rPr>
              <a:t>=</a:t>
            </a:r>
            <a:r>
              <a:rPr lang="en-US" sz="1400" dirty="0" err="1">
                <a:latin typeface="Consolas" pitchFamily="49" charset="0"/>
                <a:cs typeface="Consolas" pitchFamily="49" charset="0"/>
              </a:rPr>
              <a:t>Params</a:t>
            </a:r>
            <a:r>
              <a:rPr lang="en-US" sz="1400" dirty="0">
                <a:latin typeface="Consolas" pitchFamily="49" charset="0"/>
                <a:cs typeface="Consolas" pitchFamily="49" charset="0"/>
              </a:rPr>
              <a:t>("</a:t>
            </a:r>
            <a:r>
              <a:rPr lang="en-US" sz="1400" dirty="0" err="1">
                <a:latin typeface="Consolas" pitchFamily="49" charset="0"/>
                <a:cs typeface="Consolas" pitchFamily="49" charset="0"/>
              </a:rPr>
              <a:t>MaxAge</a:t>
            </a:r>
            <a:r>
              <a:rPr lang="en-US" sz="1400" dirty="0" smtClean="0">
                <a:latin typeface="Consolas" pitchFamily="49" charset="0"/>
                <a:cs typeface="Consolas" pitchFamily="49" charset="0"/>
              </a:rPr>
              <a:t>")</a:t>
            </a:r>
          </a:p>
          <a:p>
            <a:r>
              <a:rPr lang="en-US" sz="1400" dirty="0" smtClean="0">
                <a:latin typeface="Consolas" pitchFamily="49" charset="0"/>
                <a:cs typeface="Consolas" pitchFamily="49" charset="0"/>
              </a:rPr>
              <a:t> ;</a:t>
            </a:r>
          </a:p>
          <a:p>
            <a:r>
              <a:rPr lang="en-US" sz="1400" dirty="0" smtClean="0">
                <a:latin typeface="Consolas" pitchFamily="49" charset="0"/>
                <a:cs typeface="Consolas" pitchFamily="49" charset="0"/>
              </a:rPr>
              <a:t> w </a:t>
            </a:r>
            <a:r>
              <a:rPr lang="en-US" sz="1400" dirty="0" err="1" smtClean="0">
                <a:latin typeface="Consolas" pitchFamily="49" charset="0"/>
                <a:cs typeface="Consolas" pitchFamily="49" charset="0"/>
              </a:rPr>
              <a:t>StartList</a:t>
            </a:r>
            <a:r>
              <a:rPr lang="en-US" sz="1400" dirty="0" smtClean="0">
                <a:latin typeface="Consolas" pitchFamily="49" charset="0"/>
                <a:cs typeface="Consolas" pitchFamily="49" charset="0"/>
              </a:rPr>
              <a:t>	; </a:t>
            </a:r>
            <a:r>
              <a:rPr lang="en-US" sz="1400" dirty="0">
                <a:latin typeface="Consolas" pitchFamily="49" charset="0"/>
                <a:cs typeface="Consolas" pitchFamily="49" charset="0"/>
              </a:rPr>
              <a:t>start list of people </a:t>
            </a:r>
            <a:r>
              <a:rPr lang="en-US" sz="1400" dirty="0" smtClean="0">
                <a:latin typeface="Consolas" pitchFamily="49" charset="0"/>
                <a:cs typeface="Consolas" pitchFamily="49" charset="0"/>
              </a:rPr>
              <a:t>(name only)</a:t>
            </a:r>
          </a:p>
          <a:p>
            <a:r>
              <a:rPr lang="en-US" sz="1400" dirty="0">
                <a:latin typeface="Consolas" pitchFamily="49" charset="0"/>
                <a:cs typeface="Consolas" pitchFamily="49" charset="0"/>
              </a:rPr>
              <a:t> </a:t>
            </a:r>
            <a:r>
              <a:rPr lang="en-US" sz="1400" dirty="0" smtClean="0">
                <a:latin typeface="Consolas" pitchFamily="49" charset="0"/>
                <a:cs typeface="Consolas" pitchFamily="49" charset="0"/>
              </a:rPr>
              <a:t>;</a:t>
            </a:r>
          </a:p>
          <a:p>
            <a:r>
              <a:rPr lang="en-US" sz="1400" dirty="0" smtClean="0">
                <a:latin typeface="Consolas" pitchFamily="49" charset="0"/>
                <a:cs typeface="Consolas" pitchFamily="49" charset="0"/>
              </a:rPr>
              <a:t> </a:t>
            </a:r>
            <a:r>
              <a:rPr lang="en-US" sz="1400" dirty="0">
                <a:latin typeface="Consolas" pitchFamily="49" charset="0"/>
                <a:cs typeface="Consolas" pitchFamily="49" charset="0"/>
              </a:rPr>
              <a:t>f  s id=$o(^</a:t>
            </a:r>
            <a:r>
              <a:rPr lang="en-US" sz="1400" dirty="0" err="1">
                <a:latin typeface="Consolas" pitchFamily="49" charset="0"/>
                <a:cs typeface="Consolas" pitchFamily="49" charset="0"/>
              </a:rPr>
              <a:t>dctData</a:t>
            </a:r>
            <a:r>
              <a:rPr lang="en-US" sz="1400" dirty="0">
                <a:latin typeface="Consolas" pitchFamily="49" charset="0"/>
                <a:cs typeface="Consolas" pitchFamily="49" charset="0"/>
              </a:rPr>
              <a:t>("</a:t>
            </a:r>
            <a:r>
              <a:rPr lang="en-US" sz="1400" dirty="0" err="1">
                <a:latin typeface="Consolas" pitchFamily="49" charset="0"/>
                <a:cs typeface="Consolas" pitchFamily="49" charset="0"/>
              </a:rPr>
              <a:t>People",id</a:t>
            </a:r>
            <a:r>
              <a:rPr lang="en-US" sz="1400" dirty="0">
                <a:latin typeface="Consolas" pitchFamily="49" charset="0"/>
                <a:cs typeface="Consolas" pitchFamily="49" charset="0"/>
              </a:rPr>
              <a:t>)) q:id=""  </a:t>
            </a:r>
            <a:r>
              <a:rPr lang="en-US" sz="1400" dirty="0" smtClean="0">
                <a:latin typeface="Consolas" pitchFamily="49" charset="0"/>
                <a:cs typeface="Consolas" pitchFamily="49" charset="0"/>
              </a:rPr>
              <a:t>d</a:t>
            </a:r>
          </a:p>
          <a:p>
            <a:r>
              <a:rPr lang="en-US" sz="1400" dirty="0" smtClean="0">
                <a:latin typeface="Consolas" pitchFamily="49" charset="0"/>
                <a:cs typeface="Consolas" pitchFamily="49" charset="0"/>
              </a:rPr>
              <a:t> </a:t>
            </a:r>
            <a:r>
              <a:rPr lang="en-US" sz="1400" dirty="0">
                <a:latin typeface="Consolas" pitchFamily="49" charset="0"/>
                <a:cs typeface="Consolas" pitchFamily="49" charset="0"/>
              </a:rPr>
              <a:t>. </a:t>
            </a:r>
            <a:r>
              <a:rPr lang="en-US" sz="1400" dirty="0" err="1">
                <a:latin typeface="Consolas" pitchFamily="49" charset="0"/>
                <a:cs typeface="Consolas" pitchFamily="49" charset="0"/>
              </a:rPr>
              <a:t>i</a:t>
            </a:r>
            <a:r>
              <a:rPr lang="en-US" sz="1400" dirty="0">
                <a:latin typeface="Consolas" pitchFamily="49" charset="0"/>
                <a:cs typeface="Consolas" pitchFamily="49" charset="0"/>
              </a:rPr>
              <a:t> </a:t>
            </a:r>
            <a:r>
              <a:rPr lang="en-US" sz="1400" dirty="0" smtClean="0">
                <a:latin typeface="Consolas" pitchFamily="49" charset="0"/>
                <a:cs typeface="Consolas" pitchFamily="49" charset="0"/>
              </a:rPr>
              <a:t>(</a:t>
            </a:r>
            <a:r>
              <a:rPr lang="en-US" sz="1400" dirty="0" err="1" smtClean="0">
                <a:latin typeface="Consolas" pitchFamily="49" charset="0"/>
                <a:cs typeface="Consolas" pitchFamily="49" charset="0"/>
              </a:rPr>
              <a:t>minage</a:t>
            </a:r>
            <a:r>
              <a:rPr lang="en-US" sz="1400" dirty="0" smtClean="0">
                <a:latin typeface="Consolas" pitchFamily="49" charset="0"/>
                <a:cs typeface="Consolas" pitchFamily="49" charset="0"/>
              </a:rPr>
              <a:t>'="")&amp;(^</a:t>
            </a:r>
            <a:r>
              <a:rPr lang="en-US" sz="1400" dirty="0" err="1">
                <a:latin typeface="Consolas" pitchFamily="49" charset="0"/>
                <a:cs typeface="Consolas" pitchFamily="49" charset="0"/>
              </a:rPr>
              <a:t>dctData</a:t>
            </a:r>
            <a:r>
              <a:rPr lang="en-US" sz="1400" dirty="0">
                <a:latin typeface="Consolas" pitchFamily="49" charset="0"/>
                <a:cs typeface="Consolas" pitchFamily="49" charset="0"/>
              </a:rPr>
              <a:t>("</a:t>
            </a:r>
            <a:r>
              <a:rPr lang="en-US" sz="1400" dirty="0" err="1">
                <a:latin typeface="Consolas" pitchFamily="49" charset="0"/>
                <a:cs typeface="Consolas" pitchFamily="49" charset="0"/>
              </a:rPr>
              <a:t>People",id,"Age</a:t>
            </a:r>
            <a:r>
              <a:rPr lang="en-US" sz="1400" dirty="0">
                <a:latin typeface="Consolas" pitchFamily="49" charset="0"/>
                <a:cs typeface="Consolas" pitchFamily="49" charset="0"/>
              </a:rPr>
              <a:t>")&lt;</a:t>
            </a:r>
            <a:r>
              <a:rPr lang="en-US" sz="1400" dirty="0" err="1">
                <a:latin typeface="Consolas" pitchFamily="49" charset="0"/>
                <a:cs typeface="Consolas" pitchFamily="49" charset="0"/>
              </a:rPr>
              <a:t>minage</a:t>
            </a:r>
            <a:r>
              <a:rPr lang="en-US" sz="1400" dirty="0" smtClean="0">
                <a:latin typeface="Consolas" pitchFamily="49" charset="0"/>
                <a:cs typeface="Consolas" pitchFamily="49" charset="0"/>
              </a:rPr>
              <a:t>) q</a:t>
            </a:r>
          </a:p>
          <a:p>
            <a:r>
              <a:rPr lang="en-US" sz="1400" dirty="0">
                <a:latin typeface="Consolas" pitchFamily="49" charset="0"/>
                <a:cs typeface="Consolas" pitchFamily="49" charset="0"/>
              </a:rPr>
              <a:t> </a:t>
            </a:r>
            <a:r>
              <a:rPr lang="en-US" sz="1400" dirty="0" smtClean="0">
                <a:latin typeface="Consolas" pitchFamily="49" charset="0"/>
                <a:cs typeface="Consolas" pitchFamily="49" charset="0"/>
              </a:rPr>
              <a:t>. </a:t>
            </a:r>
            <a:r>
              <a:rPr lang="en-US" sz="1400" dirty="0" err="1">
                <a:latin typeface="Consolas" pitchFamily="49" charset="0"/>
                <a:cs typeface="Consolas" pitchFamily="49" charset="0"/>
              </a:rPr>
              <a:t>i</a:t>
            </a:r>
            <a:r>
              <a:rPr lang="en-US" sz="1400" dirty="0" smtClean="0">
                <a:latin typeface="Consolas" pitchFamily="49" charset="0"/>
                <a:cs typeface="Consolas" pitchFamily="49" charset="0"/>
              </a:rPr>
              <a:t> </a:t>
            </a:r>
            <a:r>
              <a:rPr lang="en-US" sz="1400" dirty="0">
                <a:latin typeface="Consolas" pitchFamily="49" charset="0"/>
                <a:cs typeface="Consolas" pitchFamily="49" charset="0"/>
              </a:rPr>
              <a:t>(</a:t>
            </a:r>
            <a:r>
              <a:rPr lang="en-US" sz="1400" dirty="0" err="1" smtClean="0">
                <a:latin typeface="Consolas" pitchFamily="49" charset="0"/>
                <a:cs typeface="Consolas" pitchFamily="49" charset="0"/>
              </a:rPr>
              <a:t>maxage</a:t>
            </a:r>
            <a:r>
              <a:rPr lang="en-US" sz="1400" dirty="0" smtClean="0">
                <a:latin typeface="Consolas" pitchFamily="49" charset="0"/>
                <a:cs typeface="Consolas" pitchFamily="49" charset="0"/>
              </a:rPr>
              <a:t>'="")&amp;(^</a:t>
            </a:r>
            <a:r>
              <a:rPr lang="en-US" sz="1400" dirty="0" err="1">
                <a:latin typeface="Consolas" pitchFamily="49" charset="0"/>
                <a:cs typeface="Consolas" pitchFamily="49" charset="0"/>
              </a:rPr>
              <a:t>dctData</a:t>
            </a:r>
            <a:r>
              <a:rPr lang="en-US" sz="1400" dirty="0">
                <a:latin typeface="Consolas" pitchFamily="49" charset="0"/>
                <a:cs typeface="Consolas" pitchFamily="49" charset="0"/>
              </a:rPr>
              <a:t>("</a:t>
            </a:r>
            <a:r>
              <a:rPr lang="en-US" sz="1400" dirty="0" err="1">
                <a:latin typeface="Consolas" pitchFamily="49" charset="0"/>
                <a:cs typeface="Consolas" pitchFamily="49" charset="0"/>
              </a:rPr>
              <a:t>People",id,"Age</a:t>
            </a:r>
            <a:r>
              <a:rPr lang="en-US" sz="1400" dirty="0">
                <a:latin typeface="Consolas" pitchFamily="49" charset="0"/>
                <a:cs typeface="Consolas" pitchFamily="49" charset="0"/>
              </a:rPr>
              <a:t>")&gt;</a:t>
            </a:r>
            <a:r>
              <a:rPr lang="en-US" sz="1400" dirty="0" err="1">
                <a:latin typeface="Consolas" pitchFamily="49" charset="0"/>
                <a:cs typeface="Consolas" pitchFamily="49" charset="0"/>
              </a:rPr>
              <a:t>maxage</a:t>
            </a:r>
            <a:r>
              <a:rPr lang="en-US" sz="1400" dirty="0">
                <a:latin typeface="Consolas" pitchFamily="49" charset="0"/>
                <a:cs typeface="Consolas" pitchFamily="49" charset="0"/>
              </a:rPr>
              <a:t>) </a:t>
            </a:r>
            <a:r>
              <a:rPr lang="en-US" sz="1400" dirty="0" smtClean="0">
                <a:latin typeface="Consolas" pitchFamily="49" charset="0"/>
                <a:cs typeface="Consolas" pitchFamily="49" charset="0"/>
              </a:rPr>
              <a:t>q</a:t>
            </a:r>
          </a:p>
          <a:p>
            <a:r>
              <a:rPr lang="en-US" sz="1400" dirty="0" smtClean="0">
                <a:latin typeface="Consolas" pitchFamily="49" charset="0"/>
                <a:cs typeface="Consolas" pitchFamily="49" charset="0"/>
              </a:rPr>
              <a:t> . </a:t>
            </a:r>
            <a:r>
              <a:rPr lang="en-US" sz="1400" dirty="0">
                <a:latin typeface="Consolas" pitchFamily="49" charset="0"/>
                <a:cs typeface="Consolas" pitchFamily="49" charset="0"/>
              </a:rPr>
              <a:t>w </a:t>
            </a:r>
            <a:r>
              <a:rPr lang="en-US" sz="1400" dirty="0" err="1">
                <a:latin typeface="Consolas" pitchFamily="49" charset="0"/>
                <a:cs typeface="Consolas" pitchFamily="49" charset="0"/>
              </a:rPr>
              <a:t>ScalarStr</a:t>
            </a:r>
            <a:r>
              <a:rPr lang="en-US" sz="1400" dirty="0">
                <a:latin typeface="Consolas" pitchFamily="49" charset="0"/>
                <a:cs typeface="Consolas" pitchFamily="49" charset="0"/>
              </a:rPr>
              <a:t>_^</a:t>
            </a:r>
            <a:r>
              <a:rPr lang="en-US" sz="1400" dirty="0" err="1">
                <a:latin typeface="Consolas" pitchFamily="49" charset="0"/>
                <a:cs typeface="Consolas" pitchFamily="49" charset="0"/>
              </a:rPr>
              <a:t>dctData</a:t>
            </a:r>
            <a:r>
              <a:rPr lang="en-US" sz="1400" dirty="0">
                <a:latin typeface="Consolas" pitchFamily="49" charset="0"/>
                <a:cs typeface="Consolas" pitchFamily="49" charset="0"/>
              </a:rPr>
              <a:t>("</a:t>
            </a:r>
            <a:r>
              <a:rPr lang="en-US" sz="1400" dirty="0" err="1">
                <a:latin typeface="Consolas" pitchFamily="49" charset="0"/>
                <a:cs typeface="Consolas" pitchFamily="49" charset="0"/>
              </a:rPr>
              <a:t>People",id,"Name</a:t>
            </a:r>
            <a:r>
              <a:rPr lang="en-US" sz="1400" dirty="0" smtClean="0">
                <a:latin typeface="Consolas" pitchFamily="49" charset="0"/>
                <a:cs typeface="Consolas" pitchFamily="49" charset="0"/>
              </a:rPr>
              <a:t>")</a:t>
            </a:r>
          </a:p>
          <a:p>
            <a:r>
              <a:rPr lang="en-US" sz="1400" dirty="0" smtClean="0">
                <a:latin typeface="Consolas" pitchFamily="49" charset="0"/>
                <a:cs typeface="Consolas" pitchFamily="49" charset="0"/>
              </a:rPr>
              <a:t> ;</a:t>
            </a:r>
          </a:p>
          <a:p>
            <a:r>
              <a:rPr lang="en-US" sz="1400" dirty="0" smtClean="0">
                <a:latin typeface="Consolas" pitchFamily="49" charset="0"/>
                <a:cs typeface="Consolas" pitchFamily="49" charset="0"/>
              </a:rPr>
              <a:t> w </a:t>
            </a:r>
            <a:r>
              <a:rPr lang="en-US" sz="1400" dirty="0" err="1">
                <a:latin typeface="Consolas" pitchFamily="49" charset="0"/>
                <a:cs typeface="Consolas" pitchFamily="49" charset="0"/>
              </a:rPr>
              <a:t>EndList</a:t>
            </a:r>
            <a:r>
              <a:rPr lang="en-US" sz="1400" dirty="0">
                <a:latin typeface="Consolas" pitchFamily="49" charset="0"/>
                <a:cs typeface="Consolas" pitchFamily="49" charset="0"/>
              </a:rPr>
              <a:t>	</a:t>
            </a:r>
            <a:r>
              <a:rPr lang="en-US" sz="1400" dirty="0" smtClean="0">
                <a:latin typeface="Consolas" pitchFamily="49" charset="0"/>
                <a:cs typeface="Consolas" pitchFamily="49" charset="0"/>
              </a:rPr>
              <a:t>; </a:t>
            </a:r>
            <a:r>
              <a:rPr lang="en-US" sz="1400" dirty="0">
                <a:latin typeface="Consolas" pitchFamily="49" charset="0"/>
                <a:cs typeface="Consolas" pitchFamily="49" charset="0"/>
              </a:rPr>
              <a:t>end list of people </a:t>
            </a:r>
            <a:endParaRPr lang="en-US" sz="1400" dirty="0" smtClean="0">
              <a:latin typeface="Consolas" pitchFamily="49" charset="0"/>
              <a:cs typeface="Consolas" pitchFamily="49" charset="0"/>
            </a:endParaRPr>
          </a:p>
          <a:p>
            <a:r>
              <a:rPr lang="en-US" sz="1400" dirty="0" smtClean="0">
                <a:latin typeface="Consolas" pitchFamily="49" charset="0"/>
                <a:cs typeface="Consolas" pitchFamily="49" charset="0"/>
              </a:rPr>
              <a:t> ; </a:t>
            </a:r>
          </a:p>
          <a:p>
            <a:r>
              <a:rPr lang="en-US" sz="1400" dirty="0" smtClean="0">
                <a:latin typeface="Consolas" pitchFamily="49" charset="0"/>
                <a:cs typeface="Consolas" pitchFamily="49" charset="0"/>
              </a:rPr>
              <a:t> quit</a:t>
            </a:r>
            <a:endParaRPr lang="en-US" sz="1400" dirty="0">
              <a:latin typeface="Consolas" pitchFamily="49" charset="0"/>
              <a:cs typeface="Consolas" pitchFamily="49" charset="0"/>
            </a:endParaRPr>
          </a:p>
        </p:txBody>
      </p:sp>
    </p:spTree>
    <p:extLst>
      <p:ext uri="{BB962C8B-B14F-4D97-AF65-F5344CB8AC3E}">
        <p14:creationId xmlns:p14="http://schemas.microsoft.com/office/powerpoint/2010/main" val="36245645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685798" y="1752600"/>
            <a:ext cx="7620002" cy="34290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1066800" y="152400"/>
            <a:ext cx="7620000" cy="1251062"/>
          </a:xfrm>
        </p:spPr>
        <p:txBody>
          <a:bodyPr/>
          <a:lstStyle/>
          <a:p>
            <a:r>
              <a:rPr lang="en-US" dirty="0" smtClean="0"/>
              <a:t>Result in Java</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23" name="TextBox 22"/>
          <p:cNvSpPr txBox="1"/>
          <p:nvPr/>
        </p:nvSpPr>
        <p:spPr>
          <a:xfrm>
            <a:off x="228599" y="5352871"/>
            <a:ext cx="8458199" cy="1200329"/>
          </a:xfrm>
          <a:prstGeom prst="rect">
            <a:avLst/>
          </a:prstGeom>
          <a:noFill/>
        </p:spPr>
        <p:txBody>
          <a:bodyPr wrap="square" rtlCol="0">
            <a:spAutoFit/>
          </a:bodyPr>
          <a:lstStyle/>
          <a:p>
            <a:r>
              <a:rPr lang="en-US" dirty="0" smtClean="0"/>
              <a:t>Back in Java you can process the result via </a:t>
            </a:r>
            <a:r>
              <a:rPr lang="en-US" dirty="0" err="1" smtClean="0"/>
              <a:t>ListStruct</a:t>
            </a:r>
            <a:r>
              <a:rPr lang="en-US" dirty="0" smtClean="0"/>
              <a:t> by looping all the items.  We know, because of the schema validation and the call to “</a:t>
            </a:r>
            <a:r>
              <a:rPr lang="en-US" dirty="0" err="1" smtClean="0"/>
              <a:t>hasErrors</a:t>
            </a:r>
            <a:r>
              <a:rPr lang="en-US" dirty="0" smtClean="0"/>
              <a:t>” that our items are all just strings.  </a:t>
            </a:r>
            <a:r>
              <a:rPr lang="en-US" dirty="0" smtClean="0"/>
              <a:t>There are a few ways to work with a string item, but certainly calling “</a:t>
            </a:r>
            <a:r>
              <a:rPr lang="en-US" dirty="0" err="1" smtClean="0"/>
              <a:t>toString</a:t>
            </a:r>
            <a:r>
              <a:rPr lang="en-US" dirty="0" smtClean="0"/>
              <a:t>” will work.</a:t>
            </a:r>
            <a:endParaRPr lang="en-US" dirty="0"/>
          </a:p>
        </p:txBody>
      </p:sp>
      <p:sp>
        <p:nvSpPr>
          <p:cNvPr id="38" name="TextBox 37"/>
          <p:cNvSpPr txBox="1"/>
          <p:nvPr/>
        </p:nvSpPr>
        <p:spPr>
          <a:xfrm>
            <a:off x="762000" y="1905000"/>
            <a:ext cx="7391399" cy="3108543"/>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rtlCol="0">
            <a:spAutoFit/>
          </a:bodyPr>
          <a:lstStyle/>
          <a:p>
            <a:r>
              <a:rPr lang="en-US" sz="1400" dirty="0" err="1" smtClean="0">
                <a:latin typeface="Consolas" pitchFamily="49" charset="0"/>
                <a:cs typeface="Consolas" pitchFamily="49" charset="0"/>
              </a:rPr>
              <a:t>ObjectCallback</a:t>
            </a:r>
            <a:r>
              <a:rPr lang="en-US" sz="1400" dirty="0" smtClean="0">
                <a:latin typeface="Consolas" pitchFamily="49" charset="0"/>
                <a:cs typeface="Consolas" pitchFamily="49" charset="0"/>
              </a:rPr>
              <a:t> </a:t>
            </a:r>
            <a:r>
              <a:rPr lang="en-US" sz="1400" dirty="0">
                <a:latin typeface="Consolas" pitchFamily="49" charset="0"/>
                <a:cs typeface="Consolas" pitchFamily="49" charset="0"/>
              </a:rPr>
              <a:t>callback = new </a:t>
            </a:r>
            <a:r>
              <a:rPr lang="en-US" sz="1400" dirty="0" err="1">
                <a:latin typeface="Consolas" pitchFamily="49" charset="0"/>
                <a:cs typeface="Consolas" pitchFamily="49" charset="0"/>
              </a:rPr>
              <a:t>ObjectCallback</a:t>
            </a:r>
            <a:r>
              <a:rPr lang="en-US" sz="1400" dirty="0">
                <a:latin typeface="Consolas" pitchFamily="49" charset="0"/>
                <a:cs typeface="Consolas" pitchFamily="49" charset="0"/>
              </a:rPr>
              <a:t>() {</a:t>
            </a:r>
          </a:p>
          <a:p>
            <a:r>
              <a:rPr lang="en-US" sz="1400" dirty="0">
                <a:latin typeface="Consolas" pitchFamily="49" charset="0"/>
                <a:cs typeface="Consolas" pitchFamily="49" charset="0"/>
              </a:rPr>
              <a:t>  @Override</a:t>
            </a:r>
          </a:p>
          <a:p>
            <a:r>
              <a:rPr lang="en-US" sz="1400" dirty="0">
                <a:latin typeface="Consolas" pitchFamily="49" charset="0"/>
                <a:cs typeface="Consolas" pitchFamily="49" charset="0"/>
              </a:rPr>
              <a:t>  public void process(</a:t>
            </a:r>
            <a:r>
              <a:rPr lang="en-US" sz="1400" dirty="0" err="1">
                <a:latin typeface="Consolas" pitchFamily="49" charset="0"/>
                <a:cs typeface="Consolas" pitchFamily="49" charset="0"/>
              </a:rPr>
              <a:t>ObjectResult</a:t>
            </a:r>
            <a:r>
              <a:rPr lang="en-US" sz="1400" dirty="0">
                <a:latin typeface="Consolas" pitchFamily="49" charset="0"/>
                <a:cs typeface="Consolas" pitchFamily="49" charset="0"/>
              </a:rPr>
              <a:t> </a:t>
            </a:r>
            <a:r>
              <a:rPr lang="en-US" sz="1400" dirty="0" smtClean="0">
                <a:latin typeface="Consolas" pitchFamily="49" charset="0"/>
                <a:cs typeface="Consolas" pitchFamily="49" charset="0"/>
              </a:rPr>
              <a:t>result) {</a:t>
            </a:r>
          </a:p>
          <a:p>
            <a:r>
              <a:rPr lang="en-US" sz="1400" dirty="0">
                <a:latin typeface="Consolas" pitchFamily="49" charset="0"/>
                <a:cs typeface="Consolas" pitchFamily="49" charset="0"/>
              </a:rPr>
              <a:t>	 if (</a:t>
            </a:r>
            <a:r>
              <a:rPr lang="en-US" sz="1400" smtClean="0">
                <a:latin typeface="Consolas" pitchFamily="49" charset="0"/>
                <a:cs typeface="Consolas" pitchFamily="49" charset="0"/>
              </a:rPr>
              <a:t>result.hasErrors</a:t>
            </a:r>
            <a:r>
              <a:rPr lang="en-US" sz="1400" dirty="0">
                <a:latin typeface="Consolas" pitchFamily="49" charset="0"/>
                <a:cs typeface="Consolas" pitchFamily="49" charset="0"/>
              </a:rPr>
              <a:t>()) {</a:t>
            </a:r>
          </a:p>
          <a:p>
            <a:r>
              <a:rPr lang="en-US" sz="1400" dirty="0">
                <a:latin typeface="Consolas" pitchFamily="49" charset="0"/>
                <a:cs typeface="Consolas" pitchFamily="49" charset="0"/>
              </a:rPr>
              <a:t>		</a:t>
            </a:r>
            <a:r>
              <a:rPr lang="en-US" sz="1400" dirty="0" err="1">
                <a:latin typeface="Consolas" pitchFamily="49" charset="0"/>
                <a:cs typeface="Consolas" pitchFamily="49" charset="0"/>
              </a:rPr>
              <a:t>System.out.println</a:t>
            </a:r>
            <a:r>
              <a:rPr lang="en-US" sz="1400" dirty="0" smtClean="0">
                <a:latin typeface="Consolas" pitchFamily="49" charset="0"/>
                <a:cs typeface="Consolas" pitchFamily="49" charset="0"/>
              </a:rPr>
              <a:t>("Error in List");</a:t>
            </a:r>
            <a:endParaRPr lang="en-US" sz="1400" dirty="0">
              <a:latin typeface="Consolas" pitchFamily="49" charset="0"/>
              <a:cs typeface="Consolas" pitchFamily="49" charset="0"/>
            </a:endParaRPr>
          </a:p>
          <a:p>
            <a:r>
              <a:rPr lang="en-US" sz="1400" dirty="0">
                <a:latin typeface="Consolas" pitchFamily="49" charset="0"/>
                <a:cs typeface="Consolas" pitchFamily="49" charset="0"/>
              </a:rPr>
              <a:t>		</a:t>
            </a:r>
            <a:r>
              <a:rPr lang="en-US" sz="1400" dirty="0" smtClean="0">
                <a:latin typeface="Consolas" pitchFamily="49" charset="0"/>
                <a:cs typeface="Consolas" pitchFamily="49" charset="0"/>
              </a:rPr>
              <a:t>return;</a:t>
            </a:r>
            <a:endParaRPr lang="en-US" sz="1400" dirty="0">
              <a:latin typeface="Consolas" pitchFamily="49" charset="0"/>
              <a:cs typeface="Consolas" pitchFamily="49" charset="0"/>
            </a:endParaRPr>
          </a:p>
          <a:p>
            <a:r>
              <a:rPr lang="en-US" sz="1400" dirty="0">
                <a:latin typeface="Consolas" pitchFamily="49" charset="0"/>
                <a:cs typeface="Consolas" pitchFamily="49" charset="0"/>
              </a:rPr>
              <a:t>	 }</a:t>
            </a:r>
          </a:p>
          <a:p>
            <a:endParaRPr lang="en-US" sz="1400" dirty="0">
              <a:latin typeface="Consolas" pitchFamily="49" charset="0"/>
              <a:cs typeface="Consolas" pitchFamily="49" charset="0"/>
            </a:endParaRPr>
          </a:p>
          <a:p>
            <a:r>
              <a:rPr lang="en-US" sz="1400" dirty="0">
                <a:latin typeface="Consolas" pitchFamily="49" charset="0"/>
                <a:cs typeface="Consolas" pitchFamily="49" charset="0"/>
              </a:rPr>
              <a:t>	</a:t>
            </a:r>
            <a:r>
              <a:rPr lang="en-US" sz="1400" dirty="0" err="1" smtClean="0">
                <a:latin typeface="Consolas" pitchFamily="49" charset="0"/>
                <a:cs typeface="Consolas" pitchFamily="49" charset="0"/>
              </a:rPr>
              <a:t>ListStruct</a:t>
            </a:r>
            <a:r>
              <a:rPr lang="en-US" sz="1400" dirty="0" smtClean="0">
                <a:latin typeface="Consolas" pitchFamily="49" charset="0"/>
                <a:cs typeface="Consolas" pitchFamily="49" charset="0"/>
              </a:rPr>
              <a:t> names = </a:t>
            </a:r>
            <a:r>
              <a:rPr lang="en-US" sz="1400" dirty="0" err="1" smtClean="0">
                <a:latin typeface="Consolas" pitchFamily="49" charset="0"/>
                <a:cs typeface="Consolas" pitchFamily="49" charset="0"/>
              </a:rPr>
              <a:t>result.getResultAsList</a:t>
            </a:r>
            <a:r>
              <a:rPr lang="en-US" sz="1400" dirty="0" smtClean="0">
                <a:latin typeface="Consolas" pitchFamily="49" charset="0"/>
                <a:cs typeface="Consolas" pitchFamily="49" charset="0"/>
              </a:rPr>
              <a:t>();</a:t>
            </a:r>
          </a:p>
          <a:p>
            <a:endParaRPr lang="en-US" sz="1400" dirty="0" smtClean="0">
              <a:latin typeface="Consolas" pitchFamily="49" charset="0"/>
              <a:cs typeface="Consolas" pitchFamily="49" charset="0"/>
            </a:endParaRPr>
          </a:p>
          <a:p>
            <a:r>
              <a:rPr lang="en-US" sz="1400" dirty="0">
                <a:latin typeface="Consolas" pitchFamily="49" charset="0"/>
                <a:cs typeface="Consolas" pitchFamily="49" charset="0"/>
              </a:rPr>
              <a:t>	</a:t>
            </a:r>
            <a:r>
              <a:rPr lang="en-US" sz="1400" dirty="0" smtClean="0">
                <a:latin typeface="Consolas" pitchFamily="49" charset="0"/>
                <a:cs typeface="Consolas" pitchFamily="49" charset="0"/>
              </a:rPr>
              <a:t>for (</a:t>
            </a:r>
            <a:r>
              <a:rPr lang="en-US" sz="1400" dirty="0" err="1" smtClean="0">
                <a:latin typeface="Consolas" pitchFamily="49" charset="0"/>
                <a:cs typeface="Consolas" pitchFamily="49" charset="0"/>
              </a:rPr>
              <a:t>Struct</a:t>
            </a:r>
            <a:r>
              <a:rPr lang="en-US" sz="1400" dirty="0" smtClean="0">
                <a:latin typeface="Consolas" pitchFamily="49" charset="0"/>
                <a:cs typeface="Consolas" pitchFamily="49" charset="0"/>
              </a:rPr>
              <a:t> item : </a:t>
            </a:r>
            <a:r>
              <a:rPr lang="en-US" sz="1400" dirty="0" err="1" smtClean="0">
                <a:latin typeface="Consolas" pitchFamily="49" charset="0"/>
                <a:cs typeface="Consolas" pitchFamily="49" charset="0"/>
              </a:rPr>
              <a:t>names.getItems</a:t>
            </a:r>
            <a:r>
              <a:rPr lang="en-US" sz="1400" dirty="0" smtClean="0">
                <a:latin typeface="Consolas" pitchFamily="49" charset="0"/>
                <a:cs typeface="Consolas" pitchFamily="49" charset="0"/>
              </a:rPr>
              <a:t>())</a:t>
            </a:r>
            <a:endParaRPr lang="en-US" sz="1400" dirty="0">
              <a:latin typeface="Consolas" pitchFamily="49" charset="0"/>
              <a:cs typeface="Consolas" pitchFamily="49" charset="0"/>
            </a:endParaRPr>
          </a:p>
          <a:p>
            <a:r>
              <a:rPr lang="en-US" sz="1400" dirty="0" smtClean="0">
                <a:latin typeface="Consolas" pitchFamily="49" charset="0"/>
                <a:cs typeface="Consolas" pitchFamily="49" charset="0"/>
              </a:rPr>
              <a:t>	</a:t>
            </a:r>
            <a:r>
              <a:rPr lang="en-US" sz="1400" dirty="0">
                <a:latin typeface="Consolas" pitchFamily="49" charset="0"/>
                <a:cs typeface="Consolas" pitchFamily="49" charset="0"/>
              </a:rPr>
              <a:t>	</a:t>
            </a:r>
            <a:r>
              <a:rPr lang="en-US" sz="1400" dirty="0" err="1">
                <a:latin typeface="Consolas" pitchFamily="49" charset="0"/>
                <a:cs typeface="Consolas" pitchFamily="49" charset="0"/>
              </a:rPr>
              <a:t>System.out.println</a:t>
            </a:r>
            <a:r>
              <a:rPr lang="en-US" sz="1400" dirty="0" smtClean="0">
                <a:latin typeface="Consolas" pitchFamily="49" charset="0"/>
                <a:cs typeface="Consolas" pitchFamily="49" charset="0"/>
              </a:rPr>
              <a:t>("Name: " + </a:t>
            </a:r>
            <a:r>
              <a:rPr lang="en-US" sz="1400" dirty="0" err="1" smtClean="0">
                <a:latin typeface="Consolas" pitchFamily="49" charset="0"/>
                <a:cs typeface="Consolas" pitchFamily="49" charset="0"/>
              </a:rPr>
              <a:t>item.toString</a:t>
            </a:r>
            <a:r>
              <a:rPr lang="en-US" sz="1400" dirty="0" smtClean="0">
                <a:latin typeface="Consolas" pitchFamily="49" charset="0"/>
                <a:cs typeface="Consolas" pitchFamily="49" charset="0"/>
              </a:rPr>
              <a:t>());</a:t>
            </a:r>
          </a:p>
          <a:p>
            <a:r>
              <a:rPr lang="en-US" sz="1400" dirty="0" smtClean="0">
                <a:latin typeface="Consolas" pitchFamily="49" charset="0"/>
                <a:cs typeface="Consolas" pitchFamily="49" charset="0"/>
              </a:rPr>
              <a:t>  }</a:t>
            </a:r>
          </a:p>
          <a:p>
            <a:r>
              <a:rPr lang="en-US" sz="1400" dirty="0" smtClean="0">
                <a:latin typeface="Consolas" pitchFamily="49" charset="0"/>
                <a:cs typeface="Consolas" pitchFamily="49" charset="0"/>
              </a:rPr>
              <a:t>};</a:t>
            </a:r>
            <a:endParaRPr lang="en-US" sz="1400" dirty="0">
              <a:latin typeface="Consolas" pitchFamily="49" charset="0"/>
              <a:cs typeface="Consolas" pitchFamily="49" charset="0"/>
            </a:endParaRPr>
          </a:p>
        </p:txBody>
      </p:sp>
    </p:spTree>
    <p:extLst>
      <p:ext uri="{BB962C8B-B14F-4D97-AF65-F5344CB8AC3E}">
        <p14:creationId xmlns:p14="http://schemas.microsoft.com/office/powerpoint/2010/main" val="36717209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251062"/>
          </a:xfrm>
        </p:spPr>
        <p:txBody>
          <a:bodyPr/>
          <a:lstStyle/>
          <a:p>
            <a:r>
              <a:rPr lang="en-US" dirty="0" smtClean="0"/>
              <a:t>Conclusion</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30" y="381000"/>
            <a:ext cx="609739" cy="609739"/>
          </a:xfrm>
          <a:prstGeom prst="rect">
            <a:avLst/>
          </a:prstGeom>
        </p:spPr>
      </p:pic>
      <p:sp>
        <p:nvSpPr>
          <p:cNvPr id="23" name="TextBox 22"/>
          <p:cNvSpPr txBox="1"/>
          <p:nvPr/>
        </p:nvSpPr>
        <p:spPr>
          <a:xfrm>
            <a:off x="304730" y="1828800"/>
            <a:ext cx="8458199" cy="646331"/>
          </a:xfrm>
          <a:prstGeom prst="rect">
            <a:avLst/>
          </a:prstGeom>
          <a:noFill/>
        </p:spPr>
        <p:txBody>
          <a:bodyPr wrap="square" rtlCol="0">
            <a:spAutoFit/>
          </a:bodyPr>
          <a:lstStyle/>
          <a:p>
            <a:r>
              <a:rPr lang="en-US" dirty="0" smtClean="0"/>
              <a:t>There is a lot more to learn about stored procedures, but now you have an overview of how it works as well as some of the design philosophy.</a:t>
            </a:r>
            <a:endParaRPr lang="en-US" dirty="0"/>
          </a:p>
        </p:txBody>
      </p:sp>
    </p:spTree>
    <p:extLst>
      <p:ext uri="{BB962C8B-B14F-4D97-AF65-F5344CB8AC3E}">
        <p14:creationId xmlns:p14="http://schemas.microsoft.com/office/powerpoint/2010/main" val="3979817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4822</TotalTime>
  <Words>1622</Words>
  <Application>Microsoft Office PowerPoint</Application>
  <PresentationFormat>On-screen Show (4:3)</PresentationFormat>
  <Paragraphs>403</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Module</vt:lpstr>
      <vt:lpstr>dcDB Stored Procedures: An Overview</vt:lpstr>
      <vt:lpstr>Connectivity</vt:lpstr>
      <vt:lpstr>Local Connectivity</vt:lpstr>
      <vt:lpstr>Channels</vt:lpstr>
      <vt:lpstr>Request-Response</vt:lpstr>
      <vt:lpstr>Request Structure</vt:lpstr>
      <vt:lpstr>Request Flow, Step 1</vt:lpstr>
      <vt:lpstr>Request Flow, Step 2</vt:lpstr>
      <vt:lpstr>Request Flow, Step 3</vt:lpstr>
      <vt:lpstr>Request Flow, Step 4</vt:lpstr>
      <vt:lpstr>Response Flow, Step 5</vt:lpstr>
      <vt:lpstr>Response Flow, Step 6</vt:lpstr>
      <vt:lpstr>Response Flow, Step 7</vt:lpstr>
      <vt:lpstr>Request in Java, Step 1</vt:lpstr>
      <vt:lpstr>Request in Java, Step 2</vt:lpstr>
      <vt:lpstr>Request in Java, Step 3</vt:lpstr>
      <vt:lpstr>Request in Java, Step 4</vt:lpstr>
      <vt:lpstr>Request-Response in Schema</vt:lpstr>
      <vt:lpstr>Request-Response in Schema</vt:lpstr>
      <vt:lpstr>Request-Response Example</vt:lpstr>
      <vt:lpstr>Why the Focus on JSON</vt:lpstr>
      <vt:lpstr>Request in MUMPS</vt:lpstr>
      <vt:lpstr>MUMPS Procedure</vt:lpstr>
      <vt:lpstr>MUMPS Procedure Logic</vt:lpstr>
      <vt:lpstr>Result in Java</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DB Replication</dc:title>
  <dc:creator>Andy</dc:creator>
  <cp:keywords>core; dev</cp:keywords>
  <cp:lastModifiedBy>Andy</cp:lastModifiedBy>
  <cp:revision>206</cp:revision>
  <dcterms:created xsi:type="dcterms:W3CDTF">2011-05-12T15:31:50Z</dcterms:created>
  <dcterms:modified xsi:type="dcterms:W3CDTF">2012-01-18T22:43:58Z</dcterms:modified>
  <cp:category>FTC;dev</cp:category>
</cp:coreProperties>
</file>