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1pPr>
    <a:lvl2pPr marL="0" marR="0" indent="2286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2pPr>
    <a:lvl3pPr marL="0" marR="0" indent="4572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3pPr>
    <a:lvl4pPr marL="0" marR="0" indent="6858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4pPr>
    <a:lvl5pPr marL="0" marR="0" indent="9144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5pPr>
    <a:lvl6pPr marL="0" marR="0" indent="11430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6pPr>
    <a:lvl7pPr marL="0" marR="0" indent="13716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7pPr>
    <a:lvl8pPr marL="0" marR="0" indent="16002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8pPr>
    <a:lvl9pPr marL="0" marR="0" indent="182880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778000" y="2298700"/>
            <a:ext cx="20828000" cy="4648200"/>
          </a:xfrm>
          <a:prstGeom prst="rect">
            <a:avLst/>
          </a:prstGeom>
        </p:spPr>
        <p:txBody>
          <a:bodyPr anchor="b"/>
          <a:lstStyle/>
          <a:p>
            <a:pPr/>
            <a:r>
              <a:t>Title Text</a:t>
            </a:r>
          </a:p>
        </p:txBody>
      </p:sp>
      <p:sp>
        <p:nvSpPr>
          <p:cNvPr id="12" name="Shape 12"/>
          <p:cNvSpPr/>
          <p:nvPr>
            <p:ph type="body" sz="quarter" idx="1"/>
          </p:nvPr>
        </p:nvSpPr>
        <p:spPr>
          <a:xfrm>
            <a:off x="1778000" y="7073900"/>
            <a:ext cx="20828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2387600" y="8953500"/>
            <a:ext cx="19621500" cy="685800"/>
          </a:xfrm>
          <a:prstGeom prst="rect">
            <a:avLst/>
          </a:prstGeom>
        </p:spPr>
        <p:txBody>
          <a:bodyPr anchor="t">
            <a:spAutoFit/>
          </a:bodyPr>
          <a:lstStyle>
            <a:lvl1pPr marL="0" indent="0" algn="ctr">
              <a:spcBef>
                <a:spcPts val="0"/>
              </a:spcBef>
              <a:buSzTx/>
              <a:buNone/>
              <a:defRPr sz="3800"/>
            </a:lvl1pPr>
          </a:lstStyle>
          <a:p>
            <a:pPr/>
            <a:r>
              <a:t>–Johnny Appleseed</a:t>
            </a:r>
          </a:p>
        </p:txBody>
      </p:sp>
      <p:sp>
        <p:nvSpPr>
          <p:cNvPr id="94" name="Shape 94"/>
          <p:cNvSpPr/>
          <p:nvPr>
            <p:ph type="body" sz="quarter" idx="14"/>
          </p:nvPr>
        </p:nvSpPr>
        <p:spPr>
          <a:xfrm>
            <a:off x="2387600" y="6045200"/>
            <a:ext cx="19621500" cy="889000"/>
          </a:xfrm>
          <a:prstGeom prst="rect">
            <a:avLst/>
          </a:prstGeom>
        </p:spPr>
        <p:txBody>
          <a:bodyPr>
            <a:spAutoFit/>
          </a:bodyPr>
          <a:lstStyle>
            <a:lvl1pPr marL="0" indent="0" algn="ctr">
              <a:spcBef>
                <a:spcPts val="0"/>
              </a:spcBef>
              <a:buSzTx/>
              <a:buNone/>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24384000" cy="137160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3125968" y="673100"/>
            <a:ext cx="18135601" cy="8737600"/>
          </a:xfrm>
          <a:prstGeom prst="rect">
            <a:avLst/>
          </a:prstGeom>
        </p:spPr>
        <p:txBody>
          <a:bodyPr lIns="91439" tIns="45719" rIns="91439" bIns="45719" anchor="t">
            <a:noAutofit/>
          </a:bodyPr>
          <a:lstStyle/>
          <a:p>
            <a:pPr/>
          </a:p>
        </p:txBody>
      </p:sp>
      <p:sp>
        <p:nvSpPr>
          <p:cNvPr id="21" name="Shape 21"/>
          <p:cNvSpPr/>
          <p:nvPr>
            <p:ph type="title"/>
          </p:nvPr>
        </p:nvSpPr>
        <p:spPr>
          <a:xfrm>
            <a:off x="635000" y="9448800"/>
            <a:ext cx="23114000" cy="2006600"/>
          </a:xfrm>
          <a:prstGeom prst="rect">
            <a:avLst/>
          </a:prstGeom>
        </p:spPr>
        <p:txBody>
          <a:bodyPr anchor="b"/>
          <a:lstStyle/>
          <a:p>
            <a:pPr/>
            <a:r>
              <a:t>Title Text</a:t>
            </a:r>
          </a:p>
        </p:txBody>
      </p:sp>
      <p:sp>
        <p:nvSpPr>
          <p:cNvPr id="22" name="Shape 22"/>
          <p:cNvSpPr/>
          <p:nvPr>
            <p:ph type="body" sz="quarter" idx="1"/>
          </p:nvPr>
        </p:nvSpPr>
        <p:spPr>
          <a:xfrm>
            <a:off x="635000" y="11518900"/>
            <a:ext cx="23114000" cy="15875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778000" y="4533900"/>
            <a:ext cx="20828000" cy="46482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13165980" y="1104900"/>
            <a:ext cx="9525001" cy="11506200"/>
          </a:xfrm>
          <a:prstGeom prst="rect">
            <a:avLst/>
          </a:prstGeom>
        </p:spPr>
        <p:txBody>
          <a:bodyPr lIns="91439" tIns="45719" rIns="91439" bIns="45719" anchor="t">
            <a:noAutofit/>
          </a:bodyPr>
          <a:lstStyle/>
          <a:p>
            <a:pPr/>
          </a:p>
        </p:txBody>
      </p:sp>
      <p:sp>
        <p:nvSpPr>
          <p:cNvPr id="39" name="Shape 39"/>
          <p:cNvSpPr/>
          <p:nvPr>
            <p:ph type="title"/>
          </p:nvPr>
        </p:nvSpPr>
        <p:spPr>
          <a:xfrm>
            <a:off x="1651000" y="1104900"/>
            <a:ext cx="10223500" cy="5613400"/>
          </a:xfrm>
          <a:prstGeom prst="rect">
            <a:avLst/>
          </a:prstGeom>
        </p:spPr>
        <p:txBody>
          <a:bodyPr anchor="b"/>
          <a:lstStyle>
            <a:lvl1pPr>
              <a:defRPr sz="8400"/>
            </a:lvl1pPr>
          </a:lstStyle>
          <a:p>
            <a:pPr/>
            <a:r>
              <a:t>Title Text</a:t>
            </a:r>
          </a:p>
        </p:txBody>
      </p:sp>
      <p:sp>
        <p:nvSpPr>
          <p:cNvPr id="40" name="Shape 40"/>
          <p:cNvSpPr/>
          <p:nvPr>
            <p:ph type="body" sz="quarter" idx="1"/>
          </p:nvPr>
        </p:nvSpPr>
        <p:spPr>
          <a:xfrm>
            <a:off x="1651000" y="6845300"/>
            <a:ext cx="10223500" cy="5765800"/>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13169900" y="3238500"/>
            <a:ext cx="9525000" cy="9207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1689100" y="3238500"/>
            <a:ext cx="10007600" cy="9207500"/>
          </a:xfrm>
          <a:prstGeom prst="rect">
            <a:avLst/>
          </a:prstGeom>
        </p:spPr>
        <p:txBody>
          <a:bodyPr/>
          <a:lstStyle>
            <a:lvl1pPr marL="558800" indent="-558800">
              <a:spcBef>
                <a:spcPts val="4500"/>
              </a:spcBef>
              <a:defRPr sz="4500"/>
            </a:lvl1pPr>
            <a:lvl2pPr marL="1117600" indent="-558800">
              <a:spcBef>
                <a:spcPts val="4500"/>
              </a:spcBef>
              <a:defRPr sz="4500"/>
            </a:lvl2pPr>
            <a:lvl3pPr marL="1676400" indent="-558800">
              <a:spcBef>
                <a:spcPts val="4500"/>
              </a:spcBef>
              <a:defRPr sz="4500"/>
            </a:lvl3pPr>
            <a:lvl4pPr marL="2235200" indent="-558800">
              <a:spcBef>
                <a:spcPts val="4500"/>
              </a:spcBef>
              <a:defRPr sz="4500"/>
            </a:lvl4pPr>
            <a:lvl5pPr marL="2794000" indent="-558800">
              <a:spcBef>
                <a:spcPts val="4500"/>
              </a:spcBef>
              <a:defRPr sz="45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1689100" y="1778000"/>
            <a:ext cx="21005800" cy="101473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15760700" y="7048500"/>
            <a:ext cx="7404100" cy="5549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15760700" y="1130300"/>
            <a:ext cx="7404100" cy="5549900"/>
          </a:xfrm>
          <a:prstGeom prst="rect">
            <a:avLst/>
          </a:prstGeom>
        </p:spPr>
        <p:txBody>
          <a:bodyPr lIns="91439" tIns="45719" rIns="91439" bIns="45719" anchor="t">
            <a:noAutofit/>
          </a:bodyPr>
          <a:lstStyle/>
          <a:p>
            <a:pPr/>
          </a:p>
        </p:txBody>
      </p:sp>
      <p:sp>
        <p:nvSpPr>
          <p:cNvPr id="85" name="Shape 85"/>
          <p:cNvSpPr/>
          <p:nvPr>
            <p:ph type="pic" idx="15"/>
          </p:nvPr>
        </p:nvSpPr>
        <p:spPr>
          <a:xfrm>
            <a:off x="1206500" y="1130300"/>
            <a:ext cx="14173200" cy="114681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1689100" y="952500"/>
            <a:ext cx="21005800" cy="228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1689100" y="3238500"/>
            <a:ext cx="21005800" cy="920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defRPr sz="24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tabLst/>
        <a:defRPr b="0" baseline="0" cap="none" i="0" spc="0" strike="noStrike" sz="11200" u="none">
          <a:ln>
            <a:noFill/>
          </a:ln>
          <a:solidFill>
            <a:srgbClr val="000000"/>
          </a:solidFill>
          <a:uFillTx/>
          <a:latin typeface="+mn-lt"/>
          <a:ea typeface="+mn-ea"/>
          <a:cs typeface="+mn-cs"/>
          <a:sym typeface="Helvetica Light"/>
        </a:defRPr>
      </a:lvl9pPr>
    </p:titleStyle>
    <p:bodyStyle>
      <a:lvl1pPr marL="635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1pPr>
      <a:lvl2pPr marL="1270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2pPr>
      <a:lvl3pPr marL="1905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3pPr>
      <a:lvl4pPr marL="2540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4pPr>
      <a:lvl5pPr marL="3175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5pPr>
      <a:lvl6pPr marL="3810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6pPr>
      <a:lvl7pPr marL="4445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7pPr>
      <a:lvl8pPr marL="5080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8pPr>
      <a:lvl9pPr marL="5715000" marR="0" indent="-635000" algn="l" defTabSz="825500" rtl="0" latinLnBrk="0">
        <a:lnSpc>
          <a:spcPct val="100000"/>
        </a:lnSpc>
        <a:spcBef>
          <a:spcPts val="5900"/>
        </a:spcBef>
        <a:spcAft>
          <a:spcPts val="0"/>
        </a:spcAft>
        <a:buClrTx/>
        <a:buSzPct val="75000"/>
        <a:buFontTx/>
        <a:buChar char="•"/>
        <a:tabLst/>
        <a:defRPr b="0" baseline="0" cap="none" i="0" spc="0" strike="noStrike" sz="5200" u="none">
          <a:ln>
            <a:noFill/>
          </a:ln>
          <a:solidFill>
            <a:srgbClr val="000000"/>
          </a:solidFill>
          <a:uFillTx/>
          <a:latin typeface="+mn-lt"/>
          <a:ea typeface="+mn-ea"/>
          <a:cs typeface="+mn-cs"/>
          <a:sym typeface="Helvetica Light"/>
        </a:defRPr>
      </a:lvl9pPr>
    </p:bodyStyle>
    <p:otherStyle>
      <a:lvl1pPr marL="0" marR="0" indent="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1pPr>
      <a:lvl2pPr marL="0" marR="0" indent="2286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2pPr>
      <a:lvl3pPr marL="0" marR="0" indent="4572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3pPr>
      <a:lvl4pPr marL="0" marR="0" indent="6858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4pPr>
      <a:lvl5pPr marL="0" marR="0" indent="9144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5pPr>
      <a:lvl6pPr marL="0" marR="0" indent="11430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6pPr>
      <a:lvl7pPr marL="0" marR="0" indent="13716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7pPr>
      <a:lvl8pPr marL="0" marR="0" indent="16002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8pPr>
      <a:lvl9pPr marL="0" marR="0" indent="1828800" algn="ctr" defTabSz="825500" rtl="0"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title"/>
          </p:nvPr>
        </p:nvSpPr>
        <p:spPr>
          <a:prstGeom prst="rect">
            <a:avLst/>
          </a:prstGeom>
        </p:spPr>
        <p:txBody>
          <a:bodyPr/>
          <a:lstStyle>
            <a:lvl1pPr algn="l">
              <a:defRPr b="1">
                <a:latin typeface="Helvetica"/>
                <a:ea typeface="Helvetica"/>
                <a:cs typeface="Helvetica"/>
                <a:sym typeface="Helvetica"/>
              </a:defRPr>
            </a:lvl1pPr>
          </a:lstStyle>
          <a:p>
            <a:pPr/>
            <a:r>
              <a:t>Hey There! In This Short Video I Will Show You…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ph type="title"/>
          </p:nvPr>
        </p:nvSpPr>
        <p:spPr>
          <a:prstGeom prst="rect">
            <a:avLst/>
          </a:prstGeom>
        </p:spPr>
        <p:txBody>
          <a:bodyPr/>
          <a:lstStyle/>
          <a:p>
            <a:pPr algn="l" defTabSz="544830">
              <a:defRPr b="1" sz="7392">
                <a:latin typeface="Helvetica"/>
                <a:ea typeface="Helvetica"/>
                <a:cs typeface="Helvetica"/>
                <a:sym typeface="Helvetica"/>
              </a:defRPr>
            </a:pPr>
            <a:r>
              <a:t>Automated sales funnels give us the power to </a:t>
            </a:r>
            <a:r>
              <a:rPr>
                <a:solidFill>
                  <a:schemeClr val="accent5"/>
                </a:solidFill>
              </a:rPr>
              <a:t>make money 24 hours a day</a:t>
            </a:r>
            <a:r>
              <a:t> whether we are working or not. Imagine being paid for work you did months ago while you sleep!</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Shape 139"/>
          <p:cNvSpPr/>
          <p:nvPr>
            <p:ph type="title"/>
          </p:nvPr>
        </p:nvSpPr>
        <p:spPr>
          <a:prstGeom prst="rect">
            <a:avLst/>
          </a:prstGeom>
        </p:spPr>
        <p:txBody>
          <a:bodyPr/>
          <a:lstStyle/>
          <a:p>
            <a:pPr algn="l" defTabSz="808990">
              <a:defRPr b="1" sz="10976">
                <a:latin typeface="Helvetica"/>
                <a:ea typeface="Helvetica"/>
                <a:cs typeface="Helvetica"/>
                <a:sym typeface="Helvetica"/>
              </a:defRPr>
            </a:pPr>
            <a:r>
              <a:t>It may sound like a dream but that is the </a:t>
            </a:r>
            <a:r>
              <a:rPr>
                <a:solidFill>
                  <a:schemeClr val="accent5"/>
                </a:solidFill>
              </a:rPr>
              <a:t>power of funnels</a:t>
            </a:r>
            <a:r>
              <a:t>.</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p:nvPr>
        </p:nvSpPr>
        <p:spPr>
          <a:prstGeom prst="rect">
            <a:avLst/>
          </a:prstGeom>
        </p:spPr>
        <p:txBody>
          <a:bodyPr/>
          <a:lstStyle>
            <a:lvl1pPr algn="l">
              <a:defRPr b="1">
                <a:latin typeface="Helvetica"/>
                <a:ea typeface="Helvetica"/>
                <a:cs typeface="Helvetica"/>
                <a:sym typeface="Helvetica"/>
              </a:defRPr>
            </a:lvl1pPr>
          </a:lstStyle>
          <a:p>
            <a:pPr/>
            <a:r>
              <a:t>But how do you put one together?</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p:nvPr>
        </p:nvSpPr>
        <p:spPr>
          <a:prstGeom prst="rect">
            <a:avLst/>
          </a:prstGeom>
        </p:spPr>
        <p:txBody>
          <a:bodyPr/>
          <a:lstStyle>
            <a:lvl1pPr algn="l" defTabSz="602615">
              <a:defRPr b="1" sz="8176">
                <a:latin typeface="Helvetica"/>
                <a:ea typeface="Helvetica"/>
                <a:cs typeface="Helvetica"/>
                <a:sym typeface="Helvetica"/>
              </a:defRPr>
            </a:lvl1pPr>
          </a:lstStyle>
          <a:p>
            <a:pPr/>
            <a:r>
              <a:t>Putting together a sales funnel from scratch can be difficult if you don’t have a proven system for setting them up.</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title"/>
          </p:nvPr>
        </p:nvSpPr>
        <p:spPr>
          <a:prstGeom prst="rect">
            <a:avLst/>
          </a:prstGeom>
        </p:spPr>
        <p:txBody>
          <a:bodyPr/>
          <a:lstStyle/>
          <a:p>
            <a:pPr algn="l" defTabSz="577850">
              <a:defRPr b="1" sz="7840">
                <a:latin typeface="Helvetica"/>
                <a:ea typeface="Helvetica"/>
                <a:cs typeface="Helvetica"/>
                <a:sym typeface="Helvetica"/>
              </a:defRPr>
            </a:pPr>
            <a:r>
              <a:rPr>
                <a:solidFill>
                  <a:schemeClr val="accent5"/>
                </a:solidFill>
              </a:rPr>
              <a:t>Without the right system</a:t>
            </a:r>
            <a:r>
              <a:t> it can be hard to build all the right pieces and put them together into a profit pulling system.</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ph type="title"/>
          </p:nvPr>
        </p:nvSpPr>
        <p:spPr>
          <a:prstGeom prst="rect">
            <a:avLst/>
          </a:prstGeom>
        </p:spPr>
        <p:txBody>
          <a:bodyPr/>
          <a:lstStyle/>
          <a:p>
            <a:pPr algn="l" defTabSz="544830">
              <a:defRPr b="1" sz="7392">
                <a:latin typeface="Helvetica"/>
                <a:ea typeface="Helvetica"/>
                <a:cs typeface="Helvetica"/>
                <a:sym typeface="Helvetica"/>
              </a:defRPr>
            </a:pPr>
            <a:r>
              <a:t>But there is good news. I would like to offer you the opportunity to get a </a:t>
            </a:r>
            <a:r>
              <a:rPr>
                <a:solidFill>
                  <a:schemeClr val="accent5"/>
                </a:solidFill>
              </a:rPr>
              <a:t>step-by-step program</a:t>
            </a:r>
            <a:r>
              <a:t> showing you how to build an automated sales funnel from scratch.</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title"/>
          </p:nvPr>
        </p:nvSpPr>
        <p:spPr>
          <a:prstGeom prst="rect">
            <a:avLst/>
          </a:prstGeom>
        </p:spPr>
        <p:txBody>
          <a:bodyPr/>
          <a:lstStyle/>
          <a:p>
            <a:pPr algn="l" defTabSz="676909">
              <a:defRPr b="1" sz="9184">
                <a:latin typeface="Helvetica"/>
                <a:ea typeface="Helvetica"/>
                <a:cs typeface="Helvetica"/>
                <a:sym typeface="Helvetica"/>
              </a:defRPr>
            </a:pPr>
            <a:r>
              <a:t>With this system you will finally be able to build a </a:t>
            </a:r>
            <a:r>
              <a:rPr>
                <a:solidFill>
                  <a:schemeClr val="accent5"/>
                </a:solidFill>
              </a:rPr>
              <a:t>passive income system</a:t>
            </a:r>
            <a:r>
              <a:t> using the power of funnels.</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title"/>
          </p:nvPr>
        </p:nvSpPr>
        <p:spPr>
          <a:prstGeom prst="rect">
            <a:avLst/>
          </a:prstGeom>
        </p:spPr>
        <p:txBody>
          <a:bodyPr/>
          <a:lstStyle>
            <a:lvl1pPr>
              <a:defRPr b="1">
                <a:latin typeface="Helvetica"/>
                <a:ea typeface="Helvetica"/>
                <a:cs typeface="Helvetica"/>
                <a:sym typeface="Helvetica"/>
              </a:defRPr>
            </a:lvl1pPr>
          </a:lstStyle>
          <a:p>
            <a:pPr/>
            <a:r>
              <a:t>introducing…</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3" name="Digital Funnel System Bundle Graphic.png"/>
          <p:cNvPicPr>
            <a:picLocks noChangeAspect="1"/>
          </p:cNvPicPr>
          <p:nvPr/>
        </p:nvPicPr>
        <p:blipFill>
          <a:blip r:embed="rId2">
            <a:extLst/>
          </a:blip>
          <a:stretch>
            <a:fillRect/>
          </a:stretch>
        </p:blipFill>
        <p:spPr>
          <a:xfrm>
            <a:off x="4211826" y="1157876"/>
            <a:ext cx="15960348" cy="11400248"/>
          </a:xfrm>
          <a:prstGeom prst="rect">
            <a:avLst/>
          </a:prstGeom>
          <a:ln w="12700">
            <a:miter lim="400000"/>
          </a:ln>
        </p:spPr>
      </p:pic>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 name="Shape 155"/>
          <p:cNvSpPr/>
          <p:nvPr>
            <p:ph type="title"/>
          </p:nvPr>
        </p:nvSpPr>
        <p:spPr>
          <a:prstGeom prst="rect">
            <a:avLst/>
          </a:prstGeom>
        </p:spPr>
        <p:txBody>
          <a:bodyPr/>
          <a:lstStyle>
            <a:lvl1pPr defTabSz="784225">
              <a:defRPr b="1" sz="10640">
                <a:latin typeface="Helvetica"/>
                <a:ea typeface="Helvetica"/>
                <a:cs typeface="Helvetica"/>
                <a:sym typeface="Helvetica"/>
              </a:defRPr>
            </a:lvl1pPr>
          </a:lstStyle>
          <a:p>
            <a:pPr/>
            <a:r>
              <a:t>Here’s What You Will Get Inside:</a:t>
            </a:r>
          </a:p>
        </p:txBody>
      </p:sp>
      <p:sp>
        <p:nvSpPr>
          <p:cNvPr id="156" name="Shape 156"/>
          <p:cNvSpPr/>
          <p:nvPr>
            <p:ph type="body" sz="half" idx="1"/>
          </p:nvPr>
        </p:nvSpPr>
        <p:spPr>
          <a:xfrm>
            <a:off x="1689100" y="3238500"/>
            <a:ext cx="10598845" cy="9207500"/>
          </a:xfrm>
          <a:prstGeom prst="rect">
            <a:avLst/>
          </a:prstGeom>
        </p:spPr>
        <p:txBody>
          <a:bodyPr/>
          <a:lstStyle/>
          <a:p>
            <a:pPr marL="431800" indent="-431800" defTabSz="561340">
              <a:spcBef>
                <a:spcPts val="4000"/>
              </a:spcBef>
              <a:defRPr sz="3536"/>
            </a:pPr>
            <a:r>
              <a:rPr b="1">
                <a:latin typeface="Helvetica"/>
                <a:ea typeface="Helvetica"/>
                <a:cs typeface="Helvetica"/>
                <a:sym typeface="Helvetica"/>
              </a:rPr>
              <a:t>How to map out a high converting funnel before you create your first product.</a:t>
            </a:r>
            <a:r>
              <a:t> This is HUGE if you want to build a profitable funnel!</a:t>
            </a:r>
          </a:p>
          <a:p>
            <a:pPr marL="431800" indent="-431800" defTabSz="561340">
              <a:spcBef>
                <a:spcPts val="4000"/>
              </a:spcBef>
              <a:defRPr sz="3536"/>
            </a:pPr>
            <a:r>
              <a:t>3 highly profitable funnels you can use to build a passive income. Imagine having 3 high converting funnels in your business!</a:t>
            </a:r>
          </a:p>
          <a:p>
            <a:pPr marL="431800" indent="-431800" defTabSz="561340">
              <a:spcBef>
                <a:spcPts val="4000"/>
              </a:spcBef>
              <a:defRPr sz="3536"/>
            </a:pPr>
            <a:r>
              <a:t>How to systematically move leads and buyers through your funnel for more sales and high conversions! This is where automated profits come in even while you sleep!</a:t>
            </a:r>
          </a:p>
          <a:p>
            <a:pPr marL="431800" indent="-431800" defTabSz="561340">
              <a:spcBef>
                <a:spcPts val="4000"/>
              </a:spcBef>
              <a:defRPr sz="3536"/>
            </a:pPr>
            <a:r>
              <a:rPr b="1">
                <a:latin typeface="Helvetica"/>
                <a:ea typeface="Helvetica"/>
                <a:cs typeface="Helvetica"/>
                <a:sym typeface="Helvetica"/>
              </a:rPr>
              <a:t>How to quickly and easily create the products in your funnel. </a:t>
            </a:r>
            <a:r>
              <a:t>Most people think product creation is hard. That’s because they aren’t using this technique. You won’t believe how easy this is!</a:t>
            </a:r>
          </a:p>
        </p:txBody>
      </p:sp>
      <p:sp>
        <p:nvSpPr>
          <p:cNvPr id="157" name="Shape 157"/>
          <p:cNvSpPr/>
          <p:nvPr/>
        </p:nvSpPr>
        <p:spPr>
          <a:xfrm>
            <a:off x="12280900" y="3238500"/>
            <a:ext cx="10598845" cy="920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marL="400050" indent="-400050" algn="l" defTabSz="520065">
              <a:spcBef>
                <a:spcPts val="3700"/>
              </a:spcBef>
              <a:buSzPct val="75000"/>
              <a:buChar char="•"/>
              <a:defRPr sz="3275"/>
            </a:pPr>
            <a:r>
              <a:rPr b="1" u="sng">
                <a:latin typeface="Helvetica"/>
                <a:ea typeface="Helvetica"/>
                <a:cs typeface="Helvetica"/>
                <a:sym typeface="Helvetica"/>
              </a:rPr>
              <a:t>The 3 types of products every funnel should have.</a:t>
            </a:r>
            <a:r>
              <a:t> If you don’t have all 3 of these types of products in your funnel you’re leaving tons of money on the table!</a:t>
            </a:r>
          </a:p>
          <a:p>
            <a:pPr marL="400050" indent="-400050" algn="l" defTabSz="520065">
              <a:spcBef>
                <a:spcPts val="3700"/>
              </a:spcBef>
              <a:buSzPct val="75000"/>
              <a:buChar char="•"/>
              <a:defRPr sz="3275"/>
            </a:pPr>
            <a:r>
              <a:t>How to come up with hugely profitable products offers that people </a:t>
            </a:r>
            <a:r>
              <a:rPr b="1" u="sng">
                <a:latin typeface="Helvetica"/>
                <a:ea typeface="Helvetica"/>
                <a:cs typeface="Helvetica"/>
                <a:sym typeface="Helvetica"/>
              </a:rPr>
              <a:t>WANT</a:t>
            </a:r>
            <a:r>
              <a:t> to buy.</a:t>
            </a:r>
          </a:p>
          <a:p>
            <a:pPr marL="400050" indent="-400050" algn="l" defTabSz="520065">
              <a:spcBef>
                <a:spcPts val="3700"/>
              </a:spcBef>
              <a:buSzPct val="75000"/>
              <a:buChar char="•"/>
              <a:defRPr sz="3275"/>
            </a:pPr>
            <a:r>
              <a:t>One of the easiest types of email campaigns you can write that gets people buying your products over and over again. And don’t worry these aren’t hyped up sales pitches. Your subscribers will be thanking your for these emails even when you are selling something.</a:t>
            </a:r>
          </a:p>
          <a:p>
            <a:pPr marL="400050" indent="-400050" algn="l" defTabSz="520065">
              <a:spcBef>
                <a:spcPts val="3700"/>
              </a:spcBef>
              <a:buSzPct val="75000"/>
              <a:buChar char="•"/>
              <a:defRPr sz="3275"/>
            </a:pPr>
            <a:r>
              <a:t>How to make your funnel convert by testing and improving. This is the key to longterm success with funnels! If you want to scale your business big time this is key!</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title"/>
          </p:nvPr>
        </p:nvSpPr>
        <p:spPr>
          <a:prstGeom prst="rect">
            <a:avLst/>
          </a:prstGeom>
        </p:spPr>
        <p:txBody>
          <a:bodyPr/>
          <a:lstStyle/>
          <a:p>
            <a:pPr algn="l" defTabSz="685165">
              <a:defRPr b="1" sz="9296">
                <a:latin typeface="Helvetica"/>
                <a:ea typeface="Helvetica"/>
                <a:cs typeface="Helvetica"/>
                <a:sym typeface="Helvetica"/>
              </a:defRPr>
            </a:pPr>
            <a:r>
              <a:t>How To Create An Automated Digital Sales Funnel That Makes Sales </a:t>
            </a:r>
            <a:r>
              <a:rPr>
                <a:solidFill>
                  <a:schemeClr val="accent5"/>
                </a:solidFill>
              </a:rPr>
              <a:t>24 Hours A Day </a:t>
            </a:r>
            <a:r>
              <a:t>On Complete Autopilot!</a:t>
            </a:r>
          </a:p>
        </p:txBody>
      </p:sp>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title"/>
          </p:nvPr>
        </p:nvSpPr>
        <p:spPr>
          <a:prstGeom prst="rect">
            <a:avLst/>
          </a:prstGeom>
        </p:spPr>
        <p:txBody>
          <a:bodyPr/>
          <a:lstStyle/>
          <a:p>
            <a:pPr algn="l" defTabSz="594360">
              <a:defRPr b="1" sz="8064">
                <a:latin typeface="Helvetica"/>
                <a:ea typeface="Helvetica"/>
                <a:cs typeface="Helvetica"/>
                <a:sym typeface="Helvetica"/>
              </a:defRPr>
            </a:pPr>
            <a:r>
              <a:t>But That’s Not All You Get When You Grab Your Copy Of The Digital Funnel System…You Also Get These </a:t>
            </a:r>
            <a:r>
              <a:rPr>
                <a:solidFill>
                  <a:schemeClr val="accent5"/>
                </a:solidFill>
              </a:rPr>
              <a:t>Amazing Bonuses</a:t>
            </a:r>
            <a:r>
              <a:t>:</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title"/>
          </p:nvPr>
        </p:nvSpPr>
        <p:spPr>
          <a:prstGeom prst="rect">
            <a:avLst/>
          </a:prstGeom>
        </p:spPr>
        <p:txBody>
          <a:bodyPr/>
          <a:lstStyle>
            <a:lvl1pPr defTabSz="701675">
              <a:defRPr b="1" sz="9520">
                <a:latin typeface="Helvetica"/>
                <a:ea typeface="Helvetica"/>
                <a:cs typeface="Helvetica"/>
                <a:sym typeface="Helvetica"/>
              </a:defRPr>
            </a:lvl1pPr>
          </a:lstStyle>
          <a:p>
            <a:pPr/>
            <a:r>
              <a:t>Bonus 1 - Funnel Design Worksheet</a:t>
            </a:r>
          </a:p>
        </p:txBody>
      </p:sp>
      <p:sp>
        <p:nvSpPr>
          <p:cNvPr id="162" name="Shape 162"/>
          <p:cNvSpPr/>
          <p:nvPr>
            <p:ph type="body" sz="half" idx="1"/>
          </p:nvPr>
        </p:nvSpPr>
        <p:spPr>
          <a:prstGeom prst="rect">
            <a:avLst/>
          </a:prstGeom>
        </p:spPr>
        <p:txBody>
          <a:bodyPr/>
          <a:lstStyle/>
          <a:p>
            <a:pPr/>
            <a:r>
              <a:t>A plug and play funnel worksheet for designing your own high converting funnels.</a:t>
            </a:r>
          </a:p>
          <a:p>
            <a:pPr/>
            <a:r>
              <a:t>Easily design your first or next sales funnel using this worksheet.</a:t>
            </a:r>
          </a:p>
          <a:p>
            <a:pPr/>
            <a:r>
              <a:t>Know exactly what your funnel will look like before you create a single thing!</a:t>
            </a:r>
          </a:p>
          <a:p>
            <a:pPr/>
            <a:r>
              <a:t>Map out everything on this easy to use worksheet!</a:t>
            </a:r>
          </a:p>
        </p:txBody>
      </p:sp>
      <p:pic>
        <p:nvPicPr>
          <p:cNvPr id="163" name="worksheet.png"/>
          <p:cNvPicPr>
            <a:picLocks noChangeAspect="1"/>
          </p:cNvPicPr>
          <p:nvPr/>
        </p:nvPicPr>
        <p:blipFill>
          <a:blip r:embed="rId2">
            <a:extLst/>
          </a:blip>
          <a:stretch>
            <a:fillRect/>
          </a:stretch>
        </p:blipFill>
        <p:spPr>
          <a:xfrm>
            <a:off x="14600783" y="5910411"/>
            <a:ext cx="5080001" cy="3429001"/>
          </a:xfrm>
          <a:prstGeom prst="rect">
            <a:avLst/>
          </a:prstGeom>
          <a:ln w="12700">
            <a:miter lim="400000"/>
          </a:ln>
        </p:spPr>
      </p:pic>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title"/>
          </p:nvPr>
        </p:nvSpPr>
        <p:spPr>
          <a:prstGeom prst="rect">
            <a:avLst/>
          </a:prstGeom>
        </p:spPr>
        <p:txBody>
          <a:bodyPr/>
          <a:lstStyle>
            <a:lvl1pPr defTabSz="586104">
              <a:defRPr b="1" sz="7951">
                <a:latin typeface="Helvetica"/>
                <a:ea typeface="Helvetica"/>
                <a:cs typeface="Helvetica"/>
                <a:sym typeface="Helvetica"/>
              </a:defRPr>
            </a:lvl1pPr>
          </a:lstStyle>
          <a:p>
            <a:pPr/>
            <a:r>
              <a:t>Bonus 2 - Digital Funnel System Workbook</a:t>
            </a:r>
          </a:p>
        </p:txBody>
      </p:sp>
      <p:sp>
        <p:nvSpPr>
          <p:cNvPr id="166" name="Shape 166"/>
          <p:cNvSpPr/>
          <p:nvPr>
            <p:ph type="body" sz="half" idx="1"/>
          </p:nvPr>
        </p:nvSpPr>
        <p:spPr>
          <a:prstGeom prst="rect">
            <a:avLst/>
          </a:prstGeom>
        </p:spPr>
        <p:txBody>
          <a:bodyPr/>
          <a:lstStyle/>
          <a:p>
            <a:pPr marL="553212" indent="-553212" defTabSz="817244">
              <a:spcBef>
                <a:spcPts val="4400"/>
              </a:spcBef>
              <a:defRPr sz="4455"/>
            </a:pPr>
            <a:r>
              <a:t>A step-by-step course workbook for building out your sales funnel step-by-easy-step.</a:t>
            </a:r>
          </a:p>
          <a:p>
            <a:pPr marL="553212" indent="-553212" defTabSz="817244">
              <a:spcBef>
                <a:spcPts val="4400"/>
              </a:spcBef>
              <a:defRPr sz="4455"/>
            </a:pPr>
            <a:r>
              <a:t>Follow along with the workbook and do the homework for easy implementation of the Digital Funnel System.</a:t>
            </a:r>
          </a:p>
          <a:p>
            <a:pPr marL="553212" indent="-553212" defTabSz="817244">
              <a:spcBef>
                <a:spcPts val="4400"/>
              </a:spcBef>
              <a:defRPr sz="4455"/>
            </a:pPr>
            <a:r>
              <a:t>Read it on the go when you can’t watch the videos.</a:t>
            </a:r>
          </a:p>
          <a:p>
            <a:pPr marL="553212" indent="-553212" defTabSz="817244">
              <a:spcBef>
                <a:spcPts val="4400"/>
              </a:spcBef>
              <a:defRPr sz="4455"/>
            </a:pPr>
            <a:r>
              <a:t>Learn everything you need to be successful with online funnels</a:t>
            </a:r>
          </a:p>
        </p:txBody>
      </p:sp>
      <p:pic>
        <p:nvPicPr>
          <p:cNvPr id="167" name="workbook.png"/>
          <p:cNvPicPr>
            <a:picLocks noChangeAspect="1"/>
          </p:cNvPicPr>
          <p:nvPr/>
        </p:nvPicPr>
        <p:blipFill>
          <a:blip r:embed="rId2">
            <a:extLst/>
          </a:blip>
          <a:stretch>
            <a:fillRect/>
          </a:stretch>
        </p:blipFill>
        <p:spPr>
          <a:xfrm>
            <a:off x="15392400" y="6243984"/>
            <a:ext cx="5080000" cy="3429001"/>
          </a:xfrm>
          <a:prstGeom prst="rect">
            <a:avLst/>
          </a:prstGeom>
          <a:ln w="12700">
            <a:miter lim="400000"/>
          </a:ln>
        </p:spPr>
      </p:pic>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p:nvPr>
        </p:nvSpPr>
        <p:spPr>
          <a:prstGeom prst="rect">
            <a:avLst/>
          </a:prstGeom>
        </p:spPr>
        <p:txBody>
          <a:bodyPr/>
          <a:lstStyle>
            <a:lvl1pPr>
              <a:defRPr b="1">
                <a:latin typeface="Helvetica"/>
                <a:ea typeface="Helvetica"/>
                <a:cs typeface="Helvetica"/>
                <a:sym typeface="Helvetica"/>
              </a:defRPr>
            </a:lvl1pPr>
          </a:lstStyle>
          <a:p>
            <a:pPr/>
            <a:r>
              <a:t>Bonus 3 - Course Audios</a:t>
            </a:r>
          </a:p>
        </p:txBody>
      </p:sp>
      <p:sp>
        <p:nvSpPr>
          <p:cNvPr id="170" name="Shape 170"/>
          <p:cNvSpPr/>
          <p:nvPr>
            <p:ph type="body" sz="half" idx="1"/>
          </p:nvPr>
        </p:nvSpPr>
        <p:spPr>
          <a:prstGeom prst="rect">
            <a:avLst/>
          </a:prstGeom>
        </p:spPr>
        <p:txBody>
          <a:bodyPr/>
          <a:lstStyle/>
          <a:p>
            <a:pPr/>
            <a:r>
              <a:t>Take the Digital Funnel System with you on the go with the audio trainings.</a:t>
            </a:r>
          </a:p>
          <a:p>
            <a:pPr/>
            <a:r>
              <a:t>Access the course anytime anywhere with these audios.</a:t>
            </a:r>
          </a:p>
          <a:p>
            <a:pPr/>
            <a:r>
              <a:t>Finally learn everything you need about funnels to build a passive income.</a:t>
            </a:r>
          </a:p>
        </p:txBody>
      </p:sp>
      <p:pic>
        <p:nvPicPr>
          <p:cNvPr id="171" name="audios.png"/>
          <p:cNvPicPr>
            <a:picLocks noChangeAspect="1"/>
          </p:cNvPicPr>
          <p:nvPr/>
        </p:nvPicPr>
        <p:blipFill>
          <a:blip r:embed="rId2">
            <a:extLst/>
          </a:blip>
          <a:stretch>
            <a:fillRect/>
          </a:stretch>
        </p:blipFill>
        <p:spPr>
          <a:xfrm>
            <a:off x="14488666" y="5162550"/>
            <a:ext cx="5080001" cy="3390900"/>
          </a:xfrm>
          <a:prstGeom prst="rect">
            <a:avLst/>
          </a:prstGeom>
          <a:ln w="12700">
            <a:miter lim="400000"/>
          </a:ln>
        </p:spPr>
      </p:pic>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title"/>
          </p:nvPr>
        </p:nvSpPr>
        <p:spPr>
          <a:prstGeom prst="rect">
            <a:avLst/>
          </a:prstGeom>
        </p:spPr>
        <p:txBody>
          <a:bodyPr/>
          <a:lstStyle>
            <a:lvl1pPr algn="l">
              <a:defRPr b="1">
                <a:latin typeface="Helvetica"/>
                <a:ea typeface="Helvetica"/>
                <a:cs typeface="Helvetica"/>
                <a:sym typeface="Helvetica"/>
              </a:defRPr>
            </a:lvl1pPr>
          </a:lstStyle>
          <a:p>
            <a:pPr/>
            <a:r>
              <a:t>So let me ask you….</a:t>
            </a:r>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title"/>
          </p:nvPr>
        </p:nvSpPr>
        <p:spPr>
          <a:prstGeom prst="rect">
            <a:avLst/>
          </a:prstGeom>
        </p:spPr>
        <p:txBody>
          <a:bodyPr/>
          <a:lstStyle>
            <a:lvl1pPr algn="l">
              <a:defRPr b="1">
                <a:latin typeface="Helvetica"/>
                <a:ea typeface="Helvetica"/>
                <a:cs typeface="Helvetica"/>
                <a:sym typeface="Helvetica"/>
              </a:defRPr>
            </a:lvl1pPr>
          </a:lstStyle>
          <a:p>
            <a:pPr/>
            <a:r>
              <a:t>Are you ready to build the income you desire?</a:t>
            </a:r>
          </a:p>
        </p:txBody>
      </p:sp>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Shape 177"/>
          <p:cNvSpPr/>
          <p:nvPr>
            <p:ph type="title"/>
          </p:nvPr>
        </p:nvSpPr>
        <p:spPr>
          <a:prstGeom prst="rect">
            <a:avLst/>
          </a:prstGeom>
        </p:spPr>
        <p:txBody>
          <a:bodyPr/>
          <a:lstStyle>
            <a:lvl1pPr algn="l">
              <a:defRPr b="1">
                <a:latin typeface="Helvetica"/>
                <a:ea typeface="Helvetica"/>
                <a:cs typeface="Helvetica"/>
                <a:sym typeface="Helvetica"/>
              </a:defRPr>
            </a:lvl1pPr>
          </a:lstStyle>
          <a:p>
            <a:pPr/>
            <a:r>
              <a:t>Are you ready to stop spinning circles online?</a:t>
            </a:r>
          </a:p>
        </p:txBody>
      </p:sp>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Shape 179"/>
          <p:cNvSpPr/>
          <p:nvPr>
            <p:ph type="title"/>
          </p:nvPr>
        </p:nvSpPr>
        <p:spPr>
          <a:prstGeom prst="rect">
            <a:avLst/>
          </a:prstGeom>
        </p:spPr>
        <p:txBody>
          <a:bodyPr/>
          <a:lstStyle/>
          <a:p>
            <a:pPr algn="l" defTabSz="660400">
              <a:defRPr b="1" sz="8960">
                <a:latin typeface="Helvetica"/>
                <a:ea typeface="Helvetica"/>
                <a:cs typeface="Helvetica"/>
                <a:sym typeface="Helvetica"/>
              </a:defRPr>
            </a:pPr>
            <a:r>
              <a:t>And are you ready to use the </a:t>
            </a:r>
            <a:r>
              <a:rPr u="sng">
                <a:solidFill>
                  <a:schemeClr val="accent5"/>
                </a:solidFill>
              </a:rPr>
              <a:t>Digital Funnel System</a:t>
            </a:r>
            <a:r>
              <a:t> to finally build a successful online sales funnel?</a:t>
            </a:r>
          </a:p>
        </p:txBody>
      </p:sp>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title"/>
          </p:nvPr>
        </p:nvSpPr>
        <p:spPr>
          <a:prstGeom prst="rect">
            <a:avLst/>
          </a:prstGeom>
        </p:spPr>
        <p:txBody>
          <a:bodyPr/>
          <a:lstStyle>
            <a:lvl1pPr defTabSz="528319">
              <a:defRPr b="1" sz="7168">
                <a:latin typeface="Helvetica"/>
                <a:ea typeface="Helvetica"/>
                <a:cs typeface="Helvetica"/>
                <a:sym typeface="Helvetica"/>
              </a:defRPr>
            </a:lvl1pPr>
          </a:lstStyle>
          <a:p>
            <a:pPr/>
            <a:r>
              <a:t>Get started with the Digital Funnel System Now:</a:t>
            </a:r>
          </a:p>
        </p:txBody>
      </p:sp>
      <p:sp>
        <p:nvSpPr>
          <p:cNvPr id="182" name="Shape 182"/>
          <p:cNvSpPr/>
          <p:nvPr>
            <p:ph type="body" idx="1"/>
          </p:nvPr>
        </p:nvSpPr>
        <p:spPr>
          <a:prstGeom prst="rect">
            <a:avLst/>
          </a:prstGeom>
        </p:spPr>
        <p:txBody>
          <a:bodyPr/>
          <a:lstStyle/>
          <a:p>
            <a:pPr marL="0" indent="0" algn="ctr">
              <a:buSzTx/>
              <a:buNone/>
            </a:pPr>
            <a:r>
              <a:t>Digital Funnel System Course </a:t>
            </a:r>
            <a:r>
              <a:rPr b="1">
                <a:solidFill>
                  <a:schemeClr val="accent5"/>
                </a:solidFill>
                <a:latin typeface="Helvetica"/>
                <a:ea typeface="Helvetica"/>
                <a:cs typeface="Helvetica"/>
                <a:sym typeface="Helvetica"/>
              </a:rPr>
              <a:t>($97 Value)</a:t>
            </a:r>
          </a:p>
          <a:p>
            <a:pPr marL="0" indent="0" algn="ctr">
              <a:buSzTx/>
              <a:buNone/>
            </a:pPr>
            <a:r>
              <a:t>FunnelDesign Worksheet </a:t>
            </a:r>
            <a:r>
              <a:rPr b="1">
                <a:solidFill>
                  <a:schemeClr val="accent5"/>
                </a:solidFill>
                <a:latin typeface="Helvetica"/>
                <a:ea typeface="Helvetica"/>
                <a:cs typeface="Helvetica"/>
                <a:sym typeface="Helvetica"/>
              </a:rPr>
              <a:t>($47 Value)</a:t>
            </a:r>
          </a:p>
          <a:p>
            <a:pPr marL="0" indent="0" algn="ctr">
              <a:buSzTx/>
              <a:buNone/>
            </a:pPr>
            <a:r>
              <a:t>Digital Funnel System Workbook </a:t>
            </a:r>
            <a:r>
              <a:rPr b="1">
                <a:solidFill>
                  <a:schemeClr val="accent5"/>
                </a:solidFill>
                <a:latin typeface="Helvetica"/>
                <a:ea typeface="Helvetica"/>
                <a:cs typeface="Helvetica"/>
                <a:sym typeface="Helvetica"/>
              </a:rPr>
              <a:t>($47 Value)</a:t>
            </a:r>
          </a:p>
          <a:p>
            <a:pPr marL="0" indent="0" algn="ctr">
              <a:buSzTx/>
              <a:buNone/>
            </a:pPr>
            <a:r>
              <a:t>Course Audios </a:t>
            </a:r>
            <a:r>
              <a:rPr b="1">
                <a:solidFill>
                  <a:schemeClr val="accent5"/>
                </a:solidFill>
                <a:latin typeface="Helvetica"/>
                <a:ea typeface="Helvetica"/>
                <a:cs typeface="Helvetica"/>
                <a:sym typeface="Helvetica"/>
              </a:rPr>
              <a:t>($67 Value)</a:t>
            </a:r>
          </a:p>
          <a:p>
            <a:pPr marL="0" indent="0" algn="ctr">
              <a:buSzTx/>
              <a:buNone/>
              <a:defRPr b="1" u="sng">
                <a:solidFill>
                  <a:schemeClr val="accent5"/>
                </a:solidFill>
                <a:latin typeface="Helvetica"/>
                <a:ea typeface="Helvetica"/>
                <a:cs typeface="Helvetica"/>
                <a:sym typeface="Helvetica"/>
              </a:defRPr>
            </a:pPr>
            <a:r>
              <a:t>Total Value: $258!</a:t>
            </a:r>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title"/>
          </p:nvPr>
        </p:nvSpPr>
        <p:spPr>
          <a:prstGeom prst="rect">
            <a:avLst/>
          </a:prstGeom>
        </p:spPr>
        <p:txBody>
          <a:bodyPr/>
          <a:lstStyle/>
          <a:p>
            <a:pPr defTabSz="726440">
              <a:defRPr b="1" sz="9856">
                <a:latin typeface="Helvetica"/>
                <a:ea typeface="Helvetica"/>
                <a:cs typeface="Helvetica"/>
                <a:sym typeface="Helvetica"/>
              </a:defRPr>
            </a:pPr>
            <a:r>
              <a:t>Get Started Now for Just:</a:t>
            </a:r>
          </a:p>
          <a:p>
            <a:pPr defTabSz="726440">
              <a:defRPr b="1" sz="9856">
                <a:latin typeface="Helvetica"/>
                <a:ea typeface="Helvetica"/>
                <a:cs typeface="Helvetica"/>
                <a:sym typeface="Helvetica"/>
              </a:defRPr>
            </a:pPr>
          </a:p>
          <a:p>
            <a:pPr defTabSz="726440">
              <a:defRPr b="1" sz="9856">
                <a:latin typeface="Helvetica"/>
                <a:ea typeface="Helvetica"/>
                <a:cs typeface="Helvetica"/>
                <a:sym typeface="Helvetica"/>
              </a:defRPr>
            </a:pPr>
            <a:r>
              <a:t>$47</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title"/>
          </p:nvPr>
        </p:nvSpPr>
        <p:spPr>
          <a:prstGeom prst="rect">
            <a:avLst/>
          </a:prstGeom>
        </p:spPr>
        <p:txBody>
          <a:bodyPr/>
          <a:lstStyle/>
          <a:p>
            <a:pPr algn="l" defTabSz="602615">
              <a:defRPr b="1" sz="8176">
                <a:latin typeface="Helvetica"/>
                <a:ea typeface="Helvetica"/>
                <a:cs typeface="Helvetica"/>
                <a:sym typeface="Helvetica"/>
              </a:defRPr>
            </a:pPr>
            <a:r>
              <a:t>You’re Just Moments Away From Building A Passive Income System With The Power Of </a:t>
            </a:r>
            <a:r>
              <a:rPr>
                <a:solidFill>
                  <a:schemeClr val="accent5"/>
                </a:solidFill>
              </a:rPr>
              <a:t>Automated Sales Funnels...</a:t>
            </a:r>
          </a:p>
        </p:txBody>
      </p:sp>
    </p:spTree>
  </p:cSld>
  <p:clrMapOvr>
    <a:masterClrMapping/>
  </p:clrMapOvr>
  <p:transition xmlns:p14="http://schemas.microsoft.com/office/powerpoint/2010/main" spd="med" advClick="1" p14:dur="1000"/>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ph type="title"/>
          </p:nvPr>
        </p:nvSpPr>
        <p:spPr>
          <a:prstGeom prst="rect">
            <a:avLst/>
          </a:prstGeom>
        </p:spPr>
        <p:txBody>
          <a:bodyPr/>
          <a:lstStyle/>
          <a:p>
            <a:pPr>
              <a:defRPr b="1">
                <a:latin typeface="Helvetica"/>
                <a:ea typeface="Helvetica"/>
                <a:cs typeface="Helvetica"/>
                <a:sym typeface="Helvetica"/>
              </a:defRPr>
            </a:pPr>
            <a:r>
              <a:t>just </a:t>
            </a:r>
            <a:r>
              <a:rPr u="sng">
                <a:solidFill>
                  <a:schemeClr val="accent5"/>
                </a:solidFill>
              </a:rPr>
              <a:t>click the buy button</a:t>
            </a:r>
            <a:r>
              <a:t> below</a:t>
            </a:r>
          </a:p>
        </p:txBody>
      </p:sp>
    </p:spTree>
  </p:cSld>
  <p:clrMapOvr>
    <a:masterClrMapping/>
  </p:clrMapOvr>
  <p:transition xmlns:p14="http://schemas.microsoft.com/office/powerpoint/2010/main" spd="med" advClick="1" p14:dur="1000"/>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title"/>
          </p:nvPr>
        </p:nvSpPr>
        <p:spPr>
          <a:prstGeom prst="rect">
            <a:avLst/>
          </a:prstGeom>
        </p:spPr>
        <p:txBody>
          <a:bodyPr/>
          <a:lstStyle>
            <a:lvl1pPr algn="l">
              <a:defRPr b="1">
                <a:latin typeface="Helvetica"/>
                <a:ea typeface="Helvetica"/>
                <a:cs typeface="Helvetica"/>
                <a:sym typeface="Helvetica"/>
              </a:defRPr>
            </a:lvl1pPr>
          </a:lstStyle>
          <a:p>
            <a:pPr/>
            <a:r>
              <a:t>So the choice is yours…</a:t>
            </a:r>
          </a:p>
        </p:txBody>
      </p:sp>
    </p:spTree>
  </p:cSld>
  <p:clrMapOvr>
    <a:masterClrMapping/>
  </p:clrMapOvr>
  <p:transition xmlns:p14="http://schemas.microsoft.com/office/powerpoint/2010/main" spd="med" advClick="1" p14:dur="1000"/>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title"/>
          </p:nvPr>
        </p:nvSpPr>
        <p:spPr>
          <a:prstGeom prst="rect">
            <a:avLst/>
          </a:prstGeom>
        </p:spPr>
        <p:txBody>
          <a:bodyPr/>
          <a:lstStyle>
            <a:lvl1pPr algn="l">
              <a:defRPr b="1">
                <a:latin typeface="Helvetica"/>
                <a:ea typeface="Helvetica"/>
                <a:cs typeface="Helvetica"/>
                <a:sym typeface="Helvetica"/>
              </a:defRPr>
            </a:lvl1pPr>
          </a:lstStyle>
          <a:p>
            <a:pPr/>
            <a:r>
              <a:t>You can continue to struggle online or…</a:t>
            </a:r>
          </a:p>
        </p:txBody>
      </p:sp>
    </p:spTree>
  </p:cSld>
  <p:clrMapOvr>
    <a:masterClrMapping/>
  </p:clrMapOvr>
  <p:transition xmlns:p14="http://schemas.microsoft.com/office/powerpoint/2010/main" spd="med" advClick="1" p14:dur="1000"/>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2" name="Shape 192"/>
          <p:cNvSpPr/>
          <p:nvPr>
            <p:ph type="title"/>
          </p:nvPr>
        </p:nvSpPr>
        <p:spPr>
          <a:prstGeom prst="rect">
            <a:avLst/>
          </a:prstGeom>
        </p:spPr>
        <p:txBody>
          <a:bodyPr/>
          <a:lstStyle/>
          <a:p>
            <a:pPr algn="l" defTabSz="569594">
              <a:defRPr b="1" sz="7728">
                <a:latin typeface="Helvetica"/>
                <a:ea typeface="Helvetica"/>
                <a:cs typeface="Helvetica"/>
                <a:sym typeface="Helvetica"/>
              </a:defRPr>
            </a:pPr>
            <a:r>
              <a:t>Get access to a </a:t>
            </a:r>
            <a:r>
              <a:rPr>
                <a:solidFill>
                  <a:schemeClr val="accent5"/>
                </a:solidFill>
              </a:rPr>
              <a:t>proven system</a:t>
            </a:r>
            <a:r>
              <a:t> for building an automated online sales funnel and build the passive income you desire.</a:t>
            </a:r>
          </a:p>
        </p:txBody>
      </p:sp>
    </p:spTree>
  </p:cSld>
  <p:clrMapOvr>
    <a:masterClrMapping/>
  </p:clrMapOvr>
  <p:transition xmlns:p14="http://schemas.microsoft.com/office/powerpoint/2010/main" spd="med" advClick="1" p14:dur="1000"/>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Shape 194"/>
          <p:cNvSpPr/>
          <p:nvPr>
            <p:ph type="title"/>
          </p:nvPr>
        </p:nvSpPr>
        <p:spPr>
          <a:prstGeom prst="rect">
            <a:avLst/>
          </a:prstGeom>
        </p:spPr>
        <p:txBody>
          <a:bodyPr/>
          <a:lstStyle/>
          <a:p>
            <a:pPr algn="l" defTabSz="709930">
              <a:defRPr b="1" sz="9632">
                <a:latin typeface="Helvetica"/>
                <a:ea typeface="Helvetica"/>
                <a:cs typeface="Helvetica"/>
                <a:sym typeface="Helvetica"/>
              </a:defRPr>
            </a:pPr>
            <a:r>
              <a:t>With the </a:t>
            </a:r>
            <a:r>
              <a:rPr>
                <a:solidFill>
                  <a:schemeClr val="accent5"/>
                </a:solidFill>
              </a:rPr>
              <a:t>Digital Funnel System</a:t>
            </a:r>
            <a:r>
              <a:t> you will have everything you need to be successful selling online.</a:t>
            </a:r>
          </a:p>
        </p:txBody>
      </p:sp>
    </p:spTree>
  </p:cSld>
  <p:clrMapOvr>
    <a:masterClrMapping/>
  </p:clrMapOvr>
  <p:transition xmlns:p14="http://schemas.microsoft.com/office/powerpoint/2010/main" spd="med" advClick="1" p14:dur="1000"/>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 name="Shape 196"/>
          <p:cNvSpPr/>
          <p:nvPr>
            <p:ph type="title"/>
          </p:nvPr>
        </p:nvSpPr>
        <p:spPr>
          <a:prstGeom prst="rect">
            <a:avLst/>
          </a:prstGeom>
        </p:spPr>
        <p:txBody>
          <a:bodyPr/>
          <a:lstStyle/>
          <a:p>
            <a:pPr defTabSz="726440">
              <a:defRPr b="1" sz="9856">
                <a:latin typeface="Helvetica"/>
                <a:ea typeface="Helvetica"/>
                <a:cs typeface="Helvetica"/>
                <a:sym typeface="Helvetica"/>
              </a:defRPr>
            </a:pPr>
            <a:r>
              <a:t>Get Started Now for Just:</a:t>
            </a:r>
          </a:p>
          <a:p>
            <a:pPr defTabSz="726440">
              <a:defRPr b="1" sz="9856">
                <a:latin typeface="Helvetica"/>
                <a:ea typeface="Helvetica"/>
                <a:cs typeface="Helvetica"/>
                <a:sym typeface="Helvetica"/>
              </a:defRPr>
            </a:pPr>
          </a:p>
          <a:p>
            <a:pPr defTabSz="726440">
              <a:defRPr b="1" sz="9856">
                <a:latin typeface="Helvetica"/>
                <a:ea typeface="Helvetica"/>
                <a:cs typeface="Helvetica"/>
                <a:sym typeface="Helvetica"/>
              </a:defRPr>
            </a:pPr>
            <a:r>
              <a:t>$47</a:t>
            </a:r>
          </a:p>
        </p:txBody>
      </p:sp>
    </p:spTree>
  </p:cSld>
  <p:clrMapOvr>
    <a:masterClrMapping/>
  </p:clrMapOvr>
  <p:transition xmlns:p14="http://schemas.microsoft.com/office/powerpoint/2010/main" spd="med" advClick="1" p14:dur="1000"/>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title"/>
          </p:nvPr>
        </p:nvSpPr>
        <p:spPr>
          <a:prstGeom prst="rect">
            <a:avLst/>
          </a:prstGeom>
        </p:spPr>
        <p:txBody>
          <a:bodyPr/>
          <a:lstStyle/>
          <a:p>
            <a:pPr>
              <a:defRPr b="1">
                <a:latin typeface="Helvetica"/>
                <a:ea typeface="Helvetica"/>
                <a:cs typeface="Helvetica"/>
                <a:sym typeface="Helvetica"/>
              </a:defRPr>
            </a:pPr>
            <a:r>
              <a:t>just </a:t>
            </a:r>
            <a:r>
              <a:rPr u="sng">
                <a:solidFill>
                  <a:schemeClr val="accent5"/>
                </a:solidFill>
              </a:rPr>
              <a:t>click the buy button</a:t>
            </a:r>
            <a:r>
              <a:t> below</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p:nvPr>
        </p:nvSpPr>
        <p:spPr>
          <a:prstGeom prst="rect">
            <a:avLst/>
          </a:prstGeom>
        </p:spPr>
        <p:txBody>
          <a:bodyPr/>
          <a:lstStyle>
            <a:lvl1pPr algn="l">
              <a:defRPr b="1">
                <a:latin typeface="Helvetica"/>
                <a:ea typeface="Helvetica"/>
                <a:cs typeface="Helvetica"/>
                <a:sym typeface="Helvetica"/>
              </a:defRPr>
            </a:lvl1pPr>
          </a:lstStyle>
          <a:p>
            <a:pPr/>
            <a:r>
              <a:t>So Let Me Ask You…</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 name="Shape 127"/>
          <p:cNvSpPr/>
          <p:nvPr>
            <p:ph type="title"/>
          </p:nvPr>
        </p:nvSpPr>
        <p:spPr>
          <a:prstGeom prst="rect">
            <a:avLst/>
          </a:prstGeom>
        </p:spPr>
        <p:txBody>
          <a:bodyPr/>
          <a:lstStyle>
            <a:lvl1pPr algn="l" defTabSz="726440">
              <a:defRPr b="1" sz="9856">
                <a:latin typeface="Helvetica"/>
                <a:ea typeface="Helvetica"/>
                <a:cs typeface="Helvetica"/>
                <a:sym typeface="Helvetica"/>
              </a:defRPr>
            </a:lvl1pPr>
          </a:lstStyle>
          <a:p>
            <a:pPr/>
            <a:r>
              <a:t>Are you trying to build a passive income online but not sure where to start?</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p:nvPr>
        </p:nvSpPr>
        <p:spPr>
          <a:prstGeom prst="rect">
            <a:avLst/>
          </a:prstGeom>
        </p:spPr>
        <p:txBody>
          <a:bodyPr/>
          <a:lstStyle>
            <a:lvl1pPr algn="l" defTabSz="610870">
              <a:defRPr b="1" sz="8288">
                <a:latin typeface="Helvetica"/>
                <a:ea typeface="Helvetica"/>
                <a:cs typeface="Helvetica"/>
                <a:sym typeface="Helvetica"/>
              </a:defRPr>
            </a:lvl1pPr>
          </a:lstStyle>
          <a:p>
            <a:pPr/>
            <a:r>
              <a:t>When trying to put together a profitable funnel do you find it frustrating trying to put together all the pieces?</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title"/>
          </p:nvPr>
        </p:nvSpPr>
        <p:spPr>
          <a:prstGeom prst="rect">
            <a:avLst/>
          </a:prstGeom>
        </p:spPr>
        <p:txBody>
          <a:bodyPr/>
          <a:lstStyle>
            <a:lvl1pPr algn="l" defTabSz="726440">
              <a:defRPr b="1" sz="9856">
                <a:latin typeface="Helvetica"/>
                <a:ea typeface="Helvetica"/>
                <a:cs typeface="Helvetica"/>
                <a:sym typeface="Helvetica"/>
              </a:defRPr>
            </a:lvl1pPr>
          </a:lstStyle>
          <a:p>
            <a:pPr/>
            <a:r>
              <a:t>Do you wish you had a step by step system for putting this altogether?</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title"/>
          </p:nvPr>
        </p:nvSpPr>
        <p:spPr>
          <a:prstGeom prst="rect">
            <a:avLst/>
          </a:prstGeom>
        </p:spPr>
        <p:txBody>
          <a:bodyPr/>
          <a:lstStyle/>
          <a:p>
            <a:pPr algn="l" defTabSz="544830">
              <a:defRPr b="1" sz="7392">
                <a:latin typeface="Helvetica"/>
                <a:ea typeface="Helvetica"/>
                <a:cs typeface="Helvetica"/>
                <a:sym typeface="Helvetica"/>
              </a:defRPr>
            </a:pPr>
            <a:r>
              <a:t>If so, you are going to love what I have to share today as I will be sharing how you can </a:t>
            </a:r>
            <a:r>
              <a:rPr u="sng"/>
              <a:t>FINALLY</a:t>
            </a:r>
            <a:r>
              <a:t> build an automated sales funnel that brings in sales on autopilot.</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title"/>
          </p:nvPr>
        </p:nvSpPr>
        <p:spPr>
          <a:prstGeom prst="rect">
            <a:avLst/>
          </a:prstGeom>
        </p:spPr>
        <p:txBody>
          <a:bodyPr/>
          <a:lstStyle>
            <a:lvl1pPr algn="l">
              <a:defRPr b="1">
                <a:latin typeface="Helvetica"/>
                <a:ea typeface="Helvetica"/>
                <a:cs typeface="Helvetica"/>
                <a:sym typeface="Helvetica"/>
              </a:defRPr>
            </a:lvl1pPr>
          </a:lstStyle>
          <a:p>
            <a:pPr/>
            <a:r>
              <a:t>Here’s the deal…</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