
<file path=[Content_Types].xml><?xml version="1.0" encoding="utf-8"?>
<Types xmlns="http://schemas.openxmlformats.org/package/2006/content-types">
  <Default Extension="xml" ContentType="application/xml"/>
  <Default Extension="rels" ContentType="application/vnd.openxmlformats-package.relationships+xml"/>
  <Default Extension="jpeg" ContentType="image/jpg"/>
  <Default Extension="png" ContentType="image/png"/>
  <Default Extension="bmp" ContentType="image/bmp"/>
  <Default Extension="gif" ContentType="image/gif"/>
  <Default Extension="tif" ContentType="image/tif"/>
  <Default Extension="pdf" ContentType="application/pdf"/>
  <Default Extension="mov" ContentType="application/movie"/>
  <Default Extension="vml" ContentType="application/vnd.openxmlformats-officedocument.vmlDrawing"/>
  <Default Extension="xlsx" ContentType="application/vnd.openxmlformats-officedocument.spreadsheetml.sheet"/>
  <Override PartName="/docProps/core.xml" ContentType="application/vnd.openxmlformats-package.core-properties+xml"/>
  <Override PartName="/docProps/app.xml" ContentType="application/vnd.openxmlformats-officedocument.extended-properties+xml"/>
  <Override PartName="/ppt/presentation.xml" ContentType="application/vnd.openxmlformats-officedocument.presentationml.presentation.main+xml"/>
  <Override PartName="/ppt/presProps.xml" ContentType="application/vnd.openxmlformats-officedocument.presentationml.presProps+xml"/>
  <Override PartName="/ppt/viewProps.xml" ContentType="application/vnd.openxmlformats-officedocument.presentationml.viewProps+xml"/>
  <Override PartName="/ppt/commentAuthors.xml" ContentType="application/vnd.openxmlformats-officedocument.presentationml.commentAuthors+xml"/>
  <Override PartName="/ppt/tableStyles.xml" ContentType="application/vnd.openxmlformats-officedocument.presentationml.tableStyles+xml"/>
  <Override PartName="/ppt/slideMasters/slideMaster1.xml" ContentType="application/vnd.openxmlformats-officedocument.presentationml.slideMaster+xml"/>
  <Override PartName="/ppt/theme/theme1.xml" ContentType="application/vnd.openxmlformats-officedocument.theme+xml"/>
  <Override PartName="/ppt/notesMasters/notesMaster1.xml" ContentType="application/vnd.openxmlformats-officedocument.presentationml.notes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media/image1.jpeg" ContentType="image/jpeg"/>
  <Override PartName="/ppt/media/image2.jpeg" ContentType="image/jpeg"/>
  <Override PartName="/ppt/media/image3.jpeg" ContentType="image/jpeg"/>
  <Override PartName="/ppt/media/image4.jpeg" ContentType="image/jpeg"/>
  <Override PartName="/ppt/media/image5.jpeg" ContentType="image/jpeg"/>
  <Override PartName="/ppt/media/image6.jpeg" ContentType="image/jpeg"/>
  <Override PartName="/ppt/media/image7.jpeg" ContentType="image/jpeg"/>
  <Override PartName="/ppt/media/image8.jpeg" ContentType="image/jpeg"/>
  <Override PartName="/ppt/media/image9.jpeg" ContentType="image/jpeg"/>
  <Override PartName="/ppt/media/image10.jpeg" ContentType="image/jpeg"/>
  <Override PartName="/ppt/media/image11.jpeg" ContentType="image/jpeg"/>
  <Override PartName="/ppt/media/image12.jpeg" ContentType="image/jpeg"/>
  <Override PartName="/ppt/media/image13.jpeg" ContentType="image/jpeg"/>
  <Override PartName="/ppt/media/image14.jpeg" ContentType="image/jpeg"/>
  <Override PartName="/ppt/media/image15.jpeg" ContentType="image/jpeg"/>
  <Override PartName="/ppt/media/image16.jpeg" ContentType="image/jpeg"/>
  <Override PartName="/ppt/media/image17.jpeg" ContentType="image/jpeg"/>
  <Override PartName="/ppt/media/image18.jpeg" ContentType="image/jpeg"/>
</Types>
</file>

<file path=_rels/.rels><?xml version="1.0" encoding="UTF-8" standalone="yes"?><Relationships xmlns="http://schemas.openxmlformats.org/package/2006/relationships"><Relationship Id="rId1" Type="http://schemas.openxmlformats.org/package/2006/relationships/metadata/core-properties" Target="docProps/core.xml"/><Relationship Id="rId2" Type="http://schemas.openxmlformats.org/officeDocument/2006/relationships/extended-properties" Target="docProps/app.xml"/><Relationship Id="rId3"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5"/>
  </p:sldMasterIdLst>
  <p:notesMasterIdLst>
    <p:notesMasterId r:id="rId7"/>
  </p:notesMasterIdLst>
  <p:sldIdLst>
    <p:sldId id="256" r:id="rId8"/>
    <p:sldId id="257" r:id="rId9"/>
    <p:sldId id="258" r:id="rId10"/>
    <p:sldId id="259" r:id="rId11"/>
    <p:sldId id="260" r:id="rId12"/>
    <p:sldId id="261" r:id="rId13"/>
    <p:sldId id="262" r:id="rId14"/>
    <p:sldId id="263" r:id="rId15"/>
    <p:sldId id="264" r:id="rId16"/>
    <p:sldId id="265" r:id="rId17"/>
    <p:sldId id="266" r:id="rId18"/>
    <p:sldId id="267" r:id="rId19"/>
    <p:sldId id="268" r:id="rId20"/>
    <p:sldId id="269" r:id="rId21"/>
    <p:sldId id="270" r:id="rId22"/>
    <p:sldId id="271" r:id="rId23"/>
    <p:sldId id="272" r:id="rId24"/>
    <p:sldId id="273" r:id="rId25"/>
    <p:sldId id="274" r:id="rId26"/>
    <p:sldId id="275" r:id="rId27"/>
    <p:sldId id="276" r:id="rId28"/>
    <p:sldId id="277" r:id="rId29"/>
    <p:sldId id="278" r:id="rId30"/>
    <p:sldId id="279" r:id="rId31"/>
    <p:sldId id="280" r:id="rId32"/>
    <p:sldId id="281" r:id="rId33"/>
    <p:sldId id="282" r:id="rId34"/>
    <p:sldId id="283" r:id="rId35"/>
    <p:sldId id="284" r:id="rId36"/>
    <p:sldId id="285" r:id="rId37"/>
    <p:sldId id="286" r:id="rId38"/>
    <p:sldId id="287" r:id="rId39"/>
    <p:sldId id="288" r:id="rId40"/>
    <p:sldId id="289" r:id="rId41"/>
    <p:sldId id="290" r:id="rId42"/>
    <p:sldId id="291" r:id="rId43"/>
    <p:sldId id="292" r:id="rId44"/>
    <p:sldId id="293" r:id="rId45"/>
    <p:sldId id="294" r:id="rId46"/>
    <p:sldId id="295" r:id="rId47"/>
    <p:sldId id="296" r:id="rId48"/>
    <p:sldId id="297" r:id="rId49"/>
    <p:sldId id="298" r:id="rId50"/>
    <p:sldId id="299" r:id="rId51"/>
    <p:sldId id="300" r:id="rId52"/>
    <p:sldId id="301" r:id="rId53"/>
    <p:sldId id="302" r:id="rId54"/>
    <p:sldId id="303" r:id="rId55"/>
    <p:sldId id="304" r:id="rId56"/>
    <p:sldId id="305" r:id="rId57"/>
    <p:sldId id="306" r:id="rId58"/>
    <p:sldId id="307" r:id="rId59"/>
    <p:sldId id="308" r:id="rId60"/>
    <p:sldId id="309" r:id="rId61"/>
    <p:sldId id="310" r:id="rId62"/>
    <p:sldId id="311" r:id="rId63"/>
    <p:sldId id="312" r:id="rId64"/>
    <p:sldId id="313" r:id="rId65"/>
    <p:sldId id="314" r:id="rId66"/>
    <p:sldId id="315" r:id="rId67"/>
    <p:sldId id="316" r:id="rId68"/>
    <p:sldId id="317" r:id="rId69"/>
    <p:sldId id="318" r:id="rId70"/>
    <p:sldId id="319" r:id="rId71"/>
    <p:sldId id="320" r:id="rId72"/>
    <p:sldId id="321" r:id="rId73"/>
    <p:sldId id="322" r:id="rId74"/>
    <p:sldId id="323" r:id="rId75"/>
    <p:sldId id="324" r:id="rId76"/>
    <p:sldId id="325" r:id="rId77"/>
    <p:sldId id="326" r:id="rId78"/>
    <p:sldId id="327" r:id="rId79"/>
    <p:sldId id="328" r:id="rId80"/>
    <p:sldId id="329" r:id="rId81"/>
    <p:sldId id="330" r:id="rId82"/>
    <p:sldId id="331" r:id="rId83"/>
    <p:sldId id="332" r:id="rId84"/>
    <p:sldId id="333" r:id="rId85"/>
    <p:sldId id="334" r:id="rId86"/>
    <p:sldId id="335" r:id="rId87"/>
    <p:sldId id="336" r:id="rId88"/>
    <p:sldId id="337" r:id="rId89"/>
    <p:sldId id="338" r:id="rId90"/>
    <p:sldId id="339" r:id="rId91"/>
    <p:sldId id="340" r:id="rId92"/>
    <p:sldId id="341" r:id="rId93"/>
    <p:sldId id="342" r:id="rId94"/>
    <p:sldId id="343" r:id="rId95"/>
  </p:sldIdLst>
  <p:sldSz cx="24384000" cy="13716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ctr" defTabSz="825500" rtl="0" fontAlgn="auto" latinLnBrk="0" hangingPunct="0">
      <a:lnSpc>
        <a:spcPct val="100000"/>
      </a:lnSpc>
      <a:spcBef>
        <a:spcPts val="0"/>
      </a:spcBef>
      <a:spcAft>
        <a:spcPts val="0"/>
      </a:spcAft>
      <a:buClrTx/>
      <a:buSzTx/>
      <a:buFontTx/>
      <a:buNone/>
      <a:tabLst/>
      <a:defRPr b="0" baseline="0" cap="none" i="0" spc="0" strike="noStrike" sz="5000" u="none" kumimoji="0" normalizeH="0">
        <a:ln>
          <a:noFill/>
        </a:ln>
        <a:solidFill>
          <a:srgbClr val="000000"/>
        </a:solidFill>
        <a:effectLst/>
        <a:uFillTx/>
        <a:latin typeface="+mn-lt"/>
        <a:ea typeface="+mn-ea"/>
        <a:cs typeface="+mn-cs"/>
        <a:sym typeface="Helvetica Light"/>
      </a:defRPr>
    </a:lvl1pPr>
    <a:lvl2pPr marL="0" marR="0" indent="228600" algn="ctr" defTabSz="825500" rtl="0" fontAlgn="auto" latinLnBrk="0" hangingPunct="0">
      <a:lnSpc>
        <a:spcPct val="100000"/>
      </a:lnSpc>
      <a:spcBef>
        <a:spcPts val="0"/>
      </a:spcBef>
      <a:spcAft>
        <a:spcPts val="0"/>
      </a:spcAft>
      <a:buClrTx/>
      <a:buSzTx/>
      <a:buFontTx/>
      <a:buNone/>
      <a:tabLst/>
      <a:defRPr b="0" baseline="0" cap="none" i="0" spc="0" strike="noStrike" sz="5000" u="none" kumimoji="0" normalizeH="0">
        <a:ln>
          <a:noFill/>
        </a:ln>
        <a:solidFill>
          <a:srgbClr val="000000"/>
        </a:solidFill>
        <a:effectLst/>
        <a:uFillTx/>
        <a:latin typeface="+mn-lt"/>
        <a:ea typeface="+mn-ea"/>
        <a:cs typeface="+mn-cs"/>
        <a:sym typeface="Helvetica Light"/>
      </a:defRPr>
    </a:lvl2pPr>
    <a:lvl3pPr marL="0" marR="0" indent="457200" algn="ctr" defTabSz="825500" rtl="0" fontAlgn="auto" latinLnBrk="0" hangingPunct="0">
      <a:lnSpc>
        <a:spcPct val="100000"/>
      </a:lnSpc>
      <a:spcBef>
        <a:spcPts val="0"/>
      </a:spcBef>
      <a:spcAft>
        <a:spcPts val="0"/>
      </a:spcAft>
      <a:buClrTx/>
      <a:buSzTx/>
      <a:buFontTx/>
      <a:buNone/>
      <a:tabLst/>
      <a:defRPr b="0" baseline="0" cap="none" i="0" spc="0" strike="noStrike" sz="5000" u="none" kumimoji="0" normalizeH="0">
        <a:ln>
          <a:noFill/>
        </a:ln>
        <a:solidFill>
          <a:srgbClr val="000000"/>
        </a:solidFill>
        <a:effectLst/>
        <a:uFillTx/>
        <a:latin typeface="+mn-lt"/>
        <a:ea typeface="+mn-ea"/>
        <a:cs typeface="+mn-cs"/>
        <a:sym typeface="Helvetica Light"/>
      </a:defRPr>
    </a:lvl3pPr>
    <a:lvl4pPr marL="0" marR="0" indent="685800" algn="ctr" defTabSz="825500" rtl="0" fontAlgn="auto" latinLnBrk="0" hangingPunct="0">
      <a:lnSpc>
        <a:spcPct val="100000"/>
      </a:lnSpc>
      <a:spcBef>
        <a:spcPts val="0"/>
      </a:spcBef>
      <a:spcAft>
        <a:spcPts val="0"/>
      </a:spcAft>
      <a:buClrTx/>
      <a:buSzTx/>
      <a:buFontTx/>
      <a:buNone/>
      <a:tabLst/>
      <a:defRPr b="0" baseline="0" cap="none" i="0" spc="0" strike="noStrike" sz="5000" u="none" kumimoji="0" normalizeH="0">
        <a:ln>
          <a:noFill/>
        </a:ln>
        <a:solidFill>
          <a:srgbClr val="000000"/>
        </a:solidFill>
        <a:effectLst/>
        <a:uFillTx/>
        <a:latin typeface="+mn-lt"/>
        <a:ea typeface="+mn-ea"/>
        <a:cs typeface="+mn-cs"/>
        <a:sym typeface="Helvetica Light"/>
      </a:defRPr>
    </a:lvl4pPr>
    <a:lvl5pPr marL="0" marR="0" indent="914400" algn="ctr" defTabSz="825500" rtl="0" fontAlgn="auto" latinLnBrk="0" hangingPunct="0">
      <a:lnSpc>
        <a:spcPct val="100000"/>
      </a:lnSpc>
      <a:spcBef>
        <a:spcPts val="0"/>
      </a:spcBef>
      <a:spcAft>
        <a:spcPts val="0"/>
      </a:spcAft>
      <a:buClrTx/>
      <a:buSzTx/>
      <a:buFontTx/>
      <a:buNone/>
      <a:tabLst/>
      <a:defRPr b="0" baseline="0" cap="none" i="0" spc="0" strike="noStrike" sz="5000" u="none" kumimoji="0" normalizeH="0">
        <a:ln>
          <a:noFill/>
        </a:ln>
        <a:solidFill>
          <a:srgbClr val="000000"/>
        </a:solidFill>
        <a:effectLst/>
        <a:uFillTx/>
        <a:latin typeface="+mn-lt"/>
        <a:ea typeface="+mn-ea"/>
        <a:cs typeface="+mn-cs"/>
        <a:sym typeface="Helvetica Light"/>
      </a:defRPr>
    </a:lvl5pPr>
    <a:lvl6pPr marL="0" marR="0" indent="1143000" algn="ctr" defTabSz="825500" rtl="0" fontAlgn="auto" latinLnBrk="0" hangingPunct="0">
      <a:lnSpc>
        <a:spcPct val="100000"/>
      </a:lnSpc>
      <a:spcBef>
        <a:spcPts val="0"/>
      </a:spcBef>
      <a:spcAft>
        <a:spcPts val="0"/>
      </a:spcAft>
      <a:buClrTx/>
      <a:buSzTx/>
      <a:buFontTx/>
      <a:buNone/>
      <a:tabLst/>
      <a:defRPr b="0" baseline="0" cap="none" i="0" spc="0" strike="noStrike" sz="5000" u="none" kumimoji="0" normalizeH="0">
        <a:ln>
          <a:noFill/>
        </a:ln>
        <a:solidFill>
          <a:srgbClr val="000000"/>
        </a:solidFill>
        <a:effectLst/>
        <a:uFillTx/>
        <a:latin typeface="+mn-lt"/>
        <a:ea typeface="+mn-ea"/>
        <a:cs typeface="+mn-cs"/>
        <a:sym typeface="Helvetica Light"/>
      </a:defRPr>
    </a:lvl6pPr>
    <a:lvl7pPr marL="0" marR="0" indent="1371600" algn="ctr" defTabSz="825500" rtl="0" fontAlgn="auto" latinLnBrk="0" hangingPunct="0">
      <a:lnSpc>
        <a:spcPct val="100000"/>
      </a:lnSpc>
      <a:spcBef>
        <a:spcPts val="0"/>
      </a:spcBef>
      <a:spcAft>
        <a:spcPts val="0"/>
      </a:spcAft>
      <a:buClrTx/>
      <a:buSzTx/>
      <a:buFontTx/>
      <a:buNone/>
      <a:tabLst/>
      <a:defRPr b="0" baseline="0" cap="none" i="0" spc="0" strike="noStrike" sz="5000" u="none" kumimoji="0" normalizeH="0">
        <a:ln>
          <a:noFill/>
        </a:ln>
        <a:solidFill>
          <a:srgbClr val="000000"/>
        </a:solidFill>
        <a:effectLst/>
        <a:uFillTx/>
        <a:latin typeface="+mn-lt"/>
        <a:ea typeface="+mn-ea"/>
        <a:cs typeface="+mn-cs"/>
        <a:sym typeface="Helvetica Light"/>
      </a:defRPr>
    </a:lvl7pPr>
    <a:lvl8pPr marL="0" marR="0" indent="1600200" algn="ctr" defTabSz="825500" rtl="0" fontAlgn="auto" latinLnBrk="0" hangingPunct="0">
      <a:lnSpc>
        <a:spcPct val="100000"/>
      </a:lnSpc>
      <a:spcBef>
        <a:spcPts val="0"/>
      </a:spcBef>
      <a:spcAft>
        <a:spcPts val="0"/>
      </a:spcAft>
      <a:buClrTx/>
      <a:buSzTx/>
      <a:buFontTx/>
      <a:buNone/>
      <a:tabLst/>
      <a:defRPr b="0" baseline="0" cap="none" i="0" spc="0" strike="noStrike" sz="5000" u="none" kumimoji="0" normalizeH="0">
        <a:ln>
          <a:noFill/>
        </a:ln>
        <a:solidFill>
          <a:srgbClr val="000000"/>
        </a:solidFill>
        <a:effectLst/>
        <a:uFillTx/>
        <a:latin typeface="+mn-lt"/>
        <a:ea typeface="+mn-ea"/>
        <a:cs typeface="+mn-cs"/>
        <a:sym typeface="Helvetica Light"/>
      </a:defRPr>
    </a:lvl8pPr>
    <a:lvl9pPr marL="0" marR="0" indent="1828800" algn="ctr" defTabSz="825500" rtl="0" fontAlgn="auto" latinLnBrk="0" hangingPunct="0">
      <a:lnSpc>
        <a:spcPct val="100000"/>
      </a:lnSpc>
      <a:spcBef>
        <a:spcPts val="0"/>
      </a:spcBef>
      <a:spcAft>
        <a:spcPts val="0"/>
      </a:spcAft>
      <a:buClrTx/>
      <a:buSzTx/>
      <a:buFontTx/>
      <a:buNone/>
      <a:tabLst/>
      <a:defRPr b="0" baseline="0" cap="none" i="0" spc="0" strike="noStrike" sz="5000" u="none" kumimoji="0" normalizeH="0">
        <a:ln>
          <a:noFill/>
        </a:ln>
        <a:solidFill>
          <a:srgbClr val="000000"/>
        </a:solidFill>
        <a:effectLst/>
        <a:uFillTx/>
        <a:latin typeface="+mn-lt"/>
        <a:ea typeface="+mn-ea"/>
        <a:cs typeface="+mn-cs"/>
        <a:sym typeface="Helvetica Light"/>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file>

<file path=ppt/presProps.xml><?xml version="1.0" encoding="utf-8"?>
<p:presentationPr xmlns:a="http://schemas.openxmlformats.org/drawingml/2006/main" xmlns:r="http://schemas.openxmlformats.org/officeDocument/2006/relationships" xmlns:p="http://schemas.openxmlformats.org/presentationml/2006/main">
  <p:showPr loop="0"/>
</p:presentationPr>
</file>

<file path=ppt/tableStyles.xml><?xml version="1.0" encoding="utf-8"?>
<a:tblStyleLst xmlns:a="http://schemas.openxmlformats.org/drawingml/2006/main" xmlns:r="http://schemas.openxmlformats.org/officeDocument/2006/relationships" def="{5940675A-B579-460E-94D1-54222C63F5DA}">
  <a:tblStyle styleId="{4C3C2611-4C71-4FC5-86AE-919BDF0F9419}" styleName="">
    <a:tblBg/>
    <a:wholeTbl>
      <a:tcTxStyle b="off" i="off">
        <a:fontRef idx="min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b="def" i="def"/>
      <a:tcStyle>
        <a:tcBdr/>
        <a:fill>
          <a:solidFill>
            <a:srgbClr val="E3E5E8"/>
          </a:solidFill>
        </a:fill>
      </a:tcStyle>
    </a:band2H>
    <a:firstCol>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398CCE"/>
          </a:solidFill>
        </a:fill>
      </a:tcStyle>
    </a:firstCol>
    <a:lastRow>
      <a:tcTxStyle b="off" i="off">
        <a:fontRef idx="minor">
          <a:srgbClr val="000000"/>
        </a:fontRef>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lastRow>
    <a:firstRow>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Row>
  </a:tblStyle>
  <a:tblStyle styleId="{C7B018BB-80A7-4F77-B60F-C8B233D01FF8}" styleName="">
    <a:tblBg/>
    <a:wholeTbl>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12700" cap="flat">
              <a:solidFill>
                <a:srgbClr val="B8B8B8"/>
              </a:solidFill>
              <a:prstDash val="solid"/>
              <a:miter lim="400000"/>
            </a:ln>
          </a:top>
          <a:bottom>
            <a:ln w="12700" cap="flat">
              <a:solidFill>
                <a:srgbClr val="B8B8B8"/>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wholeTbl>
    <a:band2H>
      <a:tcTxStyle b="def" i="def"/>
      <a:tcStyle>
        <a:tcBdr/>
        <a:fill>
          <a:solidFill>
            <a:srgbClr val="E1E0DA"/>
          </a:solidFill>
        </a:fill>
      </a:tcStyle>
    </a:band2H>
    <a:firstCol>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rgbClr val="5AC831"/>
          </a:solidFill>
        </a:fill>
      </a:tcStyle>
    </a:firstCol>
    <a:lastRow>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25400" cap="flat">
              <a:solidFill>
                <a:srgbClr val="606060"/>
              </a:solidFill>
              <a:prstDash val="solid"/>
              <a:miter lim="400000"/>
            </a:ln>
          </a:top>
          <a:bottom>
            <a:ln w="12700" cap="flat">
              <a:solidFill>
                <a:srgbClr val="606060"/>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lastRow>
    <a:firstRow>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chemeClr val="accent2"/>
          </a:solidFill>
        </a:fill>
      </a:tcStyle>
    </a:firstRow>
  </a:tblStyle>
  <a:tblStyle styleId="{EEE7283C-3CF3-47DC-8721-378D4A62B228}" styleName="">
    <a:tblBg/>
    <a:wholeTbl>
      <a:tcTxStyle b="off" i="off">
        <a:fontRef idx="minor">
          <a:srgbClr val="000000"/>
        </a:fontRef>
        <a:srgbClr val="000000"/>
      </a:tcTxStyle>
      <a:tcStyle>
        <a:tcBdr>
          <a:left>
            <a:ln w="12700" cap="flat">
              <a:solidFill>
                <a:srgbClr val="5D5D5D"/>
              </a:solidFill>
              <a:custDash>
                <a:ds d="200000" sp="200000"/>
              </a:custDash>
              <a:miter lim="400000"/>
            </a:ln>
          </a:left>
          <a:right>
            <a:ln w="12700" cap="flat">
              <a:solidFill>
                <a:srgbClr val="5D5D5D"/>
              </a:solidFill>
              <a:custDash>
                <a:ds d="200000" sp="200000"/>
              </a:custDash>
              <a:miter lim="400000"/>
            </a:ln>
          </a:right>
          <a:top>
            <a:ln w="12700" cap="flat">
              <a:solidFill>
                <a:srgbClr val="5D5D5D"/>
              </a:solidFill>
              <a:custDash>
                <a:ds d="200000" sp="200000"/>
              </a:custDash>
              <a:miter lim="400000"/>
            </a:ln>
          </a:top>
          <a:bottom>
            <a:ln w="12700" cap="flat">
              <a:solidFill>
                <a:srgbClr val="5D5D5D"/>
              </a:solidFill>
              <a:custDash>
                <a:ds d="200000" sp="200000"/>
              </a:custDash>
              <a:miter lim="400000"/>
            </a:ln>
          </a:bottom>
          <a:insideH>
            <a:ln w="12700" cap="flat">
              <a:solidFill>
                <a:srgbClr val="5D5D5D"/>
              </a:solidFill>
              <a:custDash>
                <a:ds d="200000" sp="200000"/>
              </a:custDash>
              <a:miter lim="400000"/>
            </a:ln>
          </a:insideH>
          <a:insideV>
            <a:ln w="12700" cap="flat">
              <a:solidFill>
                <a:srgbClr val="5D5D5D"/>
              </a:solidFill>
              <a:custDash>
                <a:ds d="200000" sp="200000"/>
              </a:custDash>
              <a:miter lim="400000"/>
            </a:ln>
          </a:insideV>
        </a:tcBdr>
        <a:fill>
          <a:solidFill>
            <a:srgbClr val="E6E4D7"/>
          </a:solidFill>
        </a:fill>
      </a:tcStyle>
    </a:wholeTbl>
    <a:band2H>
      <a:tcTxStyle b="def" i="def"/>
      <a:tcStyle>
        <a:tcBdr/>
        <a:fill>
          <a:solidFill>
            <a:srgbClr val="C3C2C2"/>
          </a:solidFill>
        </a:fill>
      </a:tcStyle>
    </a:band2H>
    <a:firstCol>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09C99"/>
          </a:solidFill>
        </a:fill>
      </a:tcStyle>
    </a:firstCol>
    <a:la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lastRow>
    <a:fir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firstRow>
  </a:tblStyle>
  <a:tblStyle styleId="{CF821DB8-F4EB-4A41-A1BA-3FCAFE7338EE}" styleName="">
    <a:tblBg/>
    <a:wholeTbl>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EBEBEB"/>
          </a:solidFill>
        </a:fill>
      </a:tcStyle>
    </a:wholeTbl>
    <a:band2H>
      <a:tcTxStyle b="def" i="def"/>
      <a:tcStyle>
        <a:tcBdr/>
        <a:fill>
          <a:solidFill>
            <a:srgbClr val="DCE5E6"/>
          </a:solidFill>
        </a:fill>
      </a:tcStyle>
    </a:band2H>
    <a:firstCol>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Col>
    <a:la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lastRow>
    <a:fir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Row>
  </a:tblStyle>
  <a:tblStyle styleId="{33BA23B1-9221-436E-865A-0063620EA4FD}" styleName="">
    <a:tblBg/>
    <a:wholeTbl>
      <a:tcTxStyle b="off" i="off">
        <a:fontRef idx="minor">
          <a:srgbClr val="000000"/>
        </a:fontRef>
        <a:srgbClr val="000000"/>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D0D1D2"/>
          </a:solidFill>
        </a:fill>
      </a:tcStyle>
    </a:wholeTbl>
    <a:band2H>
      <a:tcTxStyle b="def" i="def"/>
      <a:tcStyle>
        <a:tcBdr/>
        <a:fill>
          <a:solidFill>
            <a:srgbClr val="DEDEDF"/>
          </a:solidFill>
        </a:fill>
      </a:tcStyle>
    </a:band2H>
    <a:firstCol>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535761"/>
          </a:solidFill>
        </a:fill>
      </a:tcStyle>
    </a:firstCol>
    <a:la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909398"/>
          </a:solidFill>
        </a:fill>
      </a:tcStyle>
    </a:lastRow>
    <a:fir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67C85"/>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wholeTbl>
    <a:band2H>
      <a:tcTxStyle b="def" i="def"/>
      <a:tcStyle>
        <a:tcBdr/>
        <a:fill>
          <a:solidFill>
            <a:srgbClr val="EDEEEE"/>
          </a:solidFill>
        </a:fill>
      </a:tcStyle>
    </a:band2H>
    <a:firstCol>
      <a:tcTxStyle b="on" i="off">
        <a:font>
          <a:latin typeface="Helvetica"/>
          <a:ea typeface="Helvetica"/>
          <a:cs typeface="Helvetica"/>
        </a:font>
        <a:srgbClr val="000000"/>
      </a:tcTxStyle>
      <a:tcStyle>
        <a:tcBdr>
          <a:left>
            <a:ln w="12700" cap="flat">
              <a:noFill/>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Col>
    <a:la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prstDash val="solid"/>
              <a:miter lim="400000"/>
            </a:ln>
          </a:top>
          <a:bottom>
            <a:ln w="12700" cap="flat">
              <a:noFill/>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lastRow>
    <a:fir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noFill/>
              <a:miter lim="400000"/>
            </a:ln>
          </a:top>
          <a:bottom>
            <a:ln w="12700" cap="flat">
              <a:solidFill>
                <a:srgbClr val="000000"/>
              </a:solidFill>
              <a:prstDash val="solid"/>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showComments="1"/>
</file>

<file path=ppt/_rels/presentation.xml.rels><?xml version="1.0" encoding="UTF-8" standalone="yes"?><Relationships xmlns="http://schemas.openxmlformats.org/package/2006/relationships"><Relationship Id="rId1" Type="http://schemas.openxmlformats.org/officeDocument/2006/relationships/presProps" Target="presProps.xml"/><Relationship Id="rId2" Type="http://schemas.openxmlformats.org/officeDocument/2006/relationships/viewProps" Target="viewProps.xml"/><Relationship Id="rId3" Type="http://schemas.openxmlformats.org/officeDocument/2006/relationships/commentAuthors" Target="commentAuthors.xml"/><Relationship Id="rId4" Type="http://schemas.openxmlformats.org/officeDocument/2006/relationships/tableStyles" Target="tableStyles.xml"/><Relationship Id="rId5" Type="http://schemas.openxmlformats.org/officeDocument/2006/relationships/slideMaster" Target="slideMasters/slideMaster1.xml"/><Relationship Id="rId6" Type="http://schemas.openxmlformats.org/officeDocument/2006/relationships/theme" Target="theme/theme1.xml"/><Relationship Id="rId7" Type="http://schemas.openxmlformats.org/officeDocument/2006/relationships/notesMaster" Target="notesMasters/notesMaster1.xml"/><Relationship Id="rId8" Type="http://schemas.openxmlformats.org/officeDocument/2006/relationships/slide" Target="slides/slide1.xml"/><Relationship Id="rId9" Type="http://schemas.openxmlformats.org/officeDocument/2006/relationships/slide" Target="slides/slide2.xml"/><Relationship Id="rId10" Type="http://schemas.openxmlformats.org/officeDocument/2006/relationships/slide" Target="slides/slide3.xml"/><Relationship Id="rId11" Type="http://schemas.openxmlformats.org/officeDocument/2006/relationships/slide" Target="slides/slide4.xml"/><Relationship Id="rId12" Type="http://schemas.openxmlformats.org/officeDocument/2006/relationships/slide" Target="slides/slide5.xml"/><Relationship Id="rId13" Type="http://schemas.openxmlformats.org/officeDocument/2006/relationships/slide" Target="slides/slide6.xml"/><Relationship Id="rId14" Type="http://schemas.openxmlformats.org/officeDocument/2006/relationships/slide" Target="slides/slide7.xml"/><Relationship Id="rId15" Type="http://schemas.openxmlformats.org/officeDocument/2006/relationships/slide" Target="slides/slide8.xml"/><Relationship Id="rId16" Type="http://schemas.openxmlformats.org/officeDocument/2006/relationships/slide" Target="slides/slide9.xml"/><Relationship Id="rId17" Type="http://schemas.openxmlformats.org/officeDocument/2006/relationships/slide" Target="slides/slide10.xml"/><Relationship Id="rId18" Type="http://schemas.openxmlformats.org/officeDocument/2006/relationships/slide" Target="slides/slide11.xml"/><Relationship Id="rId19" Type="http://schemas.openxmlformats.org/officeDocument/2006/relationships/slide" Target="slides/slide12.xml"/><Relationship Id="rId20" Type="http://schemas.openxmlformats.org/officeDocument/2006/relationships/slide" Target="slides/slide13.xml"/><Relationship Id="rId21" Type="http://schemas.openxmlformats.org/officeDocument/2006/relationships/slide" Target="slides/slide14.xml"/><Relationship Id="rId22" Type="http://schemas.openxmlformats.org/officeDocument/2006/relationships/slide" Target="slides/slide15.xml"/><Relationship Id="rId23" Type="http://schemas.openxmlformats.org/officeDocument/2006/relationships/slide" Target="slides/slide16.xml"/><Relationship Id="rId24" Type="http://schemas.openxmlformats.org/officeDocument/2006/relationships/slide" Target="slides/slide17.xml"/><Relationship Id="rId25" Type="http://schemas.openxmlformats.org/officeDocument/2006/relationships/slide" Target="slides/slide18.xml"/><Relationship Id="rId26" Type="http://schemas.openxmlformats.org/officeDocument/2006/relationships/slide" Target="slides/slide19.xml"/><Relationship Id="rId27" Type="http://schemas.openxmlformats.org/officeDocument/2006/relationships/slide" Target="slides/slide20.xml"/><Relationship Id="rId28" Type="http://schemas.openxmlformats.org/officeDocument/2006/relationships/slide" Target="slides/slide21.xml"/><Relationship Id="rId29" Type="http://schemas.openxmlformats.org/officeDocument/2006/relationships/slide" Target="slides/slide22.xml"/><Relationship Id="rId30" Type="http://schemas.openxmlformats.org/officeDocument/2006/relationships/slide" Target="slides/slide23.xml"/><Relationship Id="rId31" Type="http://schemas.openxmlformats.org/officeDocument/2006/relationships/slide" Target="slides/slide24.xml"/><Relationship Id="rId32" Type="http://schemas.openxmlformats.org/officeDocument/2006/relationships/slide" Target="slides/slide25.xml"/><Relationship Id="rId33" Type="http://schemas.openxmlformats.org/officeDocument/2006/relationships/slide" Target="slides/slide26.xml"/><Relationship Id="rId34" Type="http://schemas.openxmlformats.org/officeDocument/2006/relationships/slide" Target="slides/slide27.xml"/><Relationship Id="rId35" Type="http://schemas.openxmlformats.org/officeDocument/2006/relationships/slide" Target="slides/slide28.xml"/><Relationship Id="rId36" Type="http://schemas.openxmlformats.org/officeDocument/2006/relationships/slide" Target="slides/slide29.xml"/><Relationship Id="rId37" Type="http://schemas.openxmlformats.org/officeDocument/2006/relationships/slide" Target="slides/slide30.xml"/><Relationship Id="rId38" Type="http://schemas.openxmlformats.org/officeDocument/2006/relationships/slide" Target="slides/slide31.xml"/><Relationship Id="rId39" Type="http://schemas.openxmlformats.org/officeDocument/2006/relationships/slide" Target="slides/slide32.xml"/><Relationship Id="rId40" Type="http://schemas.openxmlformats.org/officeDocument/2006/relationships/slide" Target="slides/slide33.xml"/><Relationship Id="rId41" Type="http://schemas.openxmlformats.org/officeDocument/2006/relationships/slide" Target="slides/slide34.xml"/><Relationship Id="rId42" Type="http://schemas.openxmlformats.org/officeDocument/2006/relationships/slide" Target="slides/slide35.xml"/><Relationship Id="rId43" Type="http://schemas.openxmlformats.org/officeDocument/2006/relationships/slide" Target="slides/slide36.xml"/><Relationship Id="rId44" Type="http://schemas.openxmlformats.org/officeDocument/2006/relationships/slide" Target="slides/slide37.xml"/><Relationship Id="rId45" Type="http://schemas.openxmlformats.org/officeDocument/2006/relationships/slide" Target="slides/slide38.xml"/><Relationship Id="rId46" Type="http://schemas.openxmlformats.org/officeDocument/2006/relationships/slide" Target="slides/slide39.xml"/><Relationship Id="rId47" Type="http://schemas.openxmlformats.org/officeDocument/2006/relationships/slide" Target="slides/slide40.xml"/><Relationship Id="rId48" Type="http://schemas.openxmlformats.org/officeDocument/2006/relationships/slide" Target="slides/slide41.xml"/><Relationship Id="rId49" Type="http://schemas.openxmlformats.org/officeDocument/2006/relationships/slide" Target="slides/slide42.xml"/><Relationship Id="rId50" Type="http://schemas.openxmlformats.org/officeDocument/2006/relationships/slide" Target="slides/slide43.xml"/><Relationship Id="rId51" Type="http://schemas.openxmlformats.org/officeDocument/2006/relationships/slide" Target="slides/slide44.xml"/><Relationship Id="rId52" Type="http://schemas.openxmlformats.org/officeDocument/2006/relationships/slide" Target="slides/slide45.xml"/><Relationship Id="rId53" Type="http://schemas.openxmlformats.org/officeDocument/2006/relationships/slide" Target="slides/slide46.xml"/><Relationship Id="rId54" Type="http://schemas.openxmlformats.org/officeDocument/2006/relationships/slide" Target="slides/slide47.xml"/><Relationship Id="rId55" Type="http://schemas.openxmlformats.org/officeDocument/2006/relationships/slide" Target="slides/slide48.xml"/><Relationship Id="rId56" Type="http://schemas.openxmlformats.org/officeDocument/2006/relationships/slide" Target="slides/slide49.xml"/><Relationship Id="rId57" Type="http://schemas.openxmlformats.org/officeDocument/2006/relationships/slide" Target="slides/slide50.xml"/><Relationship Id="rId58" Type="http://schemas.openxmlformats.org/officeDocument/2006/relationships/slide" Target="slides/slide51.xml"/><Relationship Id="rId59" Type="http://schemas.openxmlformats.org/officeDocument/2006/relationships/slide" Target="slides/slide52.xml"/><Relationship Id="rId60" Type="http://schemas.openxmlformats.org/officeDocument/2006/relationships/slide" Target="slides/slide53.xml"/><Relationship Id="rId61" Type="http://schemas.openxmlformats.org/officeDocument/2006/relationships/slide" Target="slides/slide54.xml"/><Relationship Id="rId62" Type="http://schemas.openxmlformats.org/officeDocument/2006/relationships/slide" Target="slides/slide55.xml"/><Relationship Id="rId63" Type="http://schemas.openxmlformats.org/officeDocument/2006/relationships/slide" Target="slides/slide56.xml"/><Relationship Id="rId64" Type="http://schemas.openxmlformats.org/officeDocument/2006/relationships/slide" Target="slides/slide57.xml"/><Relationship Id="rId65" Type="http://schemas.openxmlformats.org/officeDocument/2006/relationships/slide" Target="slides/slide58.xml"/><Relationship Id="rId66" Type="http://schemas.openxmlformats.org/officeDocument/2006/relationships/slide" Target="slides/slide59.xml"/><Relationship Id="rId67" Type="http://schemas.openxmlformats.org/officeDocument/2006/relationships/slide" Target="slides/slide60.xml"/><Relationship Id="rId68" Type="http://schemas.openxmlformats.org/officeDocument/2006/relationships/slide" Target="slides/slide61.xml"/><Relationship Id="rId69" Type="http://schemas.openxmlformats.org/officeDocument/2006/relationships/slide" Target="slides/slide62.xml"/><Relationship Id="rId70" Type="http://schemas.openxmlformats.org/officeDocument/2006/relationships/slide" Target="slides/slide63.xml"/><Relationship Id="rId71" Type="http://schemas.openxmlformats.org/officeDocument/2006/relationships/slide" Target="slides/slide64.xml"/><Relationship Id="rId72" Type="http://schemas.openxmlformats.org/officeDocument/2006/relationships/slide" Target="slides/slide65.xml"/><Relationship Id="rId73" Type="http://schemas.openxmlformats.org/officeDocument/2006/relationships/slide" Target="slides/slide66.xml"/><Relationship Id="rId74" Type="http://schemas.openxmlformats.org/officeDocument/2006/relationships/slide" Target="slides/slide67.xml"/><Relationship Id="rId75" Type="http://schemas.openxmlformats.org/officeDocument/2006/relationships/slide" Target="slides/slide68.xml"/><Relationship Id="rId76" Type="http://schemas.openxmlformats.org/officeDocument/2006/relationships/slide" Target="slides/slide69.xml"/><Relationship Id="rId77" Type="http://schemas.openxmlformats.org/officeDocument/2006/relationships/slide" Target="slides/slide70.xml"/><Relationship Id="rId78" Type="http://schemas.openxmlformats.org/officeDocument/2006/relationships/slide" Target="slides/slide71.xml"/><Relationship Id="rId79" Type="http://schemas.openxmlformats.org/officeDocument/2006/relationships/slide" Target="slides/slide72.xml"/><Relationship Id="rId80" Type="http://schemas.openxmlformats.org/officeDocument/2006/relationships/slide" Target="slides/slide73.xml"/><Relationship Id="rId81" Type="http://schemas.openxmlformats.org/officeDocument/2006/relationships/slide" Target="slides/slide74.xml"/><Relationship Id="rId82" Type="http://schemas.openxmlformats.org/officeDocument/2006/relationships/slide" Target="slides/slide75.xml"/><Relationship Id="rId83" Type="http://schemas.openxmlformats.org/officeDocument/2006/relationships/slide" Target="slides/slide76.xml"/><Relationship Id="rId84" Type="http://schemas.openxmlformats.org/officeDocument/2006/relationships/slide" Target="slides/slide77.xml"/><Relationship Id="rId85" Type="http://schemas.openxmlformats.org/officeDocument/2006/relationships/slide" Target="slides/slide78.xml"/><Relationship Id="rId86" Type="http://schemas.openxmlformats.org/officeDocument/2006/relationships/slide" Target="slides/slide79.xml"/><Relationship Id="rId87" Type="http://schemas.openxmlformats.org/officeDocument/2006/relationships/slide" Target="slides/slide80.xml"/><Relationship Id="rId88" Type="http://schemas.openxmlformats.org/officeDocument/2006/relationships/slide" Target="slides/slide81.xml"/><Relationship Id="rId89" Type="http://schemas.openxmlformats.org/officeDocument/2006/relationships/slide" Target="slides/slide82.xml"/><Relationship Id="rId90" Type="http://schemas.openxmlformats.org/officeDocument/2006/relationships/slide" Target="slides/slide83.xml"/><Relationship Id="rId91" Type="http://schemas.openxmlformats.org/officeDocument/2006/relationships/slide" Target="slides/slide84.xml"/><Relationship Id="rId92" Type="http://schemas.openxmlformats.org/officeDocument/2006/relationships/slide" Target="slides/slide85.xml"/><Relationship Id="rId93" Type="http://schemas.openxmlformats.org/officeDocument/2006/relationships/slide" Target="slides/slide86.xml"/><Relationship Id="rId94" Type="http://schemas.openxmlformats.org/officeDocument/2006/relationships/slide" Target="slides/slide87.xml"/><Relationship Id="rId95" Type="http://schemas.openxmlformats.org/officeDocument/2006/relationships/slide" Target="slides/slide88.xml"/></Relationships>

</file>

<file path=ppt/notesMasters/_rels/notesMaster1.xml.rels><?xml version="1.0" encoding="UTF-8" standalone="yes"?><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 name="Shape 116"/>
          <p:cNvSpPr/>
          <p:nvPr>
            <p:ph type="sldImg"/>
          </p:nvPr>
        </p:nvSpPr>
        <p:spPr>
          <a:xfrm>
            <a:off x="1143000" y="685800"/>
            <a:ext cx="4572000" cy="3429000"/>
          </a:xfrm>
          <a:prstGeom prst="rect">
            <a:avLst/>
          </a:prstGeom>
        </p:spPr>
        <p:txBody>
          <a:bodyPr/>
          <a:lstStyle/>
          <a:p>
            <a:pPr/>
          </a:p>
        </p:txBody>
      </p:sp>
      <p:sp>
        <p:nvSpPr>
          <p:cNvPr id="117" name="Shape 117"/>
          <p:cNvSpPr/>
          <p:nvPr>
            <p:ph type="body" sz="quarter" idx="1"/>
          </p:nvPr>
        </p:nvSpPr>
        <p:spPr>
          <a:xfrm>
            <a:off x="914400" y="4343400"/>
            <a:ext cx="5029200" cy="4114800"/>
          </a:xfrm>
          <a:prstGeom prst="rect">
            <a:avLst/>
          </a:prstGeom>
        </p:spPr>
        <p:txBody>
          <a:bodyPr/>
          <a:lstStyle/>
          <a:p>
            <a:pPr/>
          </a:p>
        </p:txBody>
      </p:sp>
    </p:spTree>
  </p:cSld>
  <p:clrMap bg1="lt1" tx1="dk1" bg2="lt2" tx2="dk2" accent1="accent1" accent2="accent2" accent3="accent3" accent4="accent4" accent5="accent5" accent6="accent6" hlink="hlink" folHlink="folHlink"/>
  <p:notesStyle>
    <a:lvl1pPr defTabSz="457200" latinLnBrk="0">
      <a:lnSpc>
        <a:spcPct val="117999"/>
      </a:lnSpc>
      <a:defRPr sz="2200">
        <a:latin typeface="Helvetica Neue"/>
        <a:ea typeface="Helvetica Neue"/>
        <a:cs typeface="Helvetica Neue"/>
        <a:sym typeface="Helvetica Neue"/>
      </a:defRPr>
    </a:lvl1pPr>
    <a:lvl2pPr indent="228600" defTabSz="457200" latinLnBrk="0">
      <a:lnSpc>
        <a:spcPct val="117999"/>
      </a:lnSpc>
      <a:defRPr sz="2200">
        <a:latin typeface="Helvetica Neue"/>
        <a:ea typeface="Helvetica Neue"/>
        <a:cs typeface="Helvetica Neue"/>
        <a:sym typeface="Helvetica Neue"/>
      </a:defRPr>
    </a:lvl2pPr>
    <a:lvl3pPr indent="457200" defTabSz="457200" latinLnBrk="0">
      <a:lnSpc>
        <a:spcPct val="117999"/>
      </a:lnSpc>
      <a:defRPr sz="2200">
        <a:latin typeface="Helvetica Neue"/>
        <a:ea typeface="Helvetica Neue"/>
        <a:cs typeface="Helvetica Neue"/>
        <a:sym typeface="Helvetica Neue"/>
      </a:defRPr>
    </a:lvl3pPr>
    <a:lvl4pPr indent="685800" defTabSz="457200" latinLnBrk="0">
      <a:lnSpc>
        <a:spcPct val="117999"/>
      </a:lnSpc>
      <a:defRPr sz="2200">
        <a:latin typeface="Helvetica Neue"/>
        <a:ea typeface="Helvetica Neue"/>
        <a:cs typeface="Helvetica Neue"/>
        <a:sym typeface="Helvetica Neue"/>
      </a:defRPr>
    </a:lvl4pPr>
    <a:lvl5pPr indent="914400" defTabSz="457200" latinLnBrk="0">
      <a:lnSpc>
        <a:spcPct val="117999"/>
      </a:lnSpc>
      <a:defRPr sz="2200">
        <a:latin typeface="Helvetica Neue"/>
        <a:ea typeface="Helvetica Neue"/>
        <a:cs typeface="Helvetica Neue"/>
        <a:sym typeface="Helvetica Neue"/>
      </a:defRPr>
    </a:lvl5pPr>
    <a:lvl6pPr indent="1143000" defTabSz="457200" latinLnBrk="0">
      <a:lnSpc>
        <a:spcPct val="117999"/>
      </a:lnSpc>
      <a:defRPr sz="2200">
        <a:latin typeface="Helvetica Neue"/>
        <a:ea typeface="Helvetica Neue"/>
        <a:cs typeface="Helvetica Neue"/>
        <a:sym typeface="Helvetica Neue"/>
      </a:defRPr>
    </a:lvl6pPr>
    <a:lvl7pPr indent="1371600" defTabSz="457200" latinLnBrk="0">
      <a:lnSpc>
        <a:spcPct val="117999"/>
      </a:lnSpc>
      <a:defRPr sz="2200">
        <a:latin typeface="Helvetica Neue"/>
        <a:ea typeface="Helvetica Neue"/>
        <a:cs typeface="Helvetica Neue"/>
        <a:sym typeface="Helvetica Neue"/>
      </a:defRPr>
    </a:lvl7pPr>
    <a:lvl8pPr indent="1600200" defTabSz="457200" latinLnBrk="0">
      <a:lnSpc>
        <a:spcPct val="117999"/>
      </a:lnSpc>
      <a:defRPr sz="2200">
        <a:latin typeface="Helvetica Neue"/>
        <a:ea typeface="Helvetica Neue"/>
        <a:cs typeface="Helvetica Neue"/>
        <a:sym typeface="Helvetica Neue"/>
      </a:defRPr>
    </a:lvl8pPr>
    <a:lvl9pPr indent="1828800" defTabSz="457200" latinLnBrk="0">
      <a:lnSpc>
        <a:spcPct val="117999"/>
      </a:lnSpc>
      <a:defRPr sz="2200">
        <a:latin typeface="Helvetica Neue"/>
        <a:ea typeface="Helvetica Neue"/>
        <a:cs typeface="Helvetica Neue"/>
        <a:sym typeface="Helvetica Neue"/>
      </a:defRPr>
    </a:lvl9pPr>
  </p:notesStyle>
</p:notesMaster>
</file>

<file path=ppt/slideLayouts/_rels/slideLayout1.xml.rels><?xml version="1.0" encoding="UTF-8" standalone="yes"?><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showMasterSp="1" showMasterPhAnim="1">
  <p:cSld name="Title &amp; Subtitle">
    <p:spTree>
      <p:nvGrpSpPr>
        <p:cNvPr id="1" name=""/>
        <p:cNvGrpSpPr/>
        <p:nvPr/>
      </p:nvGrpSpPr>
      <p:grpSpPr>
        <a:xfrm>
          <a:off x="0" y="0"/>
          <a:ext cx="0" cy="0"/>
          <a:chOff x="0" y="0"/>
          <a:chExt cx="0" cy="0"/>
        </a:xfrm>
      </p:grpSpPr>
      <p:sp>
        <p:nvSpPr>
          <p:cNvPr id="11" name="Shape 11"/>
          <p:cNvSpPr/>
          <p:nvPr>
            <p:ph type="title"/>
          </p:nvPr>
        </p:nvSpPr>
        <p:spPr>
          <a:xfrm>
            <a:off x="1778000" y="2298700"/>
            <a:ext cx="20828000" cy="4648200"/>
          </a:xfrm>
          <a:prstGeom prst="rect">
            <a:avLst/>
          </a:prstGeom>
        </p:spPr>
        <p:txBody>
          <a:bodyPr anchor="b"/>
          <a:lstStyle/>
          <a:p>
            <a:pPr/>
            <a:r>
              <a:t>Title Text</a:t>
            </a:r>
          </a:p>
        </p:txBody>
      </p:sp>
      <p:sp>
        <p:nvSpPr>
          <p:cNvPr id="12" name="Shape 12"/>
          <p:cNvSpPr/>
          <p:nvPr>
            <p:ph type="body" sz="quarter" idx="1"/>
          </p:nvPr>
        </p:nvSpPr>
        <p:spPr>
          <a:xfrm>
            <a:off x="1778000" y="7073900"/>
            <a:ext cx="20828000" cy="1587500"/>
          </a:xfrm>
          <a:prstGeom prst="rect">
            <a:avLst/>
          </a:prstGeom>
        </p:spPr>
        <p:txBody>
          <a:bodyPr anchor="t"/>
          <a:lstStyle>
            <a:lvl1pPr marL="0" indent="0" algn="ctr">
              <a:spcBef>
                <a:spcPts val="0"/>
              </a:spcBef>
              <a:buSzTx/>
              <a:buNone/>
              <a:defRPr sz="4400"/>
            </a:lvl1pPr>
            <a:lvl2pPr marL="0" indent="228600" algn="ctr">
              <a:spcBef>
                <a:spcPts val="0"/>
              </a:spcBef>
              <a:buSzTx/>
              <a:buNone/>
              <a:defRPr sz="4400"/>
            </a:lvl2pPr>
            <a:lvl3pPr marL="0" indent="457200" algn="ctr">
              <a:spcBef>
                <a:spcPts val="0"/>
              </a:spcBef>
              <a:buSzTx/>
              <a:buNone/>
              <a:defRPr sz="4400"/>
            </a:lvl3pPr>
            <a:lvl4pPr marL="0" indent="685800" algn="ctr">
              <a:spcBef>
                <a:spcPts val="0"/>
              </a:spcBef>
              <a:buSzTx/>
              <a:buNone/>
              <a:defRPr sz="4400"/>
            </a:lvl4pPr>
            <a:lvl5pPr marL="0" indent="914400" algn="ctr">
              <a:spcBef>
                <a:spcPts val="0"/>
              </a:spcBef>
              <a:buSzTx/>
              <a:buNone/>
              <a:defRPr sz="4400"/>
            </a:lvl5pPr>
          </a:lstStyle>
          <a:p>
            <a:pPr/>
            <a:r>
              <a:t>Body Level One</a:t>
            </a:r>
          </a:p>
          <a:p>
            <a:pPr lvl="1"/>
            <a:r>
              <a:t>Body Level Two</a:t>
            </a:r>
          </a:p>
          <a:p>
            <a:pPr lvl="2"/>
            <a:r>
              <a:t>Body Level Three</a:t>
            </a:r>
          </a:p>
          <a:p>
            <a:pPr lvl="3"/>
            <a:r>
              <a:t>Body Level Four</a:t>
            </a:r>
          </a:p>
          <a:p>
            <a:pPr lvl="4"/>
            <a:r>
              <a:t>Body Level Five</a:t>
            </a:r>
          </a:p>
        </p:txBody>
      </p:sp>
      <p:sp>
        <p:nvSpPr>
          <p:cNvPr id="13" name="Shape 13"/>
          <p:cNvSpPr/>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0.xml><?xml version="1.0" encoding="utf-8"?>
<p:sldLayout xmlns:a="http://schemas.openxmlformats.org/drawingml/2006/main" xmlns:r="http://schemas.openxmlformats.org/officeDocument/2006/relationships" xmlns:p="http://schemas.openxmlformats.org/presentationml/2006/main" type="tx" showMasterSp="1" showMasterPhAnim="1">
  <p:cSld name="Quote">
    <p:spTree>
      <p:nvGrpSpPr>
        <p:cNvPr id="1" name=""/>
        <p:cNvGrpSpPr/>
        <p:nvPr/>
      </p:nvGrpSpPr>
      <p:grpSpPr>
        <a:xfrm>
          <a:off x="0" y="0"/>
          <a:ext cx="0" cy="0"/>
          <a:chOff x="0" y="0"/>
          <a:chExt cx="0" cy="0"/>
        </a:xfrm>
      </p:grpSpPr>
      <p:sp>
        <p:nvSpPr>
          <p:cNvPr id="93" name="Shape 93"/>
          <p:cNvSpPr/>
          <p:nvPr>
            <p:ph type="body" sz="quarter" idx="13"/>
          </p:nvPr>
        </p:nvSpPr>
        <p:spPr>
          <a:xfrm>
            <a:off x="2387600" y="8953500"/>
            <a:ext cx="19621500" cy="685800"/>
          </a:xfrm>
          <a:prstGeom prst="rect">
            <a:avLst/>
          </a:prstGeom>
        </p:spPr>
        <p:txBody>
          <a:bodyPr anchor="t">
            <a:spAutoFit/>
          </a:bodyPr>
          <a:lstStyle>
            <a:lvl1pPr marL="0" indent="0" algn="ctr">
              <a:spcBef>
                <a:spcPts val="0"/>
              </a:spcBef>
              <a:buSzTx/>
              <a:buNone/>
              <a:defRPr sz="3800"/>
            </a:lvl1pPr>
          </a:lstStyle>
          <a:p>
            <a:pPr/>
            <a:r>
              <a:t>–Johnny Appleseed</a:t>
            </a:r>
          </a:p>
        </p:txBody>
      </p:sp>
      <p:sp>
        <p:nvSpPr>
          <p:cNvPr id="94" name="Shape 94"/>
          <p:cNvSpPr/>
          <p:nvPr>
            <p:ph type="body" sz="quarter" idx="14"/>
          </p:nvPr>
        </p:nvSpPr>
        <p:spPr>
          <a:xfrm>
            <a:off x="2387600" y="6045200"/>
            <a:ext cx="19621500" cy="889000"/>
          </a:xfrm>
          <a:prstGeom prst="rect">
            <a:avLst/>
          </a:prstGeom>
        </p:spPr>
        <p:txBody>
          <a:bodyPr>
            <a:spAutoFit/>
          </a:bodyPr>
          <a:lstStyle>
            <a:lvl1pPr marL="0" indent="0" algn="ctr">
              <a:spcBef>
                <a:spcPts val="0"/>
              </a:spcBef>
              <a:buSzTx/>
              <a:buNone/>
            </a:lvl1pPr>
          </a:lstStyle>
          <a:p>
            <a:pPr/>
            <a:r>
              <a:t>“Type a quote here.” </a:t>
            </a:r>
          </a:p>
        </p:txBody>
      </p:sp>
      <p:sp>
        <p:nvSpPr>
          <p:cNvPr id="95" name="Shape 95"/>
          <p:cNvSpPr/>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1.xml><?xml version="1.0" encoding="utf-8"?>
<p:sldLayout xmlns:a="http://schemas.openxmlformats.org/drawingml/2006/main" xmlns:r="http://schemas.openxmlformats.org/officeDocument/2006/relationships" xmlns:p="http://schemas.openxmlformats.org/presentationml/2006/main" type="tx" showMasterSp="1" showMasterPhAnim="1">
  <p:cSld name="Photo">
    <p:spTree>
      <p:nvGrpSpPr>
        <p:cNvPr id="1" name=""/>
        <p:cNvGrpSpPr/>
        <p:nvPr/>
      </p:nvGrpSpPr>
      <p:grpSpPr>
        <a:xfrm>
          <a:off x="0" y="0"/>
          <a:ext cx="0" cy="0"/>
          <a:chOff x="0" y="0"/>
          <a:chExt cx="0" cy="0"/>
        </a:xfrm>
      </p:grpSpPr>
      <p:sp>
        <p:nvSpPr>
          <p:cNvPr id="102" name="Shape 102"/>
          <p:cNvSpPr/>
          <p:nvPr>
            <p:ph type="pic" idx="13"/>
          </p:nvPr>
        </p:nvSpPr>
        <p:spPr>
          <a:xfrm>
            <a:off x="0" y="0"/>
            <a:ext cx="24384000" cy="13716000"/>
          </a:xfrm>
          <a:prstGeom prst="rect">
            <a:avLst/>
          </a:prstGeom>
        </p:spPr>
        <p:txBody>
          <a:bodyPr lIns="91439" tIns="45719" rIns="91439" bIns="45719" anchor="t">
            <a:noAutofit/>
          </a:bodyPr>
          <a:lstStyle/>
          <a:p>
            <a:pPr/>
          </a:p>
        </p:txBody>
      </p:sp>
      <p:sp>
        <p:nvSpPr>
          <p:cNvPr id="103" name="Shape 103"/>
          <p:cNvSpPr/>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2.xml><?xml version="1.0" encoding="utf-8"?>
<p:sldLayout xmlns:a="http://schemas.openxmlformats.org/drawingml/2006/main" xmlns:r="http://schemas.openxmlformats.org/officeDocument/2006/relationships" xmlns:p="http://schemas.openxmlformats.org/presentationml/2006/main" type="tx" showMasterSp="1" showMasterPhAnim="1">
  <p:cSld name="Blank">
    <p:spTree>
      <p:nvGrpSpPr>
        <p:cNvPr id="1" name=""/>
        <p:cNvGrpSpPr/>
        <p:nvPr/>
      </p:nvGrpSpPr>
      <p:grpSpPr>
        <a:xfrm>
          <a:off x="0" y="0"/>
          <a:ext cx="0" cy="0"/>
          <a:chOff x="0" y="0"/>
          <a:chExt cx="0" cy="0"/>
        </a:xfrm>
      </p:grpSpPr>
      <p:sp>
        <p:nvSpPr>
          <p:cNvPr id="110" name="Shape 110"/>
          <p:cNvSpPr/>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2.xml><?xml version="1.0" encoding="utf-8"?>
<p:sldLayout xmlns:a="http://schemas.openxmlformats.org/drawingml/2006/main" xmlns:r="http://schemas.openxmlformats.org/officeDocument/2006/relationships" xmlns:p="http://schemas.openxmlformats.org/presentationml/2006/main" type="tx" showMasterSp="1" showMasterPhAnim="1">
  <p:cSld name="Photo - Horizontal">
    <p:spTree>
      <p:nvGrpSpPr>
        <p:cNvPr id="1" name=""/>
        <p:cNvGrpSpPr/>
        <p:nvPr/>
      </p:nvGrpSpPr>
      <p:grpSpPr>
        <a:xfrm>
          <a:off x="0" y="0"/>
          <a:ext cx="0" cy="0"/>
          <a:chOff x="0" y="0"/>
          <a:chExt cx="0" cy="0"/>
        </a:xfrm>
      </p:grpSpPr>
      <p:sp>
        <p:nvSpPr>
          <p:cNvPr id="20" name="Shape 20"/>
          <p:cNvSpPr/>
          <p:nvPr>
            <p:ph type="pic" idx="13"/>
          </p:nvPr>
        </p:nvSpPr>
        <p:spPr>
          <a:xfrm>
            <a:off x="3125968" y="673100"/>
            <a:ext cx="18135601" cy="8737600"/>
          </a:xfrm>
          <a:prstGeom prst="rect">
            <a:avLst/>
          </a:prstGeom>
        </p:spPr>
        <p:txBody>
          <a:bodyPr lIns="91439" tIns="45719" rIns="91439" bIns="45719" anchor="t">
            <a:noAutofit/>
          </a:bodyPr>
          <a:lstStyle/>
          <a:p>
            <a:pPr/>
          </a:p>
        </p:txBody>
      </p:sp>
      <p:sp>
        <p:nvSpPr>
          <p:cNvPr id="21" name="Shape 21"/>
          <p:cNvSpPr/>
          <p:nvPr>
            <p:ph type="title"/>
          </p:nvPr>
        </p:nvSpPr>
        <p:spPr>
          <a:xfrm>
            <a:off x="635000" y="9448800"/>
            <a:ext cx="23114000" cy="2006600"/>
          </a:xfrm>
          <a:prstGeom prst="rect">
            <a:avLst/>
          </a:prstGeom>
        </p:spPr>
        <p:txBody>
          <a:bodyPr anchor="b"/>
          <a:lstStyle/>
          <a:p>
            <a:pPr/>
            <a:r>
              <a:t>Title Text</a:t>
            </a:r>
          </a:p>
        </p:txBody>
      </p:sp>
      <p:sp>
        <p:nvSpPr>
          <p:cNvPr id="22" name="Shape 22"/>
          <p:cNvSpPr/>
          <p:nvPr>
            <p:ph type="body" sz="quarter" idx="1"/>
          </p:nvPr>
        </p:nvSpPr>
        <p:spPr>
          <a:xfrm>
            <a:off x="635000" y="11518900"/>
            <a:ext cx="23114000" cy="1587500"/>
          </a:xfrm>
          <a:prstGeom prst="rect">
            <a:avLst/>
          </a:prstGeom>
        </p:spPr>
        <p:txBody>
          <a:bodyPr anchor="t"/>
          <a:lstStyle>
            <a:lvl1pPr marL="0" indent="0" algn="ctr">
              <a:spcBef>
                <a:spcPts val="0"/>
              </a:spcBef>
              <a:buSzTx/>
              <a:buNone/>
              <a:defRPr sz="4400"/>
            </a:lvl1pPr>
            <a:lvl2pPr marL="0" indent="228600" algn="ctr">
              <a:spcBef>
                <a:spcPts val="0"/>
              </a:spcBef>
              <a:buSzTx/>
              <a:buNone/>
              <a:defRPr sz="4400"/>
            </a:lvl2pPr>
            <a:lvl3pPr marL="0" indent="457200" algn="ctr">
              <a:spcBef>
                <a:spcPts val="0"/>
              </a:spcBef>
              <a:buSzTx/>
              <a:buNone/>
              <a:defRPr sz="4400"/>
            </a:lvl3pPr>
            <a:lvl4pPr marL="0" indent="685800" algn="ctr">
              <a:spcBef>
                <a:spcPts val="0"/>
              </a:spcBef>
              <a:buSzTx/>
              <a:buNone/>
              <a:defRPr sz="4400"/>
            </a:lvl4pPr>
            <a:lvl5pPr marL="0" indent="914400" algn="ctr">
              <a:spcBef>
                <a:spcPts val="0"/>
              </a:spcBef>
              <a:buSzTx/>
              <a:buNone/>
              <a:defRPr sz="4400"/>
            </a:lvl5pPr>
          </a:lstStyle>
          <a:p>
            <a:pPr/>
            <a:r>
              <a:t>Body Level One</a:t>
            </a:r>
          </a:p>
          <a:p>
            <a:pPr lvl="1"/>
            <a:r>
              <a:t>Body Level Two</a:t>
            </a:r>
          </a:p>
          <a:p>
            <a:pPr lvl="2"/>
            <a:r>
              <a:t>Body Level Three</a:t>
            </a:r>
          </a:p>
          <a:p>
            <a:pPr lvl="3"/>
            <a:r>
              <a:t>Body Level Four</a:t>
            </a:r>
          </a:p>
          <a:p>
            <a:pPr lvl="4"/>
            <a:r>
              <a:t>Body Level Five</a:t>
            </a:r>
          </a:p>
        </p:txBody>
      </p:sp>
      <p:sp>
        <p:nvSpPr>
          <p:cNvPr id="23" name="Shape 23"/>
          <p:cNvSpPr/>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3.xml><?xml version="1.0" encoding="utf-8"?>
<p:sldLayout xmlns:a="http://schemas.openxmlformats.org/drawingml/2006/main" xmlns:r="http://schemas.openxmlformats.org/officeDocument/2006/relationships" xmlns:p="http://schemas.openxmlformats.org/presentationml/2006/main" type="tx" showMasterSp="1" showMasterPhAnim="1">
  <p:cSld name="Title - Center">
    <p:spTree>
      <p:nvGrpSpPr>
        <p:cNvPr id="1" name=""/>
        <p:cNvGrpSpPr/>
        <p:nvPr/>
      </p:nvGrpSpPr>
      <p:grpSpPr>
        <a:xfrm>
          <a:off x="0" y="0"/>
          <a:ext cx="0" cy="0"/>
          <a:chOff x="0" y="0"/>
          <a:chExt cx="0" cy="0"/>
        </a:xfrm>
      </p:grpSpPr>
      <p:sp>
        <p:nvSpPr>
          <p:cNvPr id="30" name="Shape 30"/>
          <p:cNvSpPr/>
          <p:nvPr>
            <p:ph type="title"/>
          </p:nvPr>
        </p:nvSpPr>
        <p:spPr>
          <a:xfrm>
            <a:off x="1778000" y="4533900"/>
            <a:ext cx="20828000" cy="4648200"/>
          </a:xfrm>
          <a:prstGeom prst="rect">
            <a:avLst/>
          </a:prstGeom>
        </p:spPr>
        <p:txBody>
          <a:bodyPr/>
          <a:lstStyle/>
          <a:p>
            <a:pPr/>
            <a:r>
              <a:t>Title Text</a:t>
            </a:r>
          </a:p>
        </p:txBody>
      </p:sp>
      <p:sp>
        <p:nvSpPr>
          <p:cNvPr id="31" name="Shape 31"/>
          <p:cNvSpPr/>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4.xml><?xml version="1.0" encoding="utf-8"?>
<p:sldLayout xmlns:a="http://schemas.openxmlformats.org/drawingml/2006/main" xmlns:r="http://schemas.openxmlformats.org/officeDocument/2006/relationships" xmlns:p="http://schemas.openxmlformats.org/presentationml/2006/main" type="tx" showMasterSp="1" showMasterPhAnim="1">
  <p:cSld name="Photo - Vertical">
    <p:spTree>
      <p:nvGrpSpPr>
        <p:cNvPr id="1" name=""/>
        <p:cNvGrpSpPr/>
        <p:nvPr/>
      </p:nvGrpSpPr>
      <p:grpSpPr>
        <a:xfrm>
          <a:off x="0" y="0"/>
          <a:ext cx="0" cy="0"/>
          <a:chOff x="0" y="0"/>
          <a:chExt cx="0" cy="0"/>
        </a:xfrm>
      </p:grpSpPr>
      <p:sp>
        <p:nvSpPr>
          <p:cNvPr id="38" name="Shape 38"/>
          <p:cNvSpPr/>
          <p:nvPr>
            <p:ph type="pic" sz="half" idx="13"/>
          </p:nvPr>
        </p:nvSpPr>
        <p:spPr>
          <a:xfrm>
            <a:off x="13165980" y="1104900"/>
            <a:ext cx="9525001" cy="11506200"/>
          </a:xfrm>
          <a:prstGeom prst="rect">
            <a:avLst/>
          </a:prstGeom>
        </p:spPr>
        <p:txBody>
          <a:bodyPr lIns="91439" tIns="45719" rIns="91439" bIns="45719" anchor="t">
            <a:noAutofit/>
          </a:bodyPr>
          <a:lstStyle/>
          <a:p>
            <a:pPr/>
          </a:p>
        </p:txBody>
      </p:sp>
      <p:sp>
        <p:nvSpPr>
          <p:cNvPr id="39" name="Shape 39"/>
          <p:cNvSpPr/>
          <p:nvPr>
            <p:ph type="title"/>
          </p:nvPr>
        </p:nvSpPr>
        <p:spPr>
          <a:xfrm>
            <a:off x="1651000" y="1104900"/>
            <a:ext cx="10223500" cy="5613400"/>
          </a:xfrm>
          <a:prstGeom prst="rect">
            <a:avLst/>
          </a:prstGeom>
        </p:spPr>
        <p:txBody>
          <a:bodyPr anchor="b"/>
          <a:lstStyle>
            <a:lvl1pPr>
              <a:defRPr sz="8400"/>
            </a:lvl1pPr>
          </a:lstStyle>
          <a:p>
            <a:pPr/>
            <a:r>
              <a:t>Title Text</a:t>
            </a:r>
          </a:p>
        </p:txBody>
      </p:sp>
      <p:sp>
        <p:nvSpPr>
          <p:cNvPr id="40" name="Shape 40"/>
          <p:cNvSpPr/>
          <p:nvPr>
            <p:ph type="body" sz="quarter" idx="1"/>
          </p:nvPr>
        </p:nvSpPr>
        <p:spPr>
          <a:xfrm>
            <a:off x="1651000" y="6845300"/>
            <a:ext cx="10223500" cy="5765800"/>
          </a:xfrm>
          <a:prstGeom prst="rect">
            <a:avLst/>
          </a:prstGeom>
        </p:spPr>
        <p:txBody>
          <a:bodyPr anchor="t"/>
          <a:lstStyle>
            <a:lvl1pPr marL="0" indent="0" algn="ctr">
              <a:spcBef>
                <a:spcPts val="0"/>
              </a:spcBef>
              <a:buSzTx/>
              <a:buNone/>
              <a:defRPr sz="4400"/>
            </a:lvl1pPr>
            <a:lvl2pPr marL="0" indent="228600" algn="ctr">
              <a:spcBef>
                <a:spcPts val="0"/>
              </a:spcBef>
              <a:buSzTx/>
              <a:buNone/>
              <a:defRPr sz="4400"/>
            </a:lvl2pPr>
            <a:lvl3pPr marL="0" indent="457200" algn="ctr">
              <a:spcBef>
                <a:spcPts val="0"/>
              </a:spcBef>
              <a:buSzTx/>
              <a:buNone/>
              <a:defRPr sz="4400"/>
            </a:lvl3pPr>
            <a:lvl4pPr marL="0" indent="685800" algn="ctr">
              <a:spcBef>
                <a:spcPts val="0"/>
              </a:spcBef>
              <a:buSzTx/>
              <a:buNone/>
              <a:defRPr sz="4400"/>
            </a:lvl4pPr>
            <a:lvl5pPr marL="0" indent="914400" algn="ctr">
              <a:spcBef>
                <a:spcPts val="0"/>
              </a:spcBef>
              <a:buSzTx/>
              <a:buNone/>
              <a:defRPr sz="4400"/>
            </a:lvl5pPr>
          </a:lstStyle>
          <a:p>
            <a:pPr/>
            <a:r>
              <a:t>Body Level One</a:t>
            </a:r>
          </a:p>
          <a:p>
            <a:pPr lvl="1"/>
            <a:r>
              <a:t>Body Level Two</a:t>
            </a:r>
          </a:p>
          <a:p>
            <a:pPr lvl="2"/>
            <a:r>
              <a:t>Body Level Three</a:t>
            </a:r>
          </a:p>
          <a:p>
            <a:pPr lvl="3"/>
            <a:r>
              <a:t>Body Level Four</a:t>
            </a:r>
          </a:p>
          <a:p>
            <a:pPr lvl="4"/>
            <a:r>
              <a:t>Body Level Five</a:t>
            </a:r>
          </a:p>
        </p:txBody>
      </p:sp>
      <p:sp>
        <p:nvSpPr>
          <p:cNvPr id="41" name="Shape 41"/>
          <p:cNvSpPr/>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5.xml><?xml version="1.0" encoding="utf-8"?>
<p:sldLayout xmlns:a="http://schemas.openxmlformats.org/drawingml/2006/main" xmlns:r="http://schemas.openxmlformats.org/officeDocument/2006/relationships" xmlns:p="http://schemas.openxmlformats.org/presentationml/2006/main" type="tx" showMasterSp="1" showMasterPhAnim="1">
  <p:cSld name="Title - Top">
    <p:spTree>
      <p:nvGrpSpPr>
        <p:cNvPr id="1" name=""/>
        <p:cNvGrpSpPr/>
        <p:nvPr/>
      </p:nvGrpSpPr>
      <p:grpSpPr>
        <a:xfrm>
          <a:off x="0" y="0"/>
          <a:ext cx="0" cy="0"/>
          <a:chOff x="0" y="0"/>
          <a:chExt cx="0" cy="0"/>
        </a:xfrm>
      </p:grpSpPr>
      <p:sp>
        <p:nvSpPr>
          <p:cNvPr id="48" name="Shape 48"/>
          <p:cNvSpPr/>
          <p:nvPr>
            <p:ph type="title"/>
          </p:nvPr>
        </p:nvSpPr>
        <p:spPr>
          <a:prstGeom prst="rect">
            <a:avLst/>
          </a:prstGeom>
        </p:spPr>
        <p:txBody>
          <a:bodyPr/>
          <a:lstStyle/>
          <a:p>
            <a:pPr/>
            <a:r>
              <a:t>Title Text</a:t>
            </a:r>
          </a:p>
        </p:txBody>
      </p:sp>
      <p:sp>
        <p:nvSpPr>
          <p:cNvPr id="49" name="Shape 49"/>
          <p:cNvSpPr/>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6.xml><?xml version="1.0" encoding="utf-8"?>
<p:sldLayout xmlns:a="http://schemas.openxmlformats.org/drawingml/2006/main" xmlns:r="http://schemas.openxmlformats.org/officeDocument/2006/relationships" xmlns:p="http://schemas.openxmlformats.org/presentationml/2006/main" type="tx" showMasterSp="1" showMasterPhAnim="1">
  <p:cSld name="Title &amp; Bullets">
    <p:spTree>
      <p:nvGrpSpPr>
        <p:cNvPr id="1" name=""/>
        <p:cNvGrpSpPr/>
        <p:nvPr/>
      </p:nvGrpSpPr>
      <p:grpSpPr>
        <a:xfrm>
          <a:off x="0" y="0"/>
          <a:ext cx="0" cy="0"/>
          <a:chOff x="0" y="0"/>
          <a:chExt cx="0" cy="0"/>
        </a:xfrm>
      </p:grpSpPr>
      <p:sp>
        <p:nvSpPr>
          <p:cNvPr id="56" name="Shape 56"/>
          <p:cNvSpPr/>
          <p:nvPr>
            <p:ph type="title"/>
          </p:nvPr>
        </p:nvSpPr>
        <p:spPr>
          <a:prstGeom prst="rect">
            <a:avLst/>
          </a:prstGeom>
        </p:spPr>
        <p:txBody>
          <a:bodyPr/>
          <a:lstStyle/>
          <a:p>
            <a:pPr/>
            <a:r>
              <a:t>Title Text</a:t>
            </a:r>
          </a:p>
        </p:txBody>
      </p:sp>
      <p:sp>
        <p:nvSpPr>
          <p:cNvPr id="57" name="Shape 57"/>
          <p:cNvSpPr/>
          <p:nvPr>
            <p:ph type="body" idx="1"/>
          </p:nvPr>
        </p:nvSpPr>
        <p:spPr>
          <a:prstGeom prst="rect">
            <a:avLst/>
          </a:prstGeom>
        </p:spPr>
        <p:txBody>
          <a:bodyPr/>
          <a:lstStyle/>
          <a:p>
            <a:pPr/>
            <a:r>
              <a:t>Body Level One</a:t>
            </a:r>
          </a:p>
          <a:p>
            <a:pPr lvl="1"/>
            <a:r>
              <a:t>Body Level Two</a:t>
            </a:r>
          </a:p>
          <a:p>
            <a:pPr lvl="2"/>
            <a:r>
              <a:t>Body Level Three</a:t>
            </a:r>
          </a:p>
          <a:p>
            <a:pPr lvl="3"/>
            <a:r>
              <a:t>Body Level Four</a:t>
            </a:r>
          </a:p>
          <a:p>
            <a:pPr lvl="4"/>
            <a:r>
              <a:t>Body Level Five</a:t>
            </a:r>
          </a:p>
        </p:txBody>
      </p:sp>
      <p:sp>
        <p:nvSpPr>
          <p:cNvPr id="58" name="Shape 58"/>
          <p:cNvSpPr/>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7.xml><?xml version="1.0" encoding="utf-8"?>
<p:sldLayout xmlns:a="http://schemas.openxmlformats.org/drawingml/2006/main" xmlns:r="http://schemas.openxmlformats.org/officeDocument/2006/relationships" xmlns:p="http://schemas.openxmlformats.org/presentationml/2006/main" type="tx" showMasterSp="1" showMasterPhAnim="1">
  <p:cSld name="Title, Bullets &amp; Photo">
    <p:spTree>
      <p:nvGrpSpPr>
        <p:cNvPr id="1" name=""/>
        <p:cNvGrpSpPr/>
        <p:nvPr/>
      </p:nvGrpSpPr>
      <p:grpSpPr>
        <a:xfrm>
          <a:off x="0" y="0"/>
          <a:ext cx="0" cy="0"/>
          <a:chOff x="0" y="0"/>
          <a:chExt cx="0" cy="0"/>
        </a:xfrm>
      </p:grpSpPr>
      <p:sp>
        <p:nvSpPr>
          <p:cNvPr id="65" name="Shape 65"/>
          <p:cNvSpPr/>
          <p:nvPr>
            <p:ph type="pic" sz="half" idx="13"/>
          </p:nvPr>
        </p:nvSpPr>
        <p:spPr>
          <a:xfrm>
            <a:off x="13169900" y="3238500"/>
            <a:ext cx="9525000" cy="9207500"/>
          </a:xfrm>
          <a:prstGeom prst="rect">
            <a:avLst/>
          </a:prstGeom>
        </p:spPr>
        <p:txBody>
          <a:bodyPr lIns="91439" tIns="45719" rIns="91439" bIns="45719" anchor="t">
            <a:noAutofit/>
          </a:bodyPr>
          <a:lstStyle/>
          <a:p>
            <a:pPr/>
          </a:p>
        </p:txBody>
      </p:sp>
      <p:sp>
        <p:nvSpPr>
          <p:cNvPr id="66" name="Shape 66"/>
          <p:cNvSpPr/>
          <p:nvPr>
            <p:ph type="title"/>
          </p:nvPr>
        </p:nvSpPr>
        <p:spPr>
          <a:prstGeom prst="rect">
            <a:avLst/>
          </a:prstGeom>
        </p:spPr>
        <p:txBody>
          <a:bodyPr/>
          <a:lstStyle/>
          <a:p>
            <a:pPr/>
            <a:r>
              <a:t>Title Text</a:t>
            </a:r>
          </a:p>
        </p:txBody>
      </p:sp>
      <p:sp>
        <p:nvSpPr>
          <p:cNvPr id="67" name="Shape 67"/>
          <p:cNvSpPr/>
          <p:nvPr>
            <p:ph type="body" sz="half" idx="1"/>
          </p:nvPr>
        </p:nvSpPr>
        <p:spPr>
          <a:xfrm>
            <a:off x="1689100" y="3238500"/>
            <a:ext cx="10007600" cy="9207500"/>
          </a:xfrm>
          <a:prstGeom prst="rect">
            <a:avLst/>
          </a:prstGeom>
        </p:spPr>
        <p:txBody>
          <a:bodyPr/>
          <a:lstStyle>
            <a:lvl1pPr marL="558800" indent="-558800">
              <a:spcBef>
                <a:spcPts val="4500"/>
              </a:spcBef>
              <a:defRPr sz="4500"/>
            </a:lvl1pPr>
            <a:lvl2pPr marL="1117600" indent="-558800">
              <a:spcBef>
                <a:spcPts val="4500"/>
              </a:spcBef>
              <a:defRPr sz="4500"/>
            </a:lvl2pPr>
            <a:lvl3pPr marL="1676400" indent="-558800">
              <a:spcBef>
                <a:spcPts val="4500"/>
              </a:spcBef>
              <a:defRPr sz="4500"/>
            </a:lvl3pPr>
            <a:lvl4pPr marL="2235200" indent="-558800">
              <a:spcBef>
                <a:spcPts val="4500"/>
              </a:spcBef>
              <a:defRPr sz="4500"/>
            </a:lvl4pPr>
            <a:lvl5pPr marL="2794000" indent="-558800">
              <a:spcBef>
                <a:spcPts val="4500"/>
              </a:spcBef>
              <a:defRPr sz="4500"/>
            </a:lvl5pPr>
          </a:lstStyle>
          <a:p>
            <a:pPr/>
            <a:r>
              <a:t>Body Level One</a:t>
            </a:r>
          </a:p>
          <a:p>
            <a:pPr lvl="1"/>
            <a:r>
              <a:t>Body Level Two</a:t>
            </a:r>
          </a:p>
          <a:p>
            <a:pPr lvl="2"/>
            <a:r>
              <a:t>Body Level Three</a:t>
            </a:r>
          </a:p>
          <a:p>
            <a:pPr lvl="3"/>
            <a:r>
              <a:t>Body Level Four</a:t>
            </a:r>
          </a:p>
          <a:p>
            <a:pPr lvl="4"/>
            <a:r>
              <a:t>Body Level Five</a:t>
            </a:r>
          </a:p>
        </p:txBody>
      </p:sp>
      <p:sp>
        <p:nvSpPr>
          <p:cNvPr id="68" name="Shape 68"/>
          <p:cNvSpPr/>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8.xml><?xml version="1.0" encoding="utf-8"?>
<p:sldLayout xmlns:a="http://schemas.openxmlformats.org/drawingml/2006/main" xmlns:r="http://schemas.openxmlformats.org/officeDocument/2006/relationships" xmlns:p="http://schemas.openxmlformats.org/presentationml/2006/main" type="tx" showMasterSp="1" showMasterPhAnim="1">
  <p:cSld name="Bullets">
    <p:spTree>
      <p:nvGrpSpPr>
        <p:cNvPr id="1" name=""/>
        <p:cNvGrpSpPr/>
        <p:nvPr/>
      </p:nvGrpSpPr>
      <p:grpSpPr>
        <a:xfrm>
          <a:off x="0" y="0"/>
          <a:ext cx="0" cy="0"/>
          <a:chOff x="0" y="0"/>
          <a:chExt cx="0" cy="0"/>
        </a:xfrm>
      </p:grpSpPr>
      <p:sp>
        <p:nvSpPr>
          <p:cNvPr id="75" name="Shape 75"/>
          <p:cNvSpPr/>
          <p:nvPr>
            <p:ph type="body" idx="1"/>
          </p:nvPr>
        </p:nvSpPr>
        <p:spPr>
          <a:xfrm>
            <a:off x="1689100" y="1778000"/>
            <a:ext cx="21005800" cy="10147300"/>
          </a:xfrm>
          <a:prstGeom prst="rect">
            <a:avLst/>
          </a:prstGeom>
        </p:spPr>
        <p:txBody>
          <a:bodyPr/>
          <a:lstStyle/>
          <a:p>
            <a:pPr/>
            <a:r>
              <a:t>Body Level One</a:t>
            </a:r>
          </a:p>
          <a:p>
            <a:pPr lvl="1"/>
            <a:r>
              <a:t>Body Level Two</a:t>
            </a:r>
          </a:p>
          <a:p>
            <a:pPr lvl="2"/>
            <a:r>
              <a:t>Body Level Three</a:t>
            </a:r>
          </a:p>
          <a:p>
            <a:pPr lvl="3"/>
            <a:r>
              <a:t>Body Level Four</a:t>
            </a:r>
          </a:p>
          <a:p>
            <a:pPr lvl="4"/>
            <a:r>
              <a:t>Body Level Five</a:t>
            </a:r>
          </a:p>
        </p:txBody>
      </p:sp>
      <p:sp>
        <p:nvSpPr>
          <p:cNvPr id="76" name="Shape 76"/>
          <p:cNvSpPr/>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9.xml><?xml version="1.0" encoding="utf-8"?>
<p:sldLayout xmlns:a="http://schemas.openxmlformats.org/drawingml/2006/main" xmlns:r="http://schemas.openxmlformats.org/officeDocument/2006/relationships" xmlns:p="http://schemas.openxmlformats.org/presentationml/2006/main" type="tx" showMasterSp="1" showMasterPhAnim="1">
  <p:cSld name="Photo - 3 Up">
    <p:spTree>
      <p:nvGrpSpPr>
        <p:cNvPr id="1" name=""/>
        <p:cNvGrpSpPr/>
        <p:nvPr/>
      </p:nvGrpSpPr>
      <p:grpSpPr>
        <a:xfrm>
          <a:off x="0" y="0"/>
          <a:ext cx="0" cy="0"/>
          <a:chOff x="0" y="0"/>
          <a:chExt cx="0" cy="0"/>
        </a:xfrm>
      </p:grpSpPr>
      <p:sp>
        <p:nvSpPr>
          <p:cNvPr id="83" name="Shape 83"/>
          <p:cNvSpPr/>
          <p:nvPr>
            <p:ph type="pic" sz="quarter" idx="13"/>
          </p:nvPr>
        </p:nvSpPr>
        <p:spPr>
          <a:xfrm>
            <a:off x="15760700" y="7048500"/>
            <a:ext cx="7404100" cy="5549900"/>
          </a:xfrm>
          <a:prstGeom prst="rect">
            <a:avLst/>
          </a:prstGeom>
        </p:spPr>
        <p:txBody>
          <a:bodyPr lIns="91439" tIns="45719" rIns="91439" bIns="45719" anchor="t">
            <a:noAutofit/>
          </a:bodyPr>
          <a:lstStyle/>
          <a:p>
            <a:pPr/>
          </a:p>
        </p:txBody>
      </p:sp>
      <p:sp>
        <p:nvSpPr>
          <p:cNvPr id="84" name="Shape 84"/>
          <p:cNvSpPr/>
          <p:nvPr>
            <p:ph type="pic" sz="quarter" idx="14"/>
          </p:nvPr>
        </p:nvSpPr>
        <p:spPr>
          <a:xfrm>
            <a:off x="15760700" y="1130300"/>
            <a:ext cx="7404100" cy="5549900"/>
          </a:xfrm>
          <a:prstGeom prst="rect">
            <a:avLst/>
          </a:prstGeom>
        </p:spPr>
        <p:txBody>
          <a:bodyPr lIns="91439" tIns="45719" rIns="91439" bIns="45719" anchor="t">
            <a:noAutofit/>
          </a:bodyPr>
          <a:lstStyle/>
          <a:p>
            <a:pPr/>
          </a:p>
        </p:txBody>
      </p:sp>
      <p:sp>
        <p:nvSpPr>
          <p:cNvPr id="85" name="Shape 85"/>
          <p:cNvSpPr/>
          <p:nvPr>
            <p:ph type="pic" idx="15"/>
          </p:nvPr>
        </p:nvSpPr>
        <p:spPr>
          <a:xfrm>
            <a:off x="1206500" y="1130300"/>
            <a:ext cx="14173200" cy="11468100"/>
          </a:xfrm>
          <a:prstGeom prst="rect">
            <a:avLst/>
          </a:prstGeom>
        </p:spPr>
        <p:txBody>
          <a:bodyPr lIns="91439" tIns="45719" rIns="91439" bIns="45719" anchor="t">
            <a:noAutofit/>
          </a:bodyPr>
          <a:lstStyle/>
          <a:p>
            <a:pPr/>
          </a:p>
        </p:txBody>
      </p:sp>
      <p:sp>
        <p:nvSpPr>
          <p:cNvPr id="86" name="Shape 86"/>
          <p:cNvSpPr/>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Masters/_rels/slideMaster1.xml.rels><?xml version="1.0" encoding="UTF-8" standalone="yes"?><Relationships xmlns="http://schemas.openxmlformats.org/package/2006/relationships"><Relationship Id="rId1" Type="http://schemas.openxmlformats.org/officeDocument/2006/relationships/theme" Target="../theme/theme1.xml"/><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5" Type="http://schemas.openxmlformats.org/officeDocument/2006/relationships/slideLayout" Target="../slideLayouts/slideLayout4.xml"/><Relationship Id="rId6" Type="http://schemas.openxmlformats.org/officeDocument/2006/relationships/slideLayout" Target="../slideLayouts/slideLayout5.xml"/><Relationship Id="rId7" Type="http://schemas.openxmlformats.org/officeDocument/2006/relationships/slideLayout" Target="../slideLayouts/slideLayout6.xml"/><Relationship Id="rId8" Type="http://schemas.openxmlformats.org/officeDocument/2006/relationships/slideLayout" Target="../slideLayouts/slideLayout7.xml"/><Relationship Id="rId9" Type="http://schemas.openxmlformats.org/officeDocument/2006/relationships/slideLayout" Target="../slideLayouts/slideLayout8.xml"/><Relationship Id="rId10" Type="http://schemas.openxmlformats.org/officeDocument/2006/relationships/slideLayout" Target="../slideLayouts/slideLayout9.xml"/><Relationship Id="rId11" Type="http://schemas.openxmlformats.org/officeDocument/2006/relationships/slideLayout" Target="../slideLayouts/slideLayout10.xml"/><Relationship Id="rId12" Type="http://schemas.openxmlformats.org/officeDocument/2006/relationships/slideLayout" Target="../slideLayouts/slideLayout11.xml"/><Relationship Id="rId13"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p:bgPr>
    </p:bg>
    <p:spTree>
      <p:nvGrpSpPr>
        <p:cNvPr id="1" name=""/>
        <p:cNvGrpSpPr/>
        <p:nvPr/>
      </p:nvGrpSpPr>
      <p:grpSpPr>
        <a:xfrm>
          <a:off x="0" y="0"/>
          <a:ext cx="0" cy="0"/>
          <a:chOff x="0" y="0"/>
          <a:chExt cx="0" cy="0"/>
        </a:xfrm>
      </p:grpSpPr>
      <p:sp>
        <p:nvSpPr>
          <p:cNvPr id="2" name="Shape 2"/>
          <p:cNvSpPr/>
          <p:nvPr>
            <p:ph type="title"/>
          </p:nvPr>
        </p:nvSpPr>
        <p:spPr>
          <a:xfrm>
            <a:off x="1689100" y="952500"/>
            <a:ext cx="21005800" cy="2286000"/>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normAutofit fontScale="100000" lnSpcReduction="0"/>
          </a:bodyPr>
          <a:lstStyle/>
          <a:p>
            <a:pPr/>
            <a:r>
              <a:t>Title Text</a:t>
            </a:r>
          </a:p>
        </p:txBody>
      </p:sp>
      <p:sp>
        <p:nvSpPr>
          <p:cNvPr id="3" name="Shape 3"/>
          <p:cNvSpPr/>
          <p:nvPr>
            <p:ph type="body" idx="1"/>
          </p:nvPr>
        </p:nvSpPr>
        <p:spPr>
          <a:xfrm>
            <a:off x="1689100" y="3238500"/>
            <a:ext cx="21005800" cy="9207500"/>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normAutofit fontScale="100000" lnSpcReduction="0"/>
          </a:bodyPr>
          <a:lstStyle/>
          <a:p>
            <a:pPr/>
            <a:r>
              <a:t>Body Level One</a:t>
            </a:r>
          </a:p>
          <a:p>
            <a:pPr lvl="1"/>
            <a:r>
              <a:t>Body Level Two</a:t>
            </a:r>
          </a:p>
          <a:p>
            <a:pPr lvl="2"/>
            <a:r>
              <a:t>Body Level Three</a:t>
            </a:r>
          </a:p>
          <a:p>
            <a:pPr lvl="3"/>
            <a:r>
              <a:t>Body Level Four</a:t>
            </a:r>
          </a:p>
          <a:p>
            <a:pPr lvl="4"/>
            <a:r>
              <a:t>Body Level Five</a:t>
            </a:r>
          </a:p>
        </p:txBody>
      </p:sp>
      <p:sp>
        <p:nvSpPr>
          <p:cNvPr id="4" name="Shape 4"/>
          <p:cNvSpPr/>
          <p:nvPr>
            <p:ph type="sldNum" sz="quarter" idx="2"/>
          </p:nvPr>
        </p:nvSpPr>
        <p:spPr>
          <a:xfrm>
            <a:off x="11959031" y="13081000"/>
            <a:ext cx="453238" cy="469900"/>
          </a:xfrm>
          <a:prstGeom prst="rect">
            <a:avLst/>
          </a:prstGeom>
          <a:ln w="12700">
            <a:miter lim="400000"/>
          </a:ln>
        </p:spPr>
        <p:txBody>
          <a:bodyPr wrap="none" lIns="50800" tIns="50800" rIns="50800" bIns="50800">
            <a:spAutoFit/>
          </a:bodyPr>
          <a:lstStyle>
            <a:lvl1pPr>
              <a:defRPr sz="2400"/>
            </a:lvl1pPr>
          </a:lstStyle>
          <a:p>
            <a:pPr/>
            <a:fld id="{86CB4B4D-7CA3-9044-876B-883B54F8677D}" type="slidenum"/>
          </a:p>
        </p:txBody>
      </p:sp>
    </p:spTree>
  </p:cSld>
  <p:clrMap bg1="lt1" tx1="dk1" bg2="lt2" tx2="dk2" accent1="accent1" accent2="accent2" accent3="accent3" accent4="accent4" accent5="accent5" accent6="accent6" hlink="hlink" folHlink="folHlink"/>
  <p:sldLayoutIdLst>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Lst>
  <p:transition xmlns:p14="http://schemas.microsoft.com/office/powerpoint/2010/main" spd="med" advClick="1"/>
  <p:txStyles>
    <p:titleStyle>
      <a:lvl1pPr marL="0" marR="0" indent="0" algn="ctr" defTabSz="825500" rtl="0" latinLnBrk="0">
        <a:lnSpc>
          <a:spcPct val="100000"/>
        </a:lnSpc>
        <a:spcBef>
          <a:spcPts val="0"/>
        </a:spcBef>
        <a:spcAft>
          <a:spcPts val="0"/>
        </a:spcAft>
        <a:buClrTx/>
        <a:buSzTx/>
        <a:buFontTx/>
        <a:buNone/>
        <a:tabLst/>
        <a:defRPr b="0" baseline="0" cap="none" i="0" spc="0" strike="noStrike" sz="11200" u="none">
          <a:ln>
            <a:noFill/>
          </a:ln>
          <a:solidFill>
            <a:srgbClr val="000000"/>
          </a:solidFill>
          <a:uFillTx/>
          <a:latin typeface="+mn-lt"/>
          <a:ea typeface="+mn-ea"/>
          <a:cs typeface="+mn-cs"/>
          <a:sym typeface="Helvetica Light"/>
        </a:defRPr>
      </a:lvl1pPr>
      <a:lvl2pPr marL="0" marR="0" indent="228600" algn="ctr" defTabSz="825500" rtl="0" latinLnBrk="0">
        <a:lnSpc>
          <a:spcPct val="100000"/>
        </a:lnSpc>
        <a:spcBef>
          <a:spcPts val="0"/>
        </a:spcBef>
        <a:spcAft>
          <a:spcPts val="0"/>
        </a:spcAft>
        <a:buClrTx/>
        <a:buSzTx/>
        <a:buFontTx/>
        <a:buNone/>
        <a:tabLst/>
        <a:defRPr b="0" baseline="0" cap="none" i="0" spc="0" strike="noStrike" sz="11200" u="none">
          <a:ln>
            <a:noFill/>
          </a:ln>
          <a:solidFill>
            <a:srgbClr val="000000"/>
          </a:solidFill>
          <a:uFillTx/>
          <a:latin typeface="+mn-lt"/>
          <a:ea typeface="+mn-ea"/>
          <a:cs typeface="+mn-cs"/>
          <a:sym typeface="Helvetica Light"/>
        </a:defRPr>
      </a:lvl2pPr>
      <a:lvl3pPr marL="0" marR="0" indent="457200" algn="ctr" defTabSz="825500" rtl="0" latinLnBrk="0">
        <a:lnSpc>
          <a:spcPct val="100000"/>
        </a:lnSpc>
        <a:spcBef>
          <a:spcPts val="0"/>
        </a:spcBef>
        <a:spcAft>
          <a:spcPts val="0"/>
        </a:spcAft>
        <a:buClrTx/>
        <a:buSzTx/>
        <a:buFontTx/>
        <a:buNone/>
        <a:tabLst/>
        <a:defRPr b="0" baseline="0" cap="none" i="0" spc="0" strike="noStrike" sz="11200" u="none">
          <a:ln>
            <a:noFill/>
          </a:ln>
          <a:solidFill>
            <a:srgbClr val="000000"/>
          </a:solidFill>
          <a:uFillTx/>
          <a:latin typeface="+mn-lt"/>
          <a:ea typeface="+mn-ea"/>
          <a:cs typeface="+mn-cs"/>
          <a:sym typeface="Helvetica Light"/>
        </a:defRPr>
      </a:lvl3pPr>
      <a:lvl4pPr marL="0" marR="0" indent="685800" algn="ctr" defTabSz="825500" rtl="0" latinLnBrk="0">
        <a:lnSpc>
          <a:spcPct val="100000"/>
        </a:lnSpc>
        <a:spcBef>
          <a:spcPts val="0"/>
        </a:spcBef>
        <a:spcAft>
          <a:spcPts val="0"/>
        </a:spcAft>
        <a:buClrTx/>
        <a:buSzTx/>
        <a:buFontTx/>
        <a:buNone/>
        <a:tabLst/>
        <a:defRPr b="0" baseline="0" cap="none" i="0" spc="0" strike="noStrike" sz="11200" u="none">
          <a:ln>
            <a:noFill/>
          </a:ln>
          <a:solidFill>
            <a:srgbClr val="000000"/>
          </a:solidFill>
          <a:uFillTx/>
          <a:latin typeface="+mn-lt"/>
          <a:ea typeface="+mn-ea"/>
          <a:cs typeface="+mn-cs"/>
          <a:sym typeface="Helvetica Light"/>
        </a:defRPr>
      </a:lvl4pPr>
      <a:lvl5pPr marL="0" marR="0" indent="914400" algn="ctr" defTabSz="825500" rtl="0" latinLnBrk="0">
        <a:lnSpc>
          <a:spcPct val="100000"/>
        </a:lnSpc>
        <a:spcBef>
          <a:spcPts val="0"/>
        </a:spcBef>
        <a:spcAft>
          <a:spcPts val="0"/>
        </a:spcAft>
        <a:buClrTx/>
        <a:buSzTx/>
        <a:buFontTx/>
        <a:buNone/>
        <a:tabLst/>
        <a:defRPr b="0" baseline="0" cap="none" i="0" spc="0" strike="noStrike" sz="11200" u="none">
          <a:ln>
            <a:noFill/>
          </a:ln>
          <a:solidFill>
            <a:srgbClr val="000000"/>
          </a:solidFill>
          <a:uFillTx/>
          <a:latin typeface="+mn-lt"/>
          <a:ea typeface="+mn-ea"/>
          <a:cs typeface="+mn-cs"/>
          <a:sym typeface="Helvetica Light"/>
        </a:defRPr>
      </a:lvl5pPr>
      <a:lvl6pPr marL="0" marR="0" indent="1143000" algn="ctr" defTabSz="825500" rtl="0" latinLnBrk="0">
        <a:lnSpc>
          <a:spcPct val="100000"/>
        </a:lnSpc>
        <a:spcBef>
          <a:spcPts val="0"/>
        </a:spcBef>
        <a:spcAft>
          <a:spcPts val="0"/>
        </a:spcAft>
        <a:buClrTx/>
        <a:buSzTx/>
        <a:buFontTx/>
        <a:buNone/>
        <a:tabLst/>
        <a:defRPr b="0" baseline="0" cap="none" i="0" spc="0" strike="noStrike" sz="11200" u="none">
          <a:ln>
            <a:noFill/>
          </a:ln>
          <a:solidFill>
            <a:srgbClr val="000000"/>
          </a:solidFill>
          <a:uFillTx/>
          <a:latin typeface="+mn-lt"/>
          <a:ea typeface="+mn-ea"/>
          <a:cs typeface="+mn-cs"/>
          <a:sym typeface="Helvetica Light"/>
        </a:defRPr>
      </a:lvl6pPr>
      <a:lvl7pPr marL="0" marR="0" indent="1371600" algn="ctr" defTabSz="825500" rtl="0" latinLnBrk="0">
        <a:lnSpc>
          <a:spcPct val="100000"/>
        </a:lnSpc>
        <a:spcBef>
          <a:spcPts val="0"/>
        </a:spcBef>
        <a:spcAft>
          <a:spcPts val="0"/>
        </a:spcAft>
        <a:buClrTx/>
        <a:buSzTx/>
        <a:buFontTx/>
        <a:buNone/>
        <a:tabLst/>
        <a:defRPr b="0" baseline="0" cap="none" i="0" spc="0" strike="noStrike" sz="11200" u="none">
          <a:ln>
            <a:noFill/>
          </a:ln>
          <a:solidFill>
            <a:srgbClr val="000000"/>
          </a:solidFill>
          <a:uFillTx/>
          <a:latin typeface="+mn-lt"/>
          <a:ea typeface="+mn-ea"/>
          <a:cs typeface="+mn-cs"/>
          <a:sym typeface="Helvetica Light"/>
        </a:defRPr>
      </a:lvl7pPr>
      <a:lvl8pPr marL="0" marR="0" indent="1600200" algn="ctr" defTabSz="825500" rtl="0" latinLnBrk="0">
        <a:lnSpc>
          <a:spcPct val="100000"/>
        </a:lnSpc>
        <a:spcBef>
          <a:spcPts val="0"/>
        </a:spcBef>
        <a:spcAft>
          <a:spcPts val="0"/>
        </a:spcAft>
        <a:buClrTx/>
        <a:buSzTx/>
        <a:buFontTx/>
        <a:buNone/>
        <a:tabLst/>
        <a:defRPr b="0" baseline="0" cap="none" i="0" spc="0" strike="noStrike" sz="11200" u="none">
          <a:ln>
            <a:noFill/>
          </a:ln>
          <a:solidFill>
            <a:srgbClr val="000000"/>
          </a:solidFill>
          <a:uFillTx/>
          <a:latin typeface="+mn-lt"/>
          <a:ea typeface="+mn-ea"/>
          <a:cs typeface="+mn-cs"/>
          <a:sym typeface="Helvetica Light"/>
        </a:defRPr>
      </a:lvl8pPr>
      <a:lvl9pPr marL="0" marR="0" indent="1828800" algn="ctr" defTabSz="825500" rtl="0" latinLnBrk="0">
        <a:lnSpc>
          <a:spcPct val="100000"/>
        </a:lnSpc>
        <a:spcBef>
          <a:spcPts val="0"/>
        </a:spcBef>
        <a:spcAft>
          <a:spcPts val="0"/>
        </a:spcAft>
        <a:buClrTx/>
        <a:buSzTx/>
        <a:buFontTx/>
        <a:buNone/>
        <a:tabLst/>
        <a:defRPr b="0" baseline="0" cap="none" i="0" spc="0" strike="noStrike" sz="11200" u="none">
          <a:ln>
            <a:noFill/>
          </a:ln>
          <a:solidFill>
            <a:srgbClr val="000000"/>
          </a:solidFill>
          <a:uFillTx/>
          <a:latin typeface="+mn-lt"/>
          <a:ea typeface="+mn-ea"/>
          <a:cs typeface="+mn-cs"/>
          <a:sym typeface="Helvetica Light"/>
        </a:defRPr>
      </a:lvl9pPr>
    </p:titleStyle>
    <p:bodyStyle>
      <a:lvl1pPr marL="635000" marR="0" indent="-635000" algn="l" defTabSz="825500" rtl="0" latinLnBrk="0">
        <a:lnSpc>
          <a:spcPct val="100000"/>
        </a:lnSpc>
        <a:spcBef>
          <a:spcPts val="5900"/>
        </a:spcBef>
        <a:spcAft>
          <a:spcPts val="0"/>
        </a:spcAft>
        <a:buClrTx/>
        <a:buSzPct val="75000"/>
        <a:buFontTx/>
        <a:buChar char="•"/>
        <a:tabLst/>
        <a:defRPr b="0" baseline="0" cap="none" i="0" spc="0" strike="noStrike" sz="5200" u="none">
          <a:ln>
            <a:noFill/>
          </a:ln>
          <a:solidFill>
            <a:srgbClr val="000000"/>
          </a:solidFill>
          <a:uFillTx/>
          <a:latin typeface="+mn-lt"/>
          <a:ea typeface="+mn-ea"/>
          <a:cs typeface="+mn-cs"/>
          <a:sym typeface="Helvetica Light"/>
        </a:defRPr>
      </a:lvl1pPr>
      <a:lvl2pPr marL="1270000" marR="0" indent="-635000" algn="l" defTabSz="825500" rtl="0" latinLnBrk="0">
        <a:lnSpc>
          <a:spcPct val="100000"/>
        </a:lnSpc>
        <a:spcBef>
          <a:spcPts val="5900"/>
        </a:spcBef>
        <a:spcAft>
          <a:spcPts val="0"/>
        </a:spcAft>
        <a:buClrTx/>
        <a:buSzPct val="75000"/>
        <a:buFontTx/>
        <a:buChar char="•"/>
        <a:tabLst/>
        <a:defRPr b="0" baseline="0" cap="none" i="0" spc="0" strike="noStrike" sz="5200" u="none">
          <a:ln>
            <a:noFill/>
          </a:ln>
          <a:solidFill>
            <a:srgbClr val="000000"/>
          </a:solidFill>
          <a:uFillTx/>
          <a:latin typeface="+mn-lt"/>
          <a:ea typeface="+mn-ea"/>
          <a:cs typeface="+mn-cs"/>
          <a:sym typeface="Helvetica Light"/>
        </a:defRPr>
      </a:lvl2pPr>
      <a:lvl3pPr marL="1905000" marR="0" indent="-635000" algn="l" defTabSz="825500" rtl="0" latinLnBrk="0">
        <a:lnSpc>
          <a:spcPct val="100000"/>
        </a:lnSpc>
        <a:spcBef>
          <a:spcPts val="5900"/>
        </a:spcBef>
        <a:spcAft>
          <a:spcPts val="0"/>
        </a:spcAft>
        <a:buClrTx/>
        <a:buSzPct val="75000"/>
        <a:buFontTx/>
        <a:buChar char="•"/>
        <a:tabLst/>
        <a:defRPr b="0" baseline="0" cap="none" i="0" spc="0" strike="noStrike" sz="5200" u="none">
          <a:ln>
            <a:noFill/>
          </a:ln>
          <a:solidFill>
            <a:srgbClr val="000000"/>
          </a:solidFill>
          <a:uFillTx/>
          <a:latin typeface="+mn-lt"/>
          <a:ea typeface="+mn-ea"/>
          <a:cs typeface="+mn-cs"/>
          <a:sym typeface="Helvetica Light"/>
        </a:defRPr>
      </a:lvl3pPr>
      <a:lvl4pPr marL="2540000" marR="0" indent="-635000" algn="l" defTabSz="825500" rtl="0" latinLnBrk="0">
        <a:lnSpc>
          <a:spcPct val="100000"/>
        </a:lnSpc>
        <a:spcBef>
          <a:spcPts val="5900"/>
        </a:spcBef>
        <a:spcAft>
          <a:spcPts val="0"/>
        </a:spcAft>
        <a:buClrTx/>
        <a:buSzPct val="75000"/>
        <a:buFontTx/>
        <a:buChar char="•"/>
        <a:tabLst/>
        <a:defRPr b="0" baseline="0" cap="none" i="0" spc="0" strike="noStrike" sz="5200" u="none">
          <a:ln>
            <a:noFill/>
          </a:ln>
          <a:solidFill>
            <a:srgbClr val="000000"/>
          </a:solidFill>
          <a:uFillTx/>
          <a:latin typeface="+mn-lt"/>
          <a:ea typeface="+mn-ea"/>
          <a:cs typeface="+mn-cs"/>
          <a:sym typeface="Helvetica Light"/>
        </a:defRPr>
      </a:lvl4pPr>
      <a:lvl5pPr marL="3175000" marR="0" indent="-635000" algn="l" defTabSz="825500" rtl="0" latinLnBrk="0">
        <a:lnSpc>
          <a:spcPct val="100000"/>
        </a:lnSpc>
        <a:spcBef>
          <a:spcPts val="5900"/>
        </a:spcBef>
        <a:spcAft>
          <a:spcPts val="0"/>
        </a:spcAft>
        <a:buClrTx/>
        <a:buSzPct val="75000"/>
        <a:buFontTx/>
        <a:buChar char="•"/>
        <a:tabLst/>
        <a:defRPr b="0" baseline="0" cap="none" i="0" spc="0" strike="noStrike" sz="5200" u="none">
          <a:ln>
            <a:noFill/>
          </a:ln>
          <a:solidFill>
            <a:srgbClr val="000000"/>
          </a:solidFill>
          <a:uFillTx/>
          <a:latin typeface="+mn-lt"/>
          <a:ea typeface="+mn-ea"/>
          <a:cs typeface="+mn-cs"/>
          <a:sym typeface="Helvetica Light"/>
        </a:defRPr>
      </a:lvl5pPr>
      <a:lvl6pPr marL="3810000" marR="0" indent="-635000" algn="l" defTabSz="825500" rtl="0" latinLnBrk="0">
        <a:lnSpc>
          <a:spcPct val="100000"/>
        </a:lnSpc>
        <a:spcBef>
          <a:spcPts val="5900"/>
        </a:spcBef>
        <a:spcAft>
          <a:spcPts val="0"/>
        </a:spcAft>
        <a:buClrTx/>
        <a:buSzPct val="75000"/>
        <a:buFontTx/>
        <a:buChar char="•"/>
        <a:tabLst/>
        <a:defRPr b="0" baseline="0" cap="none" i="0" spc="0" strike="noStrike" sz="5200" u="none">
          <a:ln>
            <a:noFill/>
          </a:ln>
          <a:solidFill>
            <a:srgbClr val="000000"/>
          </a:solidFill>
          <a:uFillTx/>
          <a:latin typeface="+mn-lt"/>
          <a:ea typeface="+mn-ea"/>
          <a:cs typeface="+mn-cs"/>
          <a:sym typeface="Helvetica Light"/>
        </a:defRPr>
      </a:lvl6pPr>
      <a:lvl7pPr marL="4445000" marR="0" indent="-635000" algn="l" defTabSz="825500" rtl="0" latinLnBrk="0">
        <a:lnSpc>
          <a:spcPct val="100000"/>
        </a:lnSpc>
        <a:spcBef>
          <a:spcPts val="5900"/>
        </a:spcBef>
        <a:spcAft>
          <a:spcPts val="0"/>
        </a:spcAft>
        <a:buClrTx/>
        <a:buSzPct val="75000"/>
        <a:buFontTx/>
        <a:buChar char="•"/>
        <a:tabLst/>
        <a:defRPr b="0" baseline="0" cap="none" i="0" spc="0" strike="noStrike" sz="5200" u="none">
          <a:ln>
            <a:noFill/>
          </a:ln>
          <a:solidFill>
            <a:srgbClr val="000000"/>
          </a:solidFill>
          <a:uFillTx/>
          <a:latin typeface="+mn-lt"/>
          <a:ea typeface="+mn-ea"/>
          <a:cs typeface="+mn-cs"/>
          <a:sym typeface="Helvetica Light"/>
        </a:defRPr>
      </a:lvl7pPr>
      <a:lvl8pPr marL="5080000" marR="0" indent="-635000" algn="l" defTabSz="825500" rtl="0" latinLnBrk="0">
        <a:lnSpc>
          <a:spcPct val="100000"/>
        </a:lnSpc>
        <a:spcBef>
          <a:spcPts val="5900"/>
        </a:spcBef>
        <a:spcAft>
          <a:spcPts val="0"/>
        </a:spcAft>
        <a:buClrTx/>
        <a:buSzPct val="75000"/>
        <a:buFontTx/>
        <a:buChar char="•"/>
        <a:tabLst/>
        <a:defRPr b="0" baseline="0" cap="none" i="0" spc="0" strike="noStrike" sz="5200" u="none">
          <a:ln>
            <a:noFill/>
          </a:ln>
          <a:solidFill>
            <a:srgbClr val="000000"/>
          </a:solidFill>
          <a:uFillTx/>
          <a:latin typeface="+mn-lt"/>
          <a:ea typeface="+mn-ea"/>
          <a:cs typeface="+mn-cs"/>
          <a:sym typeface="Helvetica Light"/>
        </a:defRPr>
      </a:lvl8pPr>
      <a:lvl9pPr marL="5715000" marR="0" indent="-635000" algn="l" defTabSz="825500" rtl="0" latinLnBrk="0">
        <a:lnSpc>
          <a:spcPct val="100000"/>
        </a:lnSpc>
        <a:spcBef>
          <a:spcPts val="5900"/>
        </a:spcBef>
        <a:spcAft>
          <a:spcPts val="0"/>
        </a:spcAft>
        <a:buClrTx/>
        <a:buSzPct val="75000"/>
        <a:buFontTx/>
        <a:buChar char="•"/>
        <a:tabLst/>
        <a:defRPr b="0" baseline="0" cap="none" i="0" spc="0" strike="noStrike" sz="5200" u="none">
          <a:ln>
            <a:noFill/>
          </a:ln>
          <a:solidFill>
            <a:srgbClr val="000000"/>
          </a:solidFill>
          <a:uFillTx/>
          <a:latin typeface="+mn-lt"/>
          <a:ea typeface="+mn-ea"/>
          <a:cs typeface="+mn-cs"/>
          <a:sym typeface="Helvetica Light"/>
        </a:defRPr>
      </a:lvl9pPr>
    </p:bodyStyle>
    <p:otherStyle>
      <a:lvl1pPr marL="0" marR="0" indent="0" algn="ctr" defTabSz="825500" rtl="0" latinLnBrk="0">
        <a:lnSpc>
          <a:spcPct val="100000"/>
        </a:lnSpc>
        <a:spcBef>
          <a:spcPts val="0"/>
        </a:spcBef>
        <a:spcAft>
          <a:spcPts val="0"/>
        </a:spcAft>
        <a:buClrTx/>
        <a:buSzTx/>
        <a:buFontTx/>
        <a:buNone/>
        <a:tabLst/>
        <a:defRPr b="0" baseline="0" cap="none" i="0" spc="0" strike="noStrike" sz="2400" u="none">
          <a:ln>
            <a:noFill/>
          </a:ln>
          <a:solidFill>
            <a:schemeClr val="tx1"/>
          </a:solidFill>
          <a:uFillTx/>
          <a:latin typeface="+mn-lt"/>
          <a:ea typeface="+mn-ea"/>
          <a:cs typeface="+mn-cs"/>
          <a:sym typeface="Helvetica Light"/>
        </a:defRPr>
      </a:lvl1pPr>
      <a:lvl2pPr marL="0" marR="0" indent="228600" algn="ctr" defTabSz="825500" rtl="0" latinLnBrk="0">
        <a:lnSpc>
          <a:spcPct val="100000"/>
        </a:lnSpc>
        <a:spcBef>
          <a:spcPts val="0"/>
        </a:spcBef>
        <a:spcAft>
          <a:spcPts val="0"/>
        </a:spcAft>
        <a:buClrTx/>
        <a:buSzTx/>
        <a:buFontTx/>
        <a:buNone/>
        <a:tabLst/>
        <a:defRPr b="0" baseline="0" cap="none" i="0" spc="0" strike="noStrike" sz="2400" u="none">
          <a:ln>
            <a:noFill/>
          </a:ln>
          <a:solidFill>
            <a:schemeClr val="tx1"/>
          </a:solidFill>
          <a:uFillTx/>
          <a:latin typeface="+mn-lt"/>
          <a:ea typeface="+mn-ea"/>
          <a:cs typeface="+mn-cs"/>
          <a:sym typeface="Helvetica Light"/>
        </a:defRPr>
      </a:lvl2pPr>
      <a:lvl3pPr marL="0" marR="0" indent="457200" algn="ctr" defTabSz="825500" rtl="0" latinLnBrk="0">
        <a:lnSpc>
          <a:spcPct val="100000"/>
        </a:lnSpc>
        <a:spcBef>
          <a:spcPts val="0"/>
        </a:spcBef>
        <a:spcAft>
          <a:spcPts val="0"/>
        </a:spcAft>
        <a:buClrTx/>
        <a:buSzTx/>
        <a:buFontTx/>
        <a:buNone/>
        <a:tabLst/>
        <a:defRPr b="0" baseline="0" cap="none" i="0" spc="0" strike="noStrike" sz="2400" u="none">
          <a:ln>
            <a:noFill/>
          </a:ln>
          <a:solidFill>
            <a:schemeClr val="tx1"/>
          </a:solidFill>
          <a:uFillTx/>
          <a:latin typeface="+mn-lt"/>
          <a:ea typeface="+mn-ea"/>
          <a:cs typeface="+mn-cs"/>
          <a:sym typeface="Helvetica Light"/>
        </a:defRPr>
      </a:lvl3pPr>
      <a:lvl4pPr marL="0" marR="0" indent="685800" algn="ctr" defTabSz="825500" rtl="0" latinLnBrk="0">
        <a:lnSpc>
          <a:spcPct val="100000"/>
        </a:lnSpc>
        <a:spcBef>
          <a:spcPts val="0"/>
        </a:spcBef>
        <a:spcAft>
          <a:spcPts val="0"/>
        </a:spcAft>
        <a:buClrTx/>
        <a:buSzTx/>
        <a:buFontTx/>
        <a:buNone/>
        <a:tabLst/>
        <a:defRPr b="0" baseline="0" cap="none" i="0" spc="0" strike="noStrike" sz="2400" u="none">
          <a:ln>
            <a:noFill/>
          </a:ln>
          <a:solidFill>
            <a:schemeClr val="tx1"/>
          </a:solidFill>
          <a:uFillTx/>
          <a:latin typeface="+mn-lt"/>
          <a:ea typeface="+mn-ea"/>
          <a:cs typeface="+mn-cs"/>
          <a:sym typeface="Helvetica Light"/>
        </a:defRPr>
      </a:lvl4pPr>
      <a:lvl5pPr marL="0" marR="0" indent="914400" algn="ctr" defTabSz="825500" rtl="0" latinLnBrk="0">
        <a:lnSpc>
          <a:spcPct val="100000"/>
        </a:lnSpc>
        <a:spcBef>
          <a:spcPts val="0"/>
        </a:spcBef>
        <a:spcAft>
          <a:spcPts val="0"/>
        </a:spcAft>
        <a:buClrTx/>
        <a:buSzTx/>
        <a:buFontTx/>
        <a:buNone/>
        <a:tabLst/>
        <a:defRPr b="0" baseline="0" cap="none" i="0" spc="0" strike="noStrike" sz="2400" u="none">
          <a:ln>
            <a:noFill/>
          </a:ln>
          <a:solidFill>
            <a:schemeClr val="tx1"/>
          </a:solidFill>
          <a:uFillTx/>
          <a:latin typeface="+mn-lt"/>
          <a:ea typeface="+mn-ea"/>
          <a:cs typeface="+mn-cs"/>
          <a:sym typeface="Helvetica Light"/>
        </a:defRPr>
      </a:lvl5pPr>
      <a:lvl6pPr marL="0" marR="0" indent="1143000" algn="ctr" defTabSz="825500" rtl="0" latinLnBrk="0">
        <a:lnSpc>
          <a:spcPct val="100000"/>
        </a:lnSpc>
        <a:spcBef>
          <a:spcPts val="0"/>
        </a:spcBef>
        <a:spcAft>
          <a:spcPts val="0"/>
        </a:spcAft>
        <a:buClrTx/>
        <a:buSzTx/>
        <a:buFontTx/>
        <a:buNone/>
        <a:tabLst/>
        <a:defRPr b="0" baseline="0" cap="none" i="0" spc="0" strike="noStrike" sz="2400" u="none">
          <a:ln>
            <a:noFill/>
          </a:ln>
          <a:solidFill>
            <a:schemeClr val="tx1"/>
          </a:solidFill>
          <a:uFillTx/>
          <a:latin typeface="+mn-lt"/>
          <a:ea typeface="+mn-ea"/>
          <a:cs typeface="+mn-cs"/>
          <a:sym typeface="Helvetica Light"/>
        </a:defRPr>
      </a:lvl6pPr>
      <a:lvl7pPr marL="0" marR="0" indent="1371600" algn="ctr" defTabSz="825500" rtl="0" latinLnBrk="0">
        <a:lnSpc>
          <a:spcPct val="100000"/>
        </a:lnSpc>
        <a:spcBef>
          <a:spcPts val="0"/>
        </a:spcBef>
        <a:spcAft>
          <a:spcPts val="0"/>
        </a:spcAft>
        <a:buClrTx/>
        <a:buSzTx/>
        <a:buFontTx/>
        <a:buNone/>
        <a:tabLst/>
        <a:defRPr b="0" baseline="0" cap="none" i="0" spc="0" strike="noStrike" sz="2400" u="none">
          <a:ln>
            <a:noFill/>
          </a:ln>
          <a:solidFill>
            <a:schemeClr val="tx1"/>
          </a:solidFill>
          <a:uFillTx/>
          <a:latin typeface="+mn-lt"/>
          <a:ea typeface="+mn-ea"/>
          <a:cs typeface="+mn-cs"/>
          <a:sym typeface="Helvetica Light"/>
        </a:defRPr>
      </a:lvl7pPr>
      <a:lvl8pPr marL="0" marR="0" indent="1600200" algn="ctr" defTabSz="825500" rtl="0" latinLnBrk="0">
        <a:lnSpc>
          <a:spcPct val="100000"/>
        </a:lnSpc>
        <a:spcBef>
          <a:spcPts val="0"/>
        </a:spcBef>
        <a:spcAft>
          <a:spcPts val="0"/>
        </a:spcAft>
        <a:buClrTx/>
        <a:buSzTx/>
        <a:buFontTx/>
        <a:buNone/>
        <a:tabLst/>
        <a:defRPr b="0" baseline="0" cap="none" i="0" spc="0" strike="noStrike" sz="2400" u="none">
          <a:ln>
            <a:noFill/>
          </a:ln>
          <a:solidFill>
            <a:schemeClr val="tx1"/>
          </a:solidFill>
          <a:uFillTx/>
          <a:latin typeface="+mn-lt"/>
          <a:ea typeface="+mn-ea"/>
          <a:cs typeface="+mn-cs"/>
          <a:sym typeface="Helvetica Light"/>
        </a:defRPr>
      </a:lvl8pPr>
      <a:lvl9pPr marL="0" marR="0" indent="1828800" algn="ctr" defTabSz="825500" rtl="0" latinLnBrk="0">
        <a:lnSpc>
          <a:spcPct val="100000"/>
        </a:lnSpc>
        <a:spcBef>
          <a:spcPts val="0"/>
        </a:spcBef>
        <a:spcAft>
          <a:spcPts val="0"/>
        </a:spcAft>
        <a:buClrTx/>
        <a:buSzTx/>
        <a:buFontTx/>
        <a:buNone/>
        <a:tabLst/>
        <a:defRPr b="0" baseline="0" cap="none" i="0" spc="0" strike="noStrike" sz="2400" u="none">
          <a:ln>
            <a:noFill/>
          </a:ln>
          <a:solidFill>
            <a:schemeClr val="tx1"/>
          </a:solidFill>
          <a:uFillTx/>
          <a:latin typeface="+mn-lt"/>
          <a:ea typeface="+mn-ea"/>
          <a:cs typeface="+mn-cs"/>
          <a:sym typeface="Helvetica Light"/>
        </a:defRPr>
      </a:lvl9pPr>
    </p:otherStyle>
  </p:txStyles>
</p:sldMaster>
</file>

<file path=ppt/slides/_rels/slide1.xml.rels><?xml version="1.0" encoding="UTF-8" standalone="yes"?><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image" Target="../media/image2.png"/></Relationships>

</file>

<file path=ppt/slides/_rels/slide10.xml.rels><?xml version="1.0" encoding="UTF-8" standalone="yes"?><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1.jpeg"/><Relationship Id="rId3" Type="http://schemas.openxmlformats.org/officeDocument/2006/relationships/image" Target="../media/image3.png"/></Relationships>

</file>

<file path=ppt/slides/_rels/slide11.xml.rels><?xml version="1.0" encoding="UTF-8" standalone="yes"?><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1.jpeg"/><Relationship Id="rId3" Type="http://schemas.openxmlformats.org/officeDocument/2006/relationships/image" Target="../media/image3.png"/></Relationships>

</file>

<file path=ppt/slides/_rels/slide12.xml.rels><?xml version="1.0" encoding="UTF-8" standalone="yes"?><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1.jpeg"/><Relationship Id="rId3" Type="http://schemas.openxmlformats.org/officeDocument/2006/relationships/image" Target="../media/image3.png"/></Relationships>

</file>

<file path=ppt/slides/_rels/slide13.xml.rels><?xml version="1.0" encoding="UTF-8" standalone="yes"?><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1.jpeg"/><Relationship Id="rId3" Type="http://schemas.openxmlformats.org/officeDocument/2006/relationships/image" Target="../media/image3.png"/></Relationships>

</file>

<file path=ppt/slides/_rels/slide14.xml.rels><?xml version="1.0" encoding="UTF-8" standalone="yes"?><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3.jpeg"/><Relationship Id="rId3" Type="http://schemas.openxmlformats.org/officeDocument/2006/relationships/image" Target="../media/image3.png"/></Relationships>

</file>

<file path=ppt/slides/_rels/slide15.xml.rels><?xml version="1.0" encoding="UTF-8" standalone="yes"?><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image" Target="../media/image5.jpeg"/></Relationships>

</file>

<file path=ppt/slides/_rels/slide16.xml.rels><?xml version="1.0" encoding="UTF-8" standalone="yes"?><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1.jpeg"/><Relationship Id="rId3" Type="http://schemas.openxmlformats.org/officeDocument/2006/relationships/image" Target="../media/image3.png"/></Relationships>

</file>

<file path=ppt/slides/_rels/slide17.xml.rels><?xml version="1.0" encoding="UTF-8" standalone="yes"?><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1.jpeg"/><Relationship Id="rId3" Type="http://schemas.openxmlformats.org/officeDocument/2006/relationships/image" Target="../media/image3.png"/></Relationships>

</file>

<file path=ppt/slides/_rels/slide18.xml.rels><?xml version="1.0" encoding="UTF-8" standalone="yes"?><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1.jpeg"/><Relationship Id="rId3" Type="http://schemas.openxmlformats.org/officeDocument/2006/relationships/image" Target="../media/image3.png"/></Relationships>

</file>

<file path=ppt/slides/_rels/slide19.xml.rels><?xml version="1.0" encoding="UTF-8" standalone="yes"?><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1.jpeg"/><Relationship Id="rId3" Type="http://schemas.openxmlformats.org/officeDocument/2006/relationships/image" Target="../media/image3.png"/></Relationships>

</file>

<file path=ppt/slides/_rels/slide2.xml.rels><?xml version="1.0" encoding="UTF-8" standalone="yes"?><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1.jpeg"/><Relationship Id="rId3" Type="http://schemas.openxmlformats.org/officeDocument/2006/relationships/image" Target="../media/image3.png"/></Relationships>

</file>

<file path=ppt/slides/_rels/slide20.xml.rels><?xml version="1.0" encoding="UTF-8" standalone="yes"?><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1.jpeg"/><Relationship Id="rId3" Type="http://schemas.openxmlformats.org/officeDocument/2006/relationships/image" Target="../media/image3.png"/></Relationships>

</file>

<file path=ppt/slides/_rels/slide21.xml.rels><?xml version="1.0" encoding="UTF-8" standalone="yes"?><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1.jpeg"/><Relationship Id="rId3" Type="http://schemas.openxmlformats.org/officeDocument/2006/relationships/image" Target="../media/image3.png"/></Relationships>

</file>

<file path=ppt/slides/_rels/slide22.xml.rels><?xml version="1.0" encoding="UTF-8" standalone="yes"?><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1.jpeg"/><Relationship Id="rId3" Type="http://schemas.openxmlformats.org/officeDocument/2006/relationships/image" Target="../media/image3.png"/></Relationships>

</file>

<file path=ppt/slides/_rels/slide23.xml.rels><?xml version="1.0" encoding="UTF-8" standalone="yes"?><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3.jpeg"/><Relationship Id="rId3" Type="http://schemas.openxmlformats.org/officeDocument/2006/relationships/image" Target="../media/image3.png"/></Relationships>

</file>

<file path=ppt/slides/_rels/slide24.xml.rels><?xml version="1.0" encoding="UTF-8" standalone="yes"?><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image" Target="../media/image6.jpeg"/></Relationships>

</file>

<file path=ppt/slides/_rels/slide25.xml.rels><?xml version="1.0" encoding="UTF-8" standalone="yes"?><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1.jpeg"/><Relationship Id="rId3" Type="http://schemas.openxmlformats.org/officeDocument/2006/relationships/image" Target="../media/image3.png"/></Relationships>

</file>

<file path=ppt/slides/_rels/slide26.xml.rels><?xml version="1.0" encoding="UTF-8" standalone="yes"?><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1.jpeg"/><Relationship Id="rId3" Type="http://schemas.openxmlformats.org/officeDocument/2006/relationships/image" Target="../media/image3.png"/></Relationships>

</file>

<file path=ppt/slides/_rels/slide27.xml.rels><?xml version="1.0" encoding="UTF-8" standalone="yes"?><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image" Target="../media/image7.jpeg"/></Relationships>

</file>

<file path=ppt/slides/_rels/slide28.xml.rels><?xml version="1.0" encoding="UTF-8" standalone="yes"?><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1.jpeg"/><Relationship Id="rId3" Type="http://schemas.openxmlformats.org/officeDocument/2006/relationships/image" Target="../media/image3.png"/></Relationships>

</file>

<file path=ppt/slides/_rels/slide29.xml.rels><?xml version="1.0" encoding="UTF-8" standalone="yes"?><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1.jpeg"/><Relationship Id="rId3" Type="http://schemas.openxmlformats.org/officeDocument/2006/relationships/image" Target="../media/image3.png"/></Relationships>

</file>

<file path=ppt/slides/_rels/slide3.xml.rels><?xml version="1.0" encoding="UTF-8" standalone="yes"?><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image2.jpeg"/><Relationship Id="rId3" Type="http://schemas.openxmlformats.org/officeDocument/2006/relationships/image" Target="../media/image3.png"/></Relationships>

</file>

<file path=ppt/slides/_rels/slide30.xml.rels><?xml version="1.0" encoding="UTF-8" standalone="yes"?><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1.jpeg"/><Relationship Id="rId3" Type="http://schemas.openxmlformats.org/officeDocument/2006/relationships/image" Target="../media/image3.png"/></Relationships>

</file>

<file path=ppt/slides/_rels/slide31.xml.rels><?xml version="1.0" encoding="UTF-8" standalone="yes"?><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1.jpeg"/><Relationship Id="rId3" Type="http://schemas.openxmlformats.org/officeDocument/2006/relationships/image" Target="../media/image3.png"/></Relationships>

</file>

<file path=ppt/slides/_rels/slide32.xml.rels><?xml version="1.0" encoding="UTF-8" standalone="yes"?><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image" Target="../media/image4.png"/></Relationships>

</file>

<file path=ppt/slides/_rels/slide33.xml.rels><?xml version="1.0" encoding="UTF-8" standalone="yes"?><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3.jpeg"/><Relationship Id="rId3" Type="http://schemas.openxmlformats.org/officeDocument/2006/relationships/image" Target="../media/image3.png"/></Relationships>

</file>

<file path=ppt/slides/_rels/slide34.xml.rels><?xml version="1.0" encoding="UTF-8" standalone="yes"?><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image" Target="../media/image8.jpeg"/></Relationships>

</file>

<file path=ppt/slides/_rels/slide35.xml.rels><?xml version="1.0" encoding="UTF-8" standalone="yes"?><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1.jpeg"/><Relationship Id="rId3" Type="http://schemas.openxmlformats.org/officeDocument/2006/relationships/image" Target="../media/image3.png"/></Relationships>

</file>

<file path=ppt/slides/_rels/slide36.xml.rels><?xml version="1.0" encoding="UTF-8" standalone="yes"?><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1.jpeg"/><Relationship Id="rId3" Type="http://schemas.openxmlformats.org/officeDocument/2006/relationships/image" Target="../media/image3.png"/></Relationships>

</file>

<file path=ppt/slides/_rels/slide37.xml.rels><?xml version="1.0" encoding="UTF-8" standalone="yes"?><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1.jpeg"/><Relationship Id="rId3" Type="http://schemas.openxmlformats.org/officeDocument/2006/relationships/image" Target="../media/image3.png"/></Relationships>

</file>

<file path=ppt/slides/_rels/slide38.xml.rels><?xml version="1.0" encoding="UTF-8" standalone="yes"?><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1.jpeg"/><Relationship Id="rId3" Type="http://schemas.openxmlformats.org/officeDocument/2006/relationships/image" Target="../media/image3.png"/></Relationships>

</file>

<file path=ppt/slides/_rels/slide39.xml.rels><?xml version="1.0" encoding="UTF-8" standalone="yes"?><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1.jpeg"/><Relationship Id="rId3" Type="http://schemas.openxmlformats.org/officeDocument/2006/relationships/image" Target="../media/image3.png"/></Relationships>

</file>

<file path=ppt/slides/_rels/slide4.xml.rels><?xml version="1.0" encoding="UTF-8" standalone="yes"?><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1.jpeg"/><Relationship Id="rId3" Type="http://schemas.openxmlformats.org/officeDocument/2006/relationships/image" Target="../media/image3.png"/></Relationships>

</file>

<file path=ppt/slides/_rels/slide40.xml.rels><?xml version="1.0" encoding="UTF-8" standalone="yes"?><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image5.png"/></Relationships>

</file>

<file path=ppt/slides/_rels/slide41.xml.rels><?xml version="1.0" encoding="UTF-8" standalone="yes"?><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image5.png"/></Relationships>

</file>

<file path=ppt/slides/_rels/slide42.xml.rels><?xml version="1.0" encoding="UTF-8" standalone="yes"?><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image5.png"/></Relationships>

</file>

<file path=ppt/slides/_rels/slide43.xml.rels><?xml version="1.0" encoding="UTF-8" standalone="yes"?><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1.jpeg"/><Relationship Id="rId3" Type="http://schemas.openxmlformats.org/officeDocument/2006/relationships/image" Target="../media/image3.png"/></Relationships>

</file>

<file path=ppt/slides/_rels/slide44.xml.rels><?xml version="1.0" encoding="UTF-8" standalone="yes"?><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3.jpeg"/><Relationship Id="rId3" Type="http://schemas.openxmlformats.org/officeDocument/2006/relationships/image" Target="../media/image3.png"/></Relationships>

</file>

<file path=ppt/slides/_rels/slide45.xml.rels><?xml version="1.0" encoding="UTF-8" standalone="yes"?><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image" Target="../media/image9.jpeg"/></Relationships>

</file>

<file path=ppt/slides/_rels/slide46.xml.rels><?xml version="1.0" encoding="UTF-8" standalone="yes"?><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1.jpeg"/><Relationship Id="rId3" Type="http://schemas.openxmlformats.org/officeDocument/2006/relationships/image" Target="../media/image3.png"/></Relationships>

</file>

<file path=ppt/slides/_rels/slide47.xml.rels><?xml version="1.0" encoding="UTF-8" standalone="yes"?><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1.jpeg"/><Relationship Id="rId3" Type="http://schemas.openxmlformats.org/officeDocument/2006/relationships/image" Target="../media/image3.png"/></Relationships>

</file>

<file path=ppt/slides/_rels/slide48.xml.rels><?xml version="1.0" encoding="UTF-8" standalone="yes"?><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1.jpeg"/><Relationship Id="rId3" Type="http://schemas.openxmlformats.org/officeDocument/2006/relationships/image" Target="../media/image3.png"/></Relationships>

</file>

<file path=ppt/slides/_rels/slide49.xml.rels><?xml version="1.0" encoding="UTF-8" standalone="yes"?><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1.jpeg"/><Relationship Id="rId3" Type="http://schemas.openxmlformats.org/officeDocument/2006/relationships/image" Target="../media/image3.png"/></Relationships>

</file>

<file path=ppt/slides/_rels/slide5.xml.rels><?xml version="1.0" encoding="UTF-8" standalone="yes"?><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1.jpeg"/><Relationship Id="rId3" Type="http://schemas.openxmlformats.org/officeDocument/2006/relationships/image" Target="../media/image3.png"/></Relationships>

</file>

<file path=ppt/slides/_rels/slide50.xml.rels><?xml version="1.0" encoding="UTF-8" standalone="yes"?><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1.jpeg"/><Relationship Id="rId3" Type="http://schemas.openxmlformats.org/officeDocument/2006/relationships/image" Target="../media/image3.png"/></Relationships>

</file>

<file path=ppt/slides/_rels/slide51.xml.rels><?xml version="1.0" encoding="UTF-8" standalone="yes"?><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1.jpeg"/><Relationship Id="rId3" Type="http://schemas.openxmlformats.org/officeDocument/2006/relationships/image" Target="../media/image3.png"/></Relationships>

</file>

<file path=ppt/slides/_rels/slide52.xml.rels><?xml version="1.0" encoding="UTF-8" standalone="yes"?><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3.jpeg"/><Relationship Id="rId3" Type="http://schemas.openxmlformats.org/officeDocument/2006/relationships/image" Target="../media/image3.png"/></Relationships>

</file>

<file path=ppt/slides/_rels/slide53.xml.rels><?xml version="1.0" encoding="UTF-8" standalone="yes"?><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image" Target="../media/image10.jpeg"/></Relationships>

</file>

<file path=ppt/slides/_rels/slide54.xml.rels><?xml version="1.0" encoding="UTF-8" standalone="yes"?><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1.jpeg"/><Relationship Id="rId3" Type="http://schemas.openxmlformats.org/officeDocument/2006/relationships/image" Target="../media/image3.png"/></Relationships>

</file>

<file path=ppt/slides/_rels/slide55.xml.rels><?xml version="1.0" encoding="UTF-8" standalone="yes"?><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1.jpeg"/><Relationship Id="rId3" Type="http://schemas.openxmlformats.org/officeDocument/2006/relationships/image" Target="../media/image3.png"/></Relationships>

</file>

<file path=ppt/slides/_rels/slide56.xml.rels><?xml version="1.0" encoding="UTF-8" standalone="yes"?><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1.jpeg"/><Relationship Id="rId3" Type="http://schemas.openxmlformats.org/officeDocument/2006/relationships/image" Target="../media/image3.png"/></Relationships>

</file>

<file path=ppt/slides/_rels/slide57.xml.rels><?xml version="1.0" encoding="UTF-8" standalone="yes"?><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1.jpeg"/><Relationship Id="rId3" Type="http://schemas.openxmlformats.org/officeDocument/2006/relationships/image" Target="../media/image3.png"/></Relationships>

</file>

<file path=ppt/slides/_rels/slide58.xml.rels><?xml version="1.0" encoding="UTF-8" standalone="yes"?><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image" Target="../media/image11.jpeg"/></Relationships>

</file>

<file path=ppt/slides/_rels/slide59.xml.rels><?xml version="1.0" encoding="UTF-8" standalone="yes"?><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1.jpeg"/><Relationship Id="rId3" Type="http://schemas.openxmlformats.org/officeDocument/2006/relationships/image" Target="../media/image3.png"/></Relationships>

</file>

<file path=ppt/slides/_rels/slide6.xml.rels><?xml version="1.0" encoding="UTF-8" standalone="yes"?><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1.jpeg"/><Relationship Id="rId3" Type="http://schemas.openxmlformats.org/officeDocument/2006/relationships/image" Target="../media/image3.png"/></Relationships>

</file>

<file path=ppt/slides/_rels/slide60.xml.rels><?xml version="1.0" encoding="UTF-8" standalone="yes"?><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1.jpeg"/><Relationship Id="rId3" Type="http://schemas.openxmlformats.org/officeDocument/2006/relationships/image" Target="../media/image3.png"/></Relationships>

</file>

<file path=ppt/slides/_rels/slide61.xml.rels><?xml version="1.0" encoding="UTF-8" standalone="yes"?><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1.jpeg"/><Relationship Id="rId3" Type="http://schemas.openxmlformats.org/officeDocument/2006/relationships/image" Target="../media/image3.png"/></Relationships>

</file>

<file path=ppt/slides/_rels/slide62.xml.rels><?xml version="1.0" encoding="UTF-8" standalone="yes"?><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3.jpeg"/><Relationship Id="rId3" Type="http://schemas.openxmlformats.org/officeDocument/2006/relationships/image" Target="../media/image3.png"/></Relationships>

</file>

<file path=ppt/slides/_rels/slide63.xml.rels><?xml version="1.0" encoding="UTF-8" standalone="yes"?><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image" Target="../media/image12.jpeg"/></Relationships>

</file>

<file path=ppt/slides/_rels/slide64.xml.rels><?xml version="1.0" encoding="UTF-8" standalone="yes"?><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1.jpeg"/><Relationship Id="rId3" Type="http://schemas.openxmlformats.org/officeDocument/2006/relationships/image" Target="../media/image3.png"/></Relationships>

</file>

<file path=ppt/slides/_rels/slide65.xml.rels><?xml version="1.0" encoding="UTF-8" standalone="yes"?><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image" Target="../media/image13.jpeg"/><Relationship Id="rId3" Type="http://schemas.openxmlformats.org/officeDocument/2006/relationships/image" Target="../media/image5.png"/></Relationships>

</file>

<file path=ppt/slides/_rels/slide66.xml.rels><?xml version="1.0" encoding="UTF-8" standalone="yes"?><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image" Target="../media/image14.jpeg"/><Relationship Id="rId3" Type="http://schemas.openxmlformats.org/officeDocument/2006/relationships/image" Target="../media/image5.png"/></Relationships>

</file>

<file path=ppt/slides/_rels/slide67.xml.rels><?xml version="1.0" encoding="UTF-8" standalone="yes"?><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image" Target="../media/image15.jpeg"/><Relationship Id="rId3" Type="http://schemas.openxmlformats.org/officeDocument/2006/relationships/image" Target="../media/image5.png"/></Relationships>

</file>

<file path=ppt/slides/_rels/slide68.xml.rels><?xml version="1.0" encoding="UTF-8" standalone="yes"?><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image" Target="../media/image15.jpeg"/><Relationship Id="rId3" Type="http://schemas.openxmlformats.org/officeDocument/2006/relationships/image" Target="../media/image5.png"/></Relationships>

</file>

<file path=ppt/slides/_rels/slide69.xml.rels><?xml version="1.0" encoding="UTF-8" standalone="yes"?><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1.jpeg"/><Relationship Id="rId3" Type="http://schemas.openxmlformats.org/officeDocument/2006/relationships/image" Target="../media/image3.png"/></Relationships>

</file>

<file path=ppt/slides/_rels/slide7.xml.rels><?xml version="1.0" encoding="UTF-8" standalone="yes"?><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1.jpeg"/><Relationship Id="rId3" Type="http://schemas.openxmlformats.org/officeDocument/2006/relationships/image" Target="../media/image3.png"/></Relationships>

</file>

<file path=ppt/slides/_rels/slide70.xml.rels><?xml version="1.0" encoding="UTF-8" standalone="yes"?><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1.jpeg"/><Relationship Id="rId3" Type="http://schemas.openxmlformats.org/officeDocument/2006/relationships/image" Target="../media/image3.png"/></Relationships>

</file>

<file path=ppt/slides/_rels/slide71.xml.rels><?xml version="1.0" encoding="UTF-8" standalone="yes"?><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1.jpeg"/><Relationship Id="rId3" Type="http://schemas.openxmlformats.org/officeDocument/2006/relationships/image" Target="../media/image3.png"/></Relationships>

</file>

<file path=ppt/slides/_rels/slide72.xml.rels><?xml version="1.0" encoding="UTF-8" standalone="yes"?><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1.jpeg"/><Relationship Id="rId3" Type="http://schemas.openxmlformats.org/officeDocument/2006/relationships/image" Target="../media/image3.png"/></Relationships>

</file>

<file path=ppt/slides/_rels/slide73.xml.rels><?xml version="1.0" encoding="UTF-8" standalone="yes"?><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1.jpeg"/><Relationship Id="rId3" Type="http://schemas.openxmlformats.org/officeDocument/2006/relationships/image" Target="../media/image3.png"/></Relationships>

</file>

<file path=ppt/slides/_rels/slide74.xml.rels><?xml version="1.0" encoding="UTF-8" standalone="yes"?><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1.jpeg"/><Relationship Id="rId3" Type="http://schemas.openxmlformats.org/officeDocument/2006/relationships/image" Target="../media/image3.png"/></Relationships>

</file>

<file path=ppt/slides/_rels/slide75.xml.rels><?xml version="1.0" encoding="UTF-8" standalone="yes"?><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3.jpeg"/><Relationship Id="rId3" Type="http://schemas.openxmlformats.org/officeDocument/2006/relationships/image" Target="../media/image3.png"/></Relationships>

</file>

<file path=ppt/slides/_rels/slide76.xml.rels><?xml version="1.0" encoding="UTF-8" standalone="yes"?><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image" Target="../media/image16.jpeg"/></Relationships>

</file>

<file path=ppt/slides/_rels/slide77.xml.rels><?xml version="1.0" encoding="UTF-8" standalone="yes"?><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1.jpeg"/><Relationship Id="rId3" Type="http://schemas.openxmlformats.org/officeDocument/2006/relationships/image" Target="../media/image3.png"/></Relationships>

</file>

<file path=ppt/slides/_rels/slide78.xml.rels><?xml version="1.0" encoding="UTF-8" standalone="yes"?><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1.jpeg"/><Relationship Id="rId3" Type="http://schemas.openxmlformats.org/officeDocument/2006/relationships/image" Target="../media/image3.png"/></Relationships>

</file>

<file path=ppt/slides/_rels/slide79.xml.rels><?xml version="1.0" encoding="UTF-8" standalone="yes"?><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1.jpeg"/><Relationship Id="rId3" Type="http://schemas.openxmlformats.org/officeDocument/2006/relationships/image" Target="../media/image3.png"/></Relationships>

</file>

<file path=ppt/slides/_rels/slide8.xml.rels><?xml version="1.0" encoding="UTF-8" standalone="yes"?><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3.jpeg"/><Relationship Id="rId3" Type="http://schemas.openxmlformats.org/officeDocument/2006/relationships/image" Target="../media/image3.png"/></Relationships>

</file>

<file path=ppt/slides/_rels/slide80.xml.rels><?xml version="1.0" encoding="UTF-8" standalone="yes"?><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1.jpeg"/><Relationship Id="rId3" Type="http://schemas.openxmlformats.org/officeDocument/2006/relationships/image" Target="../media/image3.png"/></Relationships>

</file>

<file path=ppt/slides/_rels/slide81.xml.rels><?xml version="1.0" encoding="UTF-8" standalone="yes"?><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1.jpeg"/><Relationship Id="rId3" Type="http://schemas.openxmlformats.org/officeDocument/2006/relationships/image" Target="../media/image3.png"/></Relationships>

</file>

<file path=ppt/slides/_rels/slide82.xml.rels><?xml version="1.0" encoding="UTF-8" standalone="yes"?><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3.jpeg"/><Relationship Id="rId3" Type="http://schemas.openxmlformats.org/officeDocument/2006/relationships/image" Target="../media/image3.png"/></Relationships>

</file>

<file path=ppt/slides/_rels/slide83.xml.rels><?xml version="1.0" encoding="UTF-8" standalone="yes"?><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image" Target="../media/image17.jpeg"/></Relationships>

</file>

<file path=ppt/slides/_rels/slide84.xml.rels><?xml version="1.0" encoding="UTF-8" standalone="yes"?><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1.jpeg"/><Relationship Id="rId3" Type="http://schemas.openxmlformats.org/officeDocument/2006/relationships/image" Target="../media/image3.png"/></Relationships>

</file>

<file path=ppt/slides/_rels/slide85.xml.rels><?xml version="1.0" encoding="UTF-8" standalone="yes"?><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1.jpeg"/><Relationship Id="rId3" Type="http://schemas.openxmlformats.org/officeDocument/2006/relationships/image" Target="../media/image3.png"/></Relationships>

</file>

<file path=ppt/slides/_rels/slide86.xml.rels><?xml version="1.0" encoding="UTF-8" standalone="yes"?><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3.jpeg"/><Relationship Id="rId3" Type="http://schemas.openxmlformats.org/officeDocument/2006/relationships/image" Target="../media/image3.png"/></Relationships>

</file>

<file path=ppt/slides/_rels/slide87.xml.rels><?xml version="1.0" encoding="UTF-8" standalone="yes"?><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image" Target="../media/image18.jpeg"/></Relationships>

</file>

<file path=ppt/slides/_rels/slide88.xml.rels><?xml version="1.0" encoding="UTF-8" standalone="yes"?><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1.jpeg"/><Relationship Id="rId3" Type="http://schemas.openxmlformats.org/officeDocument/2006/relationships/image" Target="../media/image3.png"/></Relationships>

</file>

<file path=ppt/slides/_rels/slide9.xml.rels><?xml version="1.0" encoding="UTF-8" standalone="yes"?><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image" Target="../media/image4.jpeg"/></Relationships>

</file>

<file path=ppt/slides/slide1.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pic>
        <p:nvPicPr>
          <p:cNvPr id="119" name="01 - INTRODUCTION.png"/>
          <p:cNvPicPr>
            <a:picLocks noChangeAspect="1"/>
          </p:cNvPicPr>
          <p:nvPr>
            <p:ph type="pic" idx="13"/>
          </p:nvPr>
        </p:nvPicPr>
        <p:blipFill>
          <a:blip r:embed="rId2">
            <a:extLst/>
          </a:blip>
          <a:srcRect l="0" t="0" r="0" b="0"/>
          <a:stretch>
            <a:fillRect/>
          </a:stretch>
        </p:blipFill>
        <p:spPr>
          <a:prstGeom prst="rect">
            <a:avLst/>
          </a:prstGeom>
        </p:spPr>
      </p:pic>
    </p:spTree>
  </p:cSld>
  <p:clrMapOvr>
    <a:masterClrMapping/>
  </p:clrMapOvr>
  <p:transition xmlns:p14="http://schemas.microsoft.com/office/powerpoint/2010/main" spd="med" advClick="1"/>
</p:sld>
</file>

<file path=ppt/slides/slide10.xml><?xml version="1.0" encoding="utf-8"?>
<p:sld xmlns:a="http://schemas.openxmlformats.org/drawingml/2006/main" xmlns:r="http://schemas.openxmlformats.org/officeDocument/2006/relationships" xmlns:p="http://schemas.openxmlformats.org/presentationml/2006/main" showMasterSp="1" showMasterPhAnim="1">
  <p:cSld>
    <p:bg>
      <p:bgPr>
        <a:blipFill rotWithShape="1">
          <a:blip r:embed="rId2"/>
          <a:srcRect l="0" t="0" r="0" b="0"/>
          <a:stretch>
            <a:fillRect/>
          </a:stretch>
        </a:blipFill>
      </p:bgPr>
    </p:bg>
    <p:spTree>
      <p:nvGrpSpPr>
        <p:cNvPr id="1" name=""/>
        <p:cNvGrpSpPr/>
        <p:nvPr/>
      </p:nvGrpSpPr>
      <p:grpSpPr>
        <a:xfrm>
          <a:off x="0" y="0"/>
          <a:ext cx="0" cy="0"/>
          <a:chOff x="0" y="0"/>
          <a:chExt cx="0" cy="0"/>
        </a:xfrm>
      </p:grpSpPr>
      <p:sp>
        <p:nvSpPr>
          <p:cNvPr id="150" name="Shape 150"/>
          <p:cNvSpPr/>
          <p:nvPr>
            <p:ph type="title"/>
          </p:nvPr>
        </p:nvSpPr>
        <p:spPr>
          <a:prstGeom prst="rect">
            <a:avLst/>
          </a:prstGeom>
        </p:spPr>
        <p:txBody>
          <a:bodyPr/>
          <a:lstStyle>
            <a:lvl1pPr>
              <a:defRPr b="1">
                <a:solidFill>
                  <a:srgbClr val="FFFFFF"/>
                </a:solidFill>
                <a:latin typeface="Helvetica"/>
                <a:ea typeface="Helvetica"/>
                <a:cs typeface="Helvetica"/>
                <a:sym typeface="Helvetica"/>
              </a:defRPr>
            </a:lvl1pPr>
          </a:lstStyle>
          <a:p>
            <a:pPr/>
            <a:r>
              <a:t>RESEARCH!</a:t>
            </a:r>
          </a:p>
        </p:txBody>
      </p:sp>
      <p:sp>
        <p:nvSpPr>
          <p:cNvPr id="151" name="Shape 151"/>
          <p:cNvSpPr/>
          <p:nvPr>
            <p:ph type="body" idx="1"/>
          </p:nvPr>
        </p:nvSpPr>
        <p:spPr>
          <a:xfrm>
            <a:off x="1689100" y="3244850"/>
            <a:ext cx="21005800" cy="9207500"/>
          </a:xfrm>
          <a:prstGeom prst="rect">
            <a:avLst/>
          </a:prstGeom>
        </p:spPr>
        <p:txBody>
          <a:bodyPr/>
          <a:lstStyle/>
          <a:p>
            <a:pPr>
              <a:defRPr>
                <a:solidFill>
                  <a:srgbClr val="FFFFFF"/>
                </a:solidFill>
              </a:defRPr>
            </a:pPr>
            <a:r>
              <a:t>Most people design a funnel wrong. </a:t>
            </a:r>
          </a:p>
          <a:p>
            <a:pPr>
              <a:defRPr>
                <a:solidFill>
                  <a:srgbClr val="FFFFFF"/>
                </a:solidFill>
              </a:defRPr>
            </a:pPr>
            <a:r>
              <a:t>They create what they want to create with no market research. </a:t>
            </a:r>
          </a:p>
          <a:p>
            <a:pPr>
              <a:defRPr>
                <a:solidFill>
                  <a:srgbClr val="FFFFFF"/>
                </a:solidFill>
              </a:defRPr>
            </a:pPr>
            <a:r>
              <a:t>Designing a profitable funnel starts with research.</a:t>
            </a:r>
          </a:p>
        </p:txBody>
      </p:sp>
      <p:pic>
        <p:nvPicPr>
          <p:cNvPr id="152" name="DFS Logo For Dark.png"/>
          <p:cNvPicPr>
            <a:picLocks noChangeAspect="1"/>
          </p:cNvPicPr>
          <p:nvPr/>
        </p:nvPicPr>
        <p:blipFill>
          <a:blip r:embed="rId3">
            <a:extLst/>
          </a:blip>
          <a:stretch>
            <a:fillRect/>
          </a:stretch>
        </p:blipFill>
        <p:spPr>
          <a:xfrm>
            <a:off x="17839875" y="11975521"/>
            <a:ext cx="6259367" cy="1353378"/>
          </a:xfrm>
          <a:prstGeom prst="rect">
            <a:avLst/>
          </a:prstGeom>
          <a:ln w="12700">
            <a:miter lim="400000"/>
          </a:ln>
        </p:spPr>
      </p:pic>
    </p:spTree>
  </p:cSld>
  <p:clrMapOvr>
    <a:masterClrMapping/>
  </p:clrMapOvr>
  <p:transition xmlns:p14="http://schemas.microsoft.com/office/powerpoint/2010/main" spd="med" advClick="1" p14:dur="1000"/>
</p:sld>
</file>

<file path=ppt/slides/slide11.xml><?xml version="1.0" encoding="utf-8"?>
<p:sld xmlns:a="http://schemas.openxmlformats.org/drawingml/2006/main" xmlns:r="http://schemas.openxmlformats.org/officeDocument/2006/relationships" xmlns:p="http://schemas.openxmlformats.org/presentationml/2006/main" showMasterSp="1" showMasterPhAnim="1">
  <p:cSld>
    <p:bg>
      <p:bgPr>
        <a:blipFill rotWithShape="1">
          <a:blip r:embed="rId2"/>
          <a:srcRect l="0" t="0" r="0" b="0"/>
          <a:stretch>
            <a:fillRect/>
          </a:stretch>
        </a:blipFill>
      </p:bgPr>
    </p:bg>
    <p:spTree>
      <p:nvGrpSpPr>
        <p:cNvPr id="1" name=""/>
        <p:cNvGrpSpPr/>
        <p:nvPr/>
      </p:nvGrpSpPr>
      <p:grpSpPr>
        <a:xfrm>
          <a:off x="0" y="0"/>
          <a:ext cx="0" cy="0"/>
          <a:chOff x="0" y="0"/>
          <a:chExt cx="0" cy="0"/>
        </a:xfrm>
      </p:grpSpPr>
      <p:sp>
        <p:nvSpPr>
          <p:cNvPr id="154" name="Shape 154"/>
          <p:cNvSpPr/>
          <p:nvPr>
            <p:ph type="title"/>
          </p:nvPr>
        </p:nvSpPr>
        <p:spPr>
          <a:prstGeom prst="rect">
            <a:avLst/>
          </a:prstGeom>
        </p:spPr>
        <p:txBody>
          <a:bodyPr/>
          <a:lstStyle>
            <a:lvl1pPr>
              <a:defRPr b="1">
                <a:solidFill>
                  <a:srgbClr val="FFFFFF"/>
                </a:solidFill>
                <a:latin typeface="Helvetica"/>
                <a:ea typeface="Helvetica"/>
                <a:cs typeface="Helvetica"/>
                <a:sym typeface="Helvetica"/>
              </a:defRPr>
            </a:lvl1pPr>
          </a:lstStyle>
          <a:p>
            <a:pPr/>
            <a:r>
              <a:t>ASK THE RIGHT QUESTIONS</a:t>
            </a:r>
          </a:p>
        </p:txBody>
      </p:sp>
      <p:sp>
        <p:nvSpPr>
          <p:cNvPr id="155" name="Shape 155"/>
          <p:cNvSpPr/>
          <p:nvPr>
            <p:ph type="body" idx="1"/>
          </p:nvPr>
        </p:nvSpPr>
        <p:spPr>
          <a:xfrm>
            <a:off x="1689100" y="3244850"/>
            <a:ext cx="21005800" cy="9207500"/>
          </a:xfrm>
          <a:prstGeom prst="rect">
            <a:avLst/>
          </a:prstGeom>
        </p:spPr>
        <p:txBody>
          <a:bodyPr/>
          <a:lstStyle/>
          <a:p>
            <a:pPr>
              <a:defRPr>
                <a:solidFill>
                  <a:srgbClr val="FFFFFF"/>
                </a:solidFill>
              </a:defRPr>
            </a:pPr>
            <a:r>
              <a:t>What are people already buying?</a:t>
            </a:r>
          </a:p>
          <a:p>
            <a:pPr>
              <a:defRPr>
                <a:solidFill>
                  <a:srgbClr val="FFFFFF"/>
                </a:solidFill>
              </a:defRPr>
            </a:pPr>
            <a:r>
              <a:t>What courses are they buying?</a:t>
            </a:r>
          </a:p>
          <a:p>
            <a:pPr>
              <a:defRPr>
                <a:solidFill>
                  <a:srgbClr val="FFFFFF"/>
                </a:solidFill>
              </a:defRPr>
            </a:pPr>
            <a:r>
              <a:t>What coaching programs are they buying?</a:t>
            </a:r>
          </a:p>
          <a:p>
            <a:pPr>
              <a:defRPr>
                <a:solidFill>
                  <a:srgbClr val="FFFFFF"/>
                </a:solidFill>
              </a:defRPr>
            </a:pPr>
            <a:r>
              <a:t>What books are they reading?</a:t>
            </a:r>
          </a:p>
        </p:txBody>
      </p:sp>
      <p:pic>
        <p:nvPicPr>
          <p:cNvPr id="156" name="DFS Logo For Dark.png"/>
          <p:cNvPicPr>
            <a:picLocks noChangeAspect="1"/>
          </p:cNvPicPr>
          <p:nvPr/>
        </p:nvPicPr>
        <p:blipFill>
          <a:blip r:embed="rId3">
            <a:extLst/>
          </a:blip>
          <a:stretch>
            <a:fillRect/>
          </a:stretch>
        </p:blipFill>
        <p:spPr>
          <a:xfrm>
            <a:off x="17839875" y="11975521"/>
            <a:ext cx="6259367" cy="1353378"/>
          </a:xfrm>
          <a:prstGeom prst="rect">
            <a:avLst/>
          </a:prstGeom>
          <a:ln w="12700">
            <a:miter lim="400000"/>
          </a:ln>
        </p:spPr>
      </p:pic>
    </p:spTree>
  </p:cSld>
  <p:clrMapOvr>
    <a:masterClrMapping/>
  </p:clrMapOvr>
  <p:transition xmlns:p14="http://schemas.microsoft.com/office/powerpoint/2010/main" spd="med" advClick="1" p14:dur="1000"/>
</p:sld>
</file>

<file path=ppt/slides/slide12.xml><?xml version="1.0" encoding="utf-8"?>
<p:sld xmlns:a="http://schemas.openxmlformats.org/drawingml/2006/main" xmlns:r="http://schemas.openxmlformats.org/officeDocument/2006/relationships" xmlns:p="http://schemas.openxmlformats.org/presentationml/2006/main" showMasterSp="1" showMasterPhAnim="1">
  <p:cSld>
    <p:bg>
      <p:bgPr>
        <a:blipFill rotWithShape="1">
          <a:blip r:embed="rId2"/>
          <a:srcRect l="0" t="0" r="0" b="0"/>
          <a:stretch>
            <a:fillRect/>
          </a:stretch>
        </a:blipFill>
      </p:bgPr>
    </p:bg>
    <p:spTree>
      <p:nvGrpSpPr>
        <p:cNvPr id="1" name=""/>
        <p:cNvGrpSpPr/>
        <p:nvPr/>
      </p:nvGrpSpPr>
      <p:grpSpPr>
        <a:xfrm>
          <a:off x="0" y="0"/>
          <a:ext cx="0" cy="0"/>
          <a:chOff x="0" y="0"/>
          <a:chExt cx="0" cy="0"/>
        </a:xfrm>
      </p:grpSpPr>
      <p:sp>
        <p:nvSpPr>
          <p:cNvPr id="158" name="Shape 158"/>
          <p:cNvSpPr/>
          <p:nvPr>
            <p:ph type="title"/>
          </p:nvPr>
        </p:nvSpPr>
        <p:spPr>
          <a:prstGeom prst="rect">
            <a:avLst/>
          </a:prstGeom>
        </p:spPr>
        <p:txBody>
          <a:bodyPr/>
          <a:lstStyle>
            <a:lvl1pPr>
              <a:defRPr b="1">
                <a:solidFill>
                  <a:srgbClr val="FFFFFF"/>
                </a:solidFill>
                <a:latin typeface="Helvetica"/>
                <a:ea typeface="Helvetica"/>
                <a:cs typeface="Helvetica"/>
                <a:sym typeface="Helvetica"/>
              </a:defRPr>
            </a:lvl1pPr>
          </a:lstStyle>
          <a:p>
            <a:pPr/>
            <a:r>
              <a:t>ASK THE RIGHT QUESTIONS</a:t>
            </a:r>
          </a:p>
        </p:txBody>
      </p:sp>
      <p:sp>
        <p:nvSpPr>
          <p:cNvPr id="159" name="Shape 159"/>
          <p:cNvSpPr/>
          <p:nvPr>
            <p:ph type="body" idx="1"/>
          </p:nvPr>
        </p:nvSpPr>
        <p:spPr>
          <a:xfrm>
            <a:off x="1689100" y="3244850"/>
            <a:ext cx="21005800" cy="9207500"/>
          </a:xfrm>
          <a:prstGeom prst="rect">
            <a:avLst/>
          </a:prstGeom>
        </p:spPr>
        <p:txBody>
          <a:bodyPr/>
          <a:lstStyle/>
          <a:p>
            <a:pPr>
              <a:defRPr>
                <a:solidFill>
                  <a:srgbClr val="FFFFFF"/>
                </a:solidFill>
              </a:defRPr>
            </a:pPr>
            <a:r>
              <a:t>Who are they buying from?</a:t>
            </a:r>
          </a:p>
          <a:p>
            <a:pPr>
              <a:defRPr>
                <a:solidFill>
                  <a:srgbClr val="FFFFFF"/>
                </a:solidFill>
              </a:defRPr>
            </a:pPr>
            <a:r>
              <a:t>What blogs are they reading?</a:t>
            </a:r>
          </a:p>
          <a:p>
            <a:pPr>
              <a:defRPr>
                <a:solidFill>
                  <a:srgbClr val="FFFFFF"/>
                </a:solidFill>
              </a:defRPr>
            </a:pPr>
            <a:r>
              <a:t>Who are their mentors and coaches?</a:t>
            </a:r>
          </a:p>
          <a:p>
            <a:pPr>
              <a:defRPr>
                <a:solidFill>
                  <a:srgbClr val="FFFFFF"/>
                </a:solidFill>
              </a:defRPr>
            </a:pPr>
            <a:r>
              <a:t>What seminars are they going to?</a:t>
            </a:r>
          </a:p>
        </p:txBody>
      </p:sp>
      <p:pic>
        <p:nvPicPr>
          <p:cNvPr id="160" name="DFS Logo For Dark.png"/>
          <p:cNvPicPr>
            <a:picLocks noChangeAspect="1"/>
          </p:cNvPicPr>
          <p:nvPr/>
        </p:nvPicPr>
        <p:blipFill>
          <a:blip r:embed="rId3">
            <a:extLst/>
          </a:blip>
          <a:stretch>
            <a:fillRect/>
          </a:stretch>
        </p:blipFill>
        <p:spPr>
          <a:xfrm>
            <a:off x="17839875" y="11975521"/>
            <a:ext cx="6259367" cy="1353378"/>
          </a:xfrm>
          <a:prstGeom prst="rect">
            <a:avLst/>
          </a:prstGeom>
          <a:ln w="12700">
            <a:miter lim="400000"/>
          </a:ln>
        </p:spPr>
      </p:pic>
    </p:spTree>
  </p:cSld>
  <p:clrMapOvr>
    <a:masterClrMapping/>
  </p:clrMapOvr>
  <p:transition xmlns:p14="http://schemas.microsoft.com/office/powerpoint/2010/main" spd="med" advClick="1" p14:dur="1000"/>
</p:sld>
</file>

<file path=ppt/slides/slide13.xml><?xml version="1.0" encoding="utf-8"?>
<p:sld xmlns:a="http://schemas.openxmlformats.org/drawingml/2006/main" xmlns:r="http://schemas.openxmlformats.org/officeDocument/2006/relationships" xmlns:p="http://schemas.openxmlformats.org/presentationml/2006/main" showMasterSp="1" showMasterPhAnim="1">
  <p:cSld>
    <p:bg>
      <p:bgPr>
        <a:blipFill rotWithShape="1">
          <a:blip r:embed="rId2"/>
          <a:srcRect l="0" t="0" r="0" b="0"/>
          <a:stretch>
            <a:fillRect/>
          </a:stretch>
        </a:blipFill>
      </p:bgPr>
    </p:bg>
    <p:spTree>
      <p:nvGrpSpPr>
        <p:cNvPr id="1" name=""/>
        <p:cNvGrpSpPr/>
        <p:nvPr/>
      </p:nvGrpSpPr>
      <p:grpSpPr>
        <a:xfrm>
          <a:off x="0" y="0"/>
          <a:ext cx="0" cy="0"/>
          <a:chOff x="0" y="0"/>
          <a:chExt cx="0" cy="0"/>
        </a:xfrm>
      </p:grpSpPr>
      <p:sp>
        <p:nvSpPr>
          <p:cNvPr id="162" name="Shape 162"/>
          <p:cNvSpPr/>
          <p:nvPr>
            <p:ph type="title"/>
          </p:nvPr>
        </p:nvSpPr>
        <p:spPr>
          <a:prstGeom prst="rect">
            <a:avLst/>
          </a:prstGeom>
        </p:spPr>
        <p:txBody>
          <a:bodyPr/>
          <a:lstStyle>
            <a:lvl1pPr>
              <a:defRPr b="1">
                <a:solidFill>
                  <a:srgbClr val="FFFFFF"/>
                </a:solidFill>
                <a:latin typeface="Helvetica"/>
                <a:ea typeface="Helvetica"/>
                <a:cs typeface="Helvetica"/>
                <a:sym typeface="Helvetica"/>
              </a:defRPr>
            </a:lvl1pPr>
          </a:lstStyle>
          <a:p>
            <a:pPr/>
            <a:r>
              <a:t>ASK THE RIGHT QUESTIONS</a:t>
            </a:r>
          </a:p>
        </p:txBody>
      </p:sp>
      <p:sp>
        <p:nvSpPr>
          <p:cNvPr id="163" name="Shape 163"/>
          <p:cNvSpPr/>
          <p:nvPr>
            <p:ph type="body" idx="1"/>
          </p:nvPr>
        </p:nvSpPr>
        <p:spPr>
          <a:xfrm>
            <a:off x="1689100" y="3244850"/>
            <a:ext cx="21005800" cy="9207500"/>
          </a:xfrm>
          <a:prstGeom prst="rect">
            <a:avLst/>
          </a:prstGeom>
        </p:spPr>
        <p:txBody>
          <a:bodyPr/>
          <a:lstStyle/>
          <a:p>
            <a:pPr marL="450850" indent="-450850" defTabSz="586104">
              <a:spcBef>
                <a:spcPts val="4100"/>
              </a:spcBef>
              <a:defRPr sz="3691">
                <a:solidFill>
                  <a:srgbClr val="FFFFFF"/>
                </a:solidFill>
              </a:defRPr>
            </a:pPr>
            <a:r>
              <a:t>Before you even think about what product you’re going to create you have to know the answers to these questions first. This will save you tons of time wasted on created a course on a topic that won’t sell. </a:t>
            </a:r>
          </a:p>
          <a:p>
            <a:pPr marL="450850" indent="-450850" defTabSz="586104">
              <a:spcBef>
                <a:spcPts val="4100"/>
              </a:spcBef>
              <a:defRPr sz="3691">
                <a:solidFill>
                  <a:srgbClr val="FFFFFF"/>
                </a:solidFill>
              </a:defRPr>
            </a:pPr>
            <a:r>
              <a:t>While doing your research you want to make extensive notes. Look at sales pages and take screenshots. Record video sales letters. Record webinars. Look at the stats inside of affiliate marketplaces.</a:t>
            </a:r>
          </a:p>
          <a:p>
            <a:pPr marL="450850" indent="-450850" defTabSz="586104">
              <a:spcBef>
                <a:spcPts val="4100"/>
              </a:spcBef>
              <a:defRPr sz="3691">
                <a:solidFill>
                  <a:srgbClr val="FFFFFF"/>
                </a:solidFill>
              </a:defRPr>
            </a:pPr>
            <a:r>
              <a:t>Bookmark and link to awesome blog posts and articles on your topic that has tons of shares and comments.</a:t>
            </a:r>
          </a:p>
          <a:p>
            <a:pPr marL="450850" indent="-450850" defTabSz="586104">
              <a:spcBef>
                <a:spcPts val="4100"/>
              </a:spcBef>
              <a:defRPr sz="3691">
                <a:solidFill>
                  <a:srgbClr val="FFFFFF"/>
                </a:solidFill>
              </a:defRPr>
            </a:pPr>
            <a:r>
              <a:t>Save links to popular videos on your topic.</a:t>
            </a:r>
          </a:p>
          <a:p>
            <a:pPr marL="450850" indent="-450850" defTabSz="586104">
              <a:spcBef>
                <a:spcPts val="4100"/>
              </a:spcBef>
              <a:defRPr sz="3691">
                <a:solidFill>
                  <a:srgbClr val="FFFFFF"/>
                </a:solidFill>
              </a:defRPr>
            </a:pPr>
            <a:r>
              <a:t>Look at reviews on other products. </a:t>
            </a:r>
          </a:p>
          <a:p>
            <a:pPr marL="450850" indent="-450850" defTabSz="586104">
              <a:spcBef>
                <a:spcPts val="4100"/>
              </a:spcBef>
              <a:defRPr sz="3691">
                <a:solidFill>
                  <a:srgbClr val="FFFFFF"/>
                </a:solidFill>
              </a:defRPr>
            </a:pPr>
            <a:r>
              <a:t>Be 100% Certain people are already looking for what you are creating!</a:t>
            </a:r>
          </a:p>
        </p:txBody>
      </p:sp>
      <p:pic>
        <p:nvPicPr>
          <p:cNvPr id="164" name="DFS Logo For Dark.png"/>
          <p:cNvPicPr>
            <a:picLocks noChangeAspect="1"/>
          </p:cNvPicPr>
          <p:nvPr/>
        </p:nvPicPr>
        <p:blipFill>
          <a:blip r:embed="rId3">
            <a:extLst/>
          </a:blip>
          <a:stretch>
            <a:fillRect/>
          </a:stretch>
        </p:blipFill>
        <p:spPr>
          <a:xfrm>
            <a:off x="17839875" y="11975521"/>
            <a:ext cx="6259367" cy="1353378"/>
          </a:xfrm>
          <a:prstGeom prst="rect">
            <a:avLst/>
          </a:prstGeom>
          <a:ln w="12700">
            <a:miter lim="400000"/>
          </a:ln>
        </p:spPr>
      </p:pic>
    </p:spTree>
  </p:cSld>
  <p:clrMapOvr>
    <a:masterClrMapping/>
  </p:clrMapOvr>
  <p:transition xmlns:p14="http://schemas.microsoft.com/office/powerpoint/2010/main" spd="med" advClick="1" p14:dur="1000"/>
</p:sld>
</file>

<file path=ppt/slides/slide14.xml><?xml version="1.0" encoding="utf-8"?>
<p:sld xmlns:a="http://schemas.openxmlformats.org/drawingml/2006/main" xmlns:r="http://schemas.openxmlformats.org/officeDocument/2006/relationships" xmlns:p="http://schemas.openxmlformats.org/presentationml/2006/main" showMasterSp="1" showMasterPhAnim="1">
  <p:cSld>
    <p:bg>
      <p:bgPr>
        <a:blipFill rotWithShape="1">
          <a:blip r:embed="rId2"/>
          <a:srcRect l="0" t="0" r="0" b="0"/>
          <a:stretch>
            <a:fillRect/>
          </a:stretch>
        </a:blipFill>
      </p:bgPr>
    </p:bg>
    <p:spTree>
      <p:nvGrpSpPr>
        <p:cNvPr id="1" name=""/>
        <p:cNvGrpSpPr/>
        <p:nvPr/>
      </p:nvGrpSpPr>
      <p:grpSpPr>
        <a:xfrm>
          <a:off x="0" y="0"/>
          <a:ext cx="0" cy="0"/>
          <a:chOff x="0" y="0"/>
          <a:chExt cx="0" cy="0"/>
        </a:xfrm>
      </p:grpSpPr>
      <p:sp>
        <p:nvSpPr>
          <p:cNvPr id="166" name="Shape 166"/>
          <p:cNvSpPr/>
          <p:nvPr>
            <p:ph type="title"/>
          </p:nvPr>
        </p:nvSpPr>
        <p:spPr>
          <a:prstGeom prst="rect">
            <a:avLst/>
          </a:prstGeom>
        </p:spPr>
        <p:txBody>
          <a:bodyPr/>
          <a:lstStyle>
            <a:lvl1pPr>
              <a:defRPr b="1">
                <a:solidFill>
                  <a:srgbClr val="FFFFFF"/>
                </a:solidFill>
                <a:latin typeface="Helvetica"/>
                <a:ea typeface="Helvetica"/>
                <a:cs typeface="Helvetica"/>
                <a:sym typeface="Helvetica"/>
              </a:defRPr>
            </a:lvl1pPr>
          </a:lstStyle>
          <a:p>
            <a:pPr/>
            <a:r>
              <a:t>HOMEWORK:</a:t>
            </a:r>
          </a:p>
        </p:txBody>
      </p:sp>
      <p:sp>
        <p:nvSpPr>
          <p:cNvPr id="167" name="Shape 167"/>
          <p:cNvSpPr/>
          <p:nvPr>
            <p:ph type="body" idx="1"/>
          </p:nvPr>
        </p:nvSpPr>
        <p:spPr>
          <a:xfrm>
            <a:off x="1689100" y="3244850"/>
            <a:ext cx="21005800" cy="9207500"/>
          </a:xfrm>
          <a:prstGeom prst="rect">
            <a:avLst/>
          </a:prstGeom>
        </p:spPr>
        <p:txBody>
          <a:bodyPr/>
          <a:lstStyle>
            <a:lvl1pPr marL="0" indent="0">
              <a:buSzTx/>
              <a:buNone/>
              <a:defRPr>
                <a:solidFill>
                  <a:srgbClr val="FFFFFF"/>
                </a:solidFill>
              </a:defRPr>
            </a:lvl1pPr>
          </a:lstStyle>
          <a:p>
            <a:pPr/>
            <a:r>
              <a:t>Go through all the questions laid out in this module. Make extensive notes of what you find. Start a new Google document or word document to track what you find. Take screenshots, record screencasts, of sales pages etc. The key is to have a file full of all the information you find to help you design a high converting funnel.</a:t>
            </a:r>
          </a:p>
        </p:txBody>
      </p:sp>
      <p:pic>
        <p:nvPicPr>
          <p:cNvPr id="168" name="DFS Logo For Dark.png"/>
          <p:cNvPicPr>
            <a:picLocks noChangeAspect="1"/>
          </p:cNvPicPr>
          <p:nvPr/>
        </p:nvPicPr>
        <p:blipFill>
          <a:blip r:embed="rId3">
            <a:extLst/>
          </a:blip>
          <a:stretch>
            <a:fillRect/>
          </a:stretch>
        </p:blipFill>
        <p:spPr>
          <a:xfrm>
            <a:off x="17839875" y="11975521"/>
            <a:ext cx="6259367" cy="1353378"/>
          </a:xfrm>
          <a:prstGeom prst="rect">
            <a:avLst/>
          </a:prstGeom>
          <a:ln w="12700">
            <a:miter lim="400000"/>
          </a:ln>
        </p:spPr>
      </p:pic>
    </p:spTree>
  </p:cSld>
  <p:clrMapOvr>
    <a:masterClrMapping/>
  </p:clrMapOvr>
  <p:transition xmlns:p14="http://schemas.microsoft.com/office/powerpoint/2010/main" spd="med" advClick="1" p14:dur="1000"/>
</p:sld>
</file>

<file path=ppt/slides/slide15.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pic>
        <p:nvPicPr>
          <p:cNvPr id="170" name="03 - CORE OFFER.jpg"/>
          <p:cNvPicPr>
            <a:picLocks noChangeAspect="1"/>
          </p:cNvPicPr>
          <p:nvPr>
            <p:ph type="pic" idx="13"/>
          </p:nvPr>
        </p:nvPicPr>
        <p:blipFill>
          <a:blip r:embed="rId2">
            <a:extLst/>
          </a:blip>
          <a:srcRect l="0" t="0" r="0" b="0"/>
          <a:stretch>
            <a:fillRect/>
          </a:stretch>
        </p:blipFill>
        <p:spPr>
          <a:prstGeom prst="rect">
            <a:avLst/>
          </a:prstGeom>
        </p:spPr>
      </p:pic>
    </p:spTree>
  </p:cSld>
  <p:clrMapOvr>
    <a:masterClrMapping/>
  </p:clrMapOvr>
  <p:transition xmlns:p14="http://schemas.microsoft.com/office/powerpoint/2010/main" spd="med" advClick="1" p14:dur="1000"/>
</p:sld>
</file>

<file path=ppt/slides/slide16.xml><?xml version="1.0" encoding="utf-8"?>
<p:sld xmlns:a="http://schemas.openxmlformats.org/drawingml/2006/main" xmlns:r="http://schemas.openxmlformats.org/officeDocument/2006/relationships" xmlns:p="http://schemas.openxmlformats.org/presentationml/2006/main" showMasterSp="1" showMasterPhAnim="1">
  <p:cSld>
    <p:bg>
      <p:bgPr>
        <a:blipFill rotWithShape="1">
          <a:blip r:embed="rId2"/>
          <a:srcRect l="0" t="0" r="0" b="0"/>
          <a:stretch>
            <a:fillRect/>
          </a:stretch>
        </a:blipFill>
      </p:bgPr>
    </p:bg>
    <p:spTree>
      <p:nvGrpSpPr>
        <p:cNvPr id="1" name=""/>
        <p:cNvGrpSpPr/>
        <p:nvPr/>
      </p:nvGrpSpPr>
      <p:grpSpPr>
        <a:xfrm>
          <a:off x="0" y="0"/>
          <a:ext cx="0" cy="0"/>
          <a:chOff x="0" y="0"/>
          <a:chExt cx="0" cy="0"/>
        </a:xfrm>
      </p:grpSpPr>
      <p:sp>
        <p:nvSpPr>
          <p:cNvPr id="172" name="Shape 172"/>
          <p:cNvSpPr/>
          <p:nvPr>
            <p:ph type="title"/>
          </p:nvPr>
        </p:nvSpPr>
        <p:spPr>
          <a:prstGeom prst="rect">
            <a:avLst/>
          </a:prstGeom>
        </p:spPr>
        <p:txBody>
          <a:bodyPr/>
          <a:lstStyle>
            <a:lvl1pPr>
              <a:defRPr b="1">
                <a:solidFill>
                  <a:srgbClr val="FFFFFF"/>
                </a:solidFill>
                <a:latin typeface="Helvetica"/>
                <a:ea typeface="Helvetica"/>
                <a:cs typeface="Helvetica"/>
                <a:sym typeface="Helvetica"/>
              </a:defRPr>
            </a:lvl1pPr>
          </a:lstStyle>
          <a:p>
            <a:pPr/>
            <a:r>
              <a:t>CORE OFFER</a:t>
            </a:r>
          </a:p>
        </p:txBody>
      </p:sp>
      <p:sp>
        <p:nvSpPr>
          <p:cNvPr id="173" name="Shape 173"/>
          <p:cNvSpPr/>
          <p:nvPr>
            <p:ph type="body" idx="1"/>
          </p:nvPr>
        </p:nvSpPr>
        <p:spPr>
          <a:xfrm>
            <a:off x="1689100" y="3244850"/>
            <a:ext cx="21005800" cy="9207500"/>
          </a:xfrm>
          <a:prstGeom prst="rect">
            <a:avLst/>
          </a:prstGeom>
        </p:spPr>
        <p:txBody>
          <a:bodyPr/>
          <a:lstStyle/>
          <a:p>
            <a:pPr>
              <a:defRPr>
                <a:solidFill>
                  <a:srgbClr val="FFFFFF"/>
                </a:solidFill>
              </a:defRPr>
            </a:pPr>
            <a:r>
              <a:t>Building a successful funnel is all about developing the right offer. As we have already covered earlier:</a:t>
            </a:r>
          </a:p>
          <a:p>
            <a:pPr lvl="1">
              <a:defRPr>
                <a:solidFill>
                  <a:srgbClr val="FFFFFF"/>
                </a:solidFill>
              </a:defRPr>
            </a:pPr>
            <a:r>
              <a:t>Every funnel needs a flagship program. </a:t>
            </a:r>
          </a:p>
          <a:p>
            <a:pPr lvl="1">
              <a:defRPr>
                <a:solidFill>
                  <a:srgbClr val="FFFFFF"/>
                </a:solidFill>
              </a:defRPr>
            </a:pPr>
            <a:r>
              <a:t>Research should be done ahead of time to see what people are interested in and what they are buying.</a:t>
            </a:r>
          </a:p>
        </p:txBody>
      </p:sp>
      <p:pic>
        <p:nvPicPr>
          <p:cNvPr id="174" name="DFS Logo For Dark.png"/>
          <p:cNvPicPr>
            <a:picLocks noChangeAspect="1"/>
          </p:cNvPicPr>
          <p:nvPr/>
        </p:nvPicPr>
        <p:blipFill>
          <a:blip r:embed="rId3">
            <a:extLst/>
          </a:blip>
          <a:stretch>
            <a:fillRect/>
          </a:stretch>
        </p:blipFill>
        <p:spPr>
          <a:xfrm>
            <a:off x="17839875" y="11975521"/>
            <a:ext cx="6259367" cy="1353378"/>
          </a:xfrm>
          <a:prstGeom prst="rect">
            <a:avLst/>
          </a:prstGeom>
          <a:ln w="12700">
            <a:miter lim="400000"/>
          </a:ln>
        </p:spPr>
      </p:pic>
    </p:spTree>
  </p:cSld>
  <p:clrMapOvr>
    <a:masterClrMapping/>
  </p:clrMapOvr>
  <p:transition xmlns:p14="http://schemas.microsoft.com/office/powerpoint/2010/main" spd="med" advClick="1" p14:dur="1000"/>
</p:sld>
</file>

<file path=ppt/slides/slide17.xml><?xml version="1.0" encoding="utf-8"?>
<p:sld xmlns:a="http://schemas.openxmlformats.org/drawingml/2006/main" xmlns:r="http://schemas.openxmlformats.org/officeDocument/2006/relationships" xmlns:p="http://schemas.openxmlformats.org/presentationml/2006/main" showMasterSp="1" showMasterPhAnim="1">
  <p:cSld>
    <p:bg>
      <p:bgPr>
        <a:blipFill rotWithShape="1">
          <a:blip r:embed="rId2"/>
          <a:srcRect l="0" t="0" r="0" b="0"/>
          <a:stretch>
            <a:fillRect/>
          </a:stretch>
        </a:blipFill>
      </p:bgPr>
    </p:bg>
    <p:spTree>
      <p:nvGrpSpPr>
        <p:cNvPr id="1" name=""/>
        <p:cNvGrpSpPr/>
        <p:nvPr/>
      </p:nvGrpSpPr>
      <p:grpSpPr>
        <a:xfrm>
          <a:off x="0" y="0"/>
          <a:ext cx="0" cy="0"/>
          <a:chOff x="0" y="0"/>
          <a:chExt cx="0" cy="0"/>
        </a:xfrm>
      </p:grpSpPr>
      <p:sp>
        <p:nvSpPr>
          <p:cNvPr id="176" name="Shape 176"/>
          <p:cNvSpPr/>
          <p:nvPr>
            <p:ph type="title"/>
          </p:nvPr>
        </p:nvSpPr>
        <p:spPr>
          <a:prstGeom prst="rect">
            <a:avLst/>
          </a:prstGeom>
        </p:spPr>
        <p:txBody>
          <a:bodyPr/>
          <a:lstStyle>
            <a:lvl1pPr>
              <a:defRPr b="1">
                <a:solidFill>
                  <a:srgbClr val="FFFFFF"/>
                </a:solidFill>
                <a:latin typeface="Helvetica"/>
                <a:ea typeface="Helvetica"/>
                <a:cs typeface="Helvetica"/>
                <a:sym typeface="Helvetica"/>
              </a:defRPr>
            </a:lvl1pPr>
          </a:lstStyle>
          <a:p>
            <a:pPr/>
            <a:r>
              <a:t>CORE OFFER</a:t>
            </a:r>
          </a:p>
        </p:txBody>
      </p:sp>
      <p:sp>
        <p:nvSpPr>
          <p:cNvPr id="177" name="Shape 177"/>
          <p:cNvSpPr/>
          <p:nvPr>
            <p:ph type="body" idx="1"/>
          </p:nvPr>
        </p:nvSpPr>
        <p:spPr>
          <a:xfrm>
            <a:off x="1689100" y="3244850"/>
            <a:ext cx="21005800" cy="9207500"/>
          </a:xfrm>
          <a:prstGeom prst="rect">
            <a:avLst/>
          </a:prstGeom>
        </p:spPr>
        <p:txBody>
          <a:bodyPr/>
          <a:lstStyle/>
          <a:p>
            <a:pPr>
              <a:defRPr>
                <a:solidFill>
                  <a:srgbClr val="FFFFFF"/>
                </a:solidFill>
              </a:defRPr>
            </a:pPr>
            <a:r>
              <a:t>With that in mind we can now define our core offer. When we think about creating an offer we are no longer creating a “product.” Instead we are creating something much more than a product. We are creating a tool or system that solves a big problem for our customers.</a:t>
            </a:r>
          </a:p>
          <a:p>
            <a:pPr>
              <a:defRPr>
                <a:solidFill>
                  <a:srgbClr val="FFFFFF"/>
                </a:solidFill>
              </a:defRPr>
            </a:pPr>
            <a:r>
              <a:t>That is much more powerful than a “product!”</a:t>
            </a:r>
          </a:p>
          <a:p>
            <a:pPr>
              <a:defRPr>
                <a:solidFill>
                  <a:srgbClr val="FFFFFF"/>
                </a:solidFill>
              </a:defRPr>
            </a:pPr>
            <a:r>
              <a:t>Offers sell products don’t!</a:t>
            </a:r>
          </a:p>
        </p:txBody>
      </p:sp>
      <p:pic>
        <p:nvPicPr>
          <p:cNvPr id="178" name="DFS Logo For Dark.png"/>
          <p:cNvPicPr>
            <a:picLocks noChangeAspect="1"/>
          </p:cNvPicPr>
          <p:nvPr/>
        </p:nvPicPr>
        <p:blipFill>
          <a:blip r:embed="rId3">
            <a:extLst/>
          </a:blip>
          <a:stretch>
            <a:fillRect/>
          </a:stretch>
        </p:blipFill>
        <p:spPr>
          <a:xfrm>
            <a:off x="17839875" y="11975521"/>
            <a:ext cx="6259367" cy="1353378"/>
          </a:xfrm>
          <a:prstGeom prst="rect">
            <a:avLst/>
          </a:prstGeom>
          <a:ln w="12700">
            <a:miter lim="400000"/>
          </a:ln>
        </p:spPr>
      </p:pic>
    </p:spTree>
  </p:cSld>
  <p:clrMapOvr>
    <a:masterClrMapping/>
  </p:clrMapOvr>
  <p:transition xmlns:p14="http://schemas.microsoft.com/office/powerpoint/2010/main" spd="med" advClick="1" p14:dur="1000"/>
</p:sld>
</file>

<file path=ppt/slides/slide18.xml><?xml version="1.0" encoding="utf-8"?>
<p:sld xmlns:a="http://schemas.openxmlformats.org/drawingml/2006/main" xmlns:r="http://schemas.openxmlformats.org/officeDocument/2006/relationships" xmlns:p="http://schemas.openxmlformats.org/presentationml/2006/main" showMasterSp="1" showMasterPhAnim="1">
  <p:cSld>
    <p:bg>
      <p:bgPr>
        <a:blipFill rotWithShape="1">
          <a:blip r:embed="rId2"/>
          <a:srcRect l="0" t="0" r="0" b="0"/>
          <a:stretch>
            <a:fillRect/>
          </a:stretch>
        </a:blipFill>
      </p:bgPr>
    </p:bg>
    <p:spTree>
      <p:nvGrpSpPr>
        <p:cNvPr id="1" name=""/>
        <p:cNvGrpSpPr/>
        <p:nvPr/>
      </p:nvGrpSpPr>
      <p:grpSpPr>
        <a:xfrm>
          <a:off x="0" y="0"/>
          <a:ext cx="0" cy="0"/>
          <a:chOff x="0" y="0"/>
          <a:chExt cx="0" cy="0"/>
        </a:xfrm>
      </p:grpSpPr>
      <p:sp>
        <p:nvSpPr>
          <p:cNvPr id="180" name="Shape 180"/>
          <p:cNvSpPr/>
          <p:nvPr>
            <p:ph type="title"/>
          </p:nvPr>
        </p:nvSpPr>
        <p:spPr>
          <a:prstGeom prst="rect">
            <a:avLst/>
          </a:prstGeom>
        </p:spPr>
        <p:txBody>
          <a:bodyPr/>
          <a:lstStyle>
            <a:lvl1pPr>
              <a:defRPr b="1">
                <a:solidFill>
                  <a:srgbClr val="FFFFFF"/>
                </a:solidFill>
                <a:latin typeface="Helvetica"/>
                <a:ea typeface="Helvetica"/>
                <a:cs typeface="Helvetica"/>
                <a:sym typeface="Helvetica"/>
              </a:defRPr>
            </a:lvl1pPr>
          </a:lstStyle>
          <a:p>
            <a:pPr/>
            <a:r>
              <a:t>WHAT IS AN OFFER?</a:t>
            </a:r>
          </a:p>
        </p:txBody>
      </p:sp>
      <p:sp>
        <p:nvSpPr>
          <p:cNvPr id="181" name="Shape 181"/>
          <p:cNvSpPr/>
          <p:nvPr>
            <p:ph type="body" idx="1"/>
          </p:nvPr>
        </p:nvSpPr>
        <p:spPr>
          <a:xfrm>
            <a:off x="1689100" y="3244850"/>
            <a:ext cx="21005800" cy="9207500"/>
          </a:xfrm>
          <a:prstGeom prst="rect">
            <a:avLst/>
          </a:prstGeom>
        </p:spPr>
        <p:txBody>
          <a:bodyPr/>
          <a:lstStyle>
            <a:lvl1pPr>
              <a:defRPr>
                <a:solidFill>
                  <a:srgbClr val="FFFFFF"/>
                </a:solidFill>
              </a:defRPr>
            </a:lvl1pPr>
          </a:lstStyle>
          <a:p>
            <a:pPr/>
            <a:r>
              <a:t>Much like a flagship program it includes an A to Z process that solves a problem for your customers. But more than that it is comprised of multiple components that will help your customers be successful.</a:t>
            </a:r>
          </a:p>
        </p:txBody>
      </p:sp>
      <p:pic>
        <p:nvPicPr>
          <p:cNvPr id="182" name="DFS Logo For Dark.png"/>
          <p:cNvPicPr>
            <a:picLocks noChangeAspect="1"/>
          </p:cNvPicPr>
          <p:nvPr/>
        </p:nvPicPr>
        <p:blipFill>
          <a:blip r:embed="rId3">
            <a:extLst/>
          </a:blip>
          <a:stretch>
            <a:fillRect/>
          </a:stretch>
        </p:blipFill>
        <p:spPr>
          <a:xfrm>
            <a:off x="17839875" y="11975521"/>
            <a:ext cx="6259367" cy="1353378"/>
          </a:xfrm>
          <a:prstGeom prst="rect">
            <a:avLst/>
          </a:prstGeom>
          <a:ln w="12700">
            <a:miter lim="400000"/>
          </a:ln>
        </p:spPr>
      </p:pic>
    </p:spTree>
  </p:cSld>
  <p:clrMapOvr>
    <a:masterClrMapping/>
  </p:clrMapOvr>
  <p:transition xmlns:p14="http://schemas.microsoft.com/office/powerpoint/2010/main" spd="med" advClick="1" p14:dur="1000"/>
</p:sld>
</file>

<file path=ppt/slides/slide19.xml><?xml version="1.0" encoding="utf-8"?>
<p:sld xmlns:a="http://schemas.openxmlformats.org/drawingml/2006/main" xmlns:r="http://schemas.openxmlformats.org/officeDocument/2006/relationships" xmlns:p="http://schemas.openxmlformats.org/presentationml/2006/main" showMasterSp="1" showMasterPhAnim="1">
  <p:cSld>
    <p:bg>
      <p:bgPr>
        <a:blipFill rotWithShape="1">
          <a:blip r:embed="rId2"/>
          <a:srcRect l="0" t="0" r="0" b="0"/>
          <a:stretch>
            <a:fillRect/>
          </a:stretch>
        </a:blipFill>
      </p:bgPr>
    </p:bg>
    <p:spTree>
      <p:nvGrpSpPr>
        <p:cNvPr id="1" name=""/>
        <p:cNvGrpSpPr/>
        <p:nvPr/>
      </p:nvGrpSpPr>
      <p:grpSpPr>
        <a:xfrm>
          <a:off x="0" y="0"/>
          <a:ext cx="0" cy="0"/>
          <a:chOff x="0" y="0"/>
          <a:chExt cx="0" cy="0"/>
        </a:xfrm>
      </p:grpSpPr>
      <p:sp>
        <p:nvSpPr>
          <p:cNvPr id="184" name="Shape 184"/>
          <p:cNvSpPr/>
          <p:nvPr>
            <p:ph type="title"/>
          </p:nvPr>
        </p:nvSpPr>
        <p:spPr>
          <a:prstGeom prst="rect">
            <a:avLst/>
          </a:prstGeom>
        </p:spPr>
        <p:txBody>
          <a:bodyPr/>
          <a:lstStyle>
            <a:lvl1pPr>
              <a:defRPr b="1">
                <a:solidFill>
                  <a:srgbClr val="FFFFFF"/>
                </a:solidFill>
                <a:latin typeface="Helvetica"/>
                <a:ea typeface="Helvetica"/>
                <a:cs typeface="Helvetica"/>
                <a:sym typeface="Helvetica"/>
              </a:defRPr>
            </a:lvl1pPr>
          </a:lstStyle>
          <a:p>
            <a:pPr/>
            <a:r>
              <a:t>OFFER EXAMPLE</a:t>
            </a:r>
          </a:p>
        </p:txBody>
      </p:sp>
      <p:sp>
        <p:nvSpPr>
          <p:cNvPr id="185" name="Shape 185"/>
          <p:cNvSpPr/>
          <p:nvPr>
            <p:ph type="body" idx="1"/>
          </p:nvPr>
        </p:nvSpPr>
        <p:spPr>
          <a:xfrm>
            <a:off x="1689100" y="3244850"/>
            <a:ext cx="21005800" cy="9207500"/>
          </a:xfrm>
          <a:prstGeom prst="rect">
            <a:avLst/>
          </a:prstGeom>
        </p:spPr>
        <p:txBody>
          <a:bodyPr/>
          <a:lstStyle/>
          <a:p>
            <a:pPr>
              <a:defRPr>
                <a:solidFill>
                  <a:srgbClr val="FFFFFF"/>
                </a:solidFill>
              </a:defRPr>
            </a:pPr>
            <a:r>
              <a:t>In this example let’s say you are someone that teaches other business owners how to run Facebook ads to grow their business.</a:t>
            </a:r>
          </a:p>
          <a:p>
            <a:pPr lvl="1">
              <a:defRPr>
                <a:solidFill>
                  <a:srgbClr val="FFFFFF"/>
                </a:solidFill>
              </a:defRPr>
            </a:pPr>
            <a:r>
              <a:t>A product would be:</a:t>
            </a:r>
          </a:p>
          <a:p>
            <a:pPr lvl="2">
              <a:defRPr>
                <a:solidFill>
                  <a:srgbClr val="FFFFFF"/>
                </a:solidFill>
              </a:defRPr>
            </a:pPr>
            <a:r>
              <a:t>A step-by-step video course to grow your business with Facebook Ads.</a:t>
            </a:r>
          </a:p>
          <a:p>
            <a:pPr lvl="2">
              <a:defRPr>
                <a:solidFill>
                  <a:srgbClr val="FFFFFF"/>
                </a:solidFill>
              </a:defRPr>
            </a:pPr>
            <a:r>
              <a:t>Good? Yes. But an offer would make it much better.</a:t>
            </a:r>
          </a:p>
        </p:txBody>
      </p:sp>
      <p:pic>
        <p:nvPicPr>
          <p:cNvPr id="186" name="DFS Logo For Dark.png"/>
          <p:cNvPicPr>
            <a:picLocks noChangeAspect="1"/>
          </p:cNvPicPr>
          <p:nvPr/>
        </p:nvPicPr>
        <p:blipFill>
          <a:blip r:embed="rId3">
            <a:extLst/>
          </a:blip>
          <a:stretch>
            <a:fillRect/>
          </a:stretch>
        </p:blipFill>
        <p:spPr>
          <a:xfrm>
            <a:off x="17839875" y="11975521"/>
            <a:ext cx="6259367" cy="1353378"/>
          </a:xfrm>
          <a:prstGeom prst="rect">
            <a:avLst/>
          </a:prstGeom>
          <a:ln w="12700">
            <a:miter lim="400000"/>
          </a:ln>
        </p:spPr>
      </p:pic>
    </p:spTree>
  </p:cSld>
  <p:clrMapOvr>
    <a:masterClrMapping/>
  </p:clrMapOvr>
  <p:transition xmlns:p14="http://schemas.microsoft.com/office/powerpoint/2010/main" spd="med" advClick="1" p14:dur="1000"/>
</p:sld>
</file>

<file path=ppt/slides/slide2.xml><?xml version="1.0" encoding="utf-8"?>
<p:sld xmlns:a="http://schemas.openxmlformats.org/drawingml/2006/main" xmlns:r="http://schemas.openxmlformats.org/officeDocument/2006/relationships" xmlns:p="http://schemas.openxmlformats.org/presentationml/2006/main" showMasterSp="1" showMasterPhAnim="1">
  <p:cSld>
    <p:bg>
      <p:bgPr>
        <a:blipFill rotWithShape="1">
          <a:blip r:embed="rId2"/>
          <a:srcRect l="0" t="0" r="0" b="0"/>
          <a:stretch>
            <a:fillRect/>
          </a:stretch>
        </a:blipFill>
      </p:bgPr>
    </p:bg>
    <p:spTree>
      <p:nvGrpSpPr>
        <p:cNvPr id="1" name=""/>
        <p:cNvGrpSpPr/>
        <p:nvPr/>
      </p:nvGrpSpPr>
      <p:grpSpPr>
        <a:xfrm>
          <a:off x="0" y="0"/>
          <a:ext cx="0" cy="0"/>
          <a:chOff x="0" y="0"/>
          <a:chExt cx="0" cy="0"/>
        </a:xfrm>
      </p:grpSpPr>
      <p:sp>
        <p:nvSpPr>
          <p:cNvPr id="121" name="Shape 121"/>
          <p:cNvSpPr/>
          <p:nvPr>
            <p:ph type="title"/>
          </p:nvPr>
        </p:nvSpPr>
        <p:spPr>
          <a:prstGeom prst="rect">
            <a:avLst/>
          </a:prstGeom>
        </p:spPr>
        <p:txBody>
          <a:bodyPr/>
          <a:lstStyle>
            <a:lvl1pPr>
              <a:defRPr b="1">
                <a:solidFill>
                  <a:srgbClr val="FFFFFF"/>
                </a:solidFill>
                <a:latin typeface="Helvetica"/>
                <a:ea typeface="Helvetica"/>
                <a:cs typeface="Helvetica"/>
                <a:sym typeface="Helvetica"/>
              </a:defRPr>
            </a:lvl1pPr>
          </a:lstStyle>
          <a:p>
            <a:pPr>
              <a:defRPr b="0">
                <a:latin typeface="+mn-lt"/>
                <a:ea typeface="+mn-ea"/>
                <a:cs typeface="+mn-cs"/>
                <a:sym typeface="Helvetica Light"/>
              </a:defRPr>
            </a:pPr>
            <a:r>
              <a:rPr b="1">
                <a:latin typeface="Helvetica"/>
                <a:ea typeface="Helvetica"/>
                <a:cs typeface="Helvetica"/>
                <a:sym typeface="Helvetica"/>
              </a:rPr>
              <a:t>WELCOME</a:t>
            </a:r>
          </a:p>
        </p:txBody>
      </p:sp>
      <p:sp>
        <p:nvSpPr>
          <p:cNvPr id="122" name="Shape 122"/>
          <p:cNvSpPr/>
          <p:nvPr>
            <p:ph type="body" idx="1"/>
          </p:nvPr>
        </p:nvSpPr>
        <p:spPr>
          <a:prstGeom prst="rect">
            <a:avLst/>
          </a:prstGeom>
        </p:spPr>
        <p:txBody>
          <a:bodyPr/>
          <a:lstStyle/>
          <a:p>
            <a:pPr>
              <a:defRPr>
                <a:solidFill>
                  <a:srgbClr val="FFFFFF"/>
                </a:solidFill>
              </a:defRPr>
            </a:pPr>
            <a:r>
              <a:t>Welcome!</a:t>
            </a:r>
          </a:p>
          <a:p>
            <a:pPr>
              <a:defRPr>
                <a:solidFill>
                  <a:srgbClr val="FFFFFF"/>
                </a:solidFill>
              </a:defRPr>
            </a:pPr>
            <a:r>
              <a:t>If you want to grow a business or product online marketing funnels are key to your success.</a:t>
            </a:r>
          </a:p>
          <a:p>
            <a:pPr>
              <a:defRPr>
                <a:solidFill>
                  <a:srgbClr val="FFFFFF"/>
                </a:solidFill>
              </a:defRPr>
            </a:pPr>
            <a:r>
              <a:t>Follow the steps outlined in this training for building successful marketing funnels.</a:t>
            </a:r>
          </a:p>
        </p:txBody>
      </p:sp>
      <p:pic>
        <p:nvPicPr>
          <p:cNvPr id="123" name="DFS Logo For Dark.png"/>
          <p:cNvPicPr>
            <a:picLocks noChangeAspect="1"/>
          </p:cNvPicPr>
          <p:nvPr/>
        </p:nvPicPr>
        <p:blipFill>
          <a:blip r:embed="rId3">
            <a:extLst/>
          </a:blip>
          <a:stretch>
            <a:fillRect/>
          </a:stretch>
        </p:blipFill>
        <p:spPr>
          <a:xfrm>
            <a:off x="17839875" y="11975521"/>
            <a:ext cx="6259367" cy="1353378"/>
          </a:xfrm>
          <a:prstGeom prst="rect">
            <a:avLst/>
          </a:prstGeom>
          <a:ln w="12700">
            <a:miter lim="400000"/>
          </a:ln>
        </p:spPr>
      </p:pic>
    </p:spTree>
  </p:cSld>
  <p:clrMapOvr>
    <a:masterClrMapping/>
  </p:clrMapOvr>
  <p:transition xmlns:p14="http://schemas.microsoft.com/office/powerpoint/2010/main" spd="med" advClick="1" p14:dur="1000"/>
</p:sld>
</file>

<file path=ppt/slides/slide20.xml><?xml version="1.0" encoding="utf-8"?>
<p:sld xmlns:a="http://schemas.openxmlformats.org/drawingml/2006/main" xmlns:r="http://schemas.openxmlformats.org/officeDocument/2006/relationships" xmlns:p="http://schemas.openxmlformats.org/presentationml/2006/main" showMasterSp="1" showMasterPhAnim="1">
  <p:cSld>
    <p:bg>
      <p:bgPr>
        <a:blipFill rotWithShape="1">
          <a:blip r:embed="rId2"/>
          <a:srcRect l="0" t="0" r="0" b="0"/>
          <a:stretch>
            <a:fillRect/>
          </a:stretch>
        </a:blipFill>
      </p:bgPr>
    </p:bg>
    <p:spTree>
      <p:nvGrpSpPr>
        <p:cNvPr id="1" name=""/>
        <p:cNvGrpSpPr/>
        <p:nvPr/>
      </p:nvGrpSpPr>
      <p:grpSpPr>
        <a:xfrm>
          <a:off x="0" y="0"/>
          <a:ext cx="0" cy="0"/>
          <a:chOff x="0" y="0"/>
          <a:chExt cx="0" cy="0"/>
        </a:xfrm>
      </p:grpSpPr>
      <p:sp>
        <p:nvSpPr>
          <p:cNvPr id="188" name="Shape 188"/>
          <p:cNvSpPr/>
          <p:nvPr>
            <p:ph type="title"/>
          </p:nvPr>
        </p:nvSpPr>
        <p:spPr>
          <a:prstGeom prst="rect">
            <a:avLst/>
          </a:prstGeom>
        </p:spPr>
        <p:txBody>
          <a:bodyPr/>
          <a:lstStyle>
            <a:lvl1pPr>
              <a:defRPr b="1">
                <a:solidFill>
                  <a:srgbClr val="FFFFFF"/>
                </a:solidFill>
                <a:latin typeface="Helvetica"/>
                <a:ea typeface="Helvetica"/>
                <a:cs typeface="Helvetica"/>
                <a:sym typeface="Helvetica"/>
              </a:defRPr>
            </a:lvl1pPr>
          </a:lstStyle>
          <a:p>
            <a:pPr/>
            <a:r>
              <a:t>OFFER EXAMPLE</a:t>
            </a:r>
          </a:p>
        </p:txBody>
      </p:sp>
      <p:sp>
        <p:nvSpPr>
          <p:cNvPr id="189" name="Shape 189"/>
          <p:cNvSpPr/>
          <p:nvPr>
            <p:ph type="body" idx="1"/>
          </p:nvPr>
        </p:nvSpPr>
        <p:spPr>
          <a:xfrm>
            <a:off x="1689100" y="3244850"/>
            <a:ext cx="21005800" cy="9207500"/>
          </a:xfrm>
          <a:prstGeom prst="rect">
            <a:avLst/>
          </a:prstGeom>
        </p:spPr>
        <p:txBody>
          <a:bodyPr/>
          <a:lstStyle/>
          <a:p>
            <a:pPr marL="622300" indent="-622300" defTabSz="808990">
              <a:spcBef>
                <a:spcPts val="5700"/>
              </a:spcBef>
              <a:defRPr sz="5096">
                <a:solidFill>
                  <a:srgbClr val="FFFFFF"/>
                </a:solidFill>
              </a:defRPr>
            </a:pPr>
            <a:r>
              <a:t>An offer would be:</a:t>
            </a:r>
          </a:p>
          <a:p>
            <a:pPr lvl="1" marL="1244600" indent="-622300" defTabSz="808990">
              <a:spcBef>
                <a:spcPts val="5700"/>
              </a:spcBef>
              <a:defRPr sz="5096">
                <a:solidFill>
                  <a:srgbClr val="FFFFFF"/>
                </a:solidFill>
              </a:defRPr>
            </a:pPr>
            <a:r>
              <a:t>A step-by-step video course to grow your business with Facebook Ads.</a:t>
            </a:r>
          </a:p>
          <a:p>
            <a:pPr lvl="1" marL="1244600" indent="-622300" defTabSz="808990">
              <a:spcBef>
                <a:spcPts val="5700"/>
              </a:spcBef>
              <a:defRPr sz="5096">
                <a:solidFill>
                  <a:srgbClr val="FFFFFF"/>
                </a:solidFill>
              </a:defRPr>
            </a:pPr>
            <a:r>
              <a:t>Fill-in-the-blanks Ad templates</a:t>
            </a:r>
          </a:p>
          <a:p>
            <a:pPr lvl="1" marL="1244600" indent="-622300" defTabSz="808990">
              <a:spcBef>
                <a:spcPts val="5700"/>
              </a:spcBef>
              <a:defRPr sz="5096">
                <a:solidFill>
                  <a:srgbClr val="FFFFFF"/>
                </a:solidFill>
              </a:defRPr>
            </a:pPr>
            <a:r>
              <a:t>Case studies of proven ad campaigns</a:t>
            </a:r>
          </a:p>
          <a:p>
            <a:pPr lvl="1" marL="1244600" indent="-622300" defTabSz="808990">
              <a:spcBef>
                <a:spcPts val="5700"/>
              </a:spcBef>
              <a:defRPr sz="5096">
                <a:solidFill>
                  <a:srgbClr val="FFFFFF"/>
                </a:solidFill>
              </a:defRPr>
            </a:pPr>
            <a:r>
              <a:t>Top 10 Landing page templates for businesses</a:t>
            </a:r>
          </a:p>
          <a:p>
            <a:pPr lvl="1" marL="1244600" indent="-622300" defTabSz="808990">
              <a:spcBef>
                <a:spcPts val="5700"/>
              </a:spcBef>
              <a:defRPr sz="5096">
                <a:solidFill>
                  <a:srgbClr val="FFFFFF"/>
                </a:solidFill>
              </a:defRPr>
            </a:pPr>
            <a:r>
              <a:t>A swipe file of 100 different ad campaigns</a:t>
            </a:r>
          </a:p>
        </p:txBody>
      </p:sp>
      <p:pic>
        <p:nvPicPr>
          <p:cNvPr id="190" name="DFS Logo For Dark.png"/>
          <p:cNvPicPr>
            <a:picLocks noChangeAspect="1"/>
          </p:cNvPicPr>
          <p:nvPr/>
        </p:nvPicPr>
        <p:blipFill>
          <a:blip r:embed="rId3">
            <a:extLst/>
          </a:blip>
          <a:stretch>
            <a:fillRect/>
          </a:stretch>
        </p:blipFill>
        <p:spPr>
          <a:xfrm>
            <a:off x="17839875" y="11975521"/>
            <a:ext cx="6259367" cy="1353378"/>
          </a:xfrm>
          <a:prstGeom prst="rect">
            <a:avLst/>
          </a:prstGeom>
          <a:ln w="12700">
            <a:miter lim="400000"/>
          </a:ln>
        </p:spPr>
      </p:pic>
    </p:spTree>
  </p:cSld>
  <p:clrMapOvr>
    <a:masterClrMapping/>
  </p:clrMapOvr>
  <p:transition xmlns:p14="http://schemas.microsoft.com/office/powerpoint/2010/main" spd="med" advClick="1" p14:dur="1000"/>
</p:sld>
</file>

<file path=ppt/slides/slide21.xml><?xml version="1.0" encoding="utf-8"?>
<p:sld xmlns:a="http://schemas.openxmlformats.org/drawingml/2006/main" xmlns:r="http://schemas.openxmlformats.org/officeDocument/2006/relationships" xmlns:p="http://schemas.openxmlformats.org/presentationml/2006/main" showMasterSp="1" showMasterPhAnim="1">
  <p:cSld>
    <p:bg>
      <p:bgPr>
        <a:blipFill rotWithShape="1">
          <a:blip r:embed="rId2"/>
          <a:srcRect l="0" t="0" r="0" b="0"/>
          <a:stretch>
            <a:fillRect/>
          </a:stretch>
        </a:blipFill>
      </p:bgPr>
    </p:bg>
    <p:spTree>
      <p:nvGrpSpPr>
        <p:cNvPr id="1" name=""/>
        <p:cNvGrpSpPr/>
        <p:nvPr/>
      </p:nvGrpSpPr>
      <p:grpSpPr>
        <a:xfrm>
          <a:off x="0" y="0"/>
          <a:ext cx="0" cy="0"/>
          <a:chOff x="0" y="0"/>
          <a:chExt cx="0" cy="0"/>
        </a:xfrm>
      </p:grpSpPr>
      <p:sp>
        <p:nvSpPr>
          <p:cNvPr id="192" name="Shape 192"/>
          <p:cNvSpPr/>
          <p:nvPr>
            <p:ph type="title"/>
          </p:nvPr>
        </p:nvSpPr>
        <p:spPr>
          <a:prstGeom prst="rect">
            <a:avLst/>
          </a:prstGeom>
        </p:spPr>
        <p:txBody>
          <a:bodyPr/>
          <a:lstStyle>
            <a:lvl1pPr>
              <a:defRPr b="1">
                <a:solidFill>
                  <a:srgbClr val="FFFFFF"/>
                </a:solidFill>
                <a:latin typeface="Helvetica"/>
                <a:ea typeface="Helvetica"/>
                <a:cs typeface="Helvetica"/>
                <a:sym typeface="Helvetica"/>
              </a:defRPr>
            </a:lvl1pPr>
          </a:lstStyle>
          <a:p>
            <a:pPr/>
            <a:r>
              <a:t>CREATING AN OFFER</a:t>
            </a:r>
          </a:p>
        </p:txBody>
      </p:sp>
      <p:sp>
        <p:nvSpPr>
          <p:cNvPr id="193" name="Shape 193"/>
          <p:cNvSpPr/>
          <p:nvPr>
            <p:ph type="body" idx="1"/>
          </p:nvPr>
        </p:nvSpPr>
        <p:spPr>
          <a:xfrm>
            <a:off x="1689100" y="3244850"/>
            <a:ext cx="21005800" cy="9207500"/>
          </a:xfrm>
          <a:prstGeom prst="rect">
            <a:avLst/>
          </a:prstGeom>
        </p:spPr>
        <p:txBody>
          <a:bodyPr/>
          <a:lstStyle/>
          <a:p>
            <a:pPr marL="558800" indent="-558800" defTabSz="726440">
              <a:spcBef>
                <a:spcPts val="5100"/>
              </a:spcBef>
              <a:defRPr sz="4576">
                <a:solidFill>
                  <a:srgbClr val="FFFFFF"/>
                </a:solidFill>
              </a:defRPr>
            </a:pPr>
            <a:r>
              <a:t>An offer takes a product and gives your customer every single thing you can provide for the price to get them results.</a:t>
            </a:r>
          </a:p>
          <a:p>
            <a:pPr marL="558800" indent="-558800" defTabSz="726440">
              <a:spcBef>
                <a:spcPts val="5100"/>
              </a:spcBef>
              <a:defRPr sz="4576">
                <a:solidFill>
                  <a:srgbClr val="FFFFFF"/>
                </a:solidFill>
              </a:defRPr>
            </a:pPr>
            <a:r>
              <a:t>To start map out your customers “dream offer.” If you’re niche is golf and you’re helping them take 10 strokes off of their golf game what would be the best way you could help them achieve that result?</a:t>
            </a:r>
          </a:p>
          <a:p>
            <a:pPr marL="558800" indent="-558800" defTabSz="726440">
              <a:spcBef>
                <a:spcPts val="5100"/>
              </a:spcBef>
              <a:defRPr sz="4576">
                <a:solidFill>
                  <a:srgbClr val="FFFFFF"/>
                </a:solidFill>
              </a:defRPr>
            </a:pPr>
            <a:r>
              <a:t>Make a list of everything you could teach them to help them get that result. </a:t>
            </a:r>
          </a:p>
          <a:p>
            <a:pPr marL="558800" indent="-558800" defTabSz="726440">
              <a:spcBef>
                <a:spcPts val="5100"/>
              </a:spcBef>
              <a:defRPr sz="4576">
                <a:solidFill>
                  <a:srgbClr val="FFFFFF"/>
                </a:solidFill>
              </a:defRPr>
            </a:pPr>
            <a:r>
              <a:t>When mapping out your initial offer don’t be afraid to really outdo yourself. If it includes you personally working with them to improve their swing write it down. At this point you’re just mapping out the dream offer (the best way to get your customer a result. </a:t>
            </a:r>
          </a:p>
        </p:txBody>
      </p:sp>
      <p:pic>
        <p:nvPicPr>
          <p:cNvPr id="194" name="DFS Logo For Dark.png"/>
          <p:cNvPicPr>
            <a:picLocks noChangeAspect="1"/>
          </p:cNvPicPr>
          <p:nvPr/>
        </p:nvPicPr>
        <p:blipFill>
          <a:blip r:embed="rId3">
            <a:extLst/>
          </a:blip>
          <a:stretch>
            <a:fillRect/>
          </a:stretch>
        </p:blipFill>
        <p:spPr>
          <a:xfrm>
            <a:off x="17839875" y="11975521"/>
            <a:ext cx="6259367" cy="1353378"/>
          </a:xfrm>
          <a:prstGeom prst="rect">
            <a:avLst/>
          </a:prstGeom>
          <a:ln w="12700">
            <a:miter lim="400000"/>
          </a:ln>
        </p:spPr>
      </p:pic>
    </p:spTree>
  </p:cSld>
  <p:clrMapOvr>
    <a:masterClrMapping/>
  </p:clrMapOvr>
  <p:transition xmlns:p14="http://schemas.microsoft.com/office/powerpoint/2010/main" spd="med" advClick="1" p14:dur="1000"/>
</p:sld>
</file>

<file path=ppt/slides/slide22.xml><?xml version="1.0" encoding="utf-8"?>
<p:sld xmlns:a="http://schemas.openxmlformats.org/drawingml/2006/main" xmlns:r="http://schemas.openxmlformats.org/officeDocument/2006/relationships" xmlns:p="http://schemas.openxmlformats.org/presentationml/2006/main" showMasterSp="1" showMasterPhAnim="1">
  <p:cSld>
    <p:bg>
      <p:bgPr>
        <a:blipFill rotWithShape="1">
          <a:blip r:embed="rId2"/>
          <a:srcRect l="0" t="0" r="0" b="0"/>
          <a:stretch>
            <a:fillRect/>
          </a:stretch>
        </a:blipFill>
      </p:bgPr>
    </p:bg>
    <p:spTree>
      <p:nvGrpSpPr>
        <p:cNvPr id="1" name=""/>
        <p:cNvGrpSpPr/>
        <p:nvPr/>
      </p:nvGrpSpPr>
      <p:grpSpPr>
        <a:xfrm>
          <a:off x="0" y="0"/>
          <a:ext cx="0" cy="0"/>
          <a:chOff x="0" y="0"/>
          <a:chExt cx="0" cy="0"/>
        </a:xfrm>
      </p:grpSpPr>
      <p:sp>
        <p:nvSpPr>
          <p:cNvPr id="196" name="Shape 196"/>
          <p:cNvSpPr/>
          <p:nvPr>
            <p:ph type="title"/>
          </p:nvPr>
        </p:nvSpPr>
        <p:spPr>
          <a:prstGeom prst="rect">
            <a:avLst/>
          </a:prstGeom>
        </p:spPr>
        <p:txBody>
          <a:bodyPr/>
          <a:lstStyle>
            <a:lvl1pPr>
              <a:defRPr b="1">
                <a:solidFill>
                  <a:srgbClr val="FFFFFF"/>
                </a:solidFill>
                <a:latin typeface="Helvetica"/>
                <a:ea typeface="Helvetica"/>
                <a:cs typeface="Helvetica"/>
                <a:sym typeface="Helvetica"/>
              </a:defRPr>
            </a:lvl1pPr>
          </a:lstStyle>
          <a:p>
            <a:pPr/>
            <a:r>
              <a:t>CREATING AN OFFER</a:t>
            </a:r>
          </a:p>
        </p:txBody>
      </p:sp>
      <p:sp>
        <p:nvSpPr>
          <p:cNvPr id="197" name="Shape 197"/>
          <p:cNvSpPr/>
          <p:nvPr>
            <p:ph type="body" idx="1"/>
          </p:nvPr>
        </p:nvSpPr>
        <p:spPr>
          <a:xfrm>
            <a:off x="1689100" y="3244850"/>
            <a:ext cx="21005800" cy="9207500"/>
          </a:xfrm>
          <a:prstGeom prst="rect">
            <a:avLst/>
          </a:prstGeom>
        </p:spPr>
        <p:txBody>
          <a:bodyPr/>
          <a:lstStyle/>
          <a:p>
            <a:pPr marL="590550" indent="-590550" defTabSz="767715">
              <a:spcBef>
                <a:spcPts val="5400"/>
              </a:spcBef>
              <a:defRPr sz="4836">
                <a:solidFill>
                  <a:srgbClr val="FFFFFF"/>
                </a:solidFill>
              </a:defRPr>
            </a:pPr>
            <a:r>
              <a:t>Next, you want to remove the elements that aren’t feasible for the price you are selling the product for. For example: You can’t help all your customers on a personal level but you can record a video of you helping a customer 1 on 1  improve their swing. This would be a good alternative.</a:t>
            </a:r>
          </a:p>
          <a:p>
            <a:pPr marL="590550" indent="-590550" defTabSz="767715">
              <a:spcBef>
                <a:spcPts val="5400"/>
              </a:spcBef>
              <a:defRPr sz="4836">
                <a:solidFill>
                  <a:srgbClr val="FFFFFF"/>
                </a:solidFill>
              </a:defRPr>
            </a:pPr>
            <a:r>
              <a:t>See how this works? </a:t>
            </a:r>
          </a:p>
          <a:p>
            <a:pPr marL="590550" indent="-590550" defTabSz="767715">
              <a:spcBef>
                <a:spcPts val="5400"/>
              </a:spcBef>
              <a:defRPr sz="4836">
                <a:solidFill>
                  <a:srgbClr val="FFFFFF"/>
                </a:solidFill>
              </a:defRPr>
            </a:pPr>
            <a:r>
              <a:t>You give them everything you possibly can to succeed for the price point you are charging. This is how you get customers results and get paid handsomely while doing so.  </a:t>
            </a:r>
          </a:p>
          <a:p>
            <a:pPr marL="590550" indent="-590550" defTabSz="767715">
              <a:spcBef>
                <a:spcPts val="5400"/>
              </a:spcBef>
              <a:defRPr sz="4836">
                <a:solidFill>
                  <a:srgbClr val="FFFFFF"/>
                </a:solidFill>
              </a:defRPr>
            </a:pPr>
            <a:r>
              <a:t>This dream offer becomes your Flagship program in your funnel.</a:t>
            </a:r>
          </a:p>
        </p:txBody>
      </p:sp>
      <p:pic>
        <p:nvPicPr>
          <p:cNvPr id="198" name="DFS Logo For Dark.png"/>
          <p:cNvPicPr>
            <a:picLocks noChangeAspect="1"/>
          </p:cNvPicPr>
          <p:nvPr/>
        </p:nvPicPr>
        <p:blipFill>
          <a:blip r:embed="rId3">
            <a:extLst/>
          </a:blip>
          <a:stretch>
            <a:fillRect/>
          </a:stretch>
        </p:blipFill>
        <p:spPr>
          <a:xfrm>
            <a:off x="17839875" y="11975521"/>
            <a:ext cx="6259367" cy="1353378"/>
          </a:xfrm>
          <a:prstGeom prst="rect">
            <a:avLst/>
          </a:prstGeom>
          <a:ln w="12700">
            <a:miter lim="400000"/>
          </a:ln>
        </p:spPr>
      </p:pic>
    </p:spTree>
  </p:cSld>
  <p:clrMapOvr>
    <a:masterClrMapping/>
  </p:clrMapOvr>
  <p:transition xmlns:p14="http://schemas.microsoft.com/office/powerpoint/2010/main" spd="med" advClick="1" p14:dur="1000"/>
</p:sld>
</file>

<file path=ppt/slides/slide23.xml><?xml version="1.0" encoding="utf-8"?>
<p:sld xmlns:a="http://schemas.openxmlformats.org/drawingml/2006/main" xmlns:r="http://schemas.openxmlformats.org/officeDocument/2006/relationships" xmlns:p="http://schemas.openxmlformats.org/presentationml/2006/main" showMasterSp="1" showMasterPhAnim="1">
  <p:cSld>
    <p:bg>
      <p:bgPr>
        <a:blipFill rotWithShape="1">
          <a:blip r:embed="rId2"/>
          <a:srcRect l="0" t="0" r="0" b="0"/>
          <a:stretch>
            <a:fillRect/>
          </a:stretch>
        </a:blipFill>
      </p:bgPr>
    </p:bg>
    <p:spTree>
      <p:nvGrpSpPr>
        <p:cNvPr id="1" name=""/>
        <p:cNvGrpSpPr/>
        <p:nvPr/>
      </p:nvGrpSpPr>
      <p:grpSpPr>
        <a:xfrm>
          <a:off x="0" y="0"/>
          <a:ext cx="0" cy="0"/>
          <a:chOff x="0" y="0"/>
          <a:chExt cx="0" cy="0"/>
        </a:xfrm>
      </p:grpSpPr>
      <p:sp>
        <p:nvSpPr>
          <p:cNvPr id="200" name="Shape 200"/>
          <p:cNvSpPr/>
          <p:nvPr>
            <p:ph type="title"/>
          </p:nvPr>
        </p:nvSpPr>
        <p:spPr>
          <a:prstGeom prst="rect">
            <a:avLst/>
          </a:prstGeom>
        </p:spPr>
        <p:txBody>
          <a:bodyPr/>
          <a:lstStyle>
            <a:lvl1pPr>
              <a:defRPr b="1">
                <a:solidFill>
                  <a:srgbClr val="FFFFFF"/>
                </a:solidFill>
                <a:latin typeface="Helvetica"/>
                <a:ea typeface="Helvetica"/>
                <a:cs typeface="Helvetica"/>
                <a:sym typeface="Helvetica"/>
              </a:defRPr>
            </a:lvl1pPr>
          </a:lstStyle>
          <a:p>
            <a:pPr/>
            <a:r>
              <a:t>HOMEWORK:</a:t>
            </a:r>
          </a:p>
        </p:txBody>
      </p:sp>
      <p:sp>
        <p:nvSpPr>
          <p:cNvPr id="201" name="Shape 201"/>
          <p:cNvSpPr/>
          <p:nvPr>
            <p:ph type="body" idx="1"/>
          </p:nvPr>
        </p:nvSpPr>
        <p:spPr>
          <a:xfrm>
            <a:off x="1689100" y="3244850"/>
            <a:ext cx="21005800" cy="9207500"/>
          </a:xfrm>
          <a:prstGeom prst="rect">
            <a:avLst/>
          </a:prstGeom>
        </p:spPr>
        <p:txBody>
          <a:bodyPr/>
          <a:lstStyle>
            <a:lvl1pPr marL="0" indent="0">
              <a:buSzTx/>
              <a:buNone/>
              <a:defRPr>
                <a:solidFill>
                  <a:srgbClr val="FFFFFF"/>
                </a:solidFill>
              </a:defRPr>
            </a:lvl1pPr>
          </a:lstStyle>
          <a:p>
            <a:pPr/>
            <a:r>
              <a:t>Brainstorm your dream offer. What is the ultimate offer you could give to your customers to solve their biggest problem? What additional elements could you add to make it even easier and faster for them to get results? What could you add that would overcome their biggest objections to buying your offer?</a:t>
            </a:r>
          </a:p>
        </p:txBody>
      </p:sp>
      <p:pic>
        <p:nvPicPr>
          <p:cNvPr id="202" name="DFS Logo For Dark.png"/>
          <p:cNvPicPr>
            <a:picLocks noChangeAspect="1"/>
          </p:cNvPicPr>
          <p:nvPr/>
        </p:nvPicPr>
        <p:blipFill>
          <a:blip r:embed="rId3">
            <a:extLst/>
          </a:blip>
          <a:stretch>
            <a:fillRect/>
          </a:stretch>
        </p:blipFill>
        <p:spPr>
          <a:xfrm>
            <a:off x="17839875" y="11975521"/>
            <a:ext cx="6259367" cy="1353378"/>
          </a:xfrm>
          <a:prstGeom prst="rect">
            <a:avLst/>
          </a:prstGeom>
          <a:ln w="12700">
            <a:miter lim="400000"/>
          </a:ln>
        </p:spPr>
      </p:pic>
    </p:spTree>
  </p:cSld>
  <p:clrMapOvr>
    <a:masterClrMapping/>
  </p:clrMapOvr>
  <p:transition xmlns:p14="http://schemas.microsoft.com/office/powerpoint/2010/main" spd="med" advClick="1" p14:dur="1000"/>
</p:sld>
</file>

<file path=ppt/slides/slide24.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pic>
        <p:nvPicPr>
          <p:cNvPr id="204" name="04 - SALES ENGINE.jpg"/>
          <p:cNvPicPr>
            <a:picLocks noChangeAspect="1"/>
          </p:cNvPicPr>
          <p:nvPr>
            <p:ph type="pic" idx="13"/>
          </p:nvPr>
        </p:nvPicPr>
        <p:blipFill>
          <a:blip r:embed="rId2">
            <a:extLst/>
          </a:blip>
          <a:srcRect l="0" t="0" r="0" b="0"/>
          <a:stretch>
            <a:fillRect/>
          </a:stretch>
        </p:blipFill>
        <p:spPr>
          <a:prstGeom prst="rect">
            <a:avLst/>
          </a:prstGeom>
        </p:spPr>
      </p:pic>
    </p:spTree>
  </p:cSld>
  <p:clrMapOvr>
    <a:masterClrMapping/>
  </p:clrMapOvr>
  <p:transition xmlns:p14="http://schemas.microsoft.com/office/powerpoint/2010/main" spd="med" advClick="1" p14:dur="1000"/>
</p:sld>
</file>

<file path=ppt/slides/slide25.xml><?xml version="1.0" encoding="utf-8"?>
<p:sld xmlns:a="http://schemas.openxmlformats.org/drawingml/2006/main" xmlns:r="http://schemas.openxmlformats.org/officeDocument/2006/relationships" xmlns:p="http://schemas.openxmlformats.org/presentationml/2006/main" showMasterSp="1" showMasterPhAnim="1">
  <p:cSld>
    <p:bg>
      <p:bgPr>
        <a:blipFill rotWithShape="1">
          <a:blip r:embed="rId2"/>
          <a:srcRect l="0" t="0" r="0" b="0"/>
          <a:stretch>
            <a:fillRect/>
          </a:stretch>
        </a:blipFill>
      </p:bgPr>
    </p:bg>
    <p:spTree>
      <p:nvGrpSpPr>
        <p:cNvPr id="1" name=""/>
        <p:cNvGrpSpPr/>
        <p:nvPr/>
      </p:nvGrpSpPr>
      <p:grpSpPr>
        <a:xfrm>
          <a:off x="0" y="0"/>
          <a:ext cx="0" cy="0"/>
          <a:chOff x="0" y="0"/>
          <a:chExt cx="0" cy="0"/>
        </a:xfrm>
      </p:grpSpPr>
      <p:sp>
        <p:nvSpPr>
          <p:cNvPr id="206" name="Shape 206"/>
          <p:cNvSpPr/>
          <p:nvPr>
            <p:ph type="title"/>
          </p:nvPr>
        </p:nvSpPr>
        <p:spPr>
          <a:prstGeom prst="rect">
            <a:avLst/>
          </a:prstGeom>
        </p:spPr>
        <p:txBody>
          <a:bodyPr/>
          <a:lstStyle>
            <a:lvl1pPr>
              <a:defRPr b="1">
                <a:solidFill>
                  <a:srgbClr val="FFFFFF"/>
                </a:solidFill>
                <a:latin typeface="Helvetica"/>
                <a:ea typeface="Helvetica"/>
                <a:cs typeface="Helvetica"/>
                <a:sym typeface="Helvetica"/>
              </a:defRPr>
            </a:lvl1pPr>
          </a:lstStyle>
          <a:p>
            <a:pPr/>
            <a:r>
              <a:t>SALES ENGINE</a:t>
            </a:r>
          </a:p>
        </p:txBody>
      </p:sp>
      <p:sp>
        <p:nvSpPr>
          <p:cNvPr id="207" name="Shape 207"/>
          <p:cNvSpPr/>
          <p:nvPr>
            <p:ph type="body" idx="1"/>
          </p:nvPr>
        </p:nvSpPr>
        <p:spPr>
          <a:xfrm>
            <a:off x="1689100" y="3244850"/>
            <a:ext cx="21005800" cy="9207500"/>
          </a:xfrm>
          <a:prstGeom prst="rect">
            <a:avLst/>
          </a:prstGeom>
        </p:spPr>
        <p:txBody>
          <a:bodyPr/>
          <a:lstStyle/>
          <a:p>
            <a:pPr>
              <a:defRPr>
                <a:solidFill>
                  <a:srgbClr val="FFFFFF"/>
                </a:solidFill>
              </a:defRPr>
            </a:pPr>
            <a:r>
              <a:t>Once we know what our flagship offer is we need a way to sell it. At the end of the day there are 4 primary ways to sell your product:</a:t>
            </a:r>
          </a:p>
          <a:p>
            <a:pPr lvl="1">
              <a:defRPr>
                <a:solidFill>
                  <a:srgbClr val="FFFFFF"/>
                </a:solidFill>
              </a:defRPr>
            </a:pPr>
            <a:r>
              <a:t>Sales Letter</a:t>
            </a:r>
          </a:p>
          <a:p>
            <a:pPr lvl="1">
              <a:defRPr>
                <a:solidFill>
                  <a:srgbClr val="FFFFFF"/>
                </a:solidFill>
              </a:defRPr>
            </a:pPr>
            <a:r>
              <a:t>Video Sales Letter</a:t>
            </a:r>
          </a:p>
          <a:p>
            <a:pPr lvl="1">
              <a:defRPr>
                <a:solidFill>
                  <a:srgbClr val="FFFFFF"/>
                </a:solidFill>
              </a:defRPr>
            </a:pPr>
            <a:r>
              <a:t>Webinar</a:t>
            </a:r>
          </a:p>
          <a:p>
            <a:pPr lvl="1">
              <a:defRPr>
                <a:solidFill>
                  <a:srgbClr val="FFFFFF"/>
                </a:solidFill>
              </a:defRPr>
            </a:pPr>
            <a:r>
              <a:t>1 on 1 Consultation</a:t>
            </a:r>
          </a:p>
        </p:txBody>
      </p:sp>
      <p:pic>
        <p:nvPicPr>
          <p:cNvPr id="208" name="DFS Logo For Dark.png"/>
          <p:cNvPicPr>
            <a:picLocks noChangeAspect="1"/>
          </p:cNvPicPr>
          <p:nvPr/>
        </p:nvPicPr>
        <p:blipFill>
          <a:blip r:embed="rId3">
            <a:extLst/>
          </a:blip>
          <a:stretch>
            <a:fillRect/>
          </a:stretch>
        </p:blipFill>
        <p:spPr>
          <a:xfrm>
            <a:off x="17839875" y="11975521"/>
            <a:ext cx="6259367" cy="1353378"/>
          </a:xfrm>
          <a:prstGeom prst="rect">
            <a:avLst/>
          </a:prstGeom>
          <a:ln w="12700">
            <a:miter lim="400000"/>
          </a:ln>
        </p:spPr>
      </p:pic>
    </p:spTree>
  </p:cSld>
  <p:clrMapOvr>
    <a:masterClrMapping/>
  </p:clrMapOvr>
  <p:transition xmlns:p14="http://schemas.microsoft.com/office/powerpoint/2010/main" spd="med" advClick="1" p14:dur="1000"/>
</p:sld>
</file>

<file path=ppt/slides/slide26.xml><?xml version="1.0" encoding="utf-8"?>
<p:sld xmlns:a="http://schemas.openxmlformats.org/drawingml/2006/main" xmlns:r="http://schemas.openxmlformats.org/officeDocument/2006/relationships" xmlns:p="http://schemas.openxmlformats.org/presentationml/2006/main" showMasterSp="1" showMasterPhAnim="1">
  <p:cSld>
    <p:bg>
      <p:bgPr>
        <a:blipFill rotWithShape="1">
          <a:blip r:embed="rId2"/>
          <a:srcRect l="0" t="0" r="0" b="0"/>
          <a:stretch>
            <a:fillRect/>
          </a:stretch>
        </a:blipFill>
      </p:bgPr>
    </p:bg>
    <p:spTree>
      <p:nvGrpSpPr>
        <p:cNvPr id="1" name=""/>
        <p:cNvGrpSpPr/>
        <p:nvPr/>
      </p:nvGrpSpPr>
      <p:grpSpPr>
        <a:xfrm>
          <a:off x="0" y="0"/>
          <a:ext cx="0" cy="0"/>
          <a:chOff x="0" y="0"/>
          <a:chExt cx="0" cy="0"/>
        </a:xfrm>
      </p:grpSpPr>
      <p:sp>
        <p:nvSpPr>
          <p:cNvPr id="210" name="Shape 210"/>
          <p:cNvSpPr/>
          <p:nvPr>
            <p:ph type="title"/>
          </p:nvPr>
        </p:nvSpPr>
        <p:spPr>
          <a:prstGeom prst="rect">
            <a:avLst/>
          </a:prstGeom>
        </p:spPr>
        <p:txBody>
          <a:bodyPr/>
          <a:lstStyle>
            <a:lvl1pPr>
              <a:defRPr b="1">
                <a:solidFill>
                  <a:srgbClr val="FFFFFF"/>
                </a:solidFill>
                <a:latin typeface="Helvetica"/>
                <a:ea typeface="Helvetica"/>
                <a:cs typeface="Helvetica"/>
                <a:sym typeface="Helvetica"/>
              </a:defRPr>
            </a:lvl1pPr>
          </a:lstStyle>
          <a:p>
            <a:pPr/>
            <a:r>
              <a:t>SALES ENGINE</a:t>
            </a:r>
          </a:p>
        </p:txBody>
      </p:sp>
      <p:sp>
        <p:nvSpPr>
          <p:cNvPr id="211" name="Shape 211"/>
          <p:cNvSpPr/>
          <p:nvPr>
            <p:ph type="body" idx="1"/>
          </p:nvPr>
        </p:nvSpPr>
        <p:spPr>
          <a:xfrm>
            <a:off x="1689100" y="3244850"/>
            <a:ext cx="21005800" cy="9207500"/>
          </a:xfrm>
          <a:prstGeom prst="rect">
            <a:avLst/>
          </a:prstGeom>
        </p:spPr>
        <p:txBody>
          <a:bodyPr/>
          <a:lstStyle/>
          <a:p>
            <a:pPr>
              <a:defRPr>
                <a:solidFill>
                  <a:srgbClr val="FFFFFF"/>
                </a:solidFill>
              </a:defRPr>
            </a:pPr>
            <a:r>
              <a:t>All of these are effective ways to sell your product. The one you choose is up to you. Regardless of the one you choose there is a format for creating sales messages that get people jumping up and down with credit card in hand waiting for you to take their money. </a:t>
            </a:r>
          </a:p>
          <a:p>
            <a:pPr>
              <a:defRPr>
                <a:solidFill>
                  <a:srgbClr val="FFFFFF"/>
                </a:solidFill>
              </a:defRPr>
            </a:pPr>
            <a:r>
              <a:t>Ok, maybe that was a bit of exaggeration but you get the idea. There is a way to sell that gets people excited to buy and regardless of the format you choose you can apply this formula.</a:t>
            </a:r>
          </a:p>
        </p:txBody>
      </p:sp>
      <p:pic>
        <p:nvPicPr>
          <p:cNvPr id="212" name="DFS Logo For Dark.png"/>
          <p:cNvPicPr>
            <a:picLocks noChangeAspect="1"/>
          </p:cNvPicPr>
          <p:nvPr/>
        </p:nvPicPr>
        <p:blipFill>
          <a:blip r:embed="rId3">
            <a:extLst/>
          </a:blip>
          <a:stretch>
            <a:fillRect/>
          </a:stretch>
        </p:blipFill>
        <p:spPr>
          <a:xfrm>
            <a:off x="17839875" y="11975521"/>
            <a:ext cx="6259367" cy="1353378"/>
          </a:xfrm>
          <a:prstGeom prst="rect">
            <a:avLst/>
          </a:prstGeom>
          <a:ln w="12700">
            <a:miter lim="400000"/>
          </a:ln>
        </p:spPr>
      </p:pic>
    </p:spTree>
  </p:cSld>
  <p:clrMapOvr>
    <a:masterClrMapping/>
  </p:clrMapOvr>
  <p:transition xmlns:p14="http://schemas.microsoft.com/office/powerpoint/2010/main" spd="med" advClick="1" p14:dur="1000"/>
</p:sld>
</file>

<file path=ppt/slides/slide27.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pic>
        <p:nvPicPr>
          <p:cNvPr id="214" name="salesformula.jpg"/>
          <p:cNvPicPr>
            <a:picLocks noChangeAspect="1"/>
          </p:cNvPicPr>
          <p:nvPr>
            <p:ph type="pic" idx="13"/>
          </p:nvPr>
        </p:nvPicPr>
        <p:blipFill>
          <a:blip r:embed="rId2">
            <a:extLst/>
          </a:blip>
          <a:srcRect l="0" t="0" r="0" b="0"/>
          <a:stretch>
            <a:fillRect/>
          </a:stretch>
        </p:blipFill>
        <p:spPr>
          <a:prstGeom prst="rect">
            <a:avLst/>
          </a:prstGeom>
        </p:spPr>
      </p:pic>
    </p:spTree>
  </p:cSld>
  <p:clrMapOvr>
    <a:masterClrMapping/>
  </p:clrMapOvr>
  <p:transition xmlns:p14="http://schemas.microsoft.com/office/powerpoint/2010/main" spd="med" advClick="1" p14:dur="1000"/>
</p:sld>
</file>

<file path=ppt/slides/slide28.xml><?xml version="1.0" encoding="utf-8"?>
<p:sld xmlns:a="http://schemas.openxmlformats.org/drawingml/2006/main" xmlns:r="http://schemas.openxmlformats.org/officeDocument/2006/relationships" xmlns:p="http://schemas.openxmlformats.org/presentationml/2006/main" showMasterSp="1" showMasterPhAnim="1">
  <p:cSld>
    <p:bg>
      <p:bgPr>
        <a:blipFill rotWithShape="1">
          <a:blip r:embed="rId2"/>
          <a:srcRect l="0" t="0" r="0" b="0"/>
          <a:stretch>
            <a:fillRect/>
          </a:stretch>
        </a:blipFill>
      </p:bgPr>
    </p:bg>
    <p:spTree>
      <p:nvGrpSpPr>
        <p:cNvPr id="1" name=""/>
        <p:cNvGrpSpPr/>
        <p:nvPr/>
      </p:nvGrpSpPr>
      <p:grpSpPr>
        <a:xfrm>
          <a:off x="0" y="0"/>
          <a:ext cx="0" cy="0"/>
          <a:chOff x="0" y="0"/>
          <a:chExt cx="0" cy="0"/>
        </a:xfrm>
      </p:grpSpPr>
      <p:sp>
        <p:nvSpPr>
          <p:cNvPr id="216" name="Shape 216"/>
          <p:cNvSpPr/>
          <p:nvPr>
            <p:ph type="title"/>
          </p:nvPr>
        </p:nvSpPr>
        <p:spPr>
          <a:prstGeom prst="rect">
            <a:avLst/>
          </a:prstGeom>
        </p:spPr>
        <p:txBody>
          <a:bodyPr/>
          <a:lstStyle>
            <a:lvl1pPr>
              <a:defRPr b="1">
                <a:solidFill>
                  <a:srgbClr val="FFFFFF"/>
                </a:solidFill>
                <a:latin typeface="Helvetica"/>
                <a:ea typeface="Helvetica"/>
                <a:cs typeface="Helvetica"/>
                <a:sym typeface="Helvetica"/>
              </a:defRPr>
            </a:lvl1pPr>
          </a:lstStyle>
          <a:p>
            <a:pPr/>
            <a:r>
              <a:t>SALES FORMULA</a:t>
            </a:r>
          </a:p>
        </p:txBody>
      </p:sp>
      <p:sp>
        <p:nvSpPr>
          <p:cNvPr id="217" name="Shape 217"/>
          <p:cNvSpPr/>
          <p:nvPr>
            <p:ph type="body" idx="1"/>
          </p:nvPr>
        </p:nvSpPr>
        <p:spPr>
          <a:xfrm>
            <a:off x="1689100" y="3244850"/>
            <a:ext cx="21005800" cy="9207500"/>
          </a:xfrm>
          <a:prstGeom prst="rect">
            <a:avLst/>
          </a:prstGeom>
        </p:spPr>
        <p:txBody>
          <a:bodyPr/>
          <a:lstStyle/>
          <a:p>
            <a:pPr marL="495300" indent="-495300" defTabSz="643889">
              <a:spcBef>
                <a:spcPts val="4600"/>
              </a:spcBef>
              <a:defRPr sz="4055">
                <a:solidFill>
                  <a:srgbClr val="FFFFFF"/>
                </a:solidFill>
              </a:defRPr>
            </a:pPr>
            <a:r>
              <a:t>An attention grabbing headline that speaks to the problem you are solving for them. Example: Here’s How To Lose The Baby Weight, Feel Great, And Finally Get Your Confidence Back!</a:t>
            </a:r>
          </a:p>
          <a:p>
            <a:pPr marL="495300" indent="-495300" defTabSz="643889">
              <a:spcBef>
                <a:spcPts val="4600"/>
              </a:spcBef>
              <a:defRPr sz="4055">
                <a:solidFill>
                  <a:srgbClr val="FFFFFF"/>
                </a:solidFill>
              </a:defRPr>
            </a:pPr>
            <a:r>
              <a:t>Who you are and a picture of you.</a:t>
            </a:r>
          </a:p>
          <a:p>
            <a:pPr marL="495300" indent="-495300" defTabSz="643889">
              <a:spcBef>
                <a:spcPts val="4600"/>
              </a:spcBef>
              <a:defRPr sz="4055">
                <a:solidFill>
                  <a:srgbClr val="FFFFFF"/>
                </a:solidFill>
              </a:defRPr>
            </a:pPr>
            <a:r>
              <a:t>Opener. Speak to their pain or pleasure. Example: Are you sick of looking in the mirror not being happy with the person inside? Are you tired of lacking energy and ready for a change? Or the pleasure side: Are you ready to get your confidence back and lose the weight for good?</a:t>
            </a:r>
          </a:p>
          <a:p>
            <a:pPr marL="495300" indent="-495300" defTabSz="643889">
              <a:spcBef>
                <a:spcPts val="4600"/>
              </a:spcBef>
              <a:defRPr sz="4055">
                <a:solidFill>
                  <a:srgbClr val="FFFFFF"/>
                </a:solidFill>
              </a:defRPr>
            </a:pPr>
            <a:r>
              <a:t>Another attention grabbing headline</a:t>
            </a:r>
          </a:p>
          <a:p>
            <a:pPr marL="495300" indent="-495300" defTabSz="643889">
              <a:spcBef>
                <a:spcPts val="4600"/>
              </a:spcBef>
              <a:defRPr sz="4055">
                <a:solidFill>
                  <a:srgbClr val="FFFFFF"/>
                </a:solidFill>
              </a:defRPr>
            </a:pPr>
            <a:r>
              <a:t>The story of your results and process. Paint the picture of how you or a client overcame the problem they are having.</a:t>
            </a:r>
          </a:p>
        </p:txBody>
      </p:sp>
      <p:pic>
        <p:nvPicPr>
          <p:cNvPr id="218" name="DFS Logo For Dark.png"/>
          <p:cNvPicPr>
            <a:picLocks noChangeAspect="1"/>
          </p:cNvPicPr>
          <p:nvPr/>
        </p:nvPicPr>
        <p:blipFill>
          <a:blip r:embed="rId3">
            <a:extLst/>
          </a:blip>
          <a:stretch>
            <a:fillRect/>
          </a:stretch>
        </p:blipFill>
        <p:spPr>
          <a:xfrm>
            <a:off x="17839875" y="11975521"/>
            <a:ext cx="6259367" cy="1353378"/>
          </a:xfrm>
          <a:prstGeom prst="rect">
            <a:avLst/>
          </a:prstGeom>
          <a:ln w="12700">
            <a:miter lim="400000"/>
          </a:ln>
        </p:spPr>
      </p:pic>
    </p:spTree>
  </p:cSld>
  <p:clrMapOvr>
    <a:masterClrMapping/>
  </p:clrMapOvr>
  <p:transition xmlns:p14="http://schemas.microsoft.com/office/powerpoint/2010/main" spd="med" advClick="1" p14:dur="1000"/>
</p:sld>
</file>

<file path=ppt/slides/slide29.xml><?xml version="1.0" encoding="utf-8"?>
<p:sld xmlns:a="http://schemas.openxmlformats.org/drawingml/2006/main" xmlns:r="http://schemas.openxmlformats.org/officeDocument/2006/relationships" xmlns:p="http://schemas.openxmlformats.org/presentationml/2006/main" showMasterSp="1" showMasterPhAnim="1">
  <p:cSld>
    <p:bg>
      <p:bgPr>
        <a:blipFill rotWithShape="1">
          <a:blip r:embed="rId2"/>
          <a:srcRect l="0" t="0" r="0" b="0"/>
          <a:stretch>
            <a:fillRect/>
          </a:stretch>
        </a:blipFill>
      </p:bgPr>
    </p:bg>
    <p:spTree>
      <p:nvGrpSpPr>
        <p:cNvPr id="1" name=""/>
        <p:cNvGrpSpPr/>
        <p:nvPr/>
      </p:nvGrpSpPr>
      <p:grpSpPr>
        <a:xfrm>
          <a:off x="0" y="0"/>
          <a:ext cx="0" cy="0"/>
          <a:chOff x="0" y="0"/>
          <a:chExt cx="0" cy="0"/>
        </a:xfrm>
      </p:grpSpPr>
      <p:sp>
        <p:nvSpPr>
          <p:cNvPr id="220" name="Shape 220"/>
          <p:cNvSpPr/>
          <p:nvPr>
            <p:ph type="title"/>
          </p:nvPr>
        </p:nvSpPr>
        <p:spPr>
          <a:prstGeom prst="rect">
            <a:avLst/>
          </a:prstGeom>
        </p:spPr>
        <p:txBody>
          <a:bodyPr/>
          <a:lstStyle>
            <a:lvl1pPr>
              <a:defRPr b="1">
                <a:solidFill>
                  <a:srgbClr val="FFFFFF"/>
                </a:solidFill>
                <a:latin typeface="Helvetica"/>
                <a:ea typeface="Helvetica"/>
                <a:cs typeface="Helvetica"/>
                <a:sym typeface="Helvetica"/>
              </a:defRPr>
            </a:lvl1pPr>
          </a:lstStyle>
          <a:p>
            <a:pPr/>
            <a:r>
              <a:t>SALES FORMULA</a:t>
            </a:r>
          </a:p>
        </p:txBody>
      </p:sp>
      <p:sp>
        <p:nvSpPr>
          <p:cNvPr id="221" name="Shape 221"/>
          <p:cNvSpPr/>
          <p:nvPr>
            <p:ph type="body" idx="1"/>
          </p:nvPr>
        </p:nvSpPr>
        <p:spPr>
          <a:xfrm>
            <a:off x="1689100" y="3244850"/>
            <a:ext cx="21005800" cy="9207500"/>
          </a:xfrm>
          <a:prstGeom prst="rect">
            <a:avLst/>
          </a:prstGeom>
        </p:spPr>
        <p:txBody>
          <a:bodyPr/>
          <a:lstStyle/>
          <a:p>
            <a:pPr marL="527050" indent="-527050" defTabSz="685165">
              <a:spcBef>
                <a:spcPts val="4800"/>
              </a:spcBef>
              <a:defRPr sz="4316">
                <a:solidFill>
                  <a:srgbClr val="FFFFFF"/>
                </a:solidFill>
              </a:defRPr>
            </a:pPr>
            <a:r>
              <a:t>The process. Give them a high level overview of the process they will get in the product that gives them the result they are after. This gives them belief in your system.</a:t>
            </a:r>
          </a:p>
          <a:p>
            <a:pPr marL="527050" indent="-527050" defTabSz="685165">
              <a:spcBef>
                <a:spcPts val="4800"/>
              </a:spcBef>
              <a:defRPr sz="4316">
                <a:solidFill>
                  <a:srgbClr val="FFFFFF"/>
                </a:solidFill>
              </a:defRPr>
            </a:pPr>
            <a:r>
              <a:t>Introduce your product. Include a product image. List the main result/outcome of the product. (It should be solving the problem they have.)</a:t>
            </a:r>
          </a:p>
          <a:p>
            <a:pPr marL="527050" indent="-527050" defTabSz="685165">
              <a:spcBef>
                <a:spcPts val="4800"/>
              </a:spcBef>
              <a:defRPr sz="4316">
                <a:solidFill>
                  <a:srgbClr val="FFFFFF"/>
                </a:solidFill>
              </a:defRPr>
            </a:pPr>
            <a:r>
              <a:t>What’s inside/Feature &amp; Benefit Bullet Points</a:t>
            </a:r>
          </a:p>
          <a:p>
            <a:pPr marL="527050" indent="-527050" defTabSz="685165">
              <a:spcBef>
                <a:spcPts val="4800"/>
              </a:spcBef>
              <a:defRPr sz="4316">
                <a:solidFill>
                  <a:srgbClr val="FFFFFF"/>
                </a:solidFill>
              </a:defRPr>
            </a:pPr>
            <a:r>
              <a:t>Recap of desired outcome</a:t>
            </a:r>
          </a:p>
          <a:p>
            <a:pPr marL="527050" indent="-527050" defTabSz="685165">
              <a:spcBef>
                <a:spcPts val="4800"/>
              </a:spcBef>
              <a:defRPr sz="4316">
                <a:solidFill>
                  <a:srgbClr val="FFFFFF"/>
                </a:solidFill>
              </a:defRPr>
            </a:pPr>
            <a:r>
              <a:t>Price reveal</a:t>
            </a:r>
          </a:p>
          <a:p>
            <a:pPr marL="527050" indent="-527050" defTabSz="685165">
              <a:spcBef>
                <a:spcPts val="4800"/>
              </a:spcBef>
              <a:defRPr sz="4316">
                <a:solidFill>
                  <a:srgbClr val="FFFFFF"/>
                </a:solidFill>
              </a:defRPr>
            </a:pPr>
            <a:r>
              <a:t>Buy Button or call to action</a:t>
            </a:r>
          </a:p>
        </p:txBody>
      </p:sp>
      <p:pic>
        <p:nvPicPr>
          <p:cNvPr id="222" name="DFS Logo For Dark.png"/>
          <p:cNvPicPr>
            <a:picLocks noChangeAspect="1"/>
          </p:cNvPicPr>
          <p:nvPr/>
        </p:nvPicPr>
        <p:blipFill>
          <a:blip r:embed="rId3">
            <a:extLst/>
          </a:blip>
          <a:stretch>
            <a:fillRect/>
          </a:stretch>
        </p:blipFill>
        <p:spPr>
          <a:xfrm>
            <a:off x="17839875" y="11975521"/>
            <a:ext cx="6259367" cy="1353378"/>
          </a:xfrm>
          <a:prstGeom prst="rect">
            <a:avLst/>
          </a:prstGeom>
          <a:ln w="12700">
            <a:miter lim="400000"/>
          </a:ln>
        </p:spPr>
      </p:pic>
    </p:spTree>
  </p:cSld>
  <p:clrMapOvr>
    <a:masterClrMapping/>
  </p:clrMapOvr>
  <p:transition xmlns:p14="http://schemas.microsoft.com/office/powerpoint/2010/main" spd="med" advClick="1" p14:dur="1000"/>
</p:sld>
</file>

<file path=ppt/slides/slide3.xml><?xml version="1.0" encoding="utf-8"?>
<p:sld xmlns:a="http://schemas.openxmlformats.org/drawingml/2006/main" xmlns:r="http://schemas.openxmlformats.org/officeDocument/2006/relationships" xmlns:p="http://schemas.openxmlformats.org/presentationml/2006/main" showMasterSp="1" showMasterPhAnim="1">
  <p:cSld>
    <p:bg>
      <p:bgPr>
        <a:blipFill rotWithShape="1">
          <a:blip r:embed="rId2"/>
          <a:srcRect l="0" t="0" r="0" b="0"/>
          <a:stretch>
            <a:fillRect/>
          </a:stretch>
        </a:blipFill>
      </p:bgPr>
    </p:bg>
    <p:spTree>
      <p:nvGrpSpPr>
        <p:cNvPr id="1" name=""/>
        <p:cNvGrpSpPr/>
        <p:nvPr/>
      </p:nvGrpSpPr>
      <p:grpSpPr>
        <a:xfrm>
          <a:off x="0" y="0"/>
          <a:ext cx="0" cy="0"/>
          <a:chOff x="0" y="0"/>
          <a:chExt cx="0" cy="0"/>
        </a:xfrm>
      </p:grpSpPr>
      <p:sp>
        <p:nvSpPr>
          <p:cNvPr id="125" name="Shape 125"/>
          <p:cNvSpPr/>
          <p:nvPr>
            <p:ph type="title"/>
          </p:nvPr>
        </p:nvSpPr>
        <p:spPr>
          <a:prstGeom prst="rect">
            <a:avLst/>
          </a:prstGeom>
        </p:spPr>
        <p:txBody>
          <a:bodyPr/>
          <a:lstStyle>
            <a:lvl1pPr defTabSz="709930">
              <a:defRPr i="1" sz="10148">
                <a:solidFill>
                  <a:srgbClr val="FFFFFF"/>
                </a:solidFill>
                <a:latin typeface="BigNoodleTitling"/>
                <a:ea typeface="BigNoodleTitling"/>
                <a:cs typeface="BigNoodleTitling"/>
                <a:sym typeface="BigNoodleTitling"/>
              </a:defRPr>
            </a:lvl1pPr>
          </a:lstStyle>
          <a:p>
            <a:pPr/>
            <a:r>
              <a:t>“What most people don’t understand about a marketing funnel is that it has one primary purpose. That purpose is to sell your flagship program.” </a:t>
            </a:r>
          </a:p>
        </p:txBody>
      </p:sp>
      <p:pic>
        <p:nvPicPr>
          <p:cNvPr id="126" name="DFS Logo For Dark.png"/>
          <p:cNvPicPr>
            <a:picLocks noChangeAspect="1"/>
          </p:cNvPicPr>
          <p:nvPr/>
        </p:nvPicPr>
        <p:blipFill>
          <a:blip r:embed="rId3">
            <a:extLst/>
          </a:blip>
          <a:stretch>
            <a:fillRect/>
          </a:stretch>
        </p:blipFill>
        <p:spPr>
          <a:xfrm>
            <a:off x="17865275" y="12051721"/>
            <a:ext cx="6259367" cy="1353378"/>
          </a:xfrm>
          <a:prstGeom prst="rect">
            <a:avLst/>
          </a:prstGeom>
          <a:ln w="12700">
            <a:miter lim="400000"/>
          </a:ln>
        </p:spPr>
      </p:pic>
    </p:spTree>
  </p:cSld>
  <p:clrMapOvr>
    <a:masterClrMapping/>
  </p:clrMapOvr>
  <p:transition xmlns:p14="http://schemas.microsoft.com/office/powerpoint/2010/main" spd="med" advClick="1" p14:dur="1000"/>
</p:sld>
</file>

<file path=ppt/slides/slide30.xml><?xml version="1.0" encoding="utf-8"?>
<p:sld xmlns:a="http://schemas.openxmlformats.org/drawingml/2006/main" xmlns:r="http://schemas.openxmlformats.org/officeDocument/2006/relationships" xmlns:p="http://schemas.openxmlformats.org/presentationml/2006/main" showMasterSp="1" showMasterPhAnim="1">
  <p:cSld>
    <p:bg>
      <p:bgPr>
        <a:blipFill rotWithShape="1">
          <a:blip r:embed="rId2"/>
          <a:srcRect l="0" t="0" r="0" b="0"/>
          <a:stretch>
            <a:fillRect/>
          </a:stretch>
        </a:blipFill>
      </p:bgPr>
    </p:bg>
    <p:spTree>
      <p:nvGrpSpPr>
        <p:cNvPr id="1" name=""/>
        <p:cNvGrpSpPr/>
        <p:nvPr/>
      </p:nvGrpSpPr>
      <p:grpSpPr>
        <a:xfrm>
          <a:off x="0" y="0"/>
          <a:ext cx="0" cy="0"/>
          <a:chOff x="0" y="0"/>
          <a:chExt cx="0" cy="0"/>
        </a:xfrm>
      </p:grpSpPr>
      <p:sp>
        <p:nvSpPr>
          <p:cNvPr id="224" name="Shape 224"/>
          <p:cNvSpPr/>
          <p:nvPr>
            <p:ph type="title"/>
          </p:nvPr>
        </p:nvSpPr>
        <p:spPr>
          <a:prstGeom prst="rect">
            <a:avLst/>
          </a:prstGeom>
        </p:spPr>
        <p:txBody>
          <a:bodyPr/>
          <a:lstStyle>
            <a:lvl1pPr>
              <a:defRPr b="1">
                <a:solidFill>
                  <a:srgbClr val="FFFFFF"/>
                </a:solidFill>
                <a:latin typeface="Helvetica"/>
                <a:ea typeface="Helvetica"/>
                <a:cs typeface="Helvetica"/>
                <a:sym typeface="Helvetica"/>
              </a:defRPr>
            </a:lvl1pPr>
          </a:lstStyle>
          <a:p>
            <a:pPr/>
            <a:r>
              <a:t>SALES FORMULA</a:t>
            </a:r>
          </a:p>
        </p:txBody>
      </p:sp>
      <p:sp>
        <p:nvSpPr>
          <p:cNvPr id="225" name="Shape 225"/>
          <p:cNvSpPr/>
          <p:nvPr>
            <p:ph type="body" idx="1"/>
          </p:nvPr>
        </p:nvSpPr>
        <p:spPr>
          <a:xfrm>
            <a:off x="1689100" y="3244850"/>
            <a:ext cx="21005800" cy="9207500"/>
          </a:xfrm>
          <a:prstGeom prst="rect">
            <a:avLst/>
          </a:prstGeom>
        </p:spPr>
        <p:txBody>
          <a:bodyPr/>
          <a:lstStyle/>
          <a:p>
            <a:pPr marL="495300" indent="-495300" defTabSz="643889">
              <a:spcBef>
                <a:spcPts val="4600"/>
              </a:spcBef>
              <a:defRPr sz="4055">
                <a:solidFill>
                  <a:srgbClr val="FFFFFF"/>
                </a:solidFill>
              </a:defRPr>
            </a:pPr>
            <a:r>
              <a:t>Guarantee</a:t>
            </a:r>
          </a:p>
          <a:p>
            <a:pPr marL="495300" indent="-495300" defTabSz="643889">
              <a:spcBef>
                <a:spcPts val="4600"/>
              </a:spcBef>
              <a:defRPr sz="4055">
                <a:solidFill>
                  <a:srgbClr val="FFFFFF"/>
                </a:solidFill>
              </a:defRPr>
            </a:pPr>
            <a:r>
              <a:t>Buy Button or call to action</a:t>
            </a:r>
          </a:p>
          <a:p>
            <a:pPr marL="495300" indent="-495300" defTabSz="643889">
              <a:spcBef>
                <a:spcPts val="4600"/>
              </a:spcBef>
              <a:defRPr sz="4055">
                <a:solidFill>
                  <a:srgbClr val="FFFFFF"/>
                </a:solidFill>
              </a:defRPr>
            </a:pPr>
            <a:r>
              <a:t>A recap of everything they get and stack. A list of everything the get along with an assigned value for each item.</a:t>
            </a:r>
          </a:p>
          <a:p>
            <a:pPr marL="495300" indent="-495300" defTabSz="643889">
              <a:spcBef>
                <a:spcPts val="4600"/>
              </a:spcBef>
              <a:defRPr sz="4055">
                <a:solidFill>
                  <a:srgbClr val="FFFFFF"/>
                </a:solidFill>
              </a:defRPr>
            </a:pPr>
            <a:r>
              <a:t>Imagine statement. Paint a picture of what their life will be like with your solution and without their problem. Example: “Imagine what it will be like fitting back into your favorite dress. Imagine going to the beach wearing that bathing suit with 100% confidence you look great.”</a:t>
            </a:r>
          </a:p>
          <a:p>
            <a:pPr marL="495300" indent="-495300" defTabSz="643889">
              <a:spcBef>
                <a:spcPts val="4600"/>
              </a:spcBef>
              <a:defRPr sz="4055">
                <a:solidFill>
                  <a:srgbClr val="FFFFFF"/>
                </a:solidFill>
              </a:defRPr>
            </a:pPr>
            <a:r>
              <a:t>Add any scarcity you may have.</a:t>
            </a:r>
          </a:p>
          <a:p>
            <a:pPr marL="495300" indent="-495300" defTabSz="643889">
              <a:spcBef>
                <a:spcPts val="4600"/>
              </a:spcBef>
              <a:defRPr sz="4055">
                <a:solidFill>
                  <a:srgbClr val="FFFFFF"/>
                </a:solidFill>
              </a:defRPr>
            </a:pPr>
            <a:r>
              <a:t>Buy button or call to action</a:t>
            </a:r>
          </a:p>
        </p:txBody>
      </p:sp>
      <p:pic>
        <p:nvPicPr>
          <p:cNvPr id="226" name="DFS Logo For Dark.png"/>
          <p:cNvPicPr>
            <a:picLocks noChangeAspect="1"/>
          </p:cNvPicPr>
          <p:nvPr/>
        </p:nvPicPr>
        <p:blipFill>
          <a:blip r:embed="rId3">
            <a:extLst/>
          </a:blip>
          <a:stretch>
            <a:fillRect/>
          </a:stretch>
        </p:blipFill>
        <p:spPr>
          <a:xfrm>
            <a:off x="17839875" y="11975521"/>
            <a:ext cx="6259367" cy="1353378"/>
          </a:xfrm>
          <a:prstGeom prst="rect">
            <a:avLst/>
          </a:prstGeom>
          <a:ln w="12700">
            <a:miter lim="400000"/>
          </a:ln>
        </p:spPr>
      </p:pic>
    </p:spTree>
  </p:cSld>
  <p:clrMapOvr>
    <a:masterClrMapping/>
  </p:clrMapOvr>
  <p:transition xmlns:p14="http://schemas.microsoft.com/office/powerpoint/2010/main" spd="med" advClick="1" p14:dur="1000"/>
</p:sld>
</file>

<file path=ppt/slides/slide31.xml><?xml version="1.0" encoding="utf-8"?>
<p:sld xmlns:a="http://schemas.openxmlformats.org/drawingml/2006/main" xmlns:r="http://schemas.openxmlformats.org/officeDocument/2006/relationships" xmlns:p="http://schemas.openxmlformats.org/presentationml/2006/main" showMasterSp="1" showMasterPhAnim="1">
  <p:cSld>
    <p:bg>
      <p:bgPr>
        <a:blipFill rotWithShape="1">
          <a:blip r:embed="rId2"/>
          <a:srcRect l="0" t="0" r="0" b="0"/>
          <a:stretch>
            <a:fillRect/>
          </a:stretch>
        </a:blipFill>
      </p:bgPr>
    </p:bg>
    <p:spTree>
      <p:nvGrpSpPr>
        <p:cNvPr id="1" name=""/>
        <p:cNvGrpSpPr/>
        <p:nvPr/>
      </p:nvGrpSpPr>
      <p:grpSpPr>
        <a:xfrm>
          <a:off x="0" y="0"/>
          <a:ext cx="0" cy="0"/>
          <a:chOff x="0" y="0"/>
          <a:chExt cx="0" cy="0"/>
        </a:xfrm>
      </p:grpSpPr>
      <p:sp>
        <p:nvSpPr>
          <p:cNvPr id="228" name="Shape 228"/>
          <p:cNvSpPr/>
          <p:nvPr>
            <p:ph type="title"/>
          </p:nvPr>
        </p:nvSpPr>
        <p:spPr>
          <a:prstGeom prst="rect">
            <a:avLst/>
          </a:prstGeom>
        </p:spPr>
        <p:txBody>
          <a:bodyPr/>
          <a:lstStyle>
            <a:lvl1pPr>
              <a:defRPr b="1">
                <a:solidFill>
                  <a:srgbClr val="FFFFFF"/>
                </a:solidFill>
                <a:latin typeface="Helvetica"/>
                <a:ea typeface="Helvetica"/>
                <a:cs typeface="Helvetica"/>
                <a:sym typeface="Helvetica"/>
              </a:defRPr>
            </a:lvl1pPr>
          </a:lstStyle>
          <a:p>
            <a:pPr/>
            <a:r>
              <a:t>SALES FORMULA</a:t>
            </a:r>
          </a:p>
        </p:txBody>
      </p:sp>
      <p:sp>
        <p:nvSpPr>
          <p:cNvPr id="229" name="Shape 229"/>
          <p:cNvSpPr/>
          <p:nvPr>
            <p:ph type="body" idx="1"/>
          </p:nvPr>
        </p:nvSpPr>
        <p:spPr>
          <a:xfrm>
            <a:off x="1689100" y="3244850"/>
            <a:ext cx="21005800" cy="9207500"/>
          </a:xfrm>
          <a:prstGeom prst="rect">
            <a:avLst/>
          </a:prstGeom>
        </p:spPr>
        <p:txBody>
          <a:bodyPr/>
          <a:lstStyle/>
          <a:p>
            <a:pPr>
              <a:defRPr>
                <a:solidFill>
                  <a:srgbClr val="FFFFFF"/>
                </a:solidFill>
              </a:defRPr>
            </a:pPr>
            <a:r>
              <a:t>Sign off with your name and image</a:t>
            </a:r>
          </a:p>
          <a:p>
            <a:pPr>
              <a:defRPr>
                <a:solidFill>
                  <a:srgbClr val="FFFFFF"/>
                </a:solidFill>
              </a:defRPr>
            </a:pPr>
            <a:r>
              <a:t>P.S. statements reminding them to buy now and not to miss out on this amazing opportunity.</a:t>
            </a:r>
          </a:p>
        </p:txBody>
      </p:sp>
      <p:pic>
        <p:nvPicPr>
          <p:cNvPr id="230" name="DFS Logo For Dark.png"/>
          <p:cNvPicPr>
            <a:picLocks noChangeAspect="1"/>
          </p:cNvPicPr>
          <p:nvPr/>
        </p:nvPicPr>
        <p:blipFill>
          <a:blip r:embed="rId3">
            <a:extLst/>
          </a:blip>
          <a:stretch>
            <a:fillRect/>
          </a:stretch>
        </p:blipFill>
        <p:spPr>
          <a:xfrm>
            <a:off x="17839875" y="11975521"/>
            <a:ext cx="6259367" cy="1353378"/>
          </a:xfrm>
          <a:prstGeom prst="rect">
            <a:avLst/>
          </a:prstGeom>
          <a:ln w="12700">
            <a:miter lim="400000"/>
          </a:ln>
        </p:spPr>
      </p:pic>
    </p:spTree>
  </p:cSld>
  <p:clrMapOvr>
    <a:masterClrMapping/>
  </p:clrMapOvr>
  <p:transition xmlns:p14="http://schemas.microsoft.com/office/powerpoint/2010/main" spd="med" advClick="1" p14:dur="1000"/>
</p:sld>
</file>

<file path=ppt/slides/slide32.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pic>
        <p:nvPicPr>
          <p:cNvPr id="232" name="sf2.png"/>
          <p:cNvPicPr>
            <a:picLocks noChangeAspect="1"/>
          </p:cNvPicPr>
          <p:nvPr>
            <p:ph type="pic" idx="13"/>
          </p:nvPr>
        </p:nvPicPr>
        <p:blipFill>
          <a:blip r:embed="rId2">
            <a:extLst/>
          </a:blip>
          <a:srcRect l="0" t="0" r="0" b="0"/>
          <a:stretch>
            <a:fillRect/>
          </a:stretch>
        </p:blipFill>
        <p:spPr>
          <a:prstGeom prst="rect">
            <a:avLst/>
          </a:prstGeom>
        </p:spPr>
      </p:pic>
    </p:spTree>
  </p:cSld>
  <p:clrMapOvr>
    <a:masterClrMapping/>
  </p:clrMapOvr>
  <p:transition xmlns:p14="http://schemas.microsoft.com/office/powerpoint/2010/main" spd="med" advClick="1" p14:dur="1000"/>
</p:sld>
</file>

<file path=ppt/slides/slide33.xml><?xml version="1.0" encoding="utf-8"?>
<p:sld xmlns:a="http://schemas.openxmlformats.org/drawingml/2006/main" xmlns:r="http://schemas.openxmlformats.org/officeDocument/2006/relationships" xmlns:p="http://schemas.openxmlformats.org/presentationml/2006/main" showMasterSp="1" showMasterPhAnim="1">
  <p:cSld>
    <p:bg>
      <p:bgPr>
        <a:blipFill rotWithShape="1">
          <a:blip r:embed="rId2"/>
          <a:srcRect l="0" t="0" r="0" b="0"/>
          <a:stretch>
            <a:fillRect/>
          </a:stretch>
        </a:blipFill>
      </p:bgPr>
    </p:bg>
    <p:spTree>
      <p:nvGrpSpPr>
        <p:cNvPr id="1" name=""/>
        <p:cNvGrpSpPr/>
        <p:nvPr/>
      </p:nvGrpSpPr>
      <p:grpSpPr>
        <a:xfrm>
          <a:off x="0" y="0"/>
          <a:ext cx="0" cy="0"/>
          <a:chOff x="0" y="0"/>
          <a:chExt cx="0" cy="0"/>
        </a:xfrm>
      </p:grpSpPr>
      <p:sp>
        <p:nvSpPr>
          <p:cNvPr id="234" name="Shape 234"/>
          <p:cNvSpPr/>
          <p:nvPr>
            <p:ph type="title"/>
          </p:nvPr>
        </p:nvSpPr>
        <p:spPr>
          <a:prstGeom prst="rect">
            <a:avLst/>
          </a:prstGeom>
        </p:spPr>
        <p:txBody>
          <a:bodyPr/>
          <a:lstStyle>
            <a:lvl1pPr>
              <a:defRPr b="1">
                <a:solidFill>
                  <a:srgbClr val="FFFFFF"/>
                </a:solidFill>
                <a:latin typeface="Helvetica"/>
                <a:ea typeface="Helvetica"/>
                <a:cs typeface="Helvetica"/>
                <a:sym typeface="Helvetica"/>
              </a:defRPr>
            </a:lvl1pPr>
          </a:lstStyle>
          <a:p>
            <a:pPr/>
            <a:r>
              <a:t>HOMEWORK:</a:t>
            </a:r>
          </a:p>
        </p:txBody>
      </p:sp>
      <p:sp>
        <p:nvSpPr>
          <p:cNvPr id="235" name="Shape 235"/>
          <p:cNvSpPr/>
          <p:nvPr>
            <p:ph type="body" idx="1"/>
          </p:nvPr>
        </p:nvSpPr>
        <p:spPr>
          <a:xfrm>
            <a:off x="1689100" y="3244850"/>
            <a:ext cx="21005800" cy="9207500"/>
          </a:xfrm>
          <a:prstGeom prst="rect">
            <a:avLst/>
          </a:prstGeom>
        </p:spPr>
        <p:txBody>
          <a:bodyPr/>
          <a:lstStyle>
            <a:lvl1pPr marL="0" indent="0">
              <a:buSzTx/>
              <a:buNone/>
              <a:defRPr>
                <a:solidFill>
                  <a:srgbClr val="FFFFFF"/>
                </a:solidFill>
              </a:defRPr>
            </a:lvl1pPr>
          </a:lstStyle>
          <a:p>
            <a:pPr/>
            <a:r>
              <a:t>Choose the format for your sales engine. Go through the sales formula and write your sales copy. It doesn’t have to be perfect. Just follow the formula! Next turn that formula into the final version your copy will be delivered in. </a:t>
            </a:r>
          </a:p>
        </p:txBody>
      </p:sp>
      <p:pic>
        <p:nvPicPr>
          <p:cNvPr id="236" name="DFS Logo For Dark.png"/>
          <p:cNvPicPr>
            <a:picLocks noChangeAspect="1"/>
          </p:cNvPicPr>
          <p:nvPr/>
        </p:nvPicPr>
        <p:blipFill>
          <a:blip r:embed="rId3">
            <a:extLst/>
          </a:blip>
          <a:stretch>
            <a:fillRect/>
          </a:stretch>
        </p:blipFill>
        <p:spPr>
          <a:xfrm>
            <a:off x="17839875" y="11975521"/>
            <a:ext cx="6259367" cy="1353378"/>
          </a:xfrm>
          <a:prstGeom prst="rect">
            <a:avLst/>
          </a:prstGeom>
          <a:ln w="12700">
            <a:miter lim="400000"/>
          </a:ln>
        </p:spPr>
      </p:pic>
    </p:spTree>
  </p:cSld>
  <p:clrMapOvr>
    <a:masterClrMapping/>
  </p:clrMapOvr>
  <p:transition xmlns:p14="http://schemas.microsoft.com/office/powerpoint/2010/main" spd="med" advClick="1" p14:dur="1000"/>
</p:sld>
</file>

<file path=ppt/slides/slide34.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pic>
        <p:nvPicPr>
          <p:cNvPr id="238" name="05 - LEAD MAGNET.jpg"/>
          <p:cNvPicPr>
            <a:picLocks noChangeAspect="1"/>
          </p:cNvPicPr>
          <p:nvPr>
            <p:ph type="pic" idx="13"/>
          </p:nvPr>
        </p:nvPicPr>
        <p:blipFill>
          <a:blip r:embed="rId2">
            <a:extLst/>
          </a:blip>
          <a:srcRect l="0" t="0" r="0" b="0"/>
          <a:stretch>
            <a:fillRect/>
          </a:stretch>
        </p:blipFill>
        <p:spPr>
          <a:prstGeom prst="rect">
            <a:avLst/>
          </a:prstGeom>
        </p:spPr>
      </p:pic>
    </p:spTree>
  </p:cSld>
  <p:clrMapOvr>
    <a:masterClrMapping/>
  </p:clrMapOvr>
  <p:transition xmlns:p14="http://schemas.microsoft.com/office/powerpoint/2010/main" spd="med" advClick="1" p14:dur="1000"/>
</p:sld>
</file>

<file path=ppt/slides/slide35.xml><?xml version="1.0" encoding="utf-8"?>
<p:sld xmlns:a="http://schemas.openxmlformats.org/drawingml/2006/main" xmlns:r="http://schemas.openxmlformats.org/officeDocument/2006/relationships" xmlns:p="http://schemas.openxmlformats.org/presentationml/2006/main" showMasterSp="1" showMasterPhAnim="1">
  <p:cSld>
    <p:bg>
      <p:bgPr>
        <a:blipFill rotWithShape="1">
          <a:blip r:embed="rId2"/>
          <a:srcRect l="0" t="0" r="0" b="0"/>
          <a:stretch>
            <a:fillRect/>
          </a:stretch>
        </a:blipFill>
      </p:bgPr>
    </p:bg>
    <p:spTree>
      <p:nvGrpSpPr>
        <p:cNvPr id="1" name=""/>
        <p:cNvGrpSpPr/>
        <p:nvPr/>
      </p:nvGrpSpPr>
      <p:grpSpPr>
        <a:xfrm>
          <a:off x="0" y="0"/>
          <a:ext cx="0" cy="0"/>
          <a:chOff x="0" y="0"/>
          <a:chExt cx="0" cy="0"/>
        </a:xfrm>
      </p:grpSpPr>
      <p:sp>
        <p:nvSpPr>
          <p:cNvPr id="240" name="Shape 240"/>
          <p:cNvSpPr/>
          <p:nvPr>
            <p:ph type="title"/>
          </p:nvPr>
        </p:nvSpPr>
        <p:spPr>
          <a:prstGeom prst="rect">
            <a:avLst/>
          </a:prstGeom>
        </p:spPr>
        <p:txBody>
          <a:bodyPr/>
          <a:lstStyle>
            <a:lvl1pPr>
              <a:defRPr b="1">
                <a:solidFill>
                  <a:srgbClr val="FFFFFF"/>
                </a:solidFill>
                <a:latin typeface="Helvetica"/>
                <a:ea typeface="Helvetica"/>
                <a:cs typeface="Helvetica"/>
                <a:sym typeface="Helvetica"/>
              </a:defRPr>
            </a:lvl1pPr>
          </a:lstStyle>
          <a:p>
            <a:pPr/>
            <a:r>
              <a:t>LEAD MAGNET</a:t>
            </a:r>
          </a:p>
        </p:txBody>
      </p:sp>
      <p:sp>
        <p:nvSpPr>
          <p:cNvPr id="241" name="Shape 241"/>
          <p:cNvSpPr/>
          <p:nvPr>
            <p:ph type="body" idx="1"/>
          </p:nvPr>
        </p:nvSpPr>
        <p:spPr>
          <a:xfrm>
            <a:off x="1689100" y="3244850"/>
            <a:ext cx="21005800" cy="9207500"/>
          </a:xfrm>
          <a:prstGeom prst="rect">
            <a:avLst/>
          </a:prstGeom>
        </p:spPr>
        <p:txBody>
          <a:bodyPr/>
          <a:lstStyle/>
          <a:p>
            <a:pPr marL="558800" indent="-558800" defTabSz="726440">
              <a:spcBef>
                <a:spcPts val="5100"/>
              </a:spcBef>
              <a:defRPr sz="4576">
                <a:solidFill>
                  <a:srgbClr val="FFFFFF"/>
                </a:solidFill>
              </a:defRPr>
            </a:pPr>
            <a:r>
              <a:t>The lead magnet is often the most overlooked part of any successful funnel and here’s why:</a:t>
            </a:r>
          </a:p>
          <a:p>
            <a:pPr marL="558800" indent="-558800" defTabSz="726440">
              <a:spcBef>
                <a:spcPts val="5100"/>
              </a:spcBef>
              <a:defRPr sz="4576">
                <a:solidFill>
                  <a:srgbClr val="FFFFFF"/>
                </a:solidFill>
              </a:defRPr>
            </a:pPr>
            <a:r>
              <a:t>Your lead magnet is how people get into your funnel. The difference between a 20% conversion on your lead magnet and 50% is huge! </a:t>
            </a:r>
          </a:p>
          <a:p>
            <a:pPr marL="558800" indent="-558800" defTabSz="726440">
              <a:spcBef>
                <a:spcPts val="5100"/>
              </a:spcBef>
              <a:defRPr sz="4576">
                <a:solidFill>
                  <a:srgbClr val="FFFFFF"/>
                </a:solidFill>
              </a:defRPr>
            </a:pPr>
            <a:r>
              <a:t>For every 100 people that see your lead magnet that is the difference between 20 people seeing the products in your funnel or 50. </a:t>
            </a:r>
          </a:p>
          <a:p>
            <a:pPr marL="558800" indent="-558800" defTabSz="726440">
              <a:spcBef>
                <a:spcPts val="5100"/>
              </a:spcBef>
              <a:defRPr sz="4576">
                <a:solidFill>
                  <a:srgbClr val="FFFFFF"/>
                </a:solidFill>
              </a:defRPr>
            </a:pPr>
            <a:r>
              <a:t>Most people are so concerned with their flagship offer, sales conversions, email campaigns, graphics, etc. that they forgot how important the front-end lead magnet is to the success of their funnel. The more people in the more money out.</a:t>
            </a:r>
          </a:p>
        </p:txBody>
      </p:sp>
      <p:pic>
        <p:nvPicPr>
          <p:cNvPr id="242" name="DFS Logo For Dark.png"/>
          <p:cNvPicPr>
            <a:picLocks noChangeAspect="1"/>
          </p:cNvPicPr>
          <p:nvPr/>
        </p:nvPicPr>
        <p:blipFill>
          <a:blip r:embed="rId3">
            <a:extLst/>
          </a:blip>
          <a:stretch>
            <a:fillRect/>
          </a:stretch>
        </p:blipFill>
        <p:spPr>
          <a:xfrm>
            <a:off x="17839875" y="11975521"/>
            <a:ext cx="6259367" cy="1353378"/>
          </a:xfrm>
          <a:prstGeom prst="rect">
            <a:avLst/>
          </a:prstGeom>
          <a:ln w="12700">
            <a:miter lim="400000"/>
          </a:ln>
        </p:spPr>
      </p:pic>
    </p:spTree>
  </p:cSld>
  <p:clrMapOvr>
    <a:masterClrMapping/>
  </p:clrMapOvr>
  <p:transition xmlns:p14="http://schemas.microsoft.com/office/powerpoint/2010/main" spd="med" advClick="1" p14:dur="1000"/>
</p:sld>
</file>

<file path=ppt/slides/slide36.xml><?xml version="1.0" encoding="utf-8"?>
<p:sld xmlns:a="http://schemas.openxmlformats.org/drawingml/2006/main" xmlns:r="http://schemas.openxmlformats.org/officeDocument/2006/relationships" xmlns:p="http://schemas.openxmlformats.org/presentationml/2006/main" showMasterSp="1" showMasterPhAnim="1">
  <p:cSld>
    <p:bg>
      <p:bgPr>
        <a:blipFill rotWithShape="1">
          <a:blip r:embed="rId2"/>
          <a:srcRect l="0" t="0" r="0" b="0"/>
          <a:stretch>
            <a:fillRect/>
          </a:stretch>
        </a:blipFill>
      </p:bgPr>
    </p:bg>
    <p:spTree>
      <p:nvGrpSpPr>
        <p:cNvPr id="1" name=""/>
        <p:cNvGrpSpPr/>
        <p:nvPr/>
      </p:nvGrpSpPr>
      <p:grpSpPr>
        <a:xfrm>
          <a:off x="0" y="0"/>
          <a:ext cx="0" cy="0"/>
          <a:chOff x="0" y="0"/>
          <a:chExt cx="0" cy="0"/>
        </a:xfrm>
      </p:grpSpPr>
      <p:sp>
        <p:nvSpPr>
          <p:cNvPr id="244" name="Shape 244"/>
          <p:cNvSpPr/>
          <p:nvPr>
            <p:ph type="title"/>
          </p:nvPr>
        </p:nvSpPr>
        <p:spPr>
          <a:prstGeom prst="rect">
            <a:avLst/>
          </a:prstGeom>
        </p:spPr>
        <p:txBody>
          <a:bodyPr/>
          <a:lstStyle>
            <a:lvl1pPr defTabSz="668655">
              <a:defRPr b="1" sz="9072">
                <a:solidFill>
                  <a:srgbClr val="FFFFFF"/>
                </a:solidFill>
                <a:latin typeface="Helvetica"/>
                <a:ea typeface="Helvetica"/>
                <a:cs typeface="Helvetica"/>
                <a:sym typeface="Helvetica"/>
              </a:defRPr>
            </a:lvl1pPr>
          </a:lstStyle>
          <a:p>
            <a:pPr/>
            <a:r>
              <a:t>THE #1 RULE OF ANY LEAD MAGNET</a:t>
            </a:r>
          </a:p>
        </p:txBody>
      </p:sp>
      <p:sp>
        <p:nvSpPr>
          <p:cNvPr id="245" name="Shape 245"/>
          <p:cNvSpPr/>
          <p:nvPr>
            <p:ph type="body" idx="1"/>
          </p:nvPr>
        </p:nvSpPr>
        <p:spPr>
          <a:xfrm>
            <a:off x="1689100" y="3244850"/>
            <a:ext cx="21005800" cy="9207500"/>
          </a:xfrm>
          <a:prstGeom prst="rect">
            <a:avLst/>
          </a:prstGeom>
        </p:spPr>
        <p:txBody>
          <a:bodyPr/>
          <a:lstStyle/>
          <a:p>
            <a:pPr marL="558800" indent="-558800" defTabSz="726440">
              <a:spcBef>
                <a:spcPts val="5100"/>
              </a:spcBef>
              <a:defRPr sz="4576">
                <a:solidFill>
                  <a:srgbClr val="FFFFFF"/>
                </a:solidFill>
              </a:defRPr>
            </a:pPr>
            <a:r>
              <a:t>Know what it is? Congruency!</a:t>
            </a:r>
          </a:p>
          <a:p>
            <a:pPr marL="558800" indent="-558800" defTabSz="726440">
              <a:spcBef>
                <a:spcPts val="5100"/>
              </a:spcBef>
              <a:defRPr sz="4576">
                <a:solidFill>
                  <a:srgbClr val="FFFFFF"/>
                </a:solidFill>
              </a:defRPr>
            </a:pPr>
            <a:r>
              <a:t>Yup, boring I know but here’s the deal...congruency is everything in a sales funnel. The more relevant your lead magnet is to your product the more likely a lead becomes a buyer.</a:t>
            </a:r>
          </a:p>
          <a:p>
            <a:pPr marL="558800" indent="-558800" defTabSz="726440">
              <a:spcBef>
                <a:spcPts val="5100"/>
              </a:spcBef>
              <a:defRPr sz="4576">
                <a:solidFill>
                  <a:srgbClr val="FFFFFF"/>
                </a:solidFill>
              </a:defRPr>
            </a:pPr>
            <a:r>
              <a:t>This is why it is extremely important to build your lead magnet around your Flagship Program. There is an extremely simple way to do this.</a:t>
            </a:r>
          </a:p>
          <a:p>
            <a:pPr marL="558800" indent="-558800" defTabSz="726440">
              <a:spcBef>
                <a:spcPts val="5100"/>
              </a:spcBef>
              <a:defRPr sz="4576">
                <a:solidFill>
                  <a:srgbClr val="FFFFFF"/>
                </a:solidFill>
              </a:defRPr>
            </a:pPr>
            <a:r>
              <a:t>Your flagship program consists of an A to Z process that helps your clients get the results they are after. That is a process that is covered in-depth in your flagship offer. This makes it very easy to create your lead magnet as it can cover that exact A to Z process from a high level perspective.</a:t>
            </a:r>
          </a:p>
        </p:txBody>
      </p:sp>
      <p:pic>
        <p:nvPicPr>
          <p:cNvPr id="246" name="DFS Logo For Dark.png"/>
          <p:cNvPicPr>
            <a:picLocks noChangeAspect="1"/>
          </p:cNvPicPr>
          <p:nvPr/>
        </p:nvPicPr>
        <p:blipFill>
          <a:blip r:embed="rId3">
            <a:extLst/>
          </a:blip>
          <a:stretch>
            <a:fillRect/>
          </a:stretch>
        </p:blipFill>
        <p:spPr>
          <a:xfrm>
            <a:off x="17839875" y="11975521"/>
            <a:ext cx="6259367" cy="1353378"/>
          </a:xfrm>
          <a:prstGeom prst="rect">
            <a:avLst/>
          </a:prstGeom>
          <a:ln w="12700">
            <a:miter lim="400000"/>
          </a:ln>
        </p:spPr>
      </p:pic>
    </p:spTree>
  </p:cSld>
  <p:clrMapOvr>
    <a:masterClrMapping/>
  </p:clrMapOvr>
  <p:transition xmlns:p14="http://schemas.microsoft.com/office/powerpoint/2010/main" spd="med" advClick="1" p14:dur="1000"/>
</p:sld>
</file>

<file path=ppt/slides/slide37.xml><?xml version="1.0" encoding="utf-8"?>
<p:sld xmlns:a="http://schemas.openxmlformats.org/drawingml/2006/main" xmlns:r="http://schemas.openxmlformats.org/officeDocument/2006/relationships" xmlns:p="http://schemas.openxmlformats.org/presentationml/2006/main" showMasterSp="1" showMasterPhAnim="1">
  <p:cSld>
    <p:bg>
      <p:bgPr>
        <a:blipFill rotWithShape="1">
          <a:blip r:embed="rId2"/>
          <a:srcRect l="0" t="0" r="0" b="0"/>
          <a:stretch>
            <a:fillRect/>
          </a:stretch>
        </a:blipFill>
      </p:bgPr>
    </p:bg>
    <p:spTree>
      <p:nvGrpSpPr>
        <p:cNvPr id="1" name=""/>
        <p:cNvGrpSpPr/>
        <p:nvPr/>
      </p:nvGrpSpPr>
      <p:grpSpPr>
        <a:xfrm>
          <a:off x="0" y="0"/>
          <a:ext cx="0" cy="0"/>
          <a:chOff x="0" y="0"/>
          <a:chExt cx="0" cy="0"/>
        </a:xfrm>
      </p:grpSpPr>
      <p:sp>
        <p:nvSpPr>
          <p:cNvPr id="248" name="Shape 248"/>
          <p:cNvSpPr/>
          <p:nvPr>
            <p:ph type="title"/>
          </p:nvPr>
        </p:nvSpPr>
        <p:spPr>
          <a:prstGeom prst="rect">
            <a:avLst/>
          </a:prstGeom>
        </p:spPr>
        <p:txBody>
          <a:bodyPr/>
          <a:lstStyle>
            <a:lvl1pPr>
              <a:defRPr b="1">
                <a:solidFill>
                  <a:srgbClr val="FFFFFF"/>
                </a:solidFill>
                <a:latin typeface="Helvetica"/>
                <a:ea typeface="Helvetica"/>
                <a:cs typeface="Helvetica"/>
                <a:sym typeface="Helvetica"/>
              </a:defRPr>
            </a:lvl1pPr>
          </a:lstStyle>
          <a:p>
            <a:pPr/>
            <a:r>
              <a:t>EXAMPLE:</a:t>
            </a:r>
          </a:p>
        </p:txBody>
      </p:sp>
      <p:sp>
        <p:nvSpPr>
          <p:cNvPr id="249" name="Shape 249"/>
          <p:cNvSpPr/>
          <p:nvPr>
            <p:ph type="body" idx="1"/>
          </p:nvPr>
        </p:nvSpPr>
        <p:spPr>
          <a:xfrm>
            <a:off x="1689100" y="3244850"/>
            <a:ext cx="21005800" cy="9207500"/>
          </a:xfrm>
          <a:prstGeom prst="rect">
            <a:avLst/>
          </a:prstGeom>
        </p:spPr>
        <p:txBody>
          <a:bodyPr/>
          <a:lstStyle/>
          <a:p>
            <a:pPr marL="622300" indent="-622300" defTabSz="808990">
              <a:spcBef>
                <a:spcPts val="5700"/>
              </a:spcBef>
              <a:defRPr sz="5096">
                <a:solidFill>
                  <a:srgbClr val="FFFFFF"/>
                </a:solidFill>
              </a:defRPr>
            </a:pPr>
            <a:r>
              <a:t>If you’re Flagship program is an A to Z system for getting website traffic with YouTube then your system might include these steps:</a:t>
            </a:r>
          </a:p>
          <a:p>
            <a:pPr lvl="1" marL="1742439" indent="-871219" defTabSz="808990">
              <a:spcBef>
                <a:spcPts val="5700"/>
              </a:spcBef>
              <a:buSzPct val="100000"/>
              <a:buAutoNum type="arabicPeriod" startAt="1"/>
              <a:defRPr sz="5096">
                <a:solidFill>
                  <a:srgbClr val="FFFFFF"/>
                </a:solidFill>
              </a:defRPr>
            </a:pPr>
            <a:r>
              <a:t>Find other successful YouTube Channels targeting your market.</a:t>
            </a:r>
          </a:p>
          <a:p>
            <a:pPr lvl="1" marL="1742439" indent="-871219" defTabSz="808990">
              <a:spcBef>
                <a:spcPts val="5700"/>
              </a:spcBef>
              <a:buSzPct val="100000"/>
              <a:buAutoNum type="arabicPeriod" startAt="1"/>
              <a:defRPr sz="5096">
                <a:solidFill>
                  <a:srgbClr val="FFFFFF"/>
                </a:solidFill>
              </a:defRPr>
            </a:pPr>
            <a:r>
              <a:t>Create a content plan based on your research</a:t>
            </a:r>
          </a:p>
          <a:p>
            <a:pPr lvl="1" marL="1742439" indent="-871219" defTabSz="808990">
              <a:spcBef>
                <a:spcPts val="5700"/>
              </a:spcBef>
              <a:buSzPct val="100000"/>
              <a:buAutoNum type="arabicPeriod" startAt="1"/>
              <a:defRPr sz="5096">
                <a:solidFill>
                  <a:srgbClr val="FFFFFF"/>
                </a:solidFill>
              </a:defRPr>
            </a:pPr>
            <a:r>
              <a:t>Record your videos</a:t>
            </a:r>
          </a:p>
          <a:p>
            <a:pPr lvl="1" marL="1742439" indent="-871219" defTabSz="808990">
              <a:spcBef>
                <a:spcPts val="5700"/>
              </a:spcBef>
              <a:buSzPct val="100000"/>
              <a:buAutoNum type="arabicPeriod" startAt="1"/>
              <a:defRPr sz="5096">
                <a:solidFill>
                  <a:srgbClr val="FFFFFF"/>
                </a:solidFill>
              </a:defRPr>
            </a:pPr>
            <a:r>
              <a:t>Optimize your videos for rankings in YouTube</a:t>
            </a:r>
          </a:p>
          <a:p>
            <a:pPr lvl="1" marL="1742439" indent="-871219" defTabSz="808990">
              <a:spcBef>
                <a:spcPts val="5700"/>
              </a:spcBef>
              <a:buSzPct val="100000"/>
              <a:buAutoNum type="arabicPeriod" startAt="1"/>
              <a:defRPr sz="5096">
                <a:solidFill>
                  <a:srgbClr val="FFFFFF"/>
                </a:solidFill>
              </a:defRPr>
            </a:pPr>
            <a:r>
              <a:t>Optimize your videos for getting clicks to your website</a:t>
            </a:r>
          </a:p>
        </p:txBody>
      </p:sp>
      <p:pic>
        <p:nvPicPr>
          <p:cNvPr id="250" name="DFS Logo For Dark.png"/>
          <p:cNvPicPr>
            <a:picLocks noChangeAspect="1"/>
          </p:cNvPicPr>
          <p:nvPr/>
        </p:nvPicPr>
        <p:blipFill>
          <a:blip r:embed="rId3">
            <a:extLst/>
          </a:blip>
          <a:stretch>
            <a:fillRect/>
          </a:stretch>
        </p:blipFill>
        <p:spPr>
          <a:xfrm>
            <a:off x="17839875" y="11975521"/>
            <a:ext cx="6259367" cy="1353378"/>
          </a:xfrm>
          <a:prstGeom prst="rect">
            <a:avLst/>
          </a:prstGeom>
          <a:ln w="12700">
            <a:miter lim="400000"/>
          </a:ln>
        </p:spPr>
      </p:pic>
    </p:spTree>
  </p:cSld>
  <p:clrMapOvr>
    <a:masterClrMapping/>
  </p:clrMapOvr>
  <p:transition xmlns:p14="http://schemas.microsoft.com/office/powerpoint/2010/main" spd="med" advClick="1" p14:dur="1000"/>
</p:sld>
</file>

<file path=ppt/slides/slide38.xml><?xml version="1.0" encoding="utf-8"?>
<p:sld xmlns:a="http://schemas.openxmlformats.org/drawingml/2006/main" xmlns:r="http://schemas.openxmlformats.org/officeDocument/2006/relationships" xmlns:p="http://schemas.openxmlformats.org/presentationml/2006/main" showMasterSp="1" showMasterPhAnim="1">
  <p:cSld>
    <p:bg>
      <p:bgPr>
        <a:blipFill rotWithShape="1">
          <a:blip r:embed="rId2"/>
          <a:srcRect l="0" t="0" r="0" b="0"/>
          <a:stretch>
            <a:fillRect/>
          </a:stretch>
        </a:blipFill>
      </p:bgPr>
    </p:bg>
    <p:spTree>
      <p:nvGrpSpPr>
        <p:cNvPr id="1" name=""/>
        <p:cNvGrpSpPr/>
        <p:nvPr/>
      </p:nvGrpSpPr>
      <p:grpSpPr>
        <a:xfrm>
          <a:off x="0" y="0"/>
          <a:ext cx="0" cy="0"/>
          <a:chOff x="0" y="0"/>
          <a:chExt cx="0" cy="0"/>
        </a:xfrm>
      </p:grpSpPr>
      <p:sp>
        <p:nvSpPr>
          <p:cNvPr id="252" name="Shape 252"/>
          <p:cNvSpPr/>
          <p:nvPr>
            <p:ph type="title"/>
          </p:nvPr>
        </p:nvSpPr>
        <p:spPr>
          <a:prstGeom prst="rect">
            <a:avLst/>
          </a:prstGeom>
        </p:spPr>
        <p:txBody>
          <a:bodyPr/>
          <a:lstStyle>
            <a:lvl1pPr>
              <a:defRPr b="1">
                <a:solidFill>
                  <a:srgbClr val="FFFFFF"/>
                </a:solidFill>
                <a:latin typeface="Helvetica"/>
                <a:ea typeface="Helvetica"/>
                <a:cs typeface="Helvetica"/>
                <a:sym typeface="Helvetica"/>
              </a:defRPr>
            </a:lvl1pPr>
          </a:lstStyle>
          <a:p>
            <a:pPr/>
            <a:r>
              <a:t>EXAMPLE</a:t>
            </a:r>
          </a:p>
        </p:txBody>
      </p:sp>
      <p:sp>
        <p:nvSpPr>
          <p:cNvPr id="253" name="Shape 253"/>
          <p:cNvSpPr/>
          <p:nvPr>
            <p:ph type="body" idx="1"/>
          </p:nvPr>
        </p:nvSpPr>
        <p:spPr>
          <a:xfrm>
            <a:off x="1689100" y="3244850"/>
            <a:ext cx="21005800" cy="9207500"/>
          </a:xfrm>
          <a:prstGeom prst="rect">
            <a:avLst/>
          </a:prstGeom>
        </p:spPr>
        <p:txBody>
          <a:bodyPr/>
          <a:lstStyle/>
          <a:p>
            <a:pPr>
              <a:defRPr>
                <a:solidFill>
                  <a:srgbClr val="FFFFFF"/>
                </a:solidFill>
              </a:defRPr>
            </a:pPr>
            <a:r>
              <a:t>In your course that would be an in-depth tutorial style training program. </a:t>
            </a:r>
          </a:p>
          <a:p>
            <a:pPr>
              <a:defRPr>
                <a:solidFill>
                  <a:srgbClr val="FFFFFF"/>
                </a:solidFill>
              </a:defRPr>
            </a:pPr>
            <a:r>
              <a:t>Your lead magnet could share that same process from a high level perspective. “Here are the steps for getting traffic to your website with YouTube” You list each step and give an overview of each step.</a:t>
            </a:r>
          </a:p>
          <a:p>
            <a:pPr>
              <a:defRPr>
                <a:solidFill>
                  <a:srgbClr val="FFFFFF"/>
                </a:solidFill>
              </a:defRPr>
            </a:pPr>
            <a:r>
              <a:t>This works extremely well as people are sold on your process by reading your lead magnet. The logical next step is to buy your flagship program that teaches them in detail step-by-step.</a:t>
            </a:r>
          </a:p>
        </p:txBody>
      </p:sp>
      <p:pic>
        <p:nvPicPr>
          <p:cNvPr id="254" name="DFS Logo For Dark.png"/>
          <p:cNvPicPr>
            <a:picLocks noChangeAspect="1"/>
          </p:cNvPicPr>
          <p:nvPr/>
        </p:nvPicPr>
        <p:blipFill>
          <a:blip r:embed="rId3">
            <a:extLst/>
          </a:blip>
          <a:stretch>
            <a:fillRect/>
          </a:stretch>
        </p:blipFill>
        <p:spPr>
          <a:xfrm>
            <a:off x="17839875" y="11975521"/>
            <a:ext cx="6259367" cy="1353378"/>
          </a:xfrm>
          <a:prstGeom prst="rect">
            <a:avLst/>
          </a:prstGeom>
          <a:ln w="12700">
            <a:miter lim="400000"/>
          </a:ln>
        </p:spPr>
      </p:pic>
    </p:spTree>
  </p:cSld>
  <p:clrMapOvr>
    <a:masterClrMapping/>
  </p:clrMapOvr>
  <p:transition xmlns:p14="http://schemas.microsoft.com/office/powerpoint/2010/main" spd="med" advClick="1" p14:dur="1000"/>
</p:sld>
</file>

<file path=ppt/slides/slide39.xml><?xml version="1.0" encoding="utf-8"?>
<p:sld xmlns:a="http://schemas.openxmlformats.org/drawingml/2006/main" xmlns:r="http://schemas.openxmlformats.org/officeDocument/2006/relationships" xmlns:p="http://schemas.openxmlformats.org/presentationml/2006/main" showMasterSp="1" showMasterPhAnim="1">
  <p:cSld>
    <p:bg>
      <p:bgPr>
        <a:blipFill rotWithShape="1">
          <a:blip r:embed="rId2"/>
          <a:srcRect l="0" t="0" r="0" b="0"/>
          <a:stretch>
            <a:fillRect/>
          </a:stretch>
        </a:blipFill>
      </p:bgPr>
    </p:bg>
    <p:spTree>
      <p:nvGrpSpPr>
        <p:cNvPr id="1" name=""/>
        <p:cNvGrpSpPr/>
        <p:nvPr/>
      </p:nvGrpSpPr>
      <p:grpSpPr>
        <a:xfrm>
          <a:off x="0" y="0"/>
          <a:ext cx="0" cy="0"/>
          <a:chOff x="0" y="0"/>
          <a:chExt cx="0" cy="0"/>
        </a:xfrm>
      </p:grpSpPr>
      <p:sp>
        <p:nvSpPr>
          <p:cNvPr id="256" name="Shape 256"/>
          <p:cNvSpPr/>
          <p:nvPr>
            <p:ph type="title"/>
          </p:nvPr>
        </p:nvSpPr>
        <p:spPr>
          <a:prstGeom prst="rect">
            <a:avLst/>
          </a:prstGeom>
        </p:spPr>
        <p:txBody>
          <a:bodyPr/>
          <a:lstStyle>
            <a:lvl1pPr defTabSz="528319">
              <a:defRPr b="1" sz="7168">
                <a:solidFill>
                  <a:srgbClr val="FFFFFF"/>
                </a:solidFill>
                <a:latin typeface="Helvetica"/>
                <a:ea typeface="Helvetica"/>
                <a:cs typeface="Helvetica"/>
                <a:sym typeface="Helvetica"/>
              </a:defRPr>
            </a:lvl1pPr>
          </a:lstStyle>
          <a:p>
            <a:pPr/>
            <a:r>
              <a:t>HOW TO MAKE YOUR LEAD MAGNETS IRRESISTIBLE</a:t>
            </a:r>
          </a:p>
        </p:txBody>
      </p:sp>
      <p:sp>
        <p:nvSpPr>
          <p:cNvPr id="257" name="Shape 257"/>
          <p:cNvSpPr/>
          <p:nvPr>
            <p:ph type="body" idx="1"/>
          </p:nvPr>
        </p:nvSpPr>
        <p:spPr>
          <a:xfrm>
            <a:off x="1689100" y="3244850"/>
            <a:ext cx="21005800" cy="9207500"/>
          </a:xfrm>
          <a:prstGeom prst="rect">
            <a:avLst/>
          </a:prstGeom>
        </p:spPr>
        <p:txBody>
          <a:bodyPr/>
          <a:lstStyle/>
          <a:p>
            <a:pPr>
              <a:defRPr>
                <a:solidFill>
                  <a:srgbClr val="FFFFFF"/>
                </a:solidFill>
              </a:defRPr>
            </a:pPr>
            <a:r>
              <a:t>The biggest key to making your lead magnet irresistible is simply giving your audience what they want. They want “systems, shortcuts, hacks, cheat sheets, action guides, etc.” Frame you A to Z process as a system, shortcut, hack, cheat sheet, or action guide.</a:t>
            </a:r>
          </a:p>
          <a:p>
            <a:pPr>
              <a:defRPr>
                <a:solidFill>
                  <a:srgbClr val="FFFFFF"/>
                </a:solidFill>
              </a:defRPr>
            </a:pPr>
            <a:r>
              <a:t>Let’s go through some examples…</a:t>
            </a:r>
          </a:p>
        </p:txBody>
      </p:sp>
      <p:pic>
        <p:nvPicPr>
          <p:cNvPr id="258" name="DFS Logo For Dark.png"/>
          <p:cNvPicPr>
            <a:picLocks noChangeAspect="1"/>
          </p:cNvPicPr>
          <p:nvPr/>
        </p:nvPicPr>
        <p:blipFill>
          <a:blip r:embed="rId3">
            <a:extLst/>
          </a:blip>
          <a:stretch>
            <a:fillRect/>
          </a:stretch>
        </p:blipFill>
        <p:spPr>
          <a:xfrm>
            <a:off x="17839875" y="11975521"/>
            <a:ext cx="6259367" cy="1353378"/>
          </a:xfrm>
          <a:prstGeom prst="rect">
            <a:avLst/>
          </a:prstGeom>
          <a:ln w="12700">
            <a:miter lim="400000"/>
          </a:ln>
        </p:spPr>
      </p:pic>
    </p:spTree>
  </p:cSld>
  <p:clrMapOvr>
    <a:masterClrMapping/>
  </p:clrMapOvr>
  <p:transition xmlns:p14="http://schemas.microsoft.com/office/powerpoint/2010/main" spd="med" advClick="1" p14:dur="1000"/>
</p:sld>
</file>

<file path=ppt/slides/slide4.xml><?xml version="1.0" encoding="utf-8"?>
<p:sld xmlns:a="http://schemas.openxmlformats.org/drawingml/2006/main" xmlns:r="http://schemas.openxmlformats.org/officeDocument/2006/relationships" xmlns:p="http://schemas.openxmlformats.org/presentationml/2006/main" showMasterSp="1" showMasterPhAnim="1">
  <p:cSld>
    <p:bg>
      <p:bgPr>
        <a:blipFill rotWithShape="1">
          <a:blip r:embed="rId2"/>
          <a:srcRect l="0" t="0" r="0" b="0"/>
          <a:stretch>
            <a:fillRect/>
          </a:stretch>
        </a:blipFill>
      </p:bgPr>
    </p:bg>
    <p:spTree>
      <p:nvGrpSpPr>
        <p:cNvPr id="1" name=""/>
        <p:cNvGrpSpPr/>
        <p:nvPr/>
      </p:nvGrpSpPr>
      <p:grpSpPr>
        <a:xfrm>
          <a:off x="0" y="0"/>
          <a:ext cx="0" cy="0"/>
          <a:chOff x="0" y="0"/>
          <a:chExt cx="0" cy="0"/>
        </a:xfrm>
      </p:grpSpPr>
      <p:sp>
        <p:nvSpPr>
          <p:cNvPr id="128" name="Shape 128"/>
          <p:cNvSpPr/>
          <p:nvPr>
            <p:ph type="title"/>
          </p:nvPr>
        </p:nvSpPr>
        <p:spPr>
          <a:prstGeom prst="rect">
            <a:avLst/>
          </a:prstGeom>
        </p:spPr>
        <p:txBody>
          <a:bodyPr/>
          <a:lstStyle>
            <a:lvl1pPr defTabSz="553084">
              <a:defRPr b="1" sz="7504">
                <a:solidFill>
                  <a:srgbClr val="FFFFFF"/>
                </a:solidFill>
                <a:latin typeface="Helvetica"/>
                <a:ea typeface="Helvetica"/>
                <a:cs typeface="Helvetica"/>
                <a:sym typeface="Helvetica"/>
              </a:defRPr>
            </a:lvl1pPr>
          </a:lstStyle>
          <a:p>
            <a:pPr/>
            <a:r>
              <a:t>THE PROBLEM WITH MOST SALES FUNNELS</a:t>
            </a:r>
          </a:p>
        </p:txBody>
      </p:sp>
      <p:sp>
        <p:nvSpPr>
          <p:cNvPr id="129" name="Shape 129"/>
          <p:cNvSpPr/>
          <p:nvPr>
            <p:ph type="body" idx="1"/>
          </p:nvPr>
        </p:nvSpPr>
        <p:spPr>
          <a:xfrm>
            <a:off x="1689100" y="3244850"/>
            <a:ext cx="21005800" cy="9207500"/>
          </a:xfrm>
          <a:prstGeom prst="rect">
            <a:avLst/>
          </a:prstGeom>
        </p:spPr>
        <p:txBody>
          <a:bodyPr/>
          <a:lstStyle/>
          <a:p>
            <a:pPr>
              <a:defRPr>
                <a:solidFill>
                  <a:srgbClr val="FFFFFF"/>
                </a:solidFill>
              </a:defRPr>
            </a:pPr>
            <a:r>
              <a:t>Most sales funnels are looked at from the perspective of “what else can I throw in here to make more money.”</a:t>
            </a:r>
          </a:p>
          <a:p>
            <a:pPr>
              <a:defRPr>
                <a:solidFill>
                  <a:srgbClr val="FFFFFF"/>
                </a:solidFill>
              </a:defRPr>
            </a:pPr>
            <a:r>
              <a:t>This leaves us with sales funnels that aren’t congruent, don’t convert, and don’t help your customers solve their problems.</a:t>
            </a:r>
          </a:p>
        </p:txBody>
      </p:sp>
      <p:pic>
        <p:nvPicPr>
          <p:cNvPr id="130" name="DFS Logo For Dark.png"/>
          <p:cNvPicPr>
            <a:picLocks noChangeAspect="1"/>
          </p:cNvPicPr>
          <p:nvPr/>
        </p:nvPicPr>
        <p:blipFill>
          <a:blip r:embed="rId3">
            <a:extLst/>
          </a:blip>
          <a:stretch>
            <a:fillRect/>
          </a:stretch>
        </p:blipFill>
        <p:spPr>
          <a:xfrm>
            <a:off x="17839875" y="11975521"/>
            <a:ext cx="6259367" cy="1353378"/>
          </a:xfrm>
          <a:prstGeom prst="rect">
            <a:avLst/>
          </a:prstGeom>
          <a:ln w="12700">
            <a:miter lim="400000"/>
          </a:ln>
        </p:spPr>
      </p:pic>
    </p:spTree>
  </p:cSld>
  <p:clrMapOvr>
    <a:masterClrMapping/>
  </p:clrMapOvr>
  <p:transition xmlns:p14="http://schemas.microsoft.com/office/powerpoint/2010/main" spd="med" advClick="1" p14:dur="1000"/>
</p:sld>
</file>

<file path=ppt/slides/slide40.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260" name="Shape 260"/>
          <p:cNvSpPr/>
          <p:nvPr>
            <p:ph type="title"/>
          </p:nvPr>
        </p:nvSpPr>
        <p:spPr>
          <a:prstGeom prst="rect">
            <a:avLst/>
          </a:prstGeom>
        </p:spPr>
        <p:txBody>
          <a:bodyPr/>
          <a:lstStyle>
            <a:lvl1pPr defTabSz="701675">
              <a:defRPr b="1" sz="9520">
                <a:latin typeface="Helvetica"/>
                <a:ea typeface="Helvetica"/>
                <a:cs typeface="Helvetica"/>
                <a:sym typeface="Helvetica"/>
              </a:defRPr>
            </a:lvl1pPr>
          </a:lstStyle>
          <a:p>
            <a:pPr/>
            <a:r>
              <a:t>“The 5 Step System For Dominating YouTube And Bombarding Your Website With Traffic”</a:t>
            </a:r>
          </a:p>
        </p:txBody>
      </p:sp>
      <p:pic>
        <p:nvPicPr>
          <p:cNvPr id="261" name="DFS Logo For Light.png"/>
          <p:cNvPicPr>
            <a:picLocks noChangeAspect="1"/>
          </p:cNvPicPr>
          <p:nvPr/>
        </p:nvPicPr>
        <p:blipFill>
          <a:blip r:embed="rId2">
            <a:extLst/>
          </a:blip>
          <a:stretch>
            <a:fillRect/>
          </a:stretch>
        </p:blipFill>
        <p:spPr>
          <a:xfrm>
            <a:off x="18556854" y="12247322"/>
            <a:ext cx="5630049" cy="1217308"/>
          </a:xfrm>
          <a:prstGeom prst="rect">
            <a:avLst/>
          </a:prstGeom>
          <a:ln w="12700">
            <a:miter lim="400000"/>
          </a:ln>
        </p:spPr>
      </p:pic>
    </p:spTree>
  </p:cSld>
  <p:clrMapOvr>
    <a:masterClrMapping/>
  </p:clrMapOvr>
  <p:transition xmlns:p14="http://schemas.microsoft.com/office/powerpoint/2010/main" spd="med" advClick="1" p14:dur="1000"/>
</p:sld>
</file>

<file path=ppt/slides/slide41.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263" name="Shape 263"/>
          <p:cNvSpPr/>
          <p:nvPr>
            <p:ph type="title"/>
          </p:nvPr>
        </p:nvSpPr>
        <p:spPr>
          <a:prstGeom prst="rect">
            <a:avLst/>
          </a:prstGeom>
        </p:spPr>
        <p:txBody>
          <a:bodyPr/>
          <a:lstStyle>
            <a:lvl1pPr defTabSz="726440">
              <a:defRPr b="1" sz="9856">
                <a:latin typeface="Helvetica"/>
                <a:ea typeface="Helvetica"/>
                <a:cs typeface="Helvetica"/>
                <a:sym typeface="Helvetica"/>
              </a:defRPr>
            </a:lvl1pPr>
          </a:lstStyle>
          <a:p>
            <a:pPr/>
            <a:r>
              <a:t>“Revealed: The top 5 YouTube Hacks You Can Use To Drive Tons Of Traffic To Your Website Daily!”</a:t>
            </a:r>
          </a:p>
        </p:txBody>
      </p:sp>
      <p:pic>
        <p:nvPicPr>
          <p:cNvPr id="264" name="DFS Logo For Light.png"/>
          <p:cNvPicPr>
            <a:picLocks noChangeAspect="1"/>
          </p:cNvPicPr>
          <p:nvPr/>
        </p:nvPicPr>
        <p:blipFill>
          <a:blip r:embed="rId2">
            <a:extLst/>
          </a:blip>
          <a:stretch>
            <a:fillRect/>
          </a:stretch>
        </p:blipFill>
        <p:spPr>
          <a:xfrm>
            <a:off x="18556854" y="12247322"/>
            <a:ext cx="5630049" cy="1217308"/>
          </a:xfrm>
          <a:prstGeom prst="rect">
            <a:avLst/>
          </a:prstGeom>
          <a:ln w="12700">
            <a:miter lim="400000"/>
          </a:ln>
        </p:spPr>
      </p:pic>
    </p:spTree>
  </p:cSld>
  <p:clrMapOvr>
    <a:masterClrMapping/>
  </p:clrMapOvr>
  <p:transition xmlns:p14="http://schemas.microsoft.com/office/powerpoint/2010/main" spd="med" advClick="1" p14:dur="1000"/>
</p:sld>
</file>

<file path=ppt/slides/slide42.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266" name="Shape 266"/>
          <p:cNvSpPr/>
          <p:nvPr>
            <p:ph type="title"/>
          </p:nvPr>
        </p:nvSpPr>
        <p:spPr>
          <a:prstGeom prst="rect">
            <a:avLst/>
          </a:prstGeom>
        </p:spPr>
        <p:txBody>
          <a:bodyPr/>
          <a:lstStyle>
            <a:lvl1pPr defTabSz="709930">
              <a:defRPr b="1" sz="9632">
                <a:latin typeface="Helvetica"/>
                <a:ea typeface="Helvetica"/>
                <a:cs typeface="Helvetica"/>
                <a:sym typeface="Helvetica"/>
              </a:defRPr>
            </a:lvl1pPr>
          </a:lstStyle>
          <a:p>
            <a:pPr/>
            <a:r>
              <a:t>“FREE Action Guide: How To Get Tons Of Traffic To Your Website Following A Simple 5 Step System”</a:t>
            </a:r>
          </a:p>
        </p:txBody>
      </p:sp>
      <p:pic>
        <p:nvPicPr>
          <p:cNvPr id="267" name="DFS Logo For Light.png"/>
          <p:cNvPicPr>
            <a:picLocks noChangeAspect="1"/>
          </p:cNvPicPr>
          <p:nvPr/>
        </p:nvPicPr>
        <p:blipFill>
          <a:blip r:embed="rId2">
            <a:extLst/>
          </a:blip>
          <a:stretch>
            <a:fillRect/>
          </a:stretch>
        </p:blipFill>
        <p:spPr>
          <a:xfrm>
            <a:off x="18556854" y="12247322"/>
            <a:ext cx="5630049" cy="1217308"/>
          </a:xfrm>
          <a:prstGeom prst="rect">
            <a:avLst/>
          </a:prstGeom>
          <a:ln w="12700">
            <a:miter lim="400000"/>
          </a:ln>
        </p:spPr>
      </p:pic>
    </p:spTree>
  </p:cSld>
  <p:clrMapOvr>
    <a:masterClrMapping/>
  </p:clrMapOvr>
  <p:transition xmlns:p14="http://schemas.microsoft.com/office/powerpoint/2010/main" spd="med" advClick="1" p14:dur="1000"/>
</p:sld>
</file>

<file path=ppt/slides/slide43.xml><?xml version="1.0" encoding="utf-8"?>
<p:sld xmlns:a="http://schemas.openxmlformats.org/drawingml/2006/main" xmlns:r="http://schemas.openxmlformats.org/officeDocument/2006/relationships" xmlns:p="http://schemas.openxmlformats.org/presentationml/2006/main" showMasterSp="1" showMasterPhAnim="1">
  <p:cSld>
    <p:bg>
      <p:bgPr>
        <a:blipFill rotWithShape="1">
          <a:blip r:embed="rId2"/>
          <a:srcRect l="0" t="0" r="0" b="0"/>
          <a:stretch>
            <a:fillRect/>
          </a:stretch>
        </a:blipFill>
      </p:bgPr>
    </p:bg>
    <p:spTree>
      <p:nvGrpSpPr>
        <p:cNvPr id="1" name=""/>
        <p:cNvGrpSpPr/>
        <p:nvPr/>
      </p:nvGrpSpPr>
      <p:grpSpPr>
        <a:xfrm>
          <a:off x="0" y="0"/>
          <a:ext cx="0" cy="0"/>
          <a:chOff x="0" y="0"/>
          <a:chExt cx="0" cy="0"/>
        </a:xfrm>
      </p:grpSpPr>
      <p:sp>
        <p:nvSpPr>
          <p:cNvPr id="269" name="Shape 269"/>
          <p:cNvSpPr/>
          <p:nvPr>
            <p:ph type="title"/>
          </p:nvPr>
        </p:nvSpPr>
        <p:spPr>
          <a:prstGeom prst="rect">
            <a:avLst/>
          </a:prstGeom>
        </p:spPr>
        <p:txBody>
          <a:bodyPr/>
          <a:lstStyle>
            <a:lvl1pPr defTabSz="685165">
              <a:defRPr b="1" sz="9296">
                <a:solidFill>
                  <a:srgbClr val="FFFFFF"/>
                </a:solidFill>
                <a:latin typeface="Helvetica"/>
                <a:ea typeface="Helvetica"/>
                <a:cs typeface="Helvetica"/>
                <a:sym typeface="Helvetica"/>
              </a:defRPr>
            </a:lvl1pPr>
          </a:lstStyle>
          <a:p>
            <a:pPr/>
            <a:r>
              <a:t>PERFECT LEAD MAGNET FORMULA</a:t>
            </a:r>
          </a:p>
        </p:txBody>
      </p:sp>
      <p:sp>
        <p:nvSpPr>
          <p:cNvPr id="270" name="Shape 270"/>
          <p:cNvSpPr/>
          <p:nvPr>
            <p:ph type="body" idx="1"/>
          </p:nvPr>
        </p:nvSpPr>
        <p:spPr>
          <a:xfrm>
            <a:off x="1689100" y="3244850"/>
            <a:ext cx="21005800" cy="9207500"/>
          </a:xfrm>
          <a:prstGeom prst="rect">
            <a:avLst/>
          </a:prstGeom>
        </p:spPr>
        <p:txBody>
          <a:bodyPr/>
          <a:lstStyle/>
          <a:p>
            <a:pPr marL="463550" indent="-463550" defTabSz="602615">
              <a:spcBef>
                <a:spcPts val="4300"/>
              </a:spcBef>
              <a:defRPr sz="3796">
                <a:solidFill>
                  <a:srgbClr val="FFFFFF"/>
                </a:solidFill>
              </a:defRPr>
            </a:pPr>
            <a:r>
              <a:t>By framing our A to Z process in a way people want it become irresistible.</a:t>
            </a:r>
          </a:p>
          <a:p>
            <a:pPr marL="463550" indent="-463550" defTabSz="602615">
              <a:spcBef>
                <a:spcPts val="4300"/>
              </a:spcBef>
              <a:defRPr sz="3796">
                <a:solidFill>
                  <a:srgbClr val="FFFFFF"/>
                </a:solidFill>
              </a:defRPr>
            </a:pPr>
            <a:r>
              <a:t>Here is the perfect lead magnet format: </a:t>
            </a:r>
          </a:p>
          <a:p>
            <a:pPr lvl="1" marL="927100" indent="-463550" defTabSz="602615">
              <a:spcBef>
                <a:spcPts val="4300"/>
              </a:spcBef>
              <a:defRPr sz="3796">
                <a:solidFill>
                  <a:srgbClr val="FFFFFF"/>
                </a:solidFill>
              </a:defRPr>
            </a:pPr>
            <a:r>
              <a:t>Your Headline</a:t>
            </a:r>
          </a:p>
          <a:p>
            <a:pPr lvl="1" marL="927100" indent="-463550" defTabSz="602615">
              <a:spcBef>
                <a:spcPts val="4300"/>
              </a:spcBef>
              <a:defRPr sz="3796">
                <a:solidFill>
                  <a:srgbClr val="FFFFFF"/>
                </a:solidFill>
              </a:defRPr>
            </a:pPr>
            <a:r>
              <a:t>Pain of not having your solution</a:t>
            </a:r>
          </a:p>
          <a:p>
            <a:pPr lvl="1" marL="927100" indent="-463550" defTabSz="602615">
              <a:spcBef>
                <a:spcPts val="4300"/>
              </a:spcBef>
              <a:defRPr sz="3796">
                <a:solidFill>
                  <a:srgbClr val="FFFFFF"/>
                </a:solidFill>
              </a:defRPr>
            </a:pPr>
            <a:r>
              <a:t>Inspiration (there is a better way)</a:t>
            </a:r>
          </a:p>
          <a:p>
            <a:pPr lvl="1" marL="927100" indent="-463550" defTabSz="602615">
              <a:spcBef>
                <a:spcPts val="4300"/>
              </a:spcBef>
              <a:defRPr sz="3796">
                <a:solidFill>
                  <a:srgbClr val="FFFFFF"/>
                </a:solidFill>
              </a:defRPr>
            </a:pPr>
            <a:r>
              <a:t>Your System Steps</a:t>
            </a:r>
          </a:p>
          <a:p>
            <a:pPr lvl="1" marL="927100" indent="-463550" defTabSz="602615">
              <a:spcBef>
                <a:spcPts val="4300"/>
              </a:spcBef>
              <a:defRPr sz="3796">
                <a:solidFill>
                  <a:srgbClr val="FFFFFF"/>
                </a:solidFill>
              </a:defRPr>
            </a:pPr>
            <a:r>
              <a:t>What to do next? (sells your flagship product)</a:t>
            </a:r>
          </a:p>
          <a:p>
            <a:pPr marL="463550" indent="-463550" defTabSz="602615">
              <a:spcBef>
                <a:spcPts val="4300"/>
              </a:spcBef>
              <a:defRPr sz="3796">
                <a:solidFill>
                  <a:srgbClr val="FFFFFF"/>
                </a:solidFill>
              </a:defRPr>
            </a:pPr>
            <a:r>
              <a:t>All of this can be accomplished in a short PDF or instruction video. The format doesn’t matter much. The contents inside are what matters.</a:t>
            </a:r>
          </a:p>
        </p:txBody>
      </p:sp>
      <p:pic>
        <p:nvPicPr>
          <p:cNvPr id="271" name="DFS Logo For Dark.png"/>
          <p:cNvPicPr>
            <a:picLocks noChangeAspect="1"/>
          </p:cNvPicPr>
          <p:nvPr/>
        </p:nvPicPr>
        <p:blipFill>
          <a:blip r:embed="rId3">
            <a:extLst/>
          </a:blip>
          <a:stretch>
            <a:fillRect/>
          </a:stretch>
        </p:blipFill>
        <p:spPr>
          <a:xfrm>
            <a:off x="17839875" y="11975521"/>
            <a:ext cx="6259367" cy="1353378"/>
          </a:xfrm>
          <a:prstGeom prst="rect">
            <a:avLst/>
          </a:prstGeom>
          <a:ln w="12700">
            <a:miter lim="400000"/>
          </a:ln>
        </p:spPr>
      </p:pic>
    </p:spTree>
  </p:cSld>
  <p:clrMapOvr>
    <a:masterClrMapping/>
  </p:clrMapOvr>
  <p:transition xmlns:p14="http://schemas.microsoft.com/office/powerpoint/2010/main" spd="med" advClick="1" p14:dur="1000"/>
</p:sld>
</file>

<file path=ppt/slides/slide44.xml><?xml version="1.0" encoding="utf-8"?>
<p:sld xmlns:a="http://schemas.openxmlformats.org/drawingml/2006/main" xmlns:r="http://schemas.openxmlformats.org/officeDocument/2006/relationships" xmlns:p="http://schemas.openxmlformats.org/presentationml/2006/main" showMasterSp="1" showMasterPhAnim="1">
  <p:cSld>
    <p:bg>
      <p:bgPr>
        <a:blipFill rotWithShape="1">
          <a:blip r:embed="rId2"/>
          <a:srcRect l="0" t="0" r="0" b="0"/>
          <a:stretch>
            <a:fillRect/>
          </a:stretch>
        </a:blipFill>
      </p:bgPr>
    </p:bg>
    <p:spTree>
      <p:nvGrpSpPr>
        <p:cNvPr id="1" name=""/>
        <p:cNvGrpSpPr/>
        <p:nvPr/>
      </p:nvGrpSpPr>
      <p:grpSpPr>
        <a:xfrm>
          <a:off x="0" y="0"/>
          <a:ext cx="0" cy="0"/>
          <a:chOff x="0" y="0"/>
          <a:chExt cx="0" cy="0"/>
        </a:xfrm>
      </p:grpSpPr>
      <p:sp>
        <p:nvSpPr>
          <p:cNvPr id="273" name="Shape 273"/>
          <p:cNvSpPr/>
          <p:nvPr>
            <p:ph type="title"/>
          </p:nvPr>
        </p:nvSpPr>
        <p:spPr>
          <a:prstGeom prst="rect">
            <a:avLst/>
          </a:prstGeom>
        </p:spPr>
        <p:txBody>
          <a:bodyPr/>
          <a:lstStyle>
            <a:lvl1pPr>
              <a:defRPr b="1">
                <a:solidFill>
                  <a:srgbClr val="FFFFFF"/>
                </a:solidFill>
                <a:latin typeface="Helvetica"/>
                <a:ea typeface="Helvetica"/>
                <a:cs typeface="Helvetica"/>
                <a:sym typeface="Helvetica"/>
              </a:defRPr>
            </a:lvl1pPr>
          </a:lstStyle>
          <a:p>
            <a:pPr/>
            <a:r>
              <a:t>HOMEWORK:</a:t>
            </a:r>
          </a:p>
        </p:txBody>
      </p:sp>
      <p:sp>
        <p:nvSpPr>
          <p:cNvPr id="274" name="Shape 274"/>
          <p:cNvSpPr/>
          <p:nvPr>
            <p:ph type="body" idx="1"/>
          </p:nvPr>
        </p:nvSpPr>
        <p:spPr>
          <a:xfrm>
            <a:off x="1689100" y="3244850"/>
            <a:ext cx="21005800" cy="9207500"/>
          </a:xfrm>
          <a:prstGeom prst="rect">
            <a:avLst/>
          </a:prstGeom>
        </p:spPr>
        <p:txBody>
          <a:bodyPr/>
          <a:lstStyle>
            <a:lvl1pPr marL="0" indent="0">
              <a:buSzTx/>
              <a:buNone/>
              <a:defRPr>
                <a:solidFill>
                  <a:srgbClr val="FFFFFF"/>
                </a:solidFill>
              </a:defRPr>
            </a:lvl1pPr>
          </a:lstStyle>
          <a:p>
            <a:pPr/>
            <a:r>
              <a:t>Outline the steps of your solution.  Choose between a system, shortcut, hack, cheat sheet, or action guide. Turn it into a guide or video that gives them an overview of the steps of your solution. Transition them what to do next. (buy your flagship product.) Export in its final format.</a:t>
            </a:r>
          </a:p>
        </p:txBody>
      </p:sp>
      <p:pic>
        <p:nvPicPr>
          <p:cNvPr id="275" name="DFS Logo For Dark.png"/>
          <p:cNvPicPr>
            <a:picLocks noChangeAspect="1"/>
          </p:cNvPicPr>
          <p:nvPr/>
        </p:nvPicPr>
        <p:blipFill>
          <a:blip r:embed="rId3">
            <a:extLst/>
          </a:blip>
          <a:stretch>
            <a:fillRect/>
          </a:stretch>
        </p:blipFill>
        <p:spPr>
          <a:xfrm>
            <a:off x="17839875" y="11975521"/>
            <a:ext cx="6259367" cy="1353378"/>
          </a:xfrm>
          <a:prstGeom prst="rect">
            <a:avLst/>
          </a:prstGeom>
          <a:ln w="12700">
            <a:miter lim="400000"/>
          </a:ln>
        </p:spPr>
      </p:pic>
    </p:spTree>
  </p:cSld>
  <p:clrMapOvr>
    <a:masterClrMapping/>
  </p:clrMapOvr>
  <p:transition xmlns:p14="http://schemas.microsoft.com/office/powerpoint/2010/main" spd="med" advClick="1" p14:dur="1000"/>
</p:sld>
</file>

<file path=ppt/slides/slide45.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pic>
        <p:nvPicPr>
          <p:cNvPr id="277" name="06 - AUTOMATED.jpg"/>
          <p:cNvPicPr>
            <a:picLocks noChangeAspect="1"/>
          </p:cNvPicPr>
          <p:nvPr>
            <p:ph type="pic" idx="13"/>
          </p:nvPr>
        </p:nvPicPr>
        <p:blipFill>
          <a:blip r:embed="rId2">
            <a:extLst/>
          </a:blip>
          <a:srcRect l="0" t="0" r="0" b="0"/>
          <a:stretch>
            <a:fillRect/>
          </a:stretch>
        </p:blipFill>
        <p:spPr>
          <a:prstGeom prst="rect">
            <a:avLst/>
          </a:prstGeom>
        </p:spPr>
      </p:pic>
    </p:spTree>
  </p:cSld>
  <p:clrMapOvr>
    <a:masterClrMapping/>
  </p:clrMapOvr>
  <p:transition xmlns:p14="http://schemas.microsoft.com/office/powerpoint/2010/main" spd="med" advClick="1" p14:dur="1000"/>
</p:sld>
</file>

<file path=ppt/slides/slide46.xml><?xml version="1.0" encoding="utf-8"?>
<p:sld xmlns:a="http://schemas.openxmlformats.org/drawingml/2006/main" xmlns:r="http://schemas.openxmlformats.org/officeDocument/2006/relationships" xmlns:p="http://schemas.openxmlformats.org/presentationml/2006/main" showMasterSp="1" showMasterPhAnim="1">
  <p:cSld>
    <p:bg>
      <p:bgPr>
        <a:blipFill rotWithShape="1">
          <a:blip r:embed="rId2"/>
          <a:srcRect l="0" t="0" r="0" b="0"/>
          <a:stretch>
            <a:fillRect/>
          </a:stretch>
        </a:blipFill>
      </p:bgPr>
    </p:bg>
    <p:spTree>
      <p:nvGrpSpPr>
        <p:cNvPr id="1" name=""/>
        <p:cNvGrpSpPr/>
        <p:nvPr/>
      </p:nvGrpSpPr>
      <p:grpSpPr>
        <a:xfrm>
          <a:off x="0" y="0"/>
          <a:ext cx="0" cy="0"/>
          <a:chOff x="0" y="0"/>
          <a:chExt cx="0" cy="0"/>
        </a:xfrm>
      </p:grpSpPr>
      <p:sp>
        <p:nvSpPr>
          <p:cNvPr id="279" name="Shape 279"/>
          <p:cNvSpPr/>
          <p:nvPr>
            <p:ph type="title"/>
          </p:nvPr>
        </p:nvSpPr>
        <p:spPr>
          <a:prstGeom prst="rect">
            <a:avLst/>
          </a:prstGeom>
        </p:spPr>
        <p:txBody>
          <a:bodyPr/>
          <a:lstStyle>
            <a:lvl1pPr>
              <a:defRPr b="1">
                <a:solidFill>
                  <a:srgbClr val="FFFFFF"/>
                </a:solidFill>
                <a:latin typeface="Helvetica"/>
                <a:ea typeface="Helvetica"/>
                <a:cs typeface="Helvetica"/>
                <a:sym typeface="Helvetica"/>
              </a:defRPr>
            </a:lvl1pPr>
          </a:lstStyle>
          <a:p>
            <a:pPr/>
            <a:r>
              <a:t>EMAIL CAMPAIGN</a:t>
            </a:r>
          </a:p>
        </p:txBody>
      </p:sp>
      <p:sp>
        <p:nvSpPr>
          <p:cNvPr id="280" name="Shape 280"/>
          <p:cNvSpPr/>
          <p:nvPr>
            <p:ph type="body" idx="1"/>
          </p:nvPr>
        </p:nvSpPr>
        <p:spPr>
          <a:xfrm>
            <a:off x="1689100" y="3244850"/>
            <a:ext cx="21005800" cy="9207500"/>
          </a:xfrm>
          <a:prstGeom prst="rect">
            <a:avLst/>
          </a:prstGeom>
        </p:spPr>
        <p:txBody>
          <a:bodyPr/>
          <a:lstStyle/>
          <a:p>
            <a:pPr>
              <a:defRPr>
                <a:solidFill>
                  <a:srgbClr val="FFFFFF"/>
                </a:solidFill>
              </a:defRPr>
            </a:pPr>
            <a:r>
              <a:t>An email campaign is one of the most important parts of a sales funnel. Most people don’t buy the first time they see an offer. An email campaign puts that offer in front of your leads multiple times giving them multiple chances to buy. </a:t>
            </a:r>
          </a:p>
          <a:p>
            <a:pPr>
              <a:defRPr>
                <a:solidFill>
                  <a:srgbClr val="FFFFFF"/>
                </a:solidFill>
              </a:defRPr>
            </a:pPr>
            <a:r>
              <a:t>When it comes to email campaigns it can be easy getting wrapped up into writing “the perfect email campaign.” Usually this results in a super hyped up pushy email campaign that leaves people searching for the unsubscribe button. Not a good place to be when you’re in the business of selling products with emails.</a:t>
            </a:r>
          </a:p>
        </p:txBody>
      </p:sp>
      <p:pic>
        <p:nvPicPr>
          <p:cNvPr id="281" name="DFS Logo For Dark.png"/>
          <p:cNvPicPr>
            <a:picLocks noChangeAspect="1"/>
          </p:cNvPicPr>
          <p:nvPr/>
        </p:nvPicPr>
        <p:blipFill>
          <a:blip r:embed="rId3">
            <a:extLst/>
          </a:blip>
          <a:stretch>
            <a:fillRect/>
          </a:stretch>
        </p:blipFill>
        <p:spPr>
          <a:xfrm>
            <a:off x="17839875" y="11975521"/>
            <a:ext cx="6259367" cy="1353378"/>
          </a:xfrm>
          <a:prstGeom prst="rect">
            <a:avLst/>
          </a:prstGeom>
          <a:ln w="12700">
            <a:miter lim="400000"/>
          </a:ln>
        </p:spPr>
      </p:pic>
    </p:spTree>
  </p:cSld>
  <p:clrMapOvr>
    <a:masterClrMapping/>
  </p:clrMapOvr>
  <p:transition xmlns:p14="http://schemas.microsoft.com/office/powerpoint/2010/main" spd="med" advClick="1" p14:dur="1000"/>
</p:sld>
</file>

<file path=ppt/slides/slide47.xml><?xml version="1.0" encoding="utf-8"?>
<p:sld xmlns:a="http://schemas.openxmlformats.org/drawingml/2006/main" xmlns:r="http://schemas.openxmlformats.org/officeDocument/2006/relationships" xmlns:p="http://schemas.openxmlformats.org/presentationml/2006/main" showMasterSp="1" showMasterPhAnim="1">
  <p:cSld>
    <p:bg>
      <p:bgPr>
        <a:blipFill rotWithShape="1">
          <a:blip r:embed="rId2"/>
          <a:srcRect l="0" t="0" r="0" b="0"/>
          <a:stretch>
            <a:fillRect/>
          </a:stretch>
        </a:blipFill>
      </p:bgPr>
    </p:bg>
    <p:spTree>
      <p:nvGrpSpPr>
        <p:cNvPr id="1" name=""/>
        <p:cNvGrpSpPr/>
        <p:nvPr/>
      </p:nvGrpSpPr>
      <p:grpSpPr>
        <a:xfrm>
          <a:off x="0" y="0"/>
          <a:ext cx="0" cy="0"/>
          <a:chOff x="0" y="0"/>
          <a:chExt cx="0" cy="0"/>
        </a:xfrm>
      </p:grpSpPr>
      <p:sp>
        <p:nvSpPr>
          <p:cNvPr id="283" name="Shape 283"/>
          <p:cNvSpPr/>
          <p:nvPr>
            <p:ph type="title"/>
          </p:nvPr>
        </p:nvSpPr>
        <p:spPr>
          <a:prstGeom prst="rect">
            <a:avLst/>
          </a:prstGeom>
        </p:spPr>
        <p:txBody>
          <a:bodyPr/>
          <a:lstStyle>
            <a:lvl1pPr>
              <a:defRPr b="1">
                <a:solidFill>
                  <a:srgbClr val="FFFFFF"/>
                </a:solidFill>
                <a:latin typeface="Helvetica"/>
                <a:ea typeface="Helvetica"/>
                <a:cs typeface="Helvetica"/>
                <a:sym typeface="Helvetica"/>
              </a:defRPr>
            </a:lvl1pPr>
          </a:lstStyle>
          <a:p>
            <a:pPr/>
            <a:r>
              <a:t>EMAIL CAMPAIGN</a:t>
            </a:r>
          </a:p>
        </p:txBody>
      </p:sp>
      <p:sp>
        <p:nvSpPr>
          <p:cNvPr id="284" name="Shape 284"/>
          <p:cNvSpPr/>
          <p:nvPr>
            <p:ph type="body" idx="1"/>
          </p:nvPr>
        </p:nvSpPr>
        <p:spPr>
          <a:xfrm>
            <a:off x="1689100" y="3244850"/>
            <a:ext cx="21005800" cy="9207500"/>
          </a:xfrm>
          <a:prstGeom prst="rect">
            <a:avLst/>
          </a:prstGeom>
        </p:spPr>
        <p:txBody>
          <a:bodyPr/>
          <a:lstStyle/>
          <a:p>
            <a:pPr marL="577850" indent="-577850" defTabSz="751205">
              <a:spcBef>
                <a:spcPts val="5300"/>
              </a:spcBef>
              <a:defRPr sz="4732">
                <a:solidFill>
                  <a:srgbClr val="FFFFFF"/>
                </a:solidFill>
              </a:defRPr>
            </a:pPr>
            <a:r>
              <a:t>Instead, there is a much better way. An email campaign serves a few purposes:</a:t>
            </a:r>
          </a:p>
          <a:p>
            <a:pPr lvl="1" marL="1155700" indent="-577850" defTabSz="751205">
              <a:spcBef>
                <a:spcPts val="5300"/>
              </a:spcBef>
              <a:defRPr sz="4732">
                <a:solidFill>
                  <a:srgbClr val="FFFFFF"/>
                </a:solidFill>
              </a:defRPr>
            </a:pPr>
            <a:r>
              <a:t>Delivers them the free thing they subscribed for </a:t>
            </a:r>
          </a:p>
          <a:p>
            <a:pPr lvl="1" marL="1155700" indent="-577850" defTabSz="751205">
              <a:spcBef>
                <a:spcPts val="5300"/>
              </a:spcBef>
              <a:defRPr sz="4732">
                <a:solidFill>
                  <a:srgbClr val="FFFFFF"/>
                </a:solidFill>
              </a:defRPr>
            </a:pPr>
            <a:r>
              <a:t>Brands you and your solution as the answer to their problem</a:t>
            </a:r>
          </a:p>
          <a:p>
            <a:pPr lvl="1" marL="1155700" indent="-577850" defTabSz="751205">
              <a:spcBef>
                <a:spcPts val="5300"/>
              </a:spcBef>
              <a:defRPr sz="4732">
                <a:solidFill>
                  <a:srgbClr val="FFFFFF"/>
                </a:solidFill>
              </a:defRPr>
            </a:pPr>
            <a:r>
              <a:t>Educates them on why your flagship program is the solution to their problem</a:t>
            </a:r>
          </a:p>
          <a:p>
            <a:pPr lvl="1" marL="1155700" indent="-577850" defTabSz="751205">
              <a:spcBef>
                <a:spcPts val="5300"/>
              </a:spcBef>
              <a:defRPr sz="4732">
                <a:solidFill>
                  <a:srgbClr val="FFFFFF"/>
                </a:solidFill>
              </a:defRPr>
            </a:pPr>
            <a:r>
              <a:t>Sends them to your sales engine to convert them into a buyer</a:t>
            </a:r>
          </a:p>
          <a:p>
            <a:pPr lvl="1" marL="1155700" indent="-577850" defTabSz="751205">
              <a:spcBef>
                <a:spcPts val="5300"/>
              </a:spcBef>
              <a:defRPr sz="4732">
                <a:solidFill>
                  <a:srgbClr val="FFFFFF"/>
                </a:solidFill>
              </a:defRPr>
            </a:pPr>
            <a:r>
              <a:t>Anything beyond that is icing on the cake.</a:t>
            </a:r>
          </a:p>
        </p:txBody>
      </p:sp>
      <p:pic>
        <p:nvPicPr>
          <p:cNvPr id="285" name="DFS Logo For Dark.png"/>
          <p:cNvPicPr>
            <a:picLocks noChangeAspect="1"/>
          </p:cNvPicPr>
          <p:nvPr/>
        </p:nvPicPr>
        <p:blipFill>
          <a:blip r:embed="rId3">
            <a:extLst/>
          </a:blip>
          <a:stretch>
            <a:fillRect/>
          </a:stretch>
        </p:blipFill>
        <p:spPr>
          <a:xfrm>
            <a:off x="17839875" y="11975521"/>
            <a:ext cx="6259367" cy="1353378"/>
          </a:xfrm>
          <a:prstGeom prst="rect">
            <a:avLst/>
          </a:prstGeom>
          <a:ln w="12700">
            <a:miter lim="400000"/>
          </a:ln>
        </p:spPr>
      </p:pic>
    </p:spTree>
  </p:cSld>
  <p:clrMapOvr>
    <a:masterClrMapping/>
  </p:clrMapOvr>
  <p:transition xmlns:p14="http://schemas.microsoft.com/office/powerpoint/2010/main" spd="med" advClick="1" p14:dur="1000"/>
</p:sld>
</file>

<file path=ppt/slides/slide48.xml><?xml version="1.0" encoding="utf-8"?>
<p:sld xmlns:a="http://schemas.openxmlformats.org/drawingml/2006/main" xmlns:r="http://schemas.openxmlformats.org/officeDocument/2006/relationships" xmlns:p="http://schemas.openxmlformats.org/presentationml/2006/main" showMasterSp="1" showMasterPhAnim="1">
  <p:cSld>
    <p:bg>
      <p:bgPr>
        <a:blipFill rotWithShape="1">
          <a:blip r:embed="rId2"/>
          <a:srcRect l="0" t="0" r="0" b="0"/>
          <a:stretch>
            <a:fillRect/>
          </a:stretch>
        </a:blipFill>
      </p:bgPr>
    </p:bg>
    <p:spTree>
      <p:nvGrpSpPr>
        <p:cNvPr id="1" name=""/>
        <p:cNvGrpSpPr/>
        <p:nvPr/>
      </p:nvGrpSpPr>
      <p:grpSpPr>
        <a:xfrm>
          <a:off x="0" y="0"/>
          <a:ext cx="0" cy="0"/>
          <a:chOff x="0" y="0"/>
          <a:chExt cx="0" cy="0"/>
        </a:xfrm>
      </p:grpSpPr>
      <p:sp>
        <p:nvSpPr>
          <p:cNvPr id="287" name="Shape 287"/>
          <p:cNvSpPr/>
          <p:nvPr>
            <p:ph type="title"/>
          </p:nvPr>
        </p:nvSpPr>
        <p:spPr>
          <a:prstGeom prst="rect">
            <a:avLst/>
          </a:prstGeom>
        </p:spPr>
        <p:txBody>
          <a:bodyPr/>
          <a:lstStyle>
            <a:lvl1pPr>
              <a:defRPr b="1">
                <a:solidFill>
                  <a:srgbClr val="FFFFFF"/>
                </a:solidFill>
                <a:latin typeface="Helvetica"/>
                <a:ea typeface="Helvetica"/>
                <a:cs typeface="Helvetica"/>
                <a:sym typeface="Helvetica"/>
              </a:defRPr>
            </a:lvl1pPr>
          </a:lstStyle>
          <a:p>
            <a:pPr/>
            <a:r>
              <a:t>EMAIL CAMPAIGN</a:t>
            </a:r>
          </a:p>
        </p:txBody>
      </p:sp>
      <p:sp>
        <p:nvSpPr>
          <p:cNvPr id="288" name="Shape 288"/>
          <p:cNvSpPr/>
          <p:nvPr>
            <p:ph type="body" idx="1"/>
          </p:nvPr>
        </p:nvSpPr>
        <p:spPr>
          <a:xfrm>
            <a:off x="1689100" y="3244850"/>
            <a:ext cx="21005800" cy="9207500"/>
          </a:xfrm>
          <a:prstGeom prst="rect">
            <a:avLst/>
          </a:prstGeom>
        </p:spPr>
        <p:txBody>
          <a:bodyPr/>
          <a:lstStyle/>
          <a:p>
            <a:pPr marL="501650" indent="-501650" defTabSz="652145">
              <a:spcBef>
                <a:spcPts val="4600"/>
              </a:spcBef>
              <a:defRPr sz="4108">
                <a:solidFill>
                  <a:srgbClr val="FFFFFF"/>
                </a:solidFill>
              </a:defRPr>
            </a:pPr>
            <a:r>
              <a:t>Email 1 is your welcome email. This email delivers your free giveaway and sets the tone for your email campaign. A good welcome email will get people to their free giveaway download, tell them about how you and your brand will help them, get them engaging.</a:t>
            </a:r>
          </a:p>
          <a:p>
            <a:pPr marL="501650" indent="-501650" defTabSz="652145">
              <a:spcBef>
                <a:spcPts val="4600"/>
              </a:spcBef>
              <a:defRPr sz="4108">
                <a:solidFill>
                  <a:srgbClr val="FFFFFF"/>
                </a:solidFill>
              </a:defRPr>
            </a:pPr>
            <a:r>
              <a:t>An easy way to get them engaging is to ask them questions. A simple way to do this is ask them what their biggest questions is about your niche. Or What the number 1 thing is they want to learn...or the number 1 thing holding them back. Or you can keep it even more simple and ask them to respond and let you know they got your free guide.</a:t>
            </a:r>
          </a:p>
          <a:p>
            <a:pPr marL="501650" indent="-501650" defTabSz="652145">
              <a:spcBef>
                <a:spcPts val="4600"/>
              </a:spcBef>
              <a:defRPr sz="4108">
                <a:solidFill>
                  <a:srgbClr val="FFFFFF"/>
                </a:solidFill>
              </a:defRPr>
            </a:pPr>
            <a:r>
              <a:t>However, by getting them to engage you get them acting on your emails and interacting with you. This means they are more likely to respond and open your emails in the future. It also helps deliverability for your emails as providers know that people are actively engaging with your emails.</a:t>
            </a:r>
          </a:p>
        </p:txBody>
      </p:sp>
      <p:pic>
        <p:nvPicPr>
          <p:cNvPr id="289" name="DFS Logo For Dark.png"/>
          <p:cNvPicPr>
            <a:picLocks noChangeAspect="1"/>
          </p:cNvPicPr>
          <p:nvPr/>
        </p:nvPicPr>
        <p:blipFill>
          <a:blip r:embed="rId3">
            <a:extLst/>
          </a:blip>
          <a:stretch>
            <a:fillRect/>
          </a:stretch>
        </p:blipFill>
        <p:spPr>
          <a:xfrm>
            <a:off x="17839875" y="11975521"/>
            <a:ext cx="6259367" cy="1353378"/>
          </a:xfrm>
          <a:prstGeom prst="rect">
            <a:avLst/>
          </a:prstGeom>
          <a:ln w="12700">
            <a:miter lim="400000"/>
          </a:ln>
        </p:spPr>
      </p:pic>
    </p:spTree>
  </p:cSld>
  <p:clrMapOvr>
    <a:masterClrMapping/>
  </p:clrMapOvr>
  <p:transition xmlns:p14="http://schemas.microsoft.com/office/powerpoint/2010/main" spd="med" advClick="1" p14:dur="1000"/>
</p:sld>
</file>

<file path=ppt/slides/slide49.xml><?xml version="1.0" encoding="utf-8"?>
<p:sld xmlns:a="http://schemas.openxmlformats.org/drawingml/2006/main" xmlns:r="http://schemas.openxmlformats.org/officeDocument/2006/relationships" xmlns:p="http://schemas.openxmlformats.org/presentationml/2006/main" showMasterSp="1" showMasterPhAnim="1">
  <p:cSld>
    <p:bg>
      <p:bgPr>
        <a:blipFill rotWithShape="1">
          <a:blip r:embed="rId2"/>
          <a:srcRect l="0" t="0" r="0" b="0"/>
          <a:stretch>
            <a:fillRect/>
          </a:stretch>
        </a:blipFill>
      </p:bgPr>
    </p:bg>
    <p:spTree>
      <p:nvGrpSpPr>
        <p:cNvPr id="1" name=""/>
        <p:cNvGrpSpPr/>
        <p:nvPr/>
      </p:nvGrpSpPr>
      <p:grpSpPr>
        <a:xfrm>
          <a:off x="0" y="0"/>
          <a:ext cx="0" cy="0"/>
          <a:chOff x="0" y="0"/>
          <a:chExt cx="0" cy="0"/>
        </a:xfrm>
      </p:grpSpPr>
      <p:sp>
        <p:nvSpPr>
          <p:cNvPr id="291" name="Shape 291"/>
          <p:cNvSpPr/>
          <p:nvPr>
            <p:ph type="title"/>
          </p:nvPr>
        </p:nvSpPr>
        <p:spPr>
          <a:prstGeom prst="rect">
            <a:avLst/>
          </a:prstGeom>
        </p:spPr>
        <p:txBody>
          <a:bodyPr/>
          <a:lstStyle>
            <a:lvl1pPr>
              <a:defRPr b="1">
                <a:solidFill>
                  <a:srgbClr val="FFFFFF"/>
                </a:solidFill>
                <a:latin typeface="Helvetica"/>
                <a:ea typeface="Helvetica"/>
                <a:cs typeface="Helvetica"/>
                <a:sym typeface="Helvetica"/>
              </a:defRPr>
            </a:lvl1pPr>
          </a:lstStyle>
          <a:p>
            <a:pPr/>
            <a:r>
              <a:t>EMAIL CAMPAIGN</a:t>
            </a:r>
          </a:p>
        </p:txBody>
      </p:sp>
      <p:sp>
        <p:nvSpPr>
          <p:cNvPr id="292" name="Shape 292"/>
          <p:cNvSpPr/>
          <p:nvPr>
            <p:ph type="body" idx="1"/>
          </p:nvPr>
        </p:nvSpPr>
        <p:spPr>
          <a:xfrm>
            <a:off x="1689100" y="3244850"/>
            <a:ext cx="21005800" cy="9207500"/>
          </a:xfrm>
          <a:prstGeom prst="rect">
            <a:avLst/>
          </a:prstGeom>
        </p:spPr>
        <p:txBody>
          <a:bodyPr/>
          <a:lstStyle/>
          <a:p>
            <a:pPr>
              <a:defRPr>
                <a:solidFill>
                  <a:srgbClr val="FFFFFF"/>
                </a:solidFill>
              </a:defRPr>
            </a:pPr>
            <a:r>
              <a:t>Now, the easiest way to build your campaign past this is what I call value emails. A value email is simply an email that delivers a tip, advice, or something useful to your subscribers about your topic. Again, if your niche was helping busy moms lose weight you could send short tips and advice on helping them achieve their desired result.</a:t>
            </a:r>
          </a:p>
          <a:p>
            <a:pPr>
              <a:defRPr>
                <a:solidFill>
                  <a:srgbClr val="FFFFFF"/>
                </a:solidFill>
              </a:defRPr>
            </a:pPr>
            <a:r>
              <a:t>Now here is what separates this method from what most people call a “value email.” Not only should your value emails deliver tips and advice but they should also lead your subscribers to the sales engine for your course. This is very simple.</a:t>
            </a:r>
          </a:p>
        </p:txBody>
      </p:sp>
      <p:pic>
        <p:nvPicPr>
          <p:cNvPr id="293" name="DFS Logo For Dark.png"/>
          <p:cNvPicPr>
            <a:picLocks noChangeAspect="1"/>
          </p:cNvPicPr>
          <p:nvPr/>
        </p:nvPicPr>
        <p:blipFill>
          <a:blip r:embed="rId3">
            <a:extLst/>
          </a:blip>
          <a:stretch>
            <a:fillRect/>
          </a:stretch>
        </p:blipFill>
        <p:spPr>
          <a:xfrm>
            <a:off x="17839875" y="11975521"/>
            <a:ext cx="6259367" cy="1353378"/>
          </a:xfrm>
          <a:prstGeom prst="rect">
            <a:avLst/>
          </a:prstGeom>
          <a:ln w="12700">
            <a:miter lim="400000"/>
          </a:ln>
        </p:spPr>
      </p:pic>
    </p:spTree>
  </p:cSld>
  <p:clrMapOvr>
    <a:masterClrMapping/>
  </p:clrMapOvr>
  <p:transition xmlns:p14="http://schemas.microsoft.com/office/powerpoint/2010/main" spd="med" advClick="1" p14:dur="1000"/>
</p:sld>
</file>

<file path=ppt/slides/slide5.xml><?xml version="1.0" encoding="utf-8"?>
<p:sld xmlns:a="http://schemas.openxmlformats.org/drawingml/2006/main" xmlns:r="http://schemas.openxmlformats.org/officeDocument/2006/relationships" xmlns:p="http://schemas.openxmlformats.org/presentationml/2006/main" showMasterSp="1" showMasterPhAnim="1">
  <p:cSld>
    <p:bg>
      <p:bgPr>
        <a:blipFill rotWithShape="1">
          <a:blip r:embed="rId2"/>
          <a:srcRect l="0" t="0" r="0" b="0"/>
          <a:stretch>
            <a:fillRect/>
          </a:stretch>
        </a:blipFill>
      </p:bgPr>
    </p:bg>
    <p:spTree>
      <p:nvGrpSpPr>
        <p:cNvPr id="1" name=""/>
        <p:cNvGrpSpPr/>
        <p:nvPr/>
      </p:nvGrpSpPr>
      <p:grpSpPr>
        <a:xfrm>
          <a:off x="0" y="0"/>
          <a:ext cx="0" cy="0"/>
          <a:chOff x="0" y="0"/>
          <a:chExt cx="0" cy="0"/>
        </a:xfrm>
      </p:grpSpPr>
      <p:sp>
        <p:nvSpPr>
          <p:cNvPr id="132" name="Shape 132"/>
          <p:cNvSpPr/>
          <p:nvPr>
            <p:ph type="title"/>
          </p:nvPr>
        </p:nvSpPr>
        <p:spPr>
          <a:prstGeom prst="rect">
            <a:avLst/>
          </a:prstGeom>
        </p:spPr>
        <p:txBody>
          <a:bodyPr/>
          <a:lstStyle>
            <a:lvl1pPr>
              <a:defRPr b="1">
                <a:solidFill>
                  <a:srgbClr val="FFFFFF"/>
                </a:solidFill>
                <a:latin typeface="Helvetica"/>
                <a:ea typeface="Helvetica"/>
                <a:cs typeface="Helvetica"/>
                <a:sym typeface="Helvetica"/>
              </a:defRPr>
            </a:lvl1pPr>
          </a:lstStyle>
          <a:p>
            <a:pPr/>
            <a:r>
              <a:t>FLAGSHIP PROGRAM</a:t>
            </a:r>
          </a:p>
        </p:txBody>
      </p:sp>
      <p:sp>
        <p:nvSpPr>
          <p:cNvPr id="133" name="Shape 133"/>
          <p:cNvSpPr/>
          <p:nvPr>
            <p:ph type="body" idx="1"/>
          </p:nvPr>
        </p:nvSpPr>
        <p:spPr>
          <a:xfrm>
            <a:off x="1689100" y="3244850"/>
            <a:ext cx="21005800" cy="9207500"/>
          </a:xfrm>
          <a:prstGeom prst="rect">
            <a:avLst/>
          </a:prstGeom>
        </p:spPr>
        <p:txBody>
          <a:bodyPr/>
          <a:lstStyle/>
          <a:p>
            <a:pPr>
              <a:defRPr>
                <a:solidFill>
                  <a:srgbClr val="FFFFFF"/>
                </a:solidFill>
              </a:defRPr>
            </a:pPr>
            <a:r>
              <a:t>A Flagship Program is your core program that takes your customers from A to Z on the problem that you solve. </a:t>
            </a:r>
          </a:p>
          <a:p>
            <a:pPr>
              <a:defRPr>
                <a:solidFill>
                  <a:srgbClr val="FFFFFF"/>
                </a:solidFill>
              </a:defRPr>
            </a:pPr>
            <a:r>
              <a:t>Time leveraged. </a:t>
            </a:r>
          </a:p>
        </p:txBody>
      </p:sp>
      <p:pic>
        <p:nvPicPr>
          <p:cNvPr id="134" name="DFS Logo For Dark.png"/>
          <p:cNvPicPr>
            <a:picLocks noChangeAspect="1"/>
          </p:cNvPicPr>
          <p:nvPr/>
        </p:nvPicPr>
        <p:blipFill>
          <a:blip r:embed="rId3">
            <a:extLst/>
          </a:blip>
          <a:stretch>
            <a:fillRect/>
          </a:stretch>
        </p:blipFill>
        <p:spPr>
          <a:xfrm>
            <a:off x="17839875" y="11975521"/>
            <a:ext cx="6259367" cy="1353378"/>
          </a:xfrm>
          <a:prstGeom prst="rect">
            <a:avLst/>
          </a:prstGeom>
          <a:ln w="12700">
            <a:miter lim="400000"/>
          </a:ln>
        </p:spPr>
      </p:pic>
    </p:spTree>
  </p:cSld>
  <p:clrMapOvr>
    <a:masterClrMapping/>
  </p:clrMapOvr>
  <p:transition xmlns:p14="http://schemas.microsoft.com/office/powerpoint/2010/main" spd="med" advClick="1" p14:dur="1000"/>
</p:sld>
</file>

<file path=ppt/slides/slide50.xml><?xml version="1.0" encoding="utf-8"?>
<p:sld xmlns:a="http://schemas.openxmlformats.org/drawingml/2006/main" xmlns:r="http://schemas.openxmlformats.org/officeDocument/2006/relationships" xmlns:p="http://schemas.openxmlformats.org/presentationml/2006/main" showMasterSp="1" showMasterPhAnim="1">
  <p:cSld>
    <p:bg>
      <p:bgPr>
        <a:blipFill rotWithShape="1">
          <a:blip r:embed="rId2"/>
          <a:srcRect l="0" t="0" r="0" b="0"/>
          <a:stretch>
            <a:fillRect/>
          </a:stretch>
        </a:blipFill>
      </p:bgPr>
    </p:bg>
    <p:spTree>
      <p:nvGrpSpPr>
        <p:cNvPr id="1" name=""/>
        <p:cNvGrpSpPr/>
        <p:nvPr/>
      </p:nvGrpSpPr>
      <p:grpSpPr>
        <a:xfrm>
          <a:off x="0" y="0"/>
          <a:ext cx="0" cy="0"/>
          <a:chOff x="0" y="0"/>
          <a:chExt cx="0" cy="0"/>
        </a:xfrm>
      </p:grpSpPr>
      <p:sp>
        <p:nvSpPr>
          <p:cNvPr id="295" name="Shape 295"/>
          <p:cNvSpPr/>
          <p:nvPr>
            <p:ph type="title"/>
          </p:nvPr>
        </p:nvSpPr>
        <p:spPr>
          <a:prstGeom prst="rect">
            <a:avLst/>
          </a:prstGeom>
        </p:spPr>
        <p:txBody>
          <a:bodyPr/>
          <a:lstStyle>
            <a:lvl1pPr>
              <a:defRPr b="1">
                <a:solidFill>
                  <a:srgbClr val="FFFFFF"/>
                </a:solidFill>
                <a:latin typeface="Helvetica"/>
                <a:ea typeface="Helvetica"/>
                <a:cs typeface="Helvetica"/>
                <a:sym typeface="Helvetica"/>
              </a:defRPr>
            </a:lvl1pPr>
          </a:lstStyle>
          <a:p>
            <a:pPr/>
            <a:r>
              <a:t>EMAIL CAMPAIGN</a:t>
            </a:r>
          </a:p>
        </p:txBody>
      </p:sp>
      <p:sp>
        <p:nvSpPr>
          <p:cNvPr id="296" name="Shape 296"/>
          <p:cNvSpPr/>
          <p:nvPr>
            <p:ph type="body" idx="1"/>
          </p:nvPr>
        </p:nvSpPr>
        <p:spPr>
          <a:xfrm>
            <a:off x="1689100" y="3244850"/>
            <a:ext cx="21005800" cy="9207500"/>
          </a:xfrm>
          <a:prstGeom prst="rect">
            <a:avLst/>
          </a:prstGeom>
        </p:spPr>
        <p:txBody>
          <a:bodyPr/>
          <a:lstStyle/>
          <a:p>
            <a:pPr marL="558800" indent="-558800" defTabSz="726440">
              <a:spcBef>
                <a:spcPts val="5100"/>
              </a:spcBef>
              <a:defRPr sz="4576">
                <a:solidFill>
                  <a:srgbClr val="FFFFFF"/>
                </a:solidFill>
              </a:defRPr>
            </a:pPr>
            <a:r>
              <a:t>As an example let’s say you gave a tip in you gave away a tip in your email about “the number 1 exercise you should do every day to kickstart your weight loss.”</a:t>
            </a:r>
          </a:p>
          <a:p>
            <a:pPr marL="558800" indent="-558800" defTabSz="726440">
              <a:spcBef>
                <a:spcPts val="5100"/>
              </a:spcBef>
              <a:defRPr sz="4576">
                <a:solidFill>
                  <a:srgbClr val="FFFFFF"/>
                </a:solidFill>
              </a:defRPr>
            </a:pPr>
            <a:r>
              <a:t>At the end of that email you could add something like this:</a:t>
            </a:r>
          </a:p>
          <a:p>
            <a:pPr marL="0" indent="0" defTabSz="726440">
              <a:spcBef>
                <a:spcPts val="5100"/>
              </a:spcBef>
              <a:buSzTx/>
              <a:buNone/>
              <a:defRPr i="1" sz="4576">
                <a:solidFill>
                  <a:srgbClr val="FFFFFF"/>
                </a:solidFill>
              </a:defRPr>
            </a:pPr>
            <a:r>
              <a:t>“This exercise is the most important one for really kickstarting your weightloss however, its actually just 1 of 10 exercises in the daily routine we include in the Fit Moms Fitness Academy. If you want to learn more about the academy and how it can help you drop the weight check out the short presentation I put together explaining everything about the program here:</a:t>
            </a:r>
          </a:p>
          <a:p>
            <a:pPr marL="0" indent="0" defTabSz="726440">
              <a:spcBef>
                <a:spcPts val="5100"/>
              </a:spcBef>
              <a:buSzTx/>
              <a:buNone/>
              <a:defRPr i="1" sz="4576">
                <a:solidFill>
                  <a:srgbClr val="FFFFFF"/>
                </a:solidFill>
              </a:defRPr>
            </a:pPr>
            <a:r>
              <a:t>&gt;&gt; Link</a:t>
            </a:r>
          </a:p>
        </p:txBody>
      </p:sp>
      <p:pic>
        <p:nvPicPr>
          <p:cNvPr id="297" name="DFS Logo For Dark.png"/>
          <p:cNvPicPr>
            <a:picLocks noChangeAspect="1"/>
          </p:cNvPicPr>
          <p:nvPr/>
        </p:nvPicPr>
        <p:blipFill>
          <a:blip r:embed="rId3">
            <a:extLst/>
          </a:blip>
          <a:stretch>
            <a:fillRect/>
          </a:stretch>
        </p:blipFill>
        <p:spPr>
          <a:xfrm>
            <a:off x="17839875" y="11975521"/>
            <a:ext cx="6259367" cy="1353378"/>
          </a:xfrm>
          <a:prstGeom prst="rect">
            <a:avLst/>
          </a:prstGeom>
          <a:ln w="12700">
            <a:miter lim="400000"/>
          </a:ln>
        </p:spPr>
      </p:pic>
    </p:spTree>
  </p:cSld>
  <p:clrMapOvr>
    <a:masterClrMapping/>
  </p:clrMapOvr>
  <p:transition xmlns:p14="http://schemas.microsoft.com/office/powerpoint/2010/main" spd="med" advClick="1" p14:dur="1000"/>
</p:sld>
</file>

<file path=ppt/slides/slide51.xml><?xml version="1.0" encoding="utf-8"?>
<p:sld xmlns:a="http://schemas.openxmlformats.org/drawingml/2006/main" xmlns:r="http://schemas.openxmlformats.org/officeDocument/2006/relationships" xmlns:p="http://schemas.openxmlformats.org/presentationml/2006/main" showMasterSp="1" showMasterPhAnim="1">
  <p:cSld>
    <p:bg>
      <p:bgPr>
        <a:blipFill rotWithShape="1">
          <a:blip r:embed="rId2"/>
          <a:srcRect l="0" t="0" r="0" b="0"/>
          <a:stretch>
            <a:fillRect/>
          </a:stretch>
        </a:blipFill>
      </p:bgPr>
    </p:bg>
    <p:spTree>
      <p:nvGrpSpPr>
        <p:cNvPr id="1" name=""/>
        <p:cNvGrpSpPr/>
        <p:nvPr/>
      </p:nvGrpSpPr>
      <p:grpSpPr>
        <a:xfrm>
          <a:off x="0" y="0"/>
          <a:ext cx="0" cy="0"/>
          <a:chOff x="0" y="0"/>
          <a:chExt cx="0" cy="0"/>
        </a:xfrm>
      </p:grpSpPr>
      <p:sp>
        <p:nvSpPr>
          <p:cNvPr id="299" name="Shape 299"/>
          <p:cNvSpPr/>
          <p:nvPr>
            <p:ph type="title"/>
          </p:nvPr>
        </p:nvSpPr>
        <p:spPr>
          <a:prstGeom prst="rect">
            <a:avLst/>
          </a:prstGeom>
        </p:spPr>
        <p:txBody>
          <a:bodyPr/>
          <a:lstStyle>
            <a:lvl1pPr>
              <a:defRPr b="1">
                <a:solidFill>
                  <a:srgbClr val="FFFFFF"/>
                </a:solidFill>
                <a:latin typeface="Helvetica"/>
                <a:ea typeface="Helvetica"/>
                <a:cs typeface="Helvetica"/>
                <a:sym typeface="Helvetica"/>
              </a:defRPr>
            </a:lvl1pPr>
          </a:lstStyle>
          <a:p>
            <a:pPr/>
            <a:r>
              <a:t>EMAIL CAMPAIGN</a:t>
            </a:r>
          </a:p>
        </p:txBody>
      </p:sp>
      <p:sp>
        <p:nvSpPr>
          <p:cNvPr id="300" name="Shape 300"/>
          <p:cNvSpPr/>
          <p:nvPr>
            <p:ph type="body" idx="1"/>
          </p:nvPr>
        </p:nvSpPr>
        <p:spPr>
          <a:xfrm>
            <a:off x="1689100" y="3244850"/>
            <a:ext cx="21005800" cy="9207500"/>
          </a:xfrm>
          <a:prstGeom prst="rect">
            <a:avLst/>
          </a:prstGeom>
        </p:spPr>
        <p:txBody>
          <a:bodyPr/>
          <a:lstStyle>
            <a:lvl1pPr>
              <a:defRPr>
                <a:solidFill>
                  <a:srgbClr val="FFFFFF"/>
                </a:solidFill>
              </a:defRPr>
            </a:lvl1pPr>
          </a:lstStyle>
          <a:p>
            <a:pPr/>
            <a:r>
              <a:t>Not only did you offer them great advice but you also are helping them by telling them where they can get more. That link goes to the sales engine for your core offer! This is how you write an email campaign that delivers tons of value and makes sales for you 24 hours a day! </a:t>
            </a:r>
          </a:p>
        </p:txBody>
      </p:sp>
      <p:pic>
        <p:nvPicPr>
          <p:cNvPr id="301" name="DFS Logo For Dark.png"/>
          <p:cNvPicPr>
            <a:picLocks noChangeAspect="1"/>
          </p:cNvPicPr>
          <p:nvPr/>
        </p:nvPicPr>
        <p:blipFill>
          <a:blip r:embed="rId3">
            <a:extLst/>
          </a:blip>
          <a:stretch>
            <a:fillRect/>
          </a:stretch>
        </p:blipFill>
        <p:spPr>
          <a:xfrm>
            <a:off x="17839875" y="11975521"/>
            <a:ext cx="6259367" cy="1353378"/>
          </a:xfrm>
          <a:prstGeom prst="rect">
            <a:avLst/>
          </a:prstGeom>
          <a:ln w="12700">
            <a:miter lim="400000"/>
          </a:ln>
        </p:spPr>
      </p:pic>
    </p:spTree>
  </p:cSld>
  <p:clrMapOvr>
    <a:masterClrMapping/>
  </p:clrMapOvr>
  <p:transition xmlns:p14="http://schemas.microsoft.com/office/powerpoint/2010/main" spd="med" advClick="1" p14:dur="1000"/>
</p:sld>
</file>

<file path=ppt/slides/slide52.xml><?xml version="1.0" encoding="utf-8"?>
<p:sld xmlns:a="http://schemas.openxmlformats.org/drawingml/2006/main" xmlns:r="http://schemas.openxmlformats.org/officeDocument/2006/relationships" xmlns:p="http://schemas.openxmlformats.org/presentationml/2006/main" showMasterSp="1" showMasterPhAnim="1">
  <p:cSld>
    <p:bg>
      <p:bgPr>
        <a:blipFill rotWithShape="1">
          <a:blip r:embed="rId2"/>
          <a:srcRect l="0" t="0" r="0" b="0"/>
          <a:stretch>
            <a:fillRect/>
          </a:stretch>
        </a:blipFill>
      </p:bgPr>
    </p:bg>
    <p:spTree>
      <p:nvGrpSpPr>
        <p:cNvPr id="1" name=""/>
        <p:cNvGrpSpPr/>
        <p:nvPr/>
      </p:nvGrpSpPr>
      <p:grpSpPr>
        <a:xfrm>
          <a:off x="0" y="0"/>
          <a:ext cx="0" cy="0"/>
          <a:chOff x="0" y="0"/>
          <a:chExt cx="0" cy="0"/>
        </a:xfrm>
      </p:grpSpPr>
      <p:sp>
        <p:nvSpPr>
          <p:cNvPr id="303" name="Shape 303"/>
          <p:cNvSpPr/>
          <p:nvPr>
            <p:ph type="title"/>
          </p:nvPr>
        </p:nvSpPr>
        <p:spPr>
          <a:prstGeom prst="rect">
            <a:avLst/>
          </a:prstGeom>
        </p:spPr>
        <p:txBody>
          <a:bodyPr/>
          <a:lstStyle>
            <a:lvl1pPr>
              <a:defRPr b="1">
                <a:solidFill>
                  <a:srgbClr val="FFFFFF"/>
                </a:solidFill>
                <a:latin typeface="Helvetica"/>
                <a:ea typeface="Helvetica"/>
                <a:cs typeface="Helvetica"/>
                <a:sym typeface="Helvetica"/>
              </a:defRPr>
            </a:lvl1pPr>
          </a:lstStyle>
          <a:p>
            <a:pPr/>
            <a:r>
              <a:t>HOMEWORK:</a:t>
            </a:r>
          </a:p>
        </p:txBody>
      </p:sp>
      <p:sp>
        <p:nvSpPr>
          <p:cNvPr id="304" name="Shape 304"/>
          <p:cNvSpPr/>
          <p:nvPr>
            <p:ph type="body" idx="1"/>
          </p:nvPr>
        </p:nvSpPr>
        <p:spPr>
          <a:xfrm>
            <a:off x="1689100" y="3244850"/>
            <a:ext cx="21005800" cy="9207500"/>
          </a:xfrm>
          <a:prstGeom prst="rect">
            <a:avLst/>
          </a:prstGeom>
        </p:spPr>
        <p:txBody>
          <a:bodyPr/>
          <a:lstStyle>
            <a:lvl1pPr marL="0" indent="0">
              <a:buSzTx/>
              <a:buNone/>
              <a:defRPr>
                <a:solidFill>
                  <a:srgbClr val="FFFFFF"/>
                </a:solidFill>
              </a:defRPr>
            </a:lvl1pPr>
          </a:lstStyle>
          <a:p>
            <a:pPr/>
            <a:r>
              <a:t>Write the first 10 emails that will go in your email campaign. Remember the first email will deliver the free giveaway you created in the last step. Focus on delivering value and transition into a promotion for your flagship product at the end of each email. Remember, keep it simple.</a:t>
            </a:r>
          </a:p>
        </p:txBody>
      </p:sp>
      <p:pic>
        <p:nvPicPr>
          <p:cNvPr id="305" name="DFS Logo For Dark.png"/>
          <p:cNvPicPr>
            <a:picLocks noChangeAspect="1"/>
          </p:cNvPicPr>
          <p:nvPr/>
        </p:nvPicPr>
        <p:blipFill>
          <a:blip r:embed="rId3">
            <a:extLst/>
          </a:blip>
          <a:stretch>
            <a:fillRect/>
          </a:stretch>
        </p:blipFill>
        <p:spPr>
          <a:xfrm>
            <a:off x="17839875" y="11975521"/>
            <a:ext cx="6259367" cy="1353378"/>
          </a:xfrm>
          <a:prstGeom prst="rect">
            <a:avLst/>
          </a:prstGeom>
          <a:ln w="12700">
            <a:miter lim="400000"/>
          </a:ln>
        </p:spPr>
      </p:pic>
    </p:spTree>
  </p:cSld>
  <p:clrMapOvr>
    <a:masterClrMapping/>
  </p:clrMapOvr>
  <p:transition xmlns:p14="http://schemas.microsoft.com/office/powerpoint/2010/main" spd="med" advClick="1" p14:dur="1000"/>
</p:sld>
</file>

<file path=ppt/slides/slide53.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pic>
        <p:nvPicPr>
          <p:cNvPr id="307" name="07 - PRODUCTS.jpg"/>
          <p:cNvPicPr>
            <a:picLocks noChangeAspect="1"/>
          </p:cNvPicPr>
          <p:nvPr>
            <p:ph type="pic" idx="13"/>
          </p:nvPr>
        </p:nvPicPr>
        <p:blipFill>
          <a:blip r:embed="rId2">
            <a:extLst/>
          </a:blip>
          <a:srcRect l="0" t="0" r="0" b="0"/>
          <a:stretch>
            <a:fillRect/>
          </a:stretch>
        </p:blipFill>
        <p:spPr>
          <a:prstGeom prst="rect">
            <a:avLst/>
          </a:prstGeom>
        </p:spPr>
      </p:pic>
    </p:spTree>
  </p:cSld>
  <p:clrMapOvr>
    <a:masterClrMapping/>
  </p:clrMapOvr>
  <p:transition xmlns:p14="http://schemas.microsoft.com/office/powerpoint/2010/main" spd="med" advClick="1" p14:dur="1000"/>
</p:sld>
</file>

<file path=ppt/slides/slide54.xml><?xml version="1.0" encoding="utf-8"?>
<p:sld xmlns:a="http://schemas.openxmlformats.org/drawingml/2006/main" xmlns:r="http://schemas.openxmlformats.org/officeDocument/2006/relationships" xmlns:p="http://schemas.openxmlformats.org/presentationml/2006/main" showMasterSp="1" showMasterPhAnim="1">
  <p:cSld>
    <p:bg>
      <p:bgPr>
        <a:blipFill rotWithShape="1">
          <a:blip r:embed="rId2"/>
          <a:srcRect l="0" t="0" r="0" b="0"/>
          <a:stretch>
            <a:fillRect/>
          </a:stretch>
        </a:blipFill>
      </p:bgPr>
    </p:bg>
    <p:spTree>
      <p:nvGrpSpPr>
        <p:cNvPr id="1" name=""/>
        <p:cNvGrpSpPr/>
        <p:nvPr/>
      </p:nvGrpSpPr>
      <p:grpSpPr>
        <a:xfrm>
          <a:off x="0" y="0"/>
          <a:ext cx="0" cy="0"/>
          <a:chOff x="0" y="0"/>
          <a:chExt cx="0" cy="0"/>
        </a:xfrm>
      </p:grpSpPr>
      <p:sp>
        <p:nvSpPr>
          <p:cNvPr id="309" name="Shape 309"/>
          <p:cNvSpPr/>
          <p:nvPr>
            <p:ph type="title"/>
          </p:nvPr>
        </p:nvSpPr>
        <p:spPr>
          <a:prstGeom prst="rect">
            <a:avLst/>
          </a:prstGeom>
        </p:spPr>
        <p:txBody>
          <a:bodyPr/>
          <a:lstStyle>
            <a:lvl1pPr>
              <a:defRPr b="1">
                <a:solidFill>
                  <a:srgbClr val="FFFFFF"/>
                </a:solidFill>
                <a:latin typeface="Helvetica"/>
                <a:ea typeface="Helvetica"/>
                <a:cs typeface="Helvetica"/>
                <a:sym typeface="Helvetica"/>
              </a:defRPr>
            </a:lvl1pPr>
          </a:lstStyle>
          <a:p>
            <a:pPr/>
            <a:r>
              <a:t>CREATE YOUR PRODUCT</a:t>
            </a:r>
          </a:p>
        </p:txBody>
      </p:sp>
      <p:sp>
        <p:nvSpPr>
          <p:cNvPr id="310" name="Shape 310"/>
          <p:cNvSpPr/>
          <p:nvPr>
            <p:ph type="body" idx="1"/>
          </p:nvPr>
        </p:nvSpPr>
        <p:spPr>
          <a:xfrm>
            <a:off x="1689100" y="3244850"/>
            <a:ext cx="21005800" cy="9207500"/>
          </a:xfrm>
          <a:prstGeom prst="rect">
            <a:avLst/>
          </a:prstGeom>
        </p:spPr>
        <p:txBody>
          <a:bodyPr/>
          <a:lstStyle>
            <a:lvl1pPr>
              <a:defRPr>
                <a:solidFill>
                  <a:srgbClr val="FFFFFF"/>
                </a:solidFill>
              </a:defRPr>
            </a:lvl1pPr>
          </a:lstStyle>
          <a:p>
            <a:pPr/>
            <a:r>
              <a:t>Not it’s time to create your Flagship product. A question most people ask when creating a product is how long should it be? A product should be as long as it needs to be. It doesn’t have to be x amount of hours, or a certain amount of videos, or number of pages. It has to give your customers the information they need to solve the problem they have.</a:t>
            </a:r>
          </a:p>
        </p:txBody>
      </p:sp>
      <p:pic>
        <p:nvPicPr>
          <p:cNvPr id="311" name="DFS Logo For Dark.png"/>
          <p:cNvPicPr>
            <a:picLocks noChangeAspect="1"/>
          </p:cNvPicPr>
          <p:nvPr/>
        </p:nvPicPr>
        <p:blipFill>
          <a:blip r:embed="rId3">
            <a:extLst/>
          </a:blip>
          <a:stretch>
            <a:fillRect/>
          </a:stretch>
        </p:blipFill>
        <p:spPr>
          <a:xfrm>
            <a:off x="17839875" y="11975521"/>
            <a:ext cx="6259367" cy="1353378"/>
          </a:xfrm>
          <a:prstGeom prst="rect">
            <a:avLst/>
          </a:prstGeom>
          <a:ln w="12700">
            <a:miter lim="400000"/>
          </a:ln>
        </p:spPr>
      </p:pic>
    </p:spTree>
  </p:cSld>
  <p:clrMapOvr>
    <a:masterClrMapping/>
  </p:clrMapOvr>
  <p:transition xmlns:p14="http://schemas.microsoft.com/office/powerpoint/2010/main" spd="med" advClick="1" p14:dur="1000"/>
</p:sld>
</file>

<file path=ppt/slides/slide55.xml><?xml version="1.0" encoding="utf-8"?>
<p:sld xmlns:a="http://schemas.openxmlformats.org/drawingml/2006/main" xmlns:r="http://schemas.openxmlformats.org/officeDocument/2006/relationships" xmlns:p="http://schemas.openxmlformats.org/presentationml/2006/main" showMasterSp="1" showMasterPhAnim="1">
  <p:cSld>
    <p:bg>
      <p:bgPr>
        <a:blipFill rotWithShape="1">
          <a:blip r:embed="rId2"/>
          <a:srcRect l="0" t="0" r="0" b="0"/>
          <a:stretch>
            <a:fillRect/>
          </a:stretch>
        </a:blipFill>
      </p:bgPr>
    </p:bg>
    <p:spTree>
      <p:nvGrpSpPr>
        <p:cNvPr id="1" name=""/>
        <p:cNvGrpSpPr/>
        <p:nvPr/>
      </p:nvGrpSpPr>
      <p:grpSpPr>
        <a:xfrm>
          <a:off x="0" y="0"/>
          <a:ext cx="0" cy="0"/>
          <a:chOff x="0" y="0"/>
          <a:chExt cx="0" cy="0"/>
        </a:xfrm>
      </p:grpSpPr>
      <p:sp>
        <p:nvSpPr>
          <p:cNvPr id="313" name="Shape 313"/>
          <p:cNvSpPr/>
          <p:nvPr>
            <p:ph type="title"/>
          </p:nvPr>
        </p:nvSpPr>
        <p:spPr>
          <a:prstGeom prst="rect">
            <a:avLst/>
          </a:prstGeom>
        </p:spPr>
        <p:txBody>
          <a:bodyPr/>
          <a:lstStyle>
            <a:lvl1pPr>
              <a:defRPr b="1">
                <a:solidFill>
                  <a:srgbClr val="FFFFFF"/>
                </a:solidFill>
                <a:latin typeface="Helvetica"/>
                <a:ea typeface="Helvetica"/>
                <a:cs typeface="Helvetica"/>
                <a:sym typeface="Helvetica"/>
              </a:defRPr>
            </a:lvl1pPr>
          </a:lstStyle>
          <a:p>
            <a:pPr/>
            <a:r>
              <a:t>EXAMPLE</a:t>
            </a:r>
          </a:p>
        </p:txBody>
      </p:sp>
      <p:sp>
        <p:nvSpPr>
          <p:cNvPr id="314" name="Shape 314"/>
          <p:cNvSpPr/>
          <p:nvPr>
            <p:ph type="body" idx="1"/>
          </p:nvPr>
        </p:nvSpPr>
        <p:spPr>
          <a:xfrm>
            <a:off x="1689100" y="3244850"/>
            <a:ext cx="21005800" cy="9207500"/>
          </a:xfrm>
          <a:prstGeom prst="rect">
            <a:avLst/>
          </a:prstGeom>
        </p:spPr>
        <p:txBody>
          <a:bodyPr/>
          <a:lstStyle/>
          <a:p>
            <a:pPr marL="463550" indent="-463550" defTabSz="602615">
              <a:spcBef>
                <a:spcPts val="4300"/>
              </a:spcBef>
              <a:defRPr sz="3796">
                <a:solidFill>
                  <a:srgbClr val="FFFFFF"/>
                </a:solidFill>
              </a:defRPr>
            </a:pPr>
            <a:r>
              <a:t>To start you will list the steps required to solve the problem they have. As an example let’s say your flagship product is a course on creating and selling ebooks. The steps for this might be:</a:t>
            </a:r>
          </a:p>
          <a:p>
            <a:pPr lvl="1" marL="927100" indent="-463550" defTabSz="602615">
              <a:spcBef>
                <a:spcPts val="4300"/>
              </a:spcBef>
              <a:defRPr sz="3796">
                <a:solidFill>
                  <a:srgbClr val="FFFFFF"/>
                </a:solidFill>
              </a:defRPr>
            </a:pPr>
            <a:r>
              <a:t>Choosing your book topic</a:t>
            </a:r>
          </a:p>
          <a:p>
            <a:pPr lvl="1" marL="927100" indent="-463550" defTabSz="602615">
              <a:spcBef>
                <a:spcPts val="4300"/>
              </a:spcBef>
              <a:defRPr sz="3796">
                <a:solidFill>
                  <a:srgbClr val="FFFFFF"/>
                </a:solidFill>
              </a:defRPr>
            </a:pPr>
            <a:r>
              <a:t>Outlining your book</a:t>
            </a:r>
          </a:p>
          <a:p>
            <a:pPr lvl="1" marL="927100" indent="-463550" defTabSz="602615">
              <a:spcBef>
                <a:spcPts val="4300"/>
              </a:spcBef>
              <a:defRPr sz="3796">
                <a:solidFill>
                  <a:srgbClr val="FFFFFF"/>
                </a:solidFill>
              </a:defRPr>
            </a:pPr>
            <a:r>
              <a:t>Writing your book</a:t>
            </a:r>
          </a:p>
          <a:p>
            <a:pPr lvl="1" marL="927100" indent="-463550" defTabSz="602615">
              <a:spcBef>
                <a:spcPts val="4300"/>
              </a:spcBef>
              <a:defRPr sz="3796">
                <a:solidFill>
                  <a:srgbClr val="FFFFFF"/>
                </a:solidFill>
              </a:defRPr>
            </a:pPr>
            <a:r>
              <a:t>Editing your book</a:t>
            </a:r>
          </a:p>
          <a:p>
            <a:pPr lvl="1" marL="927100" indent="-463550" defTabSz="602615">
              <a:spcBef>
                <a:spcPts val="4300"/>
              </a:spcBef>
              <a:defRPr sz="3796">
                <a:solidFill>
                  <a:srgbClr val="FFFFFF"/>
                </a:solidFill>
              </a:defRPr>
            </a:pPr>
            <a:r>
              <a:t>Graphics/Cover</a:t>
            </a:r>
          </a:p>
          <a:p>
            <a:pPr lvl="1" marL="927100" indent="-463550" defTabSz="602615">
              <a:spcBef>
                <a:spcPts val="4300"/>
              </a:spcBef>
              <a:defRPr sz="3796">
                <a:solidFill>
                  <a:srgbClr val="FFFFFF"/>
                </a:solidFill>
              </a:defRPr>
            </a:pPr>
            <a:r>
              <a:t>Creating a sales system</a:t>
            </a:r>
          </a:p>
          <a:p>
            <a:pPr lvl="1" marL="927100" indent="-463550" defTabSz="602615">
              <a:spcBef>
                <a:spcPts val="4300"/>
              </a:spcBef>
              <a:defRPr sz="3796">
                <a:solidFill>
                  <a:srgbClr val="FFFFFF"/>
                </a:solidFill>
              </a:defRPr>
            </a:pPr>
            <a:r>
              <a:t>Promotion</a:t>
            </a:r>
          </a:p>
        </p:txBody>
      </p:sp>
      <p:pic>
        <p:nvPicPr>
          <p:cNvPr id="315" name="DFS Logo For Dark.png"/>
          <p:cNvPicPr>
            <a:picLocks noChangeAspect="1"/>
          </p:cNvPicPr>
          <p:nvPr/>
        </p:nvPicPr>
        <p:blipFill>
          <a:blip r:embed="rId3">
            <a:extLst/>
          </a:blip>
          <a:stretch>
            <a:fillRect/>
          </a:stretch>
        </p:blipFill>
        <p:spPr>
          <a:xfrm>
            <a:off x="17839875" y="11975521"/>
            <a:ext cx="6259367" cy="1353378"/>
          </a:xfrm>
          <a:prstGeom prst="rect">
            <a:avLst/>
          </a:prstGeom>
          <a:ln w="12700">
            <a:miter lim="400000"/>
          </a:ln>
        </p:spPr>
      </p:pic>
    </p:spTree>
  </p:cSld>
  <p:clrMapOvr>
    <a:masterClrMapping/>
  </p:clrMapOvr>
  <p:transition xmlns:p14="http://schemas.microsoft.com/office/powerpoint/2010/main" spd="med" advClick="1" p14:dur="1000"/>
</p:sld>
</file>

<file path=ppt/slides/slide56.xml><?xml version="1.0" encoding="utf-8"?>
<p:sld xmlns:a="http://schemas.openxmlformats.org/drawingml/2006/main" xmlns:r="http://schemas.openxmlformats.org/officeDocument/2006/relationships" xmlns:p="http://schemas.openxmlformats.org/presentationml/2006/main" showMasterSp="1" showMasterPhAnim="1">
  <p:cSld>
    <p:bg>
      <p:bgPr>
        <a:blipFill rotWithShape="1">
          <a:blip r:embed="rId2"/>
          <a:srcRect l="0" t="0" r="0" b="0"/>
          <a:stretch>
            <a:fillRect/>
          </a:stretch>
        </a:blipFill>
      </p:bgPr>
    </p:bg>
    <p:spTree>
      <p:nvGrpSpPr>
        <p:cNvPr id="1" name=""/>
        <p:cNvGrpSpPr/>
        <p:nvPr/>
      </p:nvGrpSpPr>
      <p:grpSpPr>
        <a:xfrm>
          <a:off x="0" y="0"/>
          <a:ext cx="0" cy="0"/>
          <a:chOff x="0" y="0"/>
          <a:chExt cx="0" cy="0"/>
        </a:xfrm>
      </p:grpSpPr>
      <p:sp>
        <p:nvSpPr>
          <p:cNvPr id="317" name="Shape 317"/>
          <p:cNvSpPr/>
          <p:nvPr>
            <p:ph type="title"/>
          </p:nvPr>
        </p:nvSpPr>
        <p:spPr>
          <a:prstGeom prst="rect">
            <a:avLst/>
          </a:prstGeom>
        </p:spPr>
        <p:txBody>
          <a:bodyPr/>
          <a:lstStyle>
            <a:lvl1pPr>
              <a:defRPr b="1">
                <a:solidFill>
                  <a:srgbClr val="FFFFFF"/>
                </a:solidFill>
                <a:latin typeface="Helvetica"/>
                <a:ea typeface="Helvetica"/>
                <a:cs typeface="Helvetica"/>
                <a:sym typeface="Helvetica"/>
              </a:defRPr>
            </a:lvl1pPr>
          </a:lstStyle>
          <a:p>
            <a:pPr/>
            <a:r>
              <a:t>EXAMPLE</a:t>
            </a:r>
          </a:p>
        </p:txBody>
      </p:sp>
      <p:sp>
        <p:nvSpPr>
          <p:cNvPr id="318" name="Shape 318"/>
          <p:cNvSpPr/>
          <p:nvPr>
            <p:ph type="body" idx="1"/>
          </p:nvPr>
        </p:nvSpPr>
        <p:spPr>
          <a:xfrm>
            <a:off x="1689100" y="3244850"/>
            <a:ext cx="21005800" cy="9207500"/>
          </a:xfrm>
          <a:prstGeom prst="rect">
            <a:avLst/>
          </a:prstGeom>
        </p:spPr>
        <p:txBody>
          <a:bodyPr/>
          <a:lstStyle/>
          <a:p>
            <a:pPr marL="558800" indent="-558800" defTabSz="726440">
              <a:spcBef>
                <a:spcPts val="5100"/>
              </a:spcBef>
              <a:defRPr sz="4576">
                <a:solidFill>
                  <a:srgbClr val="FFFFFF"/>
                </a:solidFill>
              </a:defRPr>
            </a:pPr>
            <a:r>
              <a:t>Those 7 steps would be used to teach your customers how to create and sell books. The next step is to outline each one of those steps. So you would write out the 5 to 10 steps to choosing a book topic. You would repeat this process for each step in your process.</a:t>
            </a:r>
          </a:p>
          <a:p>
            <a:pPr marL="558800" indent="-558800" defTabSz="726440">
              <a:spcBef>
                <a:spcPts val="5100"/>
              </a:spcBef>
              <a:defRPr sz="4576">
                <a:solidFill>
                  <a:srgbClr val="FFFFFF"/>
                </a:solidFill>
              </a:defRPr>
            </a:pPr>
            <a:r>
              <a:t>By the end of this exercise you will have a complete outline of steps required to create and sell books. Next you would determine the format for your product. If writing you would write in detail for your audience on each bullet point within your outline.</a:t>
            </a:r>
          </a:p>
          <a:p>
            <a:pPr marL="558800" indent="-558800" defTabSz="726440">
              <a:spcBef>
                <a:spcPts val="5100"/>
              </a:spcBef>
              <a:defRPr sz="4576">
                <a:solidFill>
                  <a:srgbClr val="FFFFFF"/>
                </a:solidFill>
              </a:defRPr>
            </a:pPr>
            <a:r>
              <a:t>If you are recording your course in video format you take the outline and turn it into presentation slides in a program like Keynote, Powerpoint, or Google slides and record yourself going through the presentation.</a:t>
            </a:r>
          </a:p>
        </p:txBody>
      </p:sp>
      <p:pic>
        <p:nvPicPr>
          <p:cNvPr id="319" name="DFS Logo For Dark.png"/>
          <p:cNvPicPr>
            <a:picLocks noChangeAspect="1"/>
          </p:cNvPicPr>
          <p:nvPr/>
        </p:nvPicPr>
        <p:blipFill>
          <a:blip r:embed="rId3">
            <a:extLst/>
          </a:blip>
          <a:stretch>
            <a:fillRect/>
          </a:stretch>
        </p:blipFill>
        <p:spPr>
          <a:xfrm>
            <a:off x="17839875" y="11975521"/>
            <a:ext cx="6259367" cy="1353378"/>
          </a:xfrm>
          <a:prstGeom prst="rect">
            <a:avLst/>
          </a:prstGeom>
          <a:ln w="12700">
            <a:miter lim="400000"/>
          </a:ln>
        </p:spPr>
      </p:pic>
    </p:spTree>
  </p:cSld>
  <p:clrMapOvr>
    <a:masterClrMapping/>
  </p:clrMapOvr>
  <p:transition xmlns:p14="http://schemas.microsoft.com/office/powerpoint/2010/main" spd="med" advClick="1" p14:dur="1000"/>
</p:sld>
</file>

<file path=ppt/slides/slide57.xml><?xml version="1.0" encoding="utf-8"?>
<p:sld xmlns:a="http://schemas.openxmlformats.org/drawingml/2006/main" xmlns:r="http://schemas.openxmlformats.org/officeDocument/2006/relationships" xmlns:p="http://schemas.openxmlformats.org/presentationml/2006/main" showMasterSp="1" showMasterPhAnim="1">
  <p:cSld>
    <p:bg>
      <p:bgPr>
        <a:blipFill rotWithShape="1">
          <a:blip r:embed="rId2"/>
          <a:srcRect l="0" t="0" r="0" b="0"/>
          <a:stretch>
            <a:fillRect/>
          </a:stretch>
        </a:blipFill>
      </p:bgPr>
    </p:bg>
    <p:spTree>
      <p:nvGrpSpPr>
        <p:cNvPr id="1" name=""/>
        <p:cNvGrpSpPr/>
        <p:nvPr/>
      </p:nvGrpSpPr>
      <p:grpSpPr>
        <a:xfrm>
          <a:off x="0" y="0"/>
          <a:ext cx="0" cy="0"/>
          <a:chOff x="0" y="0"/>
          <a:chExt cx="0" cy="0"/>
        </a:xfrm>
      </p:grpSpPr>
      <p:sp>
        <p:nvSpPr>
          <p:cNvPr id="321" name="Shape 321"/>
          <p:cNvSpPr/>
          <p:nvPr>
            <p:ph type="title"/>
          </p:nvPr>
        </p:nvSpPr>
        <p:spPr>
          <a:prstGeom prst="rect">
            <a:avLst/>
          </a:prstGeom>
        </p:spPr>
        <p:txBody>
          <a:bodyPr/>
          <a:lstStyle>
            <a:lvl1pPr>
              <a:defRPr b="1">
                <a:solidFill>
                  <a:srgbClr val="FFFFFF"/>
                </a:solidFill>
                <a:latin typeface="Helvetica"/>
                <a:ea typeface="Helvetica"/>
                <a:cs typeface="Helvetica"/>
                <a:sym typeface="Helvetica"/>
              </a:defRPr>
            </a:lvl1pPr>
          </a:lstStyle>
          <a:p>
            <a:pPr/>
            <a:r>
              <a:t>EXAMPLE</a:t>
            </a:r>
          </a:p>
        </p:txBody>
      </p:sp>
      <p:sp>
        <p:nvSpPr>
          <p:cNvPr id="322" name="Shape 322"/>
          <p:cNvSpPr/>
          <p:nvPr>
            <p:ph type="body" idx="1"/>
          </p:nvPr>
        </p:nvSpPr>
        <p:spPr>
          <a:xfrm>
            <a:off x="1689100" y="3244850"/>
            <a:ext cx="21005800" cy="9207500"/>
          </a:xfrm>
          <a:prstGeom prst="rect">
            <a:avLst/>
          </a:prstGeom>
        </p:spPr>
        <p:txBody>
          <a:bodyPr/>
          <a:lstStyle>
            <a:lvl1pPr>
              <a:defRPr>
                <a:solidFill>
                  <a:srgbClr val="FFFFFF"/>
                </a:solidFill>
              </a:defRPr>
            </a:lvl1pPr>
          </a:lstStyle>
          <a:p>
            <a:pPr/>
            <a:r>
              <a:t>If it is audio you simply record your voice detailing the steps of your outline. At the end you will have either a PDF, mp3, or mp4 video file. You can decide to split those up into segments, leave them all as one, add supplemental material such as checklist and cheat sheets etc.</a:t>
            </a:r>
          </a:p>
        </p:txBody>
      </p:sp>
      <p:pic>
        <p:nvPicPr>
          <p:cNvPr id="323" name="DFS Logo For Dark.png"/>
          <p:cNvPicPr>
            <a:picLocks noChangeAspect="1"/>
          </p:cNvPicPr>
          <p:nvPr/>
        </p:nvPicPr>
        <p:blipFill>
          <a:blip r:embed="rId3">
            <a:extLst/>
          </a:blip>
          <a:stretch>
            <a:fillRect/>
          </a:stretch>
        </p:blipFill>
        <p:spPr>
          <a:xfrm>
            <a:off x="17839875" y="11975521"/>
            <a:ext cx="6259367" cy="1353378"/>
          </a:xfrm>
          <a:prstGeom prst="rect">
            <a:avLst/>
          </a:prstGeom>
          <a:ln w="12700">
            <a:miter lim="400000"/>
          </a:ln>
        </p:spPr>
      </p:pic>
    </p:spTree>
  </p:cSld>
  <p:clrMapOvr>
    <a:masterClrMapping/>
  </p:clrMapOvr>
  <p:transition xmlns:p14="http://schemas.microsoft.com/office/powerpoint/2010/main" spd="med" advClick="1" p14:dur="1000"/>
</p:sld>
</file>

<file path=ppt/slides/slide58.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pic>
        <p:nvPicPr>
          <p:cNvPr id="325" name="fsp.jpg"/>
          <p:cNvPicPr>
            <a:picLocks noChangeAspect="1"/>
          </p:cNvPicPr>
          <p:nvPr>
            <p:ph type="pic" idx="13"/>
          </p:nvPr>
        </p:nvPicPr>
        <p:blipFill>
          <a:blip r:embed="rId2">
            <a:extLst/>
          </a:blip>
          <a:srcRect l="0" t="0" r="0" b="0"/>
          <a:stretch>
            <a:fillRect/>
          </a:stretch>
        </p:blipFill>
        <p:spPr>
          <a:prstGeom prst="rect">
            <a:avLst/>
          </a:prstGeom>
        </p:spPr>
      </p:pic>
    </p:spTree>
  </p:cSld>
  <p:clrMapOvr>
    <a:masterClrMapping/>
  </p:clrMapOvr>
  <p:transition xmlns:p14="http://schemas.microsoft.com/office/powerpoint/2010/main" spd="med" advClick="1" p14:dur="1000"/>
</p:sld>
</file>

<file path=ppt/slides/slide59.xml><?xml version="1.0" encoding="utf-8"?>
<p:sld xmlns:a="http://schemas.openxmlformats.org/drawingml/2006/main" xmlns:r="http://schemas.openxmlformats.org/officeDocument/2006/relationships" xmlns:p="http://schemas.openxmlformats.org/presentationml/2006/main" showMasterSp="1" showMasterPhAnim="1">
  <p:cSld>
    <p:bg>
      <p:bgPr>
        <a:blipFill rotWithShape="1">
          <a:blip r:embed="rId2"/>
          <a:srcRect l="0" t="0" r="0" b="0"/>
          <a:stretch>
            <a:fillRect/>
          </a:stretch>
        </a:blipFill>
      </p:bgPr>
    </p:bg>
    <p:spTree>
      <p:nvGrpSpPr>
        <p:cNvPr id="1" name=""/>
        <p:cNvGrpSpPr/>
        <p:nvPr/>
      </p:nvGrpSpPr>
      <p:grpSpPr>
        <a:xfrm>
          <a:off x="0" y="0"/>
          <a:ext cx="0" cy="0"/>
          <a:chOff x="0" y="0"/>
          <a:chExt cx="0" cy="0"/>
        </a:xfrm>
      </p:grpSpPr>
      <p:sp>
        <p:nvSpPr>
          <p:cNvPr id="327" name="Shape 327"/>
          <p:cNvSpPr/>
          <p:nvPr>
            <p:ph type="title"/>
          </p:nvPr>
        </p:nvSpPr>
        <p:spPr>
          <a:prstGeom prst="rect">
            <a:avLst/>
          </a:prstGeom>
        </p:spPr>
        <p:txBody>
          <a:bodyPr/>
          <a:lstStyle>
            <a:lvl1pPr defTabSz="800735">
              <a:defRPr b="1" sz="10864">
                <a:solidFill>
                  <a:srgbClr val="FFFFFF"/>
                </a:solidFill>
                <a:latin typeface="Helvetica"/>
                <a:ea typeface="Helvetica"/>
                <a:cs typeface="Helvetica"/>
                <a:sym typeface="Helvetica"/>
              </a:defRPr>
            </a:lvl1pPr>
          </a:lstStyle>
          <a:p>
            <a:pPr/>
            <a:r>
              <a:t>3 TIERED ASCENSION FUNNEL</a:t>
            </a:r>
          </a:p>
        </p:txBody>
      </p:sp>
      <p:sp>
        <p:nvSpPr>
          <p:cNvPr id="328" name="Shape 328"/>
          <p:cNvSpPr/>
          <p:nvPr>
            <p:ph type="body" idx="1"/>
          </p:nvPr>
        </p:nvSpPr>
        <p:spPr>
          <a:xfrm>
            <a:off x="1689100" y="3244850"/>
            <a:ext cx="21005800" cy="9207500"/>
          </a:xfrm>
          <a:prstGeom prst="rect">
            <a:avLst/>
          </a:prstGeom>
        </p:spPr>
        <p:txBody>
          <a:bodyPr/>
          <a:lstStyle/>
          <a:p>
            <a:pPr marL="495300" indent="-495300" defTabSz="643889">
              <a:spcBef>
                <a:spcPts val="4600"/>
              </a:spcBef>
              <a:defRPr sz="4055">
                <a:solidFill>
                  <a:srgbClr val="FFFFFF"/>
                </a:solidFill>
              </a:defRPr>
            </a:pPr>
            <a:r>
              <a:t>Now that you have your flagship offer put together you are ready for the next phase of your funnel. This part of your funnel doesn’t have to be implemented immediately but it can have a massive impact on your business. </a:t>
            </a:r>
          </a:p>
          <a:p>
            <a:pPr marL="495300" indent="-495300" defTabSz="643889">
              <a:spcBef>
                <a:spcPts val="4600"/>
              </a:spcBef>
              <a:defRPr sz="4055">
                <a:solidFill>
                  <a:srgbClr val="FFFFFF"/>
                </a:solidFill>
              </a:defRPr>
            </a:pPr>
            <a:r>
              <a:t>At the end of the day they are three levels at which you can offer your products. </a:t>
            </a:r>
          </a:p>
          <a:p>
            <a:pPr lvl="1" marL="990600" indent="-495300" defTabSz="643889">
              <a:spcBef>
                <a:spcPts val="4600"/>
              </a:spcBef>
              <a:defRPr sz="4055">
                <a:solidFill>
                  <a:srgbClr val="FFFFFF"/>
                </a:solidFill>
              </a:defRPr>
            </a:pPr>
            <a:r>
              <a:rPr b="1">
                <a:latin typeface="Helvetica"/>
                <a:ea typeface="Helvetica"/>
                <a:cs typeface="Helvetica"/>
                <a:sym typeface="Helvetica"/>
              </a:rPr>
              <a:t>Level 1</a:t>
            </a:r>
            <a:r>
              <a:t> - Do it on your own</a:t>
            </a:r>
          </a:p>
          <a:p>
            <a:pPr lvl="1" marL="990600" indent="-495300" defTabSz="643889">
              <a:spcBef>
                <a:spcPts val="4600"/>
              </a:spcBef>
              <a:defRPr sz="4055">
                <a:solidFill>
                  <a:srgbClr val="FFFFFF"/>
                </a:solidFill>
              </a:defRPr>
            </a:pPr>
            <a:r>
              <a:rPr b="1">
                <a:latin typeface="Helvetica"/>
                <a:ea typeface="Helvetica"/>
                <a:cs typeface="Helvetica"/>
                <a:sym typeface="Helvetica"/>
              </a:rPr>
              <a:t>Level 2</a:t>
            </a:r>
            <a:r>
              <a:t> - Do it together (Group or 1 on 1 coaching)</a:t>
            </a:r>
          </a:p>
          <a:p>
            <a:pPr lvl="1" marL="990600" indent="-495300" defTabSz="643889">
              <a:spcBef>
                <a:spcPts val="4600"/>
              </a:spcBef>
              <a:defRPr sz="4055">
                <a:solidFill>
                  <a:srgbClr val="FFFFFF"/>
                </a:solidFill>
              </a:defRPr>
            </a:pPr>
            <a:r>
              <a:rPr b="1">
                <a:latin typeface="Helvetica"/>
                <a:ea typeface="Helvetica"/>
                <a:cs typeface="Helvetica"/>
                <a:sym typeface="Helvetica"/>
              </a:rPr>
              <a:t>Level 3</a:t>
            </a:r>
            <a:r>
              <a:t> - Do it for you</a:t>
            </a:r>
          </a:p>
          <a:p>
            <a:pPr marL="495300" indent="-495300" defTabSz="643889">
              <a:spcBef>
                <a:spcPts val="4600"/>
              </a:spcBef>
              <a:defRPr sz="4055">
                <a:solidFill>
                  <a:srgbClr val="FFFFFF"/>
                </a:solidFill>
              </a:defRPr>
            </a:pPr>
            <a:r>
              <a:t>Now, this doesn’t apply to all niches. You can’t physically lose the weight for someone else. However, you can customize things and do certain components for them. Let’s illustrate through a few examples.</a:t>
            </a:r>
          </a:p>
        </p:txBody>
      </p:sp>
      <p:pic>
        <p:nvPicPr>
          <p:cNvPr id="329" name="DFS Logo For Dark.png"/>
          <p:cNvPicPr>
            <a:picLocks noChangeAspect="1"/>
          </p:cNvPicPr>
          <p:nvPr/>
        </p:nvPicPr>
        <p:blipFill>
          <a:blip r:embed="rId3">
            <a:extLst/>
          </a:blip>
          <a:stretch>
            <a:fillRect/>
          </a:stretch>
        </p:blipFill>
        <p:spPr>
          <a:xfrm>
            <a:off x="17839875" y="11975521"/>
            <a:ext cx="6259367" cy="1353378"/>
          </a:xfrm>
          <a:prstGeom prst="rect">
            <a:avLst/>
          </a:prstGeom>
          <a:ln w="12700">
            <a:miter lim="400000"/>
          </a:ln>
        </p:spPr>
      </p:pic>
    </p:spTree>
  </p:cSld>
  <p:clrMapOvr>
    <a:masterClrMapping/>
  </p:clrMapOvr>
  <p:transition xmlns:p14="http://schemas.microsoft.com/office/powerpoint/2010/main" spd="med" advClick="1" p14:dur="1000"/>
</p:sld>
</file>

<file path=ppt/slides/slide6.xml><?xml version="1.0" encoding="utf-8"?>
<p:sld xmlns:a="http://schemas.openxmlformats.org/drawingml/2006/main" xmlns:r="http://schemas.openxmlformats.org/officeDocument/2006/relationships" xmlns:p="http://schemas.openxmlformats.org/presentationml/2006/main" showMasterSp="1" showMasterPhAnim="1">
  <p:cSld>
    <p:bg>
      <p:bgPr>
        <a:blipFill rotWithShape="1">
          <a:blip r:embed="rId2"/>
          <a:srcRect l="0" t="0" r="0" b="0"/>
          <a:stretch>
            <a:fillRect/>
          </a:stretch>
        </a:blipFill>
      </p:bgPr>
    </p:bg>
    <p:spTree>
      <p:nvGrpSpPr>
        <p:cNvPr id="1" name=""/>
        <p:cNvGrpSpPr/>
        <p:nvPr/>
      </p:nvGrpSpPr>
      <p:grpSpPr>
        <a:xfrm>
          <a:off x="0" y="0"/>
          <a:ext cx="0" cy="0"/>
          <a:chOff x="0" y="0"/>
          <a:chExt cx="0" cy="0"/>
        </a:xfrm>
      </p:grpSpPr>
      <p:sp>
        <p:nvSpPr>
          <p:cNvPr id="136" name="Shape 136"/>
          <p:cNvSpPr/>
          <p:nvPr>
            <p:ph type="title"/>
          </p:nvPr>
        </p:nvSpPr>
        <p:spPr>
          <a:prstGeom prst="rect">
            <a:avLst/>
          </a:prstGeom>
        </p:spPr>
        <p:txBody>
          <a:bodyPr/>
          <a:lstStyle>
            <a:lvl1pPr defTabSz="767715">
              <a:defRPr b="1" sz="10416">
                <a:solidFill>
                  <a:srgbClr val="FFFFFF"/>
                </a:solidFill>
                <a:latin typeface="Helvetica"/>
                <a:ea typeface="Helvetica"/>
                <a:cs typeface="Helvetica"/>
                <a:sym typeface="Helvetica"/>
              </a:defRPr>
            </a:lvl1pPr>
          </a:lstStyle>
          <a:p>
            <a:pPr/>
            <a:r>
              <a:t>FLAGSHIP PROGRAM EXAMPLE</a:t>
            </a:r>
          </a:p>
        </p:txBody>
      </p:sp>
      <p:sp>
        <p:nvSpPr>
          <p:cNvPr id="137" name="Shape 137"/>
          <p:cNvSpPr/>
          <p:nvPr>
            <p:ph type="body" idx="1"/>
          </p:nvPr>
        </p:nvSpPr>
        <p:spPr>
          <a:xfrm>
            <a:off x="1689100" y="3244850"/>
            <a:ext cx="21005800" cy="9207500"/>
          </a:xfrm>
          <a:prstGeom prst="rect">
            <a:avLst/>
          </a:prstGeom>
        </p:spPr>
        <p:txBody>
          <a:bodyPr/>
          <a:lstStyle/>
          <a:p>
            <a:pPr marL="558800" indent="-558800" defTabSz="726440">
              <a:spcBef>
                <a:spcPts val="5100"/>
              </a:spcBef>
              <a:defRPr sz="4576">
                <a:solidFill>
                  <a:srgbClr val="FFFFFF"/>
                </a:solidFill>
              </a:defRPr>
            </a:pPr>
            <a:r>
              <a:t>Personal trainer that helps new moms lose weight</a:t>
            </a:r>
          </a:p>
          <a:p>
            <a:pPr marL="558800" indent="-558800" defTabSz="726440">
              <a:spcBef>
                <a:spcPts val="5100"/>
              </a:spcBef>
              <a:defRPr sz="4576">
                <a:solidFill>
                  <a:srgbClr val="FFFFFF"/>
                </a:solidFill>
              </a:defRPr>
            </a:pPr>
            <a:r>
              <a:t>Most trainers would look at that and define their core offer as personal 1 on 1 training. However, this type of offer is limited by the amount of hours you can work in a day.</a:t>
            </a:r>
          </a:p>
          <a:p>
            <a:pPr marL="558800" indent="-558800" defTabSz="726440">
              <a:spcBef>
                <a:spcPts val="5100"/>
              </a:spcBef>
              <a:defRPr sz="4576">
                <a:solidFill>
                  <a:srgbClr val="FFFFFF"/>
                </a:solidFill>
              </a:defRPr>
            </a:pPr>
            <a:r>
              <a:t>To build a business that can grow it would be best to offer a program that is time leveraged. A program that can help customers achieve their desired end result without requiring your time.</a:t>
            </a:r>
          </a:p>
          <a:p>
            <a:pPr marL="558800" indent="-558800" defTabSz="726440">
              <a:spcBef>
                <a:spcPts val="5100"/>
              </a:spcBef>
              <a:defRPr sz="4576">
                <a:solidFill>
                  <a:srgbClr val="FFFFFF"/>
                </a:solidFill>
              </a:defRPr>
            </a:pPr>
            <a:r>
              <a:t>A digital course or home study course is the ideal flagship offer as it provides your customers witha complete A to Z process on solving their problem and is time leveraged.</a:t>
            </a:r>
          </a:p>
        </p:txBody>
      </p:sp>
      <p:pic>
        <p:nvPicPr>
          <p:cNvPr id="138" name="DFS Logo For Dark.png"/>
          <p:cNvPicPr>
            <a:picLocks noChangeAspect="1"/>
          </p:cNvPicPr>
          <p:nvPr/>
        </p:nvPicPr>
        <p:blipFill>
          <a:blip r:embed="rId3">
            <a:extLst/>
          </a:blip>
          <a:stretch>
            <a:fillRect/>
          </a:stretch>
        </p:blipFill>
        <p:spPr>
          <a:xfrm>
            <a:off x="17839875" y="11975521"/>
            <a:ext cx="6259367" cy="1353378"/>
          </a:xfrm>
          <a:prstGeom prst="rect">
            <a:avLst/>
          </a:prstGeom>
          <a:ln w="12700">
            <a:miter lim="400000"/>
          </a:ln>
        </p:spPr>
      </p:pic>
    </p:spTree>
  </p:cSld>
  <p:clrMapOvr>
    <a:masterClrMapping/>
  </p:clrMapOvr>
  <p:transition xmlns:p14="http://schemas.microsoft.com/office/powerpoint/2010/main" spd="med" advClick="1" p14:dur="1000"/>
</p:sld>
</file>

<file path=ppt/slides/slide60.xml><?xml version="1.0" encoding="utf-8"?>
<p:sld xmlns:a="http://schemas.openxmlformats.org/drawingml/2006/main" xmlns:r="http://schemas.openxmlformats.org/officeDocument/2006/relationships" xmlns:p="http://schemas.openxmlformats.org/presentationml/2006/main" showMasterSp="1" showMasterPhAnim="1">
  <p:cSld>
    <p:bg>
      <p:bgPr>
        <a:blipFill rotWithShape="1">
          <a:blip r:embed="rId2"/>
          <a:srcRect l="0" t="0" r="0" b="0"/>
          <a:stretch>
            <a:fillRect/>
          </a:stretch>
        </a:blipFill>
      </p:bgPr>
    </p:bg>
    <p:spTree>
      <p:nvGrpSpPr>
        <p:cNvPr id="1" name=""/>
        <p:cNvGrpSpPr/>
        <p:nvPr/>
      </p:nvGrpSpPr>
      <p:grpSpPr>
        <a:xfrm>
          <a:off x="0" y="0"/>
          <a:ext cx="0" cy="0"/>
          <a:chOff x="0" y="0"/>
          <a:chExt cx="0" cy="0"/>
        </a:xfrm>
      </p:grpSpPr>
      <p:sp>
        <p:nvSpPr>
          <p:cNvPr id="331" name="Shape 331"/>
          <p:cNvSpPr/>
          <p:nvPr>
            <p:ph type="title"/>
          </p:nvPr>
        </p:nvSpPr>
        <p:spPr>
          <a:prstGeom prst="rect">
            <a:avLst/>
          </a:prstGeom>
        </p:spPr>
        <p:txBody>
          <a:bodyPr/>
          <a:lstStyle>
            <a:lvl1pPr defTabSz="800735">
              <a:defRPr b="1" sz="10864">
                <a:solidFill>
                  <a:srgbClr val="FFFFFF"/>
                </a:solidFill>
                <a:latin typeface="Helvetica"/>
                <a:ea typeface="Helvetica"/>
                <a:cs typeface="Helvetica"/>
                <a:sym typeface="Helvetica"/>
              </a:defRPr>
            </a:lvl1pPr>
          </a:lstStyle>
          <a:p>
            <a:pPr/>
            <a:r>
              <a:t>3 TIERED ASCENSION FUNNEL</a:t>
            </a:r>
          </a:p>
        </p:txBody>
      </p:sp>
      <p:sp>
        <p:nvSpPr>
          <p:cNvPr id="332" name="Shape 332"/>
          <p:cNvSpPr/>
          <p:nvPr>
            <p:ph type="body" idx="1"/>
          </p:nvPr>
        </p:nvSpPr>
        <p:spPr>
          <a:xfrm>
            <a:off x="1689100" y="3244850"/>
            <a:ext cx="21005800" cy="9207500"/>
          </a:xfrm>
          <a:prstGeom prst="rect">
            <a:avLst/>
          </a:prstGeom>
        </p:spPr>
        <p:txBody>
          <a:bodyPr/>
          <a:lstStyle/>
          <a:p>
            <a:pPr marL="495300" indent="-495300" defTabSz="643889">
              <a:spcBef>
                <a:spcPts val="4600"/>
              </a:spcBef>
              <a:defRPr sz="4055">
                <a:solidFill>
                  <a:srgbClr val="FFFFFF"/>
                </a:solidFill>
              </a:defRPr>
            </a:pPr>
            <a:r>
              <a:t>In the first example let’s say you teach business how to get traffic with Google Adwords. </a:t>
            </a:r>
          </a:p>
          <a:p>
            <a:pPr lvl="1" marL="990600" indent="-495300" defTabSz="643889">
              <a:spcBef>
                <a:spcPts val="4600"/>
              </a:spcBef>
              <a:defRPr sz="4055">
                <a:solidFill>
                  <a:srgbClr val="FFFFFF"/>
                </a:solidFill>
              </a:defRPr>
            </a:pPr>
            <a:r>
              <a:rPr b="1" u="sng">
                <a:latin typeface="Helvetica"/>
                <a:ea typeface="Helvetica"/>
                <a:cs typeface="Helvetica"/>
                <a:sym typeface="Helvetica"/>
              </a:rPr>
              <a:t>Level 1</a:t>
            </a:r>
            <a:r>
              <a:t> - Would be your course that teaches them step-by-step how to do it on their own.</a:t>
            </a:r>
          </a:p>
          <a:p>
            <a:pPr lvl="1" marL="990600" indent="-495300" defTabSz="643889">
              <a:spcBef>
                <a:spcPts val="4600"/>
              </a:spcBef>
              <a:defRPr sz="4055">
                <a:solidFill>
                  <a:srgbClr val="FFFFFF"/>
                </a:solidFill>
              </a:defRPr>
            </a:pPr>
            <a:r>
              <a:rPr b="1" u="sng">
                <a:latin typeface="Helvetica"/>
                <a:ea typeface="Helvetica"/>
                <a:cs typeface="Helvetica"/>
                <a:sym typeface="Helvetica"/>
              </a:rPr>
              <a:t>Level 2</a:t>
            </a:r>
            <a:r>
              <a:t> - Could be a group or 1 on 1 coaching program where you personally help them implement the training. Answer questions. Provide accountability and support.</a:t>
            </a:r>
          </a:p>
          <a:p>
            <a:pPr lvl="1" marL="990600" indent="-495300" defTabSz="643889">
              <a:spcBef>
                <a:spcPts val="4600"/>
              </a:spcBef>
              <a:defRPr sz="4055">
                <a:solidFill>
                  <a:srgbClr val="FFFFFF"/>
                </a:solidFill>
              </a:defRPr>
            </a:pPr>
            <a:r>
              <a:rPr b="1" u="sng">
                <a:latin typeface="Helvetica"/>
                <a:ea typeface="Helvetica"/>
                <a:cs typeface="Helvetica"/>
                <a:sym typeface="Helvetica"/>
              </a:rPr>
              <a:t>Level 3</a:t>
            </a:r>
            <a:r>
              <a:t> - Would you be running the ad campaigns for them.</a:t>
            </a:r>
          </a:p>
          <a:p>
            <a:pPr marL="495300" indent="-495300" defTabSz="643889">
              <a:spcBef>
                <a:spcPts val="4600"/>
              </a:spcBef>
              <a:defRPr sz="4055">
                <a:solidFill>
                  <a:srgbClr val="FFFFFF"/>
                </a:solidFill>
              </a:defRPr>
            </a:pPr>
            <a:r>
              <a:t>So you have now turned 1 product into 3 products with different price points. </a:t>
            </a:r>
          </a:p>
          <a:p>
            <a:pPr marL="495300" indent="-495300" defTabSz="643889">
              <a:spcBef>
                <a:spcPts val="4600"/>
              </a:spcBef>
              <a:defRPr sz="4055">
                <a:solidFill>
                  <a:srgbClr val="FFFFFF"/>
                </a:solidFill>
              </a:defRPr>
            </a:pPr>
            <a:r>
              <a:t>Maybe your course is $497. Your 1 on 1 coaching is $2000. Your done for you ad service is $1k per month.</a:t>
            </a:r>
          </a:p>
        </p:txBody>
      </p:sp>
      <p:pic>
        <p:nvPicPr>
          <p:cNvPr id="333" name="DFS Logo For Dark.png"/>
          <p:cNvPicPr>
            <a:picLocks noChangeAspect="1"/>
          </p:cNvPicPr>
          <p:nvPr/>
        </p:nvPicPr>
        <p:blipFill>
          <a:blip r:embed="rId3">
            <a:extLst/>
          </a:blip>
          <a:stretch>
            <a:fillRect/>
          </a:stretch>
        </p:blipFill>
        <p:spPr>
          <a:xfrm>
            <a:off x="17839875" y="11975521"/>
            <a:ext cx="6259367" cy="1353378"/>
          </a:xfrm>
          <a:prstGeom prst="rect">
            <a:avLst/>
          </a:prstGeom>
          <a:ln w="12700">
            <a:miter lim="400000"/>
          </a:ln>
        </p:spPr>
      </p:pic>
    </p:spTree>
  </p:cSld>
  <p:clrMapOvr>
    <a:masterClrMapping/>
  </p:clrMapOvr>
  <p:transition xmlns:p14="http://schemas.microsoft.com/office/powerpoint/2010/main" spd="med" advClick="1" p14:dur="1000"/>
</p:sld>
</file>

<file path=ppt/slides/slide61.xml><?xml version="1.0" encoding="utf-8"?>
<p:sld xmlns:a="http://schemas.openxmlformats.org/drawingml/2006/main" xmlns:r="http://schemas.openxmlformats.org/officeDocument/2006/relationships" xmlns:p="http://schemas.openxmlformats.org/presentationml/2006/main" showMasterSp="1" showMasterPhAnim="1">
  <p:cSld>
    <p:bg>
      <p:bgPr>
        <a:blipFill rotWithShape="1">
          <a:blip r:embed="rId2"/>
          <a:srcRect l="0" t="0" r="0" b="0"/>
          <a:stretch>
            <a:fillRect/>
          </a:stretch>
        </a:blipFill>
      </p:bgPr>
    </p:bg>
    <p:spTree>
      <p:nvGrpSpPr>
        <p:cNvPr id="1" name=""/>
        <p:cNvGrpSpPr/>
        <p:nvPr/>
      </p:nvGrpSpPr>
      <p:grpSpPr>
        <a:xfrm>
          <a:off x="0" y="0"/>
          <a:ext cx="0" cy="0"/>
          <a:chOff x="0" y="0"/>
          <a:chExt cx="0" cy="0"/>
        </a:xfrm>
      </p:grpSpPr>
      <p:sp>
        <p:nvSpPr>
          <p:cNvPr id="335" name="Shape 335"/>
          <p:cNvSpPr/>
          <p:nvPr>
            <p:ph type="title"/>
          </p:nvPr>
        </p:nvSpPr>
        <p:spPr>
          <a:prstGeom prst="rect">
            <a:avLst/>
          </a:prstGeom>
        </p:spPr>
        <p:txBody>
          <a:bodyPr/>
          <a:lstStyle>
            <a:lvl1pPr defTabSz="800735">
              <a:defRPr b="1" sz="10864">
                <a:solidFill>
                  <a:srgbClr val="FFFFFF"/>
                </a:solidFill>
                <a:latin typeface="Helvetica"/>
                <a:ea typeface="Helvetica"/>
                <a:cs typeface="Helvetica"/>
                <a:sym typeface="Helvetica"/>
              </a:defRPr>
            </a:lvl1pPr>
          </a:lstStyle>
          <a:p>
            <a:pPr/>
            <a:r>
              <a:t>3 TIERED ASCENSION FUNNEL</a:t>
            </a:r>
          </a:p>
        </p:txBody>
      </p:sp>
      <p:sp>
        <p:nvSpPr>
          <p:cNvPr id="336" name="Shape 336"/>
          <p:cNvSpPr/>
          <p:nvPr>
            <p:ph type="body" idx="1"/>
          </p:nvPr>
        </p:nvSpPr>
        <p:spPr>
          <a:xfrm>
            <a:off x="1689100" y="3244850"/>
            <a:ext cx="21005800" cy="9207500"/>
          </a:xfrm>
          <a:prstGeom prst="rect">
            <a:avLst/>
          </a:prstGeom>
        </p:spPr>
        <p:txBody>
          <a:bodyPr/>
          <a:lstStyle/>
          <a:p>
            <a:pPr marL="527050" indent="-527050" defTabSz="685165">
              <a:spcBef>
                <a:spcPts val="4800"/>
              </a:spcBef>
              <a:defRPr sz="4316">
                <a:solidFill>
                  <a:srgbClr val="FFFFFF"/>
                </a:solidFill>
              </a:defRPr>
            </a:pPr>
            <a:r>
              <a:t>Let’s look at another example in a different niche: Weight loss coach.</a:t>
            </a:r>
          </a:p>
          <a:p>
            <a:pPr lvl="1" marL="1054100" indent="-527050" defTabSz="685165">
              <a:spcBef>
                <a:spcPts val="4800"/>
              </a:spcBef>
              <a:defRPr sz="4316">
                <a:solidFill>
                  <a:srgbClr val="FFFFFF"/>
                </a:solidFill>
              </a:defRPr>
            </a:pPr>
            <a:r>
              <a:rPr b="1" u="sng">
                <a:latin typeface="Helvetica"/>
                <a:ea typeface="Helvetica"/>
                <a:cs typeface="Helvetica"/>
                <a:sym typeface="Helvetica"/>
              </a:rPr>
              <a:t>Level 1</a:t>
            </a:r>
            <a:r>
              <a:t> - Video Course and templated workout routines.</a:t>
            </a:r>
          </a:p>
          <a:p>
            <a:pPr lvl="1" marL="1054100" indent="-527050" defTabSz="685165">
              <a:spcBef>
                <a:spcPts val="4800"/>
              </a:spcBef>
              <a:defRPr sz="4316">
                <a:solidFill>
                  <a:srgbClr val="FFFFFF"/>
                </a:solidFill>
              </a:defRPr>
            </a:pPr>
            <a:r>
              <a:rPr b="1" u="sng">
                <a:latin typeface="Helvetica"/>
                <a:ea typeface="Helvetica"/>
                <a:cs typeface="Helvetica"/>
                <a:sym typeface="Helvetica"/>
              </a:rPr>
              <a:t>Level 2</a:t>
            </a:r>
            <a:r>
              <a:t> - A group coaching program that not only involves the course and workout routines but also provides accountability, assessments, and Q&amp;A.</a:t>
            </a:r>
          </a:p>
          <a:p>
            <a:pPr lvl="1" marL="1054100" indent="-527050" defTabSz="685165">
              <a:spcBef>
                <a:spcPts val="4800"/>
              </a:spcBef>
              <a:defRPr sz="4316">
                <a:solidFill>
                  <a:srgbClr val="FFFFFF"/>
                </a:solidFill>
              </a:defRPr>
            </a:pPr>
            <a:r>
              <a:rPr b="1" u="sng">
                <a:latin typeface="Helvetica"/>
                <a:ea typeface="Helvetica"/>
                <a:cs typeface="Helvetica"/>
                <a:sym typeface="Helvetica"/>
              </a:rPr>
              <a:t>Level 3</a:t>
            </a:r>
            <a:r>
              <a:t> - Custom personalized meal plans and weight loss routines.</a:t>
            </a:r>
          </a:p>
          <a:p>
            <a:pPr marL="527050" indent="-527050" defTabSz="685165">
              <a:spcBef>
                <a:spcPts val="4800"/>
              </a:spcBef>
              <a:defRPr sz="4316">
                <a:solidFill>
                  <a:srgbClr val="FFFFFF"/>
                </a:solidFill>
              </a:defRPr>
            </a:pPr>
            <a:r>
              <a:t>Again all of these could be offered at different price points. The more of your personal time that is involved the higher the price should be.</a:t>
            </a:r>
          </a:p>
          <a:p>
            <a:pPr marL="527050" indent="-527050" defTabSz="685165">
              <a:spcBef>
                <a:spcPts val="4800"/>
              </a:spcBef>
              <a:defRPr sz="4316">
                <a:solidFill>
                  <a:srgbClr val="FFFFFF"/>
                </a:solidFill>
              </a:defRPr>
            </a:pPr>
            <a:r>
              <a:t>You have now taken 1 product and turned it into multiple products that you can offer in your funnel!</a:t>
            </a:r>
          </a:p>
        </p:txBody>
      </p:sp>
      <p:pic>
        <p:nvPicPr>
          <p:cNvPr id="337" name="DFS Logo For Dark.png"/>
          <p:cNvPicPr>
            <a:picLocks noChangeAspect="1"/>
          </p:cNvPicPr>
          <p:nvPr/>
        </p:nvPicPr>
        <p:blipFill>
          <a:blip r:embed="rId3">
            <a:extLst/>
          </a:blip>
          <a:stretch>
            <a:fillRect/>
          </a:stretch>
        </p:blipFill>
        <p:spPr>
          <a:xfrm>
            <a:off x="17839875" y="11975521"/>
            <a:ext cx="6259367" cy="1353378"/>
          </a:xfrm>
          <a:prstGeom prst="rect">
            <a:avLst/>
          </a:prstGeom>
          <a:ln w="12700">
            <a:miter lim="400000"/>
          </a:ln>
        </p:spPr>
      </p:pic>
    </p:spTree>
  </p:cSld>
  <p:clrMapOvr>
    <a:masterClrMapping/>
  </p:clrMapOvr>
  <p:transition xmlns:p14="http://schemas.microsoft.com/office/powerpoint/2010/main" spd="med" advClick="1" p14:dur="1000"/>
</p:sld>
</file>

<file path=ppt/slides/slide62.xml><?xml version="1.0" encoding="utf-8"?>
<p:sld xmlns:a="http://schemas.openxmlformats.org/drawingml/2006/main" xmlns:r="http://schemas.openxmlformats.org/officeDocument/2006/relationships" xmlns:p="http://schemas.openxmlformats.org/presentationml/2006/main" showMasterSp="1" showMasterPhAnim="1">
  <p:cSld>
    <p:bg>
      <p:bgPr>
        <a:blipFill rotWithShape="1">
          <a:blip r:embed="rId2"/>
          <a:srcRect l="0" t="0" r="0" b="0"/>
          <a:stretch>
            <a:fillRect/>
          </a:stretch>
        </a:blipFill>
      </p:bgPr>
    </p:bg>
    <p:spTree>
      <p:nvGrpSpPr>
        <p:cNvPr id="1" name=""/>
        <p:cNvGrpSpPr/>
        <p:nvPr/>
      </p:nvGrpSpPr>
      <p:grpSpPr>
        <a:xfrm>
          <a:off x="0" y="0"/>
          <a:ext cx="0" cy="0"/>
          <a:chOff x="0" y="0"/>
          <a:chExt cx="0" cy="0"/>
        </a:xfrm>
      </p:grpSpPr>
      <p:sp>
        <p:nvSpPr>
          <p:cNvPr id="339" name="Shape 339"/>
          <p:cNvSpPr/>
          <p:nvPr>
            <p:ph type="title"/>
          </p:nvPr>
        </p:nvSpPr>
        <p:spPr>
          <a:prstGeom prst="rect">
            <a:avLst/>
          </a:prstGeom>
        </p:spPr>
        <p:txBody>
          <a:bodyPr/>
          <a:lstStyle>
            <a:lvl1pPr>
              <a:defRPr b="1">
                <a:solidFill>
                  <a:srgbClr val="FFFFFF"/>
                </a:solidFill>
                <a:latin typeface="Helvetica"/>
                <a:ea typeface="Helvetica"/>
                <a:cs typeface="Helvetica"/>
                <a:sym typeface="Helvetica"/>
              </a:defRPr>
            </a:lvl1pPr>
          </a:lstStyle>
          <a:p>
            <a:pPr/>
            <a:r>
              <a:t>HOMEWORK:</a:t>
            </a:r>
          </a:p>
        </p:txBody>
      </p:sp>
      <p:sp>
        <p:nvSpPr>
          <p:cNvPr id="340" name="Shape 340"/>
          <p:cNvSpPr/>
          <p:nvPr>
            <p:ph type="body" idx="1"/>
          </p:nvPr>
        </p:nvSpPr>
        <p:spPr>
          <a:xfrm>
            <a:off x="1689100" y="3244850"/>
            <a:ext cx="21005800" cy="9207500"/>
          </a:xfrm>
          <a:prstGeom prst="rect">
            <a:avLst/>
          </a:prstGeom>
        </p:spPr>
        <p:txBody>
          <a:bodyPr/>
          <a:lstStyle>
            <a:lvl1pPr marL="0" indent="0">
              <a:buSzTx/>
              <a:buNone/>
              <a:defRPr>
                <a:solidFill>
                  <a:srgbClr val="FFFFFF"/>
                </a:solidFill>
              </a:defRPr>
            </a:lvl1pPr>
          </a:lstStyle>
          <a:p>
            <a:pPr/>
            <a:r>
              <a:t>Outline the steps of required to solve your audience's problem. Break those down into sub steps for each one of your main steps. Choose a format for your final product. Record or write the product and export to its final format. Add any supplements that will add to the product. Choose how you will implement the 3 tiered ascension funnel.</a:t>
            </a:r>
          </a:p>
        </p:txBody>
      </p:sp>
      <p:pic>
        <p:nvPicPr>
          <p:cNvPr id="341" name="DFS Logo For Dark.png"/>
          <p:cNvPicPr>
            <a:picLocks noChangeAspect="1"/>
          </p:cNvPicPr>
          <p:nvPr/>
        </p:nvPicPr>
        <p:blipFill>
          <a:blip r:embed="rId3">
            <a:extLst/>
          </a:blip>
          <a:stretch>
            <a:fillRect/>
          </a:stretch>
        </p:blipFill>
        <p:spPr>
          <a:xfrm>
            <a:off x="17839875" y="11975521"/>
            <a:ext cx="6259367" cy="1353378"/>
          </a:xfrm>
          <a:prstGeom prst="rect">
            <a:avLst/>
          </a:prstGeom>
          <a:ln w="12700">
            <a:miter lim="400000"/>
          </a:ln>
        </p:spPr>
      </p:pic>
    </p:spTree>
  </p:cSld>
  <p:clrMapOvr>
    <a:masterClrMapping/>
  </p:clrMapOvr>
  <p:transition xmlns:p14="http://schemas.microsoft.com/office/powerpoint/2010/main" spd="med" advClick="1" p14:dur="1000"/>
</p:sld>
</file>

<file path=ppt/slides/slide63.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pic>
        <p:nvPicPr>
          <p:cNvPr id="343" name="08 - TOGETHER.jpg"/>
          <p:cNvPicPr>
            <a:picLocks noChangeAspect="1"/>
          </p:cNvPicPr>
          <p:nvPr>
            <p:ph type="pic" idx="13"/>
          </p:nvPr>
        </p:nvPicPr>
        <p:blipFill>
          <a:blip r:embed="rId2">
            <a:extLst/>
          </a:blip>
          <a:srcRect l="0" t="0" r="0" b="0"/>
          <a:stretch>
            <a:fillRect/>
          </a:stretch>
        </p:blipFill>
        <p:spPr>
          <a:prstGeom prst="rect">
            <a:avLst/>
          </a:prstGeom>
        </p:spPr>
      </p:pic>
    </p:spTree>
  </p:cSld>
  <p:clrMapOvr>
    <a:masterClrMapping/>
  </p:clrMapOvr>
  <p:transition xmlns:p14="http://schemas.microsoft.com/office/powerpoint/2010/main" spd="med" advClick="1" p14:dur="1000"/>
</p:sld>
</file>

<file path=ppt/slides/slide64.xml><?xml version="1.0" encoding="utf-8"?>
<p:sld xmlns:a="http://schemas.openxmlformats.org/drawingml/2006/main" xmlns:r="http://schemas.openxmlformats.org/officeDocument/2006/relationships" xmlns:p="http://schemas.openxmlformats.org/presentationml/2006/main" showMasterSp="1" showMasterPhAnim="1">
  <p:cSld>
    <p:bg>
      <p:bgPr>
        <a:blipFill rotWithShape="1">
          <a:blip r:embed="rId2"/>
          <a:srcRect l="0" t="0" r="0" b="0"/>
          <a:stretch>
            <a:fillRect/>
          </a:stretch>
        </a:blipFill>
      </p:bgPr>
    </p:bg>
    <p:spTree>
      <p:nvGrpSpPr>
        <p:cNvPr id="1" name=""/>
        <p:cNvGrpSpPr/>
        <p:nvPr/>
      </p:nvGrpSpPr>
      <p:grpSpPr>
        <a:xfrm>
          <a:off x="0" y="0"/>
          <a:ext cx="0" cy="0"/>
          <a:chOff x="0" y="0"/>
          <a:chExt cx="0" cy="0"/>
        </a:xfrm>
      </p:grpSpPr>
      <p:sp>
        <p:nvSpPr>
          <p:cNvPr id="345" name="Shape 345"/>
          <p:cNvSpPr/>
          <p:nvPr>
            <p:ph type="title"/>
          </p:nvPr>
        </p:nvSpPr>
        <p:spPr>
          <a:prstGeom prst="rect">
            <a:avLst/>
          </a:prstGeom>
        </p:spPr>
        <p:txBody>
          <a:bodyPr/>
          <a:lstStyle>
            <a:lvl1pPr>
              <a:defRPr b="1">
                <a:solidFill>
                  <a:srgbClr val="FFFFFF"/>
                </a:solidFill>
                <a:latin typeface="Helvetica"/>
                <a:ea typeface="Helvetica"/>
                <a:cs typeface="Helvetica"/>
                <a:sym typeface="Helvetica"/>
              </a:defRPr>
            </a:lvl1pPr>
          </a:lstStyle>
          <a:p>
            <a:pPr/>
            <a:r>
              <a:t>SYSTEMS</a:t>
            </a:r>
          </a:p>
        </p:txBody>
      </p:sp>
      <p:sp>
        <p:nvSpPr>
          <p:cNvPr id="346" name="Shape 346"/>
          <p:cNvSpPr/>
          <p:nvPr>
            <p:ph type="body" idx="1"/>
          </p:nvPr>
        </p:nvSpPr>
        <p:spPr>
          <a:xfrm>
            <a:off x="1689100" y="3244850"/>
            <a:ext cx="21005800" cy="9207500"/>
          </a:xfrm>
          <a:prstGeom prst="rect">
            <a:avLst/>
          </a:prstGeom>
        </p:spPr>
        <p:txBody>
          <a:bodyPr/>
          <a:lstStyle/>
          <a:p>
            <a:pPr>
              <a:defRPr>
                <a:solidFill>
                  <a:srgbClr val="FFFFFF"/>
                </a:solidFill>
              </a:defRPr>
            </a:pPr>
            <a:r>
              <a:t>Systemizing your funnel is where things get exciting. This is how you automate your business for passive income and build an automated sales machine. Once you have all your materials you are ready to automate your system.</a:t>
            </a:r>
          </a:p>
          <a:p>
            <a:pPr>
              <a:defRPr>
                <a:solidFill>
                  <a:srgbClr val="FFFFFF"/>
                </a:solidFill>
              </a:defRPr>
            </a:pPr>
            <a:r>
              <a:t>Let’s look at a couple of different funnels to illustrate how it works:</a:t>
            </a:r>
          </a:p>
        </p:txBody>
      </p:sp>
      <p:pic>
        <p:nvPicPr>
          <p:cNvPr id="347" name="DFS Logo For Dark.png"/>
          <p:cNvPicPr>
            <a:picLocks noChangeAspect="1"/>
          </p:cNvPicPr>
          <p:nvPr/>
        </p:nvPicPr>
        <p:blipFill>
          <a:blip r:embed="rId3">
            <a:extLst/>
          </a:blip>
          <a:stretch>
            <a:fillRect/>
          </a:stretch>
        </p:blipFill>
        <p:spPr>
          <a:xfrm>
            <a:off x="17839875" y="11975521"/>
            <a:ext cx="6259367" cy="1353378"/>
          </a:xfrm>
          <a:prstGeom prst="rect">
            <a:avLst/>
          </a:prstGeom>
          <a:ln w="12700">
            <a:miter lim="400000"/>
          </a:ln>
        </p:spPr>
      </p:pic>
    </p:spTree>
  </p:cSld>
  <p:clrMapOvr>
    <a:masterClrMapping/>
  </p:clrMapOvr>
  <p:transition xmlns:p14="http://schemas.microsoft.com/office/powerpoint/2010/main" spd="med" advClick="1" p14:dur="1000"/>
</p:sld>
</file>

<file path=ppt/slides/slide65.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pic>
        <p:nvPicPr>
          <p:cNvPr id="349" name="04 - Funnel - The Ascension Funnel.jpg"/>
          <p:cNvPicPr>
            <a:picLocks noChangeAspect="1"/>
          </p:cNvPicPr>
          <p:nvPr/>
        </p:nvPicPr>
        <p:blipFill>
          <a:blip r:embed="rId2">
            <a:extLst/>
          </a:blip>
          <a:stretch>
            <a:fillRect/>
          </a:stretch>
        </p:blipFill>
        <p:spPr>
          <a:xfrm>
            <a:off x="4318000" y="-546100"/>
            <a:ext cx="16256000" cy="9144000"/>
          </a:xfrm>
          <a:prstGeom prst="rect">
            <a:avLst/>
          </a:prstGeom>
          <a:ln w="12700">
            <a:miter lim="400000"/>
          </a:ln>
        </p:spPr>
      </p:pic>
      <p:sp>
        <p:nvSpPr>
          <p:cNvPr id="350" name="Shape 350"/>
          <p:cNvSpPr/>
          <p:nvPr/>
        </p:nvSpPr>
        <p:spPr>
          <a:xfrm>
            <a:off x="3613784" y="8496300"/>
            <a:ext cx="7723209" cy="2540000"/>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p>
            <a:pPr marL="244230" indent="-244230" algn="l">
              <a:buSzPct val="75000"/>
              <a:buChar char="•"/>
              <a:defRPr sz="2000"/>
            </a:pPr>
            <a:r>
              <a:t>In this funnel traffic is sent to a squeeze page where they optin to get your lead magnet for free. This could be a pdf, cheat sheet, video, etc.</a:t>
            </a:r>
          </a:p>
          <a:p>
            <a:pPr marL="244230" indent="-244230" algn="l">
              <a:buSzPct val="75000"/>
              <a:buChar char="•"/>
              <a:defRPr sz="2000"/>
            </a:pPr>
          </a:p>
          <a:p>
            <a:pPr marL="244230" indent="-244230" algn="l">
              <a:buSzPct val="75000"/>
              <a:buChar char="•"/>
              <a:defRPr sz="2000"/>
            </a:pPr>
            <a:r>
              <a:t>When this is done a couple of things happen. First, they are added to your email list illustrated as (AR) in the screenshot. Also they are sent to a sales page for a product. If they buy that product they are sent to an upsell product. </a:t>
            </a:r>
          </a:p>
        </p:txBody>
      </p:sp>
      <p:sp>
        <p:nvSpPr>
          <p:cNvPr id="351" name="Shape 351"/>
          <p:cNvSpPr/>
          <p:nvPr/>
        </p:nvSpPr>
        <p:spPr>
          <a:xfrm>
            <a:off x="12033884" y="8496300"/>
            <a:ext cx="7723209" cy="2540000"/>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p>
            <a:pPr marL="244230" indent="-244230" algn="l">
              <a:buSzPct val="75000"/>
              <a:buChar char="•"/>
              <a:defRPr sz="2000"/>
            </a:pPr>
            <a:r>
              <a:t>This is a standard ascension funnel. </a:t>
            </a:r>
          </a:p>
          <a:p>
            <a:pPr marL="244230" indent="-244230" algn="l">
              <a:buSzPct val="75000"/>
              <a:buChar char="•"/>
              <a:defRPr sz="2000"/>
            </a:pPr>
          </a:p>
          <a:p>
            <a:pPr marL="244230" indent="-244230" algn="l">
              <a:buSzPct val="75000"/>
              <a:buChar char="•"/>
              <a:defRPr sz="2000"/>
            </a:pPr>
            <a:r>
              <a:t>Now what is very important to not about this funnel is that the subscribers on your email list are not sent emails that are sending them to the sales page for your product. By capturing subscribers on an email list we are able to continually market to them. By setting up an autoresponder series of emails this can happen on autopilot.</a:t>
            </a:r>
          </a:p>
        </p:txBody>
      </p:sp>
      <p:pic>
        <p:nvPicPr>
          <p:cNvPr id="352" name="DFS Logo For Light.png"/>
          <p:cNvPicPr>
            <a:picLocks noChangeAspect="1"/>
          </p:cNvPicPr>
          <p:nvPr/>
        </p:nvPicPr>
        <p:blipFill>
          <a:blip r:embed="rId3">
            <a:extLst/>
          </a:blip>
          <a:stretch>
            <a:fillRect/>
          </a:stretch>
        </p:blipFill>
        <p:spPr>
          <a:xfrm>
            <a:off x="18556854" y="12247322"/>
            <a:ext cx="5630049" cy="1217308"/>
          </a:xfrm>
          <a:prstGeom prst="rect">
            <a:avLst/>
          </a:prstGeom>
          <a:ln w="12700">
            <a:miter lim="400000"/>
          </a:ln>
        </p:spPr>
      </p:pic>
    </p:spTree>
  </p:cSld>
  <p:clrMapOvr>
    <a:masterClrMapping/>
  </p:clrMapOvr>
  <p:transition xmlns:p14="http://schemas.microsoft.com/office/powerpoint/2010/main" spd="med" advClick="1" p14:dur="1000"/>
</p:sld>
</file>

<file path=ppt/slides/slide66.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354" name="Shape 354"/>
          <p:cNvSpPr/>
          <p:nvPr/>
        </p:nvSpPr>
        <p:spPr>
          <a:xfrm>
            <a:off x="3626484" y="8826499"/>
            <a:ext cx="7723209" cy="31496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p>
            <a:pPr marL="244230" indent="-244230" algn="l">
              <a:buSzPct val="75000"/>
              <a:buChar char="•"/>
              <a:defRPr sz="2000"/>
            </a:pPr>
            <a:r>
              <a:t>This funnel again starts with a squeeze page where we capture contact information and put them onto our autoresponder email list. In this example after they subscribe they are taken to a thank you pave that thanks them for opting in and delivers some value to them.</a:t>
            </a:r>
          </a:p>
          <a:p>
            <a:pPr marL="244230" indent="-244230" algn="l">
              <a:buSzPct val="75000"/>
              <a:buChar char="•"/>
              <a:defRPr sz="2000"/>
            </a:pPr>
          </a:p>
          <a:p>
            <a:pPr marL="244230" indent="-244230" algn="l">
              <a:buSzPct val="75000"/>
              <a:buChar char="•"/>
              <a:defRPr sz="2000"/>
            </a:pPr>
            <a:r>
              <a:t>They are also added to our email list where we have a series of emails set up that deliver value and promote to them. In this example the first email send them a link to the download page to download the cheat sheet that they opted in to receive. </a:t>
            </a:r>
          </a:p>
        </p:txBody>
      </p:sp>
      <p:sp>
        <p:nvSpPr>
          <p:cNvPr id="355" name="Shape 355"/>
          <p:cNvSpPr/>
          <p:nvPr/>
        </p:nvSpPr>
        <p:spPr>
          <a:xfrm>
            <a:off x="11944984" y="8877300"/>
            <a:ext cx="7723209" cy="16256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marL="244230" indent="-244230" algn="l">
              <a:buSzPct val="75000"/>
              <a:buChar char="•"/>
              <a:defRPr sz="2000"/>
            </a:lvl1pPr>
          </a:lstStyle>
          <a:p>
            <a:pPr/>
            <a:r>
              <a:t>The next set of emails can be used to deliver value and send your subscribers to the sales page of your flagship product. Also note that the download page has a banner at the bottom. The download page could be used to promote the product as well. This is a very effective strategy!</a:t>
            </a:r>
          </a:p>
        </p:txBody>
      </p:sp>
      <p:pic>
        <p:nvPicPr>
          <p:cNvPr id="356" name="03 - Funnel - Cheat Sheet Funnel.jpg"/>
          <p:cNvPicPr>
            <a:picLocks noChangeAspect="1"/>
          </p:cNvPicPr>
          <p:nvPr/>
        </p:nvPicPr>
        <p:blipFill>
          <a:blip r:embed="rId2">
            <a:extLst/>
          </a:blip>
          <a:stretch>
            <a:fillRect/>
          </a:stretch>
        </p:blipFill>
        <p:spPr>
          <a:xfrm>
            <a:off x="4064000" y="-622300"/>
            <a:ext cx="16256000" cy="9144000"/>
          </a:xfrm>
          <a:prstGeom prst="rect">
            <a:avLst/>
          </a:prstGeom>
          <a:ln w="12700">
            <a:miter lim="400000"/>
          </a:ln>
        </p:spPr>
      </p:pic>
      <p:pic>
        <p:nvPicPr>
          <p:cNvPr id="357" name="DFS Logo For Light.png"/>
          <p:cNvPicPr>
            <a:picLocks noChangeAspect="1"/>
          </p:cNvPicPr>
          <p:nvPr/>
        </p:nvPicPr>
        <p:blipFill>
          <a:blip r:embed="rId3">
            <a:extLst/>
          </a:blip>
          <a:stretch>
            <a:fillRect/>
          </a:stretch>
        </p:blipFill>
        <p:spPr>
          <a:xfrm>
            <a:off x="18556854" y="12247322"/>
            <a:ext cx="5630049" cy="1217308"/>
          </a:xfrm>
          <a:prstGeom prst="rect">
            <a:avLst/>
          </a:prstGeom>
          <a:ln w="12700">
            <a:miter lim="400000"/>
          </a:ln>
        </p:spPr>
      </p:pic>
    </p:spTree>
  </p:cSld>
  <p:clrMapOvr>
    <a:masterClrMapping/>
  </p:clrMapOvr>
  <p:transition xmlns:p14="http://schemas.microsoft.com/office/powerpoint/2010/main" spd="med" advClick="1" p14:dur="1000"/>
</p:sld>
</file>

<file path=ppt/slides/slide67.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359" name="Shape 359"/>
          <p:cNvSpPr/>
          <p:nvPr/>
        </p:nvSpPr>
        <p:spPr>
          <a:xfrm>
            <a:off x="3626484" y="8775699"/>
            <a:ext cx="7723209" cy="46736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p>
            <a:pPr marL="244230" indent="-244230" algn="l">
              <a:buSzPct val="75000"/>
              <a:buChar char="•"/>
              <a:defRPr sz="2000"/>
            </a:pPr>
            <a:r>
              <a:t>This one is a little advanced but follows a similar structure as the others. In this one again it starts with a squeeze page where we capture the leads contact information. They are then added to our autoresponder email list and sent to a $1 dollar trial offer for our membership.</a:t>
            </a:r>
          </a:p>
          <a:p>
            <a:pPr marL="244230" indent="-244230" algn="l">
              <a:buSzPct val="75000"/>
              <a:buChar char="•"/>
              <a:defRPr sz="2000"/>
            </a:pPr>
          </a:p>
          <a:p>
            <a:pPr marL="244230" indent="-244230" algn="l">
              <a:buSzPct val="75000"/>
              <a:buChar char="•"/>
              <a:defRPr sz="2000"/>
            </a:pPr>
            <a:r>
              <a:t>In this case your membership would be your flagship product. A price of $47/month or $97/month works well as the average stick rate depends to be around 3 months on a good membership. Meaning that a member of a $97/month membership would have a value to you of almost $300.</a:t>
            </a:r>
          </a:p>
          <a:p>
            <a:pPr marL="244230" indent="-244230" algn="l">
              <a:buSzPct val="75000"/>
              <a:buChar char="•"/>
              <a:defRPr sz="2000"/>
            </a:pPr>
          </a:p>
          <a:p>
            <a:pPr marL="244230" indent="-244230" algn="l">
              <a:buSzPct val="75000"/>
              <a:buChar char="•"/>
              <a:defRPr sz="2000"/>
            </a:pPr>
            <a:r>
              <a:t>The trial is typically 7 to 14 days long in which they are then charged your monthly rate after the trial. So on day 8 for example they would pay a full month's price.</a:t>
            </a:r>
          </a:p>
        </p:txBody>
      </p:sp>
      <p:sp>
        <p:nvSpPr>
          <p:cNvPr id="360" name="Shape 360"/>
          <p:cNvSpPr/>
          <p:nvPr/>
        </p:nvSpPr>
        <p:spPr>
          <a:xfrm>
            <a:off x="11944984" y="8839199"/>
            <a:ext cx="7723209" cy="40640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p>
            <a:pPr marL="244230" indent="-244230" algn="l">
              <a:buSzPct val="75000"/>
              <a:buChar char="•"/>
              <a:defRPr sz="2000"/>
            </a:pPr>
            <a:r>
              <a:t>Now, even though you’re $1 trial is very tempting not all will take you up immediately on that offer. This means throughout our email campaign we want to deliver value and continue to pitch the trial membership to convert more sales.</a:t>
            </a:r>
          </a:p>
          <a:p>
            <a:pPr marL="244230" indent="-244230" algn="l">
              <a:buSzPct val="75000"/>
              <a:buChar char="•"/>
              <a:defRPr sz="2000"/>
            </a:pPr>
          </a:p>
          <a:p>
            <a:pPr marL="244230" indent="-244230" algn="l">
              <a:buSzPct val="75000"/>
              <a:buChar char="•"/>
              <a:defRPr sz="2000"/>
            </a:pPr>
            <a:r>
              <a:t>The final piece of this funnel is the 1 year buyout. If someone takes your $1 trial then you offer them a full years membership or even a lifetime membership at an extremely discounted rate. This gives them the opportunity to get a year or lifetime access to your membership at an amazing price and gives you a nice lump sum payday!</a:t>
            </a:r>
          </a:p>
          <a:p>
            <a:pPr marL="244230" indent="-244230" algn="l">
              <a:buSzPct val="75000"/>
              <a:buChar char="•"/>
              <a:defRPr sz="2000"/>
            </a:pPr>
          </a:p>
          <a:p>
            <a:pPr marL="244230" indent="-244230" algn="l">
              <a:buSzPct val="75000"/>
              <a:buChar char="•"/>
              <a:defRPr sz="2000"/>
            </a:pPr>
            <a:r>
              <a:t>Win! Win!</a:t>
            </a:r>
          </a:p>
        </p:txBody>
      </p:sp>
      <p:pic>
        <p:nvPicPr>
          <p:cNvPr id="361" name="05 - Funnel - The Continuity Funnel.jpg"/>
          <p:cNvPicPr>
            <a:picLocks noChangeAspect="1"/>
          </p:cNvPicPr>
          <p:nvPr/>
        </p:nvPicPr>
        <p:blipFill>
          <a:blip r:embed="rId2">
            <a:extLst/>
          </a:blip>
          <a:stretch>
            <a:fillRect/>
          </a:stretch>
        </p:blipFill>
        <p:spPr>
          <a:xfrm>
            <a:off x="4216400" y="-584200"/>
            <a:ext cx="16256000" cy="9144000"/>
          </a:xfrm>
          <a:prstGeom prst="rect">
            <a:avLst/>
          </a:prstGeom>
          <a:ln w="12700">
            <a:miter lim="400000"/>
          </a:ln>
        </p:spPr>
      </p:pic>
      <p:pic>
        <p:nvPicPr>
          <p:cNvPr id="362" name="DFS Logo For Light.png"/>
          <p:cNvPicPr>
            <a:picLocks noChangeAspect="1"/>
          </p:cNvPicPr>
          <p:nvPr/>
        </p:nvPicPr>
        <p:blipFill>
          <a:blip r:embed="rId3">
            <a:extLst/>
          </a:blip>
          <a:stretch>
            <a:fillRect/>
          </a:stretch>
        </p:blipFill>
        <p:spPr>
          <a:xfrm>
            <a:off x="18556854" y="12247322"/>
            <a:ext cx="5630049" cy="1217308"/>
          </a:xfrm>
          <a:prstGeom prst="rect">
            <a:avLst/>
          </a:prstGeom>
          <a:ln w="12700">
            <a:miter lim="400000"/>
          </a:ln>
        </p:spPr>
      </p:pic>
    </p:spTree>
  </p:cSld>
  <p:clrMapOvr>
    <a:masterClrMapping/>
  </p:clrMapOvr>
  <p:transition xmlns:p14="http://schemas.microsoft.com/office/powerpoint/2010/main" spd="med" advClick="1" p14:dur="1000"/>
</p:sld>
</file>

<file path=ppt/slides/slide68.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364" name="Shape 364"/>
          <p:cNvSpPr/>
          <p:nvPr/>
        </p:nvSpPr>
        <p:spPr>
          <a:xfrm>
            <a:off x="3550284" y="8712200"/>
            <a:ext cx="7723209" cy="13208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marL="244230" indent="-244230" algn="l">
              <a:buSzPct val="75000"/>
              <a:buChar char="•"/>
              <a:defRPr sz="2000"/>
            </a:lvl1pPr>
          </a:lstStyle>
          <a:p>
            <a:pPr/>
            <a:r>
              <a:t>Another thing to note here is that you could set up a buyer's email campaign that promotes the year or lifetime buyout to everyone that takes you up on your $1 trial or monthly membership.</a:t>
            </a:r>
          </a:p>
        </p:txBody>
      </p:sp>
      <p:sp>
        <p:nvSpPr>
          <p:cNvPr id="365" name="Shape 365"/>
          <p:cNvSpPr/>
          <p:nvPr/>
        </p:nvSpPr>
        <p:spPr>
          <a:xfrm>
            <a:off x="11805284" y="8699499"/>
            <a:ext cx="7723209" cy="7112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marL="244230" indent="-244230" algn="l">
              <a:buSzPct val="75000"/>
              <a:buChar char="•"/>
              <a:defRPr sz="2000"/>
            </a:lvl1pPr>
          </a:lstStyle>
          <a:p>
            <a:pPr/>
            <a:r>
              <a:t>This is where a true automated passive income becomes a reality!</a:t>
            </a:r>
          </a:p>
        </p:txBody>
      </p:sp>
      <p:pic>
        <p:nvPicPr>
          <p:cNvPr id="366" name="05 - Funnel - The Continuity Funnel.jpg"/>
          <p:cNvPicPr>
            <a:picLocks noChangeAspect="1"/>
          </p:cNvPicPr>
          <p:nvPr/>
        </p:nvPicPr>
        <p:blipFill>
          <a:blip r:embed="rId2">
            <a:extLst/>
          </a:blip>
          <a:stretch>
            <a:fillRect/>
          </a:stretch>
        </p:blipFill>
        <p:spPr>
          <a:xfrm>
            <a:off x="4216400" y="-584200"/>
            <a:ext cx="16256000" cy="9144000"/>
          </a:xfrm>
          <a:prstGeom prst="rect">
            <a:avLst/>
          </a:prstGeom>
          <a:ln w="12700">
            <a:miter lim="400000"/>
          </a:ln>
        </p:spPr>
      </p:pic>
      <p:pic>
        <p:nvPicPr>
          <p:cNvPr id="367" name="DFS Logo For Light.png"/>
          <p:cNvPicPr>
            <a:picLocks noChangeAspect="1"/>
          </p:cNvPicPr>
          <p:nvPr/>
        </p:nvPicPr>
        <p:blipFill>
          <a:blip r:embed="rId3">
            <a:extLst/>
          </a:blip>
          <a:stretch>
            <a:fillRect/>
          </a:stretch>
        </p:blipFill>
        <p:spPr>
          <a:xfrm>
            <a:off x="18556854" y="12247322"/>
            <a:ext cx="5630049" cy="1217308"/>
          </a:xfrm>
          <a:prstGeom prst="rect">
            <a:avLst/>
          </a:prstGeom>
          <a:ln w="12700">
            <a:miter lim="400000"/>
          </a:ln>
        </p:spPr>
      </p:pic>
    </p:spTree>
  </p:cSld>
  <p:clrMapOvr>
    <a:masterClrMapping/>
  </p:clrMapOvr>
  <p:transition xmlns:p14="http://schemas.microsoft.com/office/powerpoint/2010/main" spd="med" advClick="1" p14:dur="1000"/>
</p:sld>
</file>

<file path=ppt/slides/slide69.xml><?xml version="1.0" encoding="utf-8"?>
<p:sld xmlns:a="http://schemas.openxmlformats.org/drawingml/2006/main" xmlns:r="http://schemas.openxmlformats.org/officeDocument/2006/relationships" xmlns:p="http://schemas.openxmlformats.org/presentationml/2006/main" showMasterSp="1" showMasterPhAnim="1">
  <p:cSld>
    <p:bg>
      <p:bgPr>
        <a:blipFill rotWithShape="1">
          <a:blip r:embed="rId2"/>
          <a:srcRect l="0" t="0" r="0" b="0"/>
          <a:stretch>
            <a:fillRect/>
          </a:stretch>
        </a:blipFill>
      </p:bgPr>
    </p:bg>
    <p:spTree>
      <p:nvGrpSpPr>
        <p:cNvPr id="1" name=""/>
        <p:cNvGrpSpPr/>
        <p:nvPr/>
      </p:nvGrpSpPr>
      <p:grpSpPr>
        <a:xfrm>
          <a:off x="0" y="0"/>
          <a:ext cx="0" cy="0"/>
          <a:chOff x="0" y="0"/>
          <a:chExt cx="0" cy="0"/>
        </a:xfrm>
      </p:grpSpPr>
      <p:sp>
        <p:nvSpPr>
          <p:cNvPr id="369" name="Shape 369"/>
          <p:cNvSpPr/>
          <p:nvPr>
            <p:ph type="title"/>
          </p:nvPr>
        </p:nvSpPr>
        <p:spPr>
          <a:prstGeom prst="rect">
            <a:avLst/>
          </a:prstGeom>
        </p:spPr>
        <p:txBody>
          <a:bodyPr/>
          <a:lstStyle>
            <a:lvl1pPr>
              <a:defRPr b="1">
                <a:solidFill>
                  <a:srgbClr val="FFFFFF"/>
                </a:solidFill>
                <a:latin typeface="Helvetica"/>
                <a:ea typeface="Helvetica"/>
                <a:cs typeface="Helvetica"/>
                <a:sym typeface="Helvetica"/>
              </a:defRPr>
            </a:lvl1pPr>
          </a:lstStyle>
          <a:p>
            <a:pPr/>
            <a:r>
              <a:t>Funnel Pricing</a:t>
            </a:r>
          </a:p>
        </p:txBody>
      </p:sp>
      <p:sp>
        <p:nvSpPr>
          <p:cNvPr id="370" name="Shape 370"/>
          <p:cNvSpPr/>
          <p:nvPr>
            <p:ph type="body" idx="1"/>
          </p:nvPr>
        </p:nvSpPr>
        <p:spPr>
          <a:xfrm>
            <a:off x="1689100" y="3244850"/>
            <a:ext cx="21005800" cy="9207500"/>
          </a:xfrm>
          <a:prstGeom prst="rect">
            <a:avLst/>
          </a:prstGeom>
        </p:spPr>
        <p:txBody>
          <a:bodyPr/>
          <a:lstStyle/>
          <a:p>
            <a:pPr>
              <a:defRPr>
                <a:solidFill>
                  <a:srgbClr val="FFFFFF"/>
                </a:solidFill>
              </a:defRPr>
            </a:pPr>
            <a:r>
              <a:t>People often times get confused and overwhelmed when it comes to pricing. Pricing should be looked at in 3 different ways.</a:t>
            </a:r>
          </a:p>
          <a:p>
            <a:pPr lvl="1">
              <a:defRPr>
                <a:solidFill>
                  <a:srgbClr val="FFFFFF"/>
                </a:solidFill>
              </a:defRPr>
            </a:pPr>
            <a:r>
              <a:t>How much are people spending for similar products and courses?</a:t>
            </a:r>
          </a:p>
          <a:p>
            <a:pPr lvl="1">
              <a:defRPr>
                <a:solidFill>
                  <a:srgbClr val="FFFFFF"/>
                </a:solidFill>
              </a:defRPr>
            </a:pPr>
            <a:r>
              <a:t>How much time and personal touch will be involved in the product? More time and personal involvement means higher pricing.</a:t>
            </a:r>
          </a:p>
          <a:p>
            <a:pPr lvl="1">
              <a:defRPr>
                <a:solidFill>
                  <a:srgbClr val="FFFFFF"/>
                </a:solidFill>
              </a:defRPr>
            </a:pPr>
            <a:r>
              <a:t>What are your income goals? </a:t>
            </a:r>
          </a:p>
        </p:txBody>
      </p:sp>
      <p:pic>
        <p:nvPicPr>
          <p:cNvPr id="371" name="DFS Logo For Dark.png"/>
          <p:cNvPicPr>
            <a:picLocks noChangeAspect="1"/>
          </p:cNvPicPr>
          <p:nvPr/>
        </p:nvPicPr>
        <p:blipFill>
          <a:blip r:embed="rId3">
            <a:extLst/>
          </a:blip>
          <a:stretch>
            <a:fillRect/>
          </a:stretch>
        </p:blipFill>
        <p:spPr>
          <a:xfrm>
            <a:off x="17839875" y="11975521"/>
            <a:ext cx="6259367" cy="1353378"/>
          </a:xfrm>
          <a:prstGeom prst="rect">
            <a:avLst/>
          </a:prstGeom>
          <a:ln w="12700">
            <a:miter lim="400000"/>
          </a:ln>
        </p:spPr>
      </p:pic>
    </p:spTree>
  </p:cSld>
  <p:clrMapOvr>
    <a:masterClrMapping/>
  </p:clrMapOvr>
  <p:transition xmlns:p14="http://schemas.microsoft.com/office/powerpoint/2010/main" spd="med" advClick="1" p14:dur="1000"/>
</p:sld>
</file>

<file path=ppt/slides/slide7.xml><?xml version="1.0" encoding="utf-8"?>
<p:sld xmlns:a="http://schemas.openxmlformats.org/drawingml/2006/main" xmlns:r="http://schemas.openxmlformats.org/officeDocument/2006/relationships" xmlns:p="http://schemas.openxmlformats.org/presentationml/2006/main" showMasterSp="1" showMasterPhAnim="1">
  <p:cSld>
    <p:bg>
      <p:bgPr>
        <a:blipFill rotWithShape="1">
          <a:blip r:embed="rId2"/>
          <a:srcRect l="0" t="0" r="0" b="0"/>
          <a:stretch>
            <a:fillRect/>
          </a:stretch>
        </a:blipFill>
      </p:bgPr>
    </p:bg>
    <p:spTree>
      <p:nvGrpSpPr>
        <p:cNvPr id="1" name=""/>
        <p:cNvGrpSpPr/>
        <p:nvPr/>
      </p:nvGrpSpPr>
      <p:grpSpPr>
        <a:xfrm>
          <a:off x="0" y="0"/>
          <a:ext cx="0" cy="0"/>
          <a:chOff x="0" y="0"/>
          <a:chExt cx="0" cy="0"/>
        </a:xfrm>
      </p:grpSpPr>
      <p:sp>
        <p:nvSpPr>
          <p:cNvPr id="140" name="Shape 140"/>
          <p:cNvSpPr/>
          <p:nvPr>
            <p:ph type="title"/>
          </p:nvPr>
        </p:nvSpPr>
        <p:spPr>
          <a:prstGeom prst="rect">
            <a:avLst/>
          </a:prstGeom>
        </p:spPr>
        <p:txBody>
          <a:bodyPr/>
          <a:lstStyle>
            <a:lvl1pPr defTabSz="767715">
              <a:defRPr b="1" sz="10416">
                <a:solidFill>
                  <a:srgbClr val="FFFFFF"/>
                </a:solidFill>
                <a:latin typeface="Helvetica"/>
                <a:ea typeface="Helvetica"/>
                <a:cs typeface="Helvetica"/>
                <a:sym typeface="Helvetica"/>
              </a:defRPr>
            </a:lvl1pPr>
          </a:lstStyle>
          <a:p>
            <a:pPr/>
            <a:r>
              <a:t>FLAGSHIP PROGRAM EXAMPLE</a:t>
            </a:r>
          </a:p>
        </p:txBody>
      </p:sp>
      <p:sp>
        <p:nvSpPr>
          <p:cNvPr id="141" name="Shape 141"/>
          <p:cNvSpPr/>
          <p:nvPr>
            <p:ph type="body" idx="1"/>
          </p:nvPr>
        </p:nvSpPr>
        <p:spPr>
          <a:xfrm>
            <a:off x="1689100" y="3244850"/>
            <a:ext cx="21005800" cy="9207500"/>
          </a:xfrm>
          <a:prstGeom prst="rect">
            <a:avLst/>
          </a:prstGeom>
        </p:spPr>
        <p:txBody>
          <a:bodyPr/>
          <a:lstStyle/>
          <a:p>
            <a:pPr>
              <a:defRPr>
                <a:solidFill>
                  <a:srgbClr val="FFFFFF"/>
                </a:solidFill>
              </a:defRPr>
            </a:pPr>
            <a:r>
              <a:t>To build a business that grows that trainer would be better off offering a digital program that teaches clients how to lose weight with exercise routines, nutrition plans, video instruction. All of this could achieve the same end result for the customer without the trainers time.</a:t>
            </a:r>
          </a:p>
          <a:p>
            <a:pPr>
              <a:defRPr>
                <a:solidFill>
                  <a:srgbClr val="FFFFFF"/>
                </a:solidFill>
              </a:defRPr>
            </a:pPr>
            <a:r>
              <a:t>This is a time leveraged funnel that can sell 24 hours a day whether you’re working or sleeping. This is the power of a digital funnel system!</a:t>
            </a:r>
          </a:p>
        </p:txBody>
      </p:sp>
      <p:pic>
        <p:nvPicPr>
          <p:cNvPr id="142" name="DFS Logo For Dark.png"/>
          <p:cNvPicPr>
            <a:picLocks noChangeAspect="1"/>
          </p:cNvPicPr>
          <p:nvPr/>
        </p:nvPicPr>
        <p:blipFill>
          <a:blip r:embed="rId3">
            <a:extLst/>
          </a:blip>
          <a:stretch>
            <a:fillRect/>
          </a:stretch>
        </p:blipFill>
        <p:spPr>
          <a:xfrm>
            <a:off x="17839875" y="11975521"/>
            <a:ext cx="6259367" cy="1353378"/>
          </a:xfrm>
          <a:prstGeom prst="rect">
            <a:avLst/>
          </a:prstGeom>
          <a:ln w="12700">
            <a:miter lim="400000"/>
          </a:ln>
        </p:spPr>
      </p:pic>
    </p:spTree>
  </p:cSld>
  <p:clrMapOvr>
    <a:masterClrMapping/>
  </p:clrMapOvr>
  <p:transition xmlns:p14="http://schemas.microsoft.com/office/powerpoint/2010/main" spd="med" advClick="1" p14:dur="1000"/>
</p:sld>
</file>

<file path=ppt/slides/slide70.xml><?xml version="1.0" encoding="utf-8"?>
<p:sld xmlns:a="http://schemas.openxmlformats.org/drawingml/2006/main" xmlns:r="http://schemas.openxmlformats.org/officeDocument/2006/relationships" xmlns:p="http://schemas.openxmlformats.org/presentationml/2006/main" showMasterSp="1" showMasterPhAnim="1">
  <p:cSld>
    <p:bg>
      <p:bgPr>
        <a:blipFill rotWithShape="1">
          <a:blip r:embed="rId2"/>
          <a:srcRect l="0" t="0" r="0" b="0"/>
          <a:stretch>
            <a:fillRect/>
          </a:stretch>
        </a:blipFill>
      </p:bgPr>
    </p:bg>
    <p:spTree>
      <p:nvGrpSpPr>
        <p:cNvPr id="1" name=""/>
        <p:cNvGrpSpPr/>
        <p:nvPr/>
      </p:nvGrpSpPr>
      <p:grpSpPr>
        <a:xfrm>
          <a:off x="0" y="0"/>
          <a:ext cx="0" cy="0"/>
          <a:chOff x="0" y="0"/>
          <a:chExt cx="0" cy="0"/>
        </a:xfrm>
      </p:grpSpPr>
      <p:sp>
        <p:nvSpPr>
          <p:cNvPr id="373" name="Shape 373"/>
          <p:cNvSpPr/>
          <p:nvPr>
            <p:ph type="title"/>
          </p:nvPr>
        </p:nvSpPr>
        <p:spPr>
          <a:prstGeom prst="rect">
            <a:avLst/>
          </a:prstGeom>
        </p:spPr>
        <p:txBody>
          <a:bodyPr/>
          <a:lstStyle>
            <a:lvl1pPr>
              <a:defRPr b="1">
                <a:solidFill>
                  <a:srgbClr val="FFFFFF"/>
                </a:solidFill>
                <a:latin typeface="Helvetica"/>
                <a:ea typeface="Helvetica"/>
                <a:cs typeface="Helvetica"/>
                <a:sym typeface="Helvetica"/>
              </a:defRPr>
            </a:lvl1pPr>
          </a:lstStyle>
          <a:p>
            <a:pPr/>
            <a:r>
              <a:t>Funnel Pricing</a:t>
            </a:r>
          </a:p>
        </p:txBody>
      </p:sp>
      <p:sp>
        <p:nvSpPr>
          <p:cNvPr id="374" name="Shape 374"/>
          <p:cNvSpPr/>
          <p:nvPr>
            <p:ph type="body" idx="1"/>
          </p:nvPr>
        </p:nvSpPr>
        <p:spPr>
          <a:xfrm>
            <a:off x="1689100" y="3244850"/>
            <a:ext cx="21005800" cy="9207500"/>
          </a:xfrm>
          <a:prstGeom prst="rect">
            <a:avLst/>
          </a:prstGeom>
        </p:spPr>
        <p:txBody>
          <a:bodyPr/>
          <a:lstStyle/>
          <a:p>
            <a:pPr marL="622300" indent="-622300" defTabSz="808990">
              <a:spcBef>
                <a:spcPts val="5700"/>
              </a:spcBef>
              <a:defRPr sz="5096">
                <a:solidFill>
                  <a:srgbClr val="FFFFFF"/>
                </a:solidFill>
              </a:defRPr>
            </a:pPr>
            <a:r>
              <a:t>All three must be factored in when pricing the products in your funnel.</a:t>
            </a:r>
          </a:p>
          <a:p>
            <a:pPr marL="622300" indent="-622300" defTabSz="808990">
              <a:spcBef>
                <a:spcPts val="5700"/>
              </a:spcBef>
              <a:defRPr sz="5096">
                <a:solidFill>
                  <a:srgbClr val="FFFFFF"/>
                </a:solidFill>
              </a:defRPr>
            </a:pPr>
            <a:r>
              <a:t>In most cases the market dictates what people are willing to pay for a result. Depending on your product and branding determines where in that spectrum you charge. </a:t>
            </a:r>
          </a:p>
          <a:p>
            <a:pPr marL="622300" indent="-622300" defTabSz="808990">
              <a:spcBef>
                <a:spcPts val="5700"/>
              </a:spcBef>
              <a:defRPr sz="5096">
                <a:solidFill>
                  <a:srgbClr val="FFFFFF"/>
                </a:solidFill>
              </a:defRPr>
            </a:pPr>
            <a:r>
              <a:t>Maybe you want your product to be positioned as the elite solution so you charge on the high end of the spectrum.</a:t>
            </a:r>
          </a:p>
          <a:p>
            <a:pPr marL="622300" indent="-622300" defTabSz="808990">
              <a:spcBef>
                <a:spcPts val="5700"/>
              </a:spcBef>
              <a:defRPr sz="5096">
                <a:solidFill>
                  <a:srgbClr val="FFFFFF"/>
                </a:solidFill>
              </a:defRPr>
            </a:pPr>
            <a:r>
              <a:t>Or maybe you decide to go with the majority and price your products in relation to what most people are charging.</a:t>
            </a:r>
          </a:p>
        </p:txBody>
      </p:sp>
      <p:pic>
        <p:nvPicPr>
          <p:cNvPr id="375" name="DFS Logo For Dark.png"/>
          <p:cNvPicPr>
            <a:picLocks noChangeAspect="1"/>
          </p:cNvPicPr>
          <p:nvPr/>
        </p:nvPicPr>
        <p:blipFill>
          <a:blip r:embed="rId3">
            <a:extLst/>
          </a:blip>
          <a:stretch>
            <a:fillRect/>
          </a:stretch>
        </p:blipFill>
        <p:spPr>
          <a:xfrm>
            <a:off x="17839875" y="11975521"/>
            <a:ext cx="6259367" cy="1353378"/>
          </a:xfrm>
          <a:prstGeom prst="rect">
            <a:avLst/>
          </a:prstGeom>
          <a:ln w="12700">
            <a:miter lim="400000"/>
          </a:ln>
        </p:spPr>
      </p:pic>
    </p:spTree>
  </p:cSld>
  <p:clrMapOvr>
    <a:masterClrMapping/>
  </p:clrMapOvr>
  <p:transition xmlns:p14="http://schemas.microsoft.com/office/powerpoint/2010/main" spd="med" advClick="1" p14:dur="1000"/>
</p:sld>
</file>

<file path=ppt/slides/slide71.xml><?xml version="1.0" encoding="utf-8"?>
<p:sld xmlns:a="http://schemas.openxmlformats.org/drawingml/2006/main" xmlns:r="http://schemas.openxmlformats.org/officeDocument/2006/relationships" xmlns:p="http://schemas.openxmlformats.org/presentationml/2006/main" showMasterSp="1" showMasterPhAnim="1">
  <p:cSld>
    <p:bg>
      <p:bgPr>
        <a:blipFill rotWithShape="1">
          <a:blip r:embed="rId2"/>
          <a:srcRect l="0" t="0" r="0" b="0"/>
          <a:stretch>
            <a:fillRect/>
          </a:stretch>
        </a:blipFill>
      </p:bgPr>
    </p:bg>
    <p:spTree>
      <p:nvGrpSpPr>
        <p:cNvPr id="1" name=""/>
        <p:cNvGrpSpPr/>
        <p:nvPr/>
      </p:nvGrpSpPr>
      <p:grpSpPr>
        <a:xfrm>
          <a:off x="0" y="0"/>
          <a:ext cx="0" cy="0"/>
          <a:chOff x="0" y="0"/>
          <a:chExt cx="0" cy="0"/>
        </a:xfrm>
      </p:grpSpPr>
      <p:sp>
        <p:nvSpPr>
          <p:cNvPr id="377" name="Shape 377"/>
          <p:cNvSpPr/>
          <p:nvPr>
            <p:ph type="title"/>
          </p:nvPr>
        </p:nvSpPr>
        <p:spPr>
          <a:prstGeom prst="rect">
            <a:avLst/>
          </a:prstGeom>
        </p:spPr>
        <p:txBody>
          <a:bodyPr/>
          <a:lstStyle>
            <a:lvl1pPr>
              <a:defRPr b="1">
                <a:solidFill>
                  <a:srgbClr val="FFFFFF"/>
                </a:solidFill>
                <a:latin typeface="Helvetica"/>
                <a:ea typeface="Helvetica"/>
                <a:cs typeface="Helvetica"/>
                <a:sym typeface="Helvetica"/>
              </a:defRPr>
            </a:lvl1pPr>
          </a:lstStyle>
          <a:p>
            <a:pPr/>
            <a:r>
              <a:t>Funnel Pricing</a:t>
            </a:r>
          </a:p>
        </p:txBody>
      </p:sp>
      <p:sp>
        <p:nvSpPr>
          <p:cNvPr id="378" name="Shape 378"/>
          <p:cNvSpPr/>
          <p:nvPr>
            <p:ph type="body" idx="1"/>
          </p:nvPr>
        </p:nvSpPr>
        <p:spPr>
          <a:xfrm>
            <a:off x="1689100" y="3244850"/>
            <a:ext cx="21005800" cy="9207500"/>
          </a:xfrm>
          <a:prstGeom prst="rect">
            <a:avLst/>
          </a:prstGeom>
        </p:spPr>
        <p:txBody>
          <a:bodyPr/>
          <a:lstStyle/>
          <a:p>
            <a:pPr marL="609600" indent="-609600" defTabSz="792479">
              <a:spcBef>
                <a:spcPts val="5600"/>
              </a:spcBef>
              <a:defRPr sz="4992">
                <a:solidFill>
                  <a:srgbClr val="FFFFFF"/>
                </a:solidFill>
              </a:defRPr>
            </a:pPr>
            <a:r>
              <a:t>Once you have an idea based on what others are charging you consider how much time and personal touch will be required in your products? More time and personal involvement means higher pricing.</a:t>
            </a:r>
          </a:p>
          <a:p>
            <a:pPr marL="609600" indent="-609600" defTabSz="792479">
              <a:spcBef>
                <a:spcPts val="5600"/>
              </a:spcBef>
              <a:defRPr sz="4992">
                <a:solidFill>
                  <a:srgbClr val="FFFFFF"/>
                </a:solidFill>
              </a:defRPr>
            </a:pPr>
            <a:r>
              <a:t>Then you factor in your income goals. What do you need to charge to generate the income you desire?</a:t>
            </a:r>
          </a:p>
          <a:p>
            <a:pPr marL="609600" indent="-609600" defTabSz="792479">
              <a:spcBef>
                <a:spcPts val="5600"/>
              </a:spcBef>
              <a:defRPr sz="4992">
                <a:solidFill>
                  <a:srgbClr val="FFFFFF"/>
                </a:solidFill>
              </a:defRPr>
            </a:pPr>
            <a:r>
              <a:t>If you want to make 100,000 a year it is going to be hard to get there selling one $10 ebook. You would have to sell 10,000 copies of that ebook. Pretty tough right?</a:t>
            </a:r>
          </a:p>
          <a:p>
            <a:pPr marL="609600" indent="-609600" defTabSz="792479">
              <a:spcBef>
                <a:spcPts val="5600"/>
              </a:spcBef>
              <a:defRPr sz="4992">
                <a:solidFill>
                  <a:srgbClr val="FFFFFF"/>
                </a:solidFill>
              </a:defRPr>
            </a:pPr>
            <a:r>
              <a:t>Well at $1,000 price point you only have to make 100 sales.</a:t>
            </a:r>
          </a:p>
        </p:txBody>
      </p:sp>
      <p:pic>
        <p:nvPicPr>
          <p:cNvPr id="379" name="DFS Logo For Dark.png"/>
          <p:cNvPicPr>
            <a:picLocks noChangeAspect="1"/>
          </p:cNvPicPr>
          <p:nvPr/>
        </p:nvPicPr>
        <p:blipFill>
          <a:blip r:embed="rId3">
            <a:extLst/>
          </a:blip>
          <a:stretch>
            <a:fillRect/>
          </a:stretch>
        </p:blipFill>
        <p:spPr>
          <a:xfrm>
            <a:off x="17839875" y="11975521"/>
            <a:ext cx="6259367" cy="1353378"/>
          </a:xfrm>
          <a:prstGeom prst="rect">
            <a:avLst/>
          </a:prstGeom>
          <a:ln w="12700">
            <a:miter lim="400000"/>
          </a:ln>
        </p:spPr>
      </p:pic>
    </p:spTree>
  </p:cSld>
  <p:clrMapOvr>
    <a:masterClrMapping/>
  </p:clrMapOvr>
  <p:transition xmlns:p14="http://schemas.microsoft.com/office/powerpoint/2010/main" spd="med" advClick="1" p14:dur="1000"/>
</p:sld>
</file>

<file path=ppt/slides/slide72.xml><?xml version="1.0" encoding="utf-8"?>
<p:sld xmlns:a="http://schemas.openxmlformats.org/drawingml/2006/main" xmlns:r="http://schemas.openxmlformats.org/officeDocument/2006/relationships" xmlns:p="http://schemas.openxmlformats.org/presentationml/2006/main" showMasterSp="1" showMasterPhAnim="1">
  <p:cSld>
    <p:bg>
      <p:bgPr>
        <a:blipFill rotWithShape="1">
          <a:blip r:embed="rId2"/>
          <a:srcRect l="0" t="0" r="0" b="0"/>
          <a:stretch>
            <a:fillRect/>
          </a:stretch>
        </a:blipFill>
      </p:bgPr>
    </p:bg>
    <p:spTree>
      <p:nvGrpSpPr>
        <p:cNvPr id="1" name=""/>
        <p:cNvGrpSpPr/>
        <p:nvPr/>
      </p:nvGrpSpPr>
      <p:grpSpPr>
        <a:xfrm>
          <a:off x="0" y="0"/>
          <a:ext cx="0" cy="0"/>
          <a:chOff x="0" y="0"/>
          <a:chExt cx="0" cy="0"/>
        </a:xfrm>
      </p:grpSpPr>
      <p:sp>
        <p:nvSpPr>
          <p:cNvPr id="381" name="Shape 381"/>
          <p:cNvSpPr/>
          <p:nvPr>
            <p:ph type="title"/>
          </p:nvPr>
        </p:nvSpPr>
        <p:spPr>
          <a:prstGeom prst="rect">
            <a:avLst/>
          </a:prstGeom>
        </p:spPr>
        <p:txBody>
          <a:bodyPr/>
          <a:lstStyle>
            <a:lvl1pPr>
              <a:defRPr b="1">
                <a:solidFill>
                  <a:srgbClr val="FFFFFF"/>
                </a:solidFill>
                <a:latin typeface="Helvetica"/>
                <a:ea typeface="Helvetica"/>
                <a:cs typeface="Helvetica"/>
                <a:sym typeface="Helvetica"/>
              </a:defRPr>
            </a:lvl1pPr>
          </a:lstStyle>
          <a:p>
            <a:pPr/>
            <a:r>
              <a:t>Funnel Pricing</a:t>
            </a:r>
          </a:p>
        </p:txBody>
      </p:sp>
      <p:sp>
        <p:nvSpPr>
          <p:cNvPr id="382" name="Shape 382"/>
          <p:cNvSpPr/>
          <p:nvPr>
            <p:ph type="body" idx="1"/>
          </p:nvPr>
        </p:nvSpPr>
        <p:spPr>
          <a:xfrm>
            <a:off x="1689100" y="3244850"/>
            <a:ext cx="21005800" cy="9207500"/>
          </a:xfrm>
          <a:prstGeom prst="rect">
            <a:avLst/>
          </a:prstGeom>
        </p:spPr>
        <p:txBody>
          <a:bodyPr/>
          <a:lstStyle/>
          <a:p>
            <a:pPr>
              <a:defRPr>
                <a:solidFill>
                  <a:srgbClr val="FFFFFF"/>
                </a:solidFill>
              </a:defRPr>
            </a:pPr>
            <a:r>
              <a:t>Now not everyone wants to sell a product for $1,000. Some will sell for $97 some will sell for $500 and some will have products at all different price points as I will display in this training. But, the key is that you know what your income goal is because once you know that you can build a roadmap to achieve it with your funnel. </a:t>
            </a:r>
          </a:p>
          <a:p>
            <a:pPr>
              <a:defRPr>
                <a:solidFill>
                  <a:srgbClr val="FFFFFF"/>
                </a:solidFill>
              </a:defRPr>
            </a:pPr>
            <a:r>
              <a:t>For example if your income goal is 100k per year that is roughly 8,000 per month. Next you look at your flagship program. Let’s say it is priced at $497. To make 8k per month with your flagship program you would have to sell 16 of them every month.</a:t>
            </a:r>
          </a:p>
        </p:txBody>
      </p:sp>
      <p:pic>
        <p:nvPicPr>
          <p:cNvPr id="383" name="DFS Logo For Dark.png"/>
          <p:cNvPicPr>
            <a:picLocks noChangeAspect="1"/>
          </p:cNvPicPr>
          <p:nvPr/>
        </p:nvPicPr>
        <p:blipFill>
          <a:blip r:embed="rId3">
            <a:extLst/>
          </a:blip>
          <a:stretch>
            <a:fillRect/>
          </a:stretch>
        </p:blipFill>
        <p:spPr>
          <a:xfrm>
            <a:off x="17839875" y="11975521"/>
            <a:ext cx="6259367" cy="1353378"/>
          </a:xfrm>
          <a:prstGeom prst="rect">
            <a:avLst/>
          </a:prstGeom>
          <a:ln w="12700">
            <a:miter lim="400000"/>
          </a:ln>
        </p:spPr>
      </p:pic>
    </p:spTree>
  </p:cSld>
  <p:clrMapOvr>
    <a:masterClrMapping/>
  </p:clrMapOvr>
  <p:transition xmlns:p14="http://schemas.microsoft.com/office/powerpoint/2010/main" spd="med" advClick="1" p14:dur="1000"/>
</p:sld>
</file>

<file path=ppt/slides/slide73.xml><?xml version="1.0" encoding="utf-8"?>
<p:sld xmlns:a="http://schemas.openxmlformats.org/drawingml/2006/main" xmlns:r="http://schemas.openxmlformats.org/officeDocument/2006/relationships" xmlns:p="http://schemas.openxmlformats.org/presentationml/2006/main" showMasterSp="1" showMasterPhAnim="1">
  <p:cSld>
    <p:bg>
      <p:bgPr>
        <a:blipFill rotWithShape="1">
          <a:blip r:embed="rId2"/>
          <a:srcRect l="0" t="0" r="0" b="0"/>
          <a:stretch>
            <a:fillRect/>
          </a:stretch>
        </a:blipFill>
      </p:bgPr>
    </p:bg>
    <p:spTree>
      <p:nvGrpSpPr>
        <p:cNvPr id="1" name=""/>
        <p:cNvGrpSpPr/>
        <p:nvPr/>
      </p:nvGrpSpPr>
      <p:grpSpPr>
        <a:xfrm>
          <a:off x="0" y="0"/>
          <a:ext cx="0" cy="0"/>
          <a:chOff x="0" y="0"/>
          <a:chExt cx="0" cy="0"/>
        </a:xfrm>
      </p:grpSpPr>
      <p:sp>
        <p:nvSpPr>
          <p:cNvPr id="385" name="Shape 385"/>
          <p:cNvSpPr/>
          <p:nvPr>
            <p:ph type="title"/>
          </p:nvPr>
        </p:nvSpPr>
        <p:spPr>
          <a:prstGeom prst="rect">
            <a:avLst/>
          </a:prstGeom>
        </p:spPr>
        <p:txBody>
          <a:bodyPr/>
          <a:lstStyle>
            <a:lvl1pPr>
              <a:defRPr b="1">
                <a:solidFill>
                  <a:srgbClr val="FFFFFF"/>
                </a:solidFill>
                <a:latin typeface="Helvetica"/>
                <a:ea typeface="Helvetica"/>
                <a:cs typeface="Helvetica"/>
                <a:sym typeface="Helvetica"/>
              </a:defRPr>
            </a:lvl1pPr>
          </a:lstStyle>
          <a:p>
            <a:pPr/>
            <a:r>
              <a:t>Funnel Pricing</a:t>
            </a:r>
          </a:p>
        </p:txBody>
      </p:sp>
      <p:sp>
        <p:nvSpPr>
          <p:cNvPr id="386" name="Shape 386"/>
          <p:cNvSpPr/>
          <p:nvPr>
            <p:ph type="body" idx="1"/>
          </p:nvPr>
        </p:nvSpPr>
        <p:spPr>
          <a:xfrm>
            <a:off x="1689100" y="3244850"/>
            <a:ext cx="21005800" cy="9207500"/>
          </a:xfrm>
          <a:prstGeom prst="rect">
            <a:avLst/>
          </a:prstGeom>
        </p:spPr>
        <p:txBody>
          <a:bodyPr/>
          <a:lstStyle/>
          <a:p>
            <a:pPr>
              <a:defRPr>
                <a:solidFill>
                  <a:srgbClr val="FFFFFF"/>
                </a:solidFill>
              </a:defRPr>
            </a:pPr>
            <a:r>
              <a:t>But maybe you decide to also offer a few spots for your coaching every month. Maybe you are willing to coach 2 people every month for $1,000 a month. So now your coaching is making you $2,000 a month. To hit your goal of 8k you only need to make 6k from your flagship program. So you know that you need to sell 12 of them a month.</a:t>
            </a:r>
          </a:p>
          <a:p>
            <a:pPr>
              <a:defRPr>
                <a:solidFill>
                  <a:srgbClr val="FFFFFF"/>
                </a:solidFill>
              </a:defRPr>
            </a:pPr>
            <a:r>
              <a:t>At this point your income becomes a math equation. That is why it is so important to know what your income goals are before you ever decide on a price for your offers.</a:t>
            </a:r>
          </a:p>
        </p:txBody>
      </p:sp>
      <p:pic>
        <p:nvPicPr>
          <p:cNvPr id="387" name="DFS Logo For Dark.png"/>
          <p:cNvPicPr>
            <a:picLocks noChangeAspect="1"/>
          </p:cNvPicPr>
          <p:nvPr/>
        </p:nvPicPr>
        <p:blipFill>
          <a:blip r:embed="rId3">
            <a:extLst/>
          </a:blip>
          <a:stretch>
            <a:fillRect/>
          </a:stretch>
        </p:blipFill>
        <p:spPr>
          <a:xfrm>
            <a:off x="17839875" y="11975521"/>
            <a:ext cx="6259367" cy="1353378"/>
          </a:xfrm>
          <a:prstGeom prst="rect">
            <a:avLst/>
          </a:prstGeom>
          <a:ln w="12700">
            <a:miter lim="400000"/>
          </a:ln>
        </p:spPr>
      </p:pic>
    </p:spTree>
  </p:cSld>
  <p:clrMapOvr>
    <a:masterClrMapping/>
  </p:clrMapOvr>
  <p:transition xmlns:p14="http://schemas.microsoft.com/office/powerpoint/2010/main" spd="med" advClick="1" p14:dur="1000"/>
</p:sld>
</file>

<file path=ppt/slides/slide74.xml><?xml version="1.0" encoding="utf-8"?>
<p:sld xmlns:a="http://schemas.openxmlformats.org/drawingml/2006/main" xmlns:r="http://schemas.openxmlformats.org/officeDocument/2006/relationships" xmlns:p="http://schemas.openxmlformats.org/presentationml/2006/main" showMasterSp="1" showMasterPhAnim="1">
  <p:cSld>
    <p:bg>
      <p:bgPr>
        <a:blipFill rotWithShape="1">
          <a:blip r:embed="rId2"/>
          <a:srcRect l="0" t="0" r="0" b="0"/>
          <a:stretch>
            <a:fillRect/>
          </a:stretch>
        </a:blipFill>
      </p:bgPr>
    </p:bg>
    <p:spTree>
      <p:nvGrpSpPr>
        <p:cNvPr id="1" name=""/>
        <p:cNvGrpSpPr/>
        <p:nvPr/>
      </p:nvGrpSpPr>
      <p:grpSpPr>
        <a:xfrm>
          <a:off x="0" y="0"/>
          <a:ext cx="0" cy="0"/>
          <a:chOff x="0" y="0"/>
          <a:chExt cx="0" cy="0"/>
        </a:xfrm>
      </p:grpSpPr>
      <p:sp>
        <p:nvSpPr>
          <p:cNvPr id="389" name="Shape 389"/>
          <p:cNvSpPr/>
          <p:nvPr>
            <p:ph type="title"/>
          </p:nvPr>
        </p:nvSpPr>
        <p:spPr>
          <a:prstGeom prst="rect">
            <a:avLst/>
          </a:prstGeom>
        </p:spPr>
        <p:txBody>
          <a:bodyPr/>
          <a:lstStyle>
            <a:lvl1pPr>
              <a:defRPr b="1">
                <a:solidFill>
                  <a:srgbClr val="FFFFFF"/>
                </a:solidFill>
                <a:latin typeface="Helvetica"/>
                <a:ea typeface="Helvetica"/>
                <a:cs typeface="Helvetica"/>
                <a:sym typeface="Helvetica"/>
              </a:defRPr>
            </a:lvl1pPr>
          </a:lstStyle>
          <a:p>
            <a:pPr/>
            <a:r>
              <a:t>Automate your funnel</a:t>
            </a:r>
          </a:p>
        </p:txBody>
      </p:sp>
      <p:sp>
        <p:nvSpPr>
          <p:cNvPr id="390" name="Shape 390"/>
          <p:cNvSpPr/>
          <p:nvPr>
            <p:ph type="body" idx="1"/>
          </p:nvPr>
        </p:nvSpPr>
        <p:spPr>
          <a:xfrm>
            <a:off x="1689100" y="3244850"/>
            <a:ext cx="21005800" cy="9207500"/>
          </a:xfrm>
          <a:prstGeom prst="rect">
            <a:avLst/>
          </a:prstGeom>
        </p:spPr>
        <p:txBody>
          <a:bodyPr/>
          <a:lstStyle/>
          <a:p>
            <a:pPr marL="609600" indent="-609600" defTabSz="792479">
              <a:spcBef>
                <a:spcPts val="5600"/>
              </a:spcBef>
              <a:defRPr sz="4992">
                <a:solidFill>
                  <a:srgbClr val="FFFFFF"/>
                </a:solidFill>
              </a:defRPr>
            </a:pPr>
            <a:r>
              <a:t>Now you have the pricing and all the components of your funnel. Now it’s just a matter of connecting the pieces together into an automated machine.</a:t>
            </a:r>
          </a:p>
          <a:p>
            <a:pPr marL="609600" indent="-609600" defTabSz="792479">
              <a:spcBef>
                <a:spcPts val="5600"/>
              </a:spcBef>
              <a:defRPr sz="4992">
                <a:solidFill>
                  <a:srgbClr val="FFFFFF"/>
                </a:solidFill>
              </a:defRPr>
            </a:pPr>
            <a:r>
              <a:t>Your sales pages/webinars/videos will need to be live. Products will be put on a download page or membership. Squeeze page will be connected with your auto responder. Emails will be loaded in your campaign promoting your products.</a:t>
            </a:r>
          </a:p>
          <a:p>
            <a:pPr marL="609600" indent="-609600" defTabSz="792479">
              <a:spcBef>
                <a:spcPts val="5600"/>
              </a:spcBef>
              <a:defRPr sz="4992">
                <a:solidFill>
                  <a:srgbClr val="FFFFFF"/>
                </a:solidFill>
              </a:defRPr>
            </a:pPr>
            <a:r>
              <a:t>Take your time connecting together all pieces of the funnel. Once it is all in place test the funnel to ensure everything is working properly. Now you have a live sales funnel!</a:t>
            </a:r>
          </a:p>
        </p:txBody>
      </p:sp>
      <p:pic>
        <p:nvPicPr>
          <p:cNvPr id="391" name="DFS Logo For Dark.png"/>
          <p:cNvPicPr>
            <a:picLocks noChangeAspect="1"/>
          </p:cNvPicPr>
          <p:nvPr/>
        </p:nvPicPr>
        <p:blipFill>
          <a:blip r:embed="rId3">
            <a:extLst/>
          </a:blip>
          <a:stretch>
            <a:fillRect/>
          </a:stretch>
        </p:blipFill>
        <p:spPr>
          <a:xfrm>
            <a:off x="17839875" y="11975521"/>
            <a:ext cx="6259367" cy="1353378"/>
          </a:xfrm>
          <a:prstGeom prst="rect">
            <a:avLst/>
          </a:prstGeom>
          <a:ln w="12700">
            <a:miter lim="400000"/>
          </a:ln>
        </p:spPr>
      </p:pic>
    </p:spTree>
  </p:cSld>
  <p:clrMapOvr>
    <a:masterClrMapping/>
  </p:clrMapOvr>
  <p:transition xmlns:p14="http://schemas.microsoft.com/office/powerpoint/2010/main" spd="med" advClick="1" p14:dur="1000"/>
</p:sld>
</file>

<file path=ppt/slides/slide75.xml><?xml version="1.0" encoding="utf-8"?>
<p:sld xmlns:a="http://schemas.openxmlformats.org/drawingml/2006/main" xmlns:r="http://schemas.openxmlformats.org/officeDocument/2006/relationships" xmlns:p="http://schemas.openxmlformats.org/presentationml/2006/main" showMasterSp="1" showMasterPhAnim="1">
  <p:cSld>
    <p:bg>
      <p:bgPr>
        <a:blipFill rotWithShape="1">
          <a:blip r:embed="rId2"/>
          <a:srcRect l="0" t="0" r="0" b="0"/>
          <a:stretch>
            <a:fillRect/>
          </a:stretch>
        </a:blipFill>
      </p:bgPr>
    </p:bg>
    <p:spTree>
      <p:nvGrpSpPr>
        <p:cNvPr id="1" name=""/>
        <p:cNvGrpSpPr/>
        <p:nvPr/>
      </p:nvGrpSpPr>
      <p:grpSpPr>
        <a:xfrm>
          <a:off x="0" y="0"/>
          <a:ext cx="0" cy="0"/>
          <a:chOff x="0" y="0"/>
          <a:chExt cx="0" cy="0"/>
        </a:xfrm>
      </p:grpSpPr>
      <p:sp>
        <p:nvSpPr>
          <p:cNvPr id="393" name="Shape 393"/>
          <p:cNvSpPr/>
          <p:nvPr>
            <p:ph type="title"/>
          </p:nvPr>
        </p:nvSpPr>
        <p:spPr>
          <a:prstGeom prst="rect">
            <a:avLst/>
          </a:prstGeom>
        </p:spPr>
        <p:txBody>
          <a:bodyPr/>
          <a:lstStyle>
            <a:lvl1pPr>
              <a:defRPr b="1">
                <a:solidFill>
                  <a:srgbClr val="FFFFFF"/>
                </a:solidFill>
                <a:latin typeface="Helvetica"/>
                <a:ea typeface="Helvetica"/>
                <a:cs typeface="Helvetica"/>
                <a:sym typeface="Helvetica"/>
              </a:defRPr>
            </a:lvl1pPr>
          </a:lstStyle>
          <a:p>
            <a:pPr/>
            <a:r>
              <a:t>HOMEWORK:</a:t>
            </a:r>
          </a:p>
        </p:txBody>
      </p:sp>
      <p:sp>
        <p:nvSpPr>
          <p:cNvPr id="394" name="Shape 394"/>
          <p:cNvSpPr/>
          <p:nvPr>
            <p:ph type="body" idx="1"/>
          </p:nvPr>
        </p:nvSpPr>
        <p:spPr>
          <a:xfrm>
            <a:off x="1689100" y="3244850"/>
            <a:ext cx="21005800" cy="9207500"/>
          </a:xfrm>
          <a:prstGeom prst="rect">
            <a:avLst/>
          </a:prstGeom>
        </p:spPr>
        <p:txBody>
          <a:bodyPr/>
          <a:lstStyle>
            <a:lvl1pPr marL="0" indent="0">
              <a:buSzTx/>
              <a:buNone/>
              <a:defRPr>
                <a:solidFill>
                  <a:srgbClr val="FFFFFF"/>
                </a:solidFill>
              </a:defRPr>
            </a:lvl1pPr>
          </a:lstStyle>
          <a:p>
            <a:pPr/>
            <a:r>
              <a:t>Now that you have all the pieces of your funnel assembled connect everything together. Once everything is connected and ready to go be sure to test your funnel and eliminate any errors. Your sales funnel is now ready to go.</a:t>
            </a:r>
          </a:p>
        </p:txBody>
      </p:sp>
      <p:pic>
        <p:nvPicPr>
          <p:cNvPr id="395" name="DFS Logo For Dark.png"/>
          <p:cNvPicPr>
            <a:picLocks noChangeAspect="1"/>
          </p:cNvPicPr>
          <p:nvPr/>
        </p:nvPicPr>
        <p:blipFill>
          <a:blip r:embed="rId3">
            <a:extLst/>
          </a:blip>
          <a:stretch>
            <a:fillRect/>
          </a:stretch>
        </p:blipFill>
        <p:spPr>
          <a:xfrm>
            <a:off x="17839875" y="11975521"/>
            <a:ext cx="6259367" cy="1353378"/>
          </a:xfrm>
          <a:prstGeom prst="rect">
            <a:avLst/>
          </a:prstGeom>
          <a:ln w="12700">
            <a:miter lim="400000"/>
          </a:ln>
        </p:spPr>
      </p:pic>
    </p:spTree>
  </p:cSld>
  <p:clrMapOvr>
    <a:masterClrMapping/>
  </p:clrMapOvr>
  <p:transition xmlns:p14="http://schemas.microsoft.com/office/powerpoint/2010/main" spd="med" advClick="1" p14:dur="1000"/>
</p:sld>
</file>

<file path=ppt/slides/slide76.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pic>
        <p:nvPicPr>
          <p:cNvPr id="397" name="09 - AUDIENCE.jpg"/>
          <p:cNvPicPr>
            <a:picLocks noChangeAspect="1"/>
          </p:cNvPicPr>
          <p:nvPr>
            <p:ph type="pic" idx="13"/>
          </p:nvPr>
        </p:nvPicPr>
        <p:blipFill>
          <a:blip r:embed="rId2">
            <a:extLst/>
          </a:blip>
          <a:srcRect l="0" t="0" r="0" b="0"/>
          <a:stretch>
            <a:fillRect/>
          </a:stretch>
        </p:blipFill>
        <p:spPr>
          <a:prstGeom prst="rect">
            <a:avLst/>
          </a:prstGeom>
        </p:spPr>
      </p:pic>
    </p:spTree>
  </p:cSld>
  <p:clrMapOvr>
    <a:masterClrMapping/>
  </p:clrMapOvr>
  <p:transition xmlns:p14="http://schemas.microsoft.com/office/powerpoint/2010/main" spd="med" advClick="1" p14:dur="1000"/>
</p:sld>
</file>

<file path=ppt/slides/slide77.xml><?xml version="1.0" encoding="utf-8"?>
<p:sld xmlns:a="http://schemas.openxmlformats.org/drawingml/2006/main" xmlns:r="http://schemas.openxmlformats.org/officeDocument/2006/relationships" xmlns:p="http://schemas.openxmlformats.org/presentationml/2006/main" showMasterSp="1" showMasterPhAnim="1">
  <p:cSld>
    <p:bg>
      <p:bgPr>
        <a:blipFill rotWithShape="1">
          <a:blip r:embed="rId2"/>
          <a:srcRect l="0" t="0" r="0" b="0"/>
          <a:stretch>
            <a:fillRect/>
          </a:stretch>
        </a:blipFill>
      </p:bgPr>
    </p:bg>
    <p:spTree>
      <p:nvGrpSpPr>
        <p:cNvPr id="1" name=""/>
        <p:cNvGrpSpPr/>
        <p:nvPr/>
      </p:nvGrpSpPr>
      <p:grpSpPr>
        <a:xfrm>
          <a:off x="0" y="0"/>
          <a:ext cx="0" cy="0"/>
          <a:chOff x="0" y="0"/>
          <a:chExt cx="0" cy="0"/>
        </a:xfrm>
      </p:grpSpPr>
      <p:sp>
        <p:nvSpPr>
          <p:cNvPr id="399" name="Shape 399"/>
          <p:cNvSpPr/>
          <p:nvPr>
            <p:ph type="title"/>
          </p:nvPr>
        </p:nvSpPr>
        <p:spPr>
          <a:prstGeom prst="rect">
            <a:avLst/>
          </a:prstGeom>
        </p:spPr>
        <p:txBody>
          <a:bodyPr/>
          <a:lstStyle>
            <a:lvl1pPr>
              <a:defRPr b="1">
                <a:solidFill>
                  <a:srgbClr val="FFFFFF"/>
                </a:solidFill>
                <a:latin typeface="Helvetica"/>
                <a:ea typeface="Helvetica"/>
                <a:cs typeface="Helvetica"/>
                <a:sym typeface="Helvetica"/>
              </a:defRPr>
            </a:lvl1pPr>
          </a:lstStyle>
          <a:p>
            <a:pPr/>
            <a:r>
              <a:t>TRAFFIC</a:t>
            </a:r>
          </a:p>
        </p:txBody>
      </p:sp>
      <p:sp>
        <p:nvSpPr>
          <p:cNvPr id="400" name="Shape 400"/>
          <p:cNvSpPr/>
          <p:nvPr>
            <p:ph type="body" idx="1"/>
          </p:nvPr>
        </p:nvSpPr>
        <p:spPr>
          <a:xfrm>
            <a:off x="1689100" y="3244850"/>
            <a:ext cx="21005800" cy="9207500"/>
          </a:xfrm>
          <a:prstGeom prst="rect">
            <a:avLst/>
          </a:prstGeom>
        </p:spPr>
        <p:txBody>
          <a:bodyPr/>
          <a:lstStyle/>
          <a:p>
            <a:pPr>
              <a:defRPr>
                <a:solidFill>
                  <a:srgbClr val="FFFFFF"/>
                </a:solidFill>
              </a:defRPr>
            </a:pPr>
            <a:r>
              <a:t>One of the last pieces to the puzzle is getting people inside of your marketing funnel. This is an entire topic unto itself. But let’s dive into the strategies used by some of the best marketers on the planet.</a:t>
            </a:r>
          </a:p>
          <a:p>
            <a:pPr>
              <a:defRPr>
                <a:solidFill>
                  <a:srgbClr val="FFFFFF"/>
                </a:solidFill>
              </a:defRPr>
            </a:pPr>
            <a:r>
              <a:t>In most cases traffic boils down to these 3 categories:</a:t>
            </a:r>
          </a:p>
        </p:txBody>
      </p:sp>
      <p:pic>
        <p:nvPicPr>
          <p:cNvPr id="401" name="DFS Logo For Dark.png"/>
          <p:cNvPicPr>
            <a:picLocks noChangeAspect="1"/>
          </p:cNvPicPr>
          <p:nvPr/>
        </p:nvPicPr>
        <p:blipFill>
          <a:blip r:embed="rId3">
            <a:extLst/>
          </a:blip>
          <a:stretch>
            <a:fillRect/>
          </a:stretch>
        </p:blipFill>
        <p:spPr>
          <a:xfrm>
            <a:off x="17839875" y="11975521"/>
            <a:ext cx="6259367" cy="1353378"/>
          </a:xfrm>
          <a:prstGeom prst="rect">
            <a:avLst/>
          </a:prstGeom>
          <a:ln w="12700">
            <a:miter lim="400000"/>
          </a:ln>
        </p:spPr>
      </p:pic>
    </p:spTree>
  </p:cSld>
  <p:clrMapOvr>
    <a:masterClrMapping/>
  </p:clrMapOvr>
  <p:transition xmlns:p14="http://schemas.microsoft.com/office/powerpoint/2010/main" spd="med" advClick="1" p14:dur="1000"/>
</p:sld>
</file>

<file path=ppt/slides/slide78.xml><?xml version="1.0" encoding="utf-8"?>
<p:sld xmlns:a="http://schemas.openxmlformats.org/drawingml/2006/main" xmlns:r="http://schemas.openxmlformats.org/officeDocument/2006/relationships" xmlns:p="http://schemas.openxmlformats.org/presentationml/2006/main" showMasterSp="1" showMasterPhAnim="1">
  <p:cSld>
    <p:bg>
      <p:bgPr>
        <a:blipFill rotWithShape="1">
          <a:blip r:embed="rId2"/>
          <a:srcRect l="0" t="0" r="0" b="0"/>
          <a:stretch>
            <a:fillRect/>
          </a:stretch>
        </a:blipFill>
      </p:bgPr>
    </p:bg>
    <p:spTree>
      <p:nvGrpSpPr>
        <p:cNvPr id="1" name=""/>
        <p:cNvGrpSpPr/>
        <p:nvPr/>
      </p:nvGrpSpPr>
      <p:grpSpPr>
        <a:xfrm>
          <a:off x="0" y="0"/>
          <a:ext cx="0" cy="0"/>
          <a:chOff x="0" y="0"/>
          <a:chExt cx="0" cy="0"/>
        </a:xfrm>
      </p:grpSpPr>
      <p:sp>
        <p:nvSpPr>
          <p:cNvPr id="403" name="Shape 403"/>
          <p:cNvSpPr/>
          <p:nvPr>
            <p:ph type="title"/>
          </p:nvPr>
        </p:nvSpPr>
        <p:spPr>
          <a:prstGeom prst="rect">
            <a:avLst/>
          </a:prstGeom>
        </p:spPr>
        <p:txBody>
          <a:bodyPr/>
          <a:lstStyle>
            <a:lvl1pPr>
              <a:defRPr b="1">
                <a:solidFill>
                  <a:srgbClr val="FFFFFF"/>
                </a:solidFill>
                <a:latin typeface="Helvetica"/>
                <a:ea typeface="Helvetica"/>
                <a:cs typeface="Helvetica"/>
                <a:sym typeface="Helvetica"/>
              </a:defRPr>
            </a:lvl1pPr>
          </a:lstStyle>
          <a:p>
            <a:pPr/>
            <a:r>
              <a:t>ORGANIC</a:t>
            </a:r>
          </a:p>
        </p:txBody>
      </p:sp>
      <p:sp>
        <p:nvSpPr>
          <p:cNvPr id="404" name="Shape 404"/>
          <p:cNvSpPr/>
          <p:nvPr>
            <p:ph type="body" idx="1"/>
          </p:nvPr>
        </p:nvSpPr>
        <p:spPr>
          <a:xfrm>
            <a:off x="1689100" y="3244850"/>
            <a:ext cx="21005800" cy="9207500"/>
          </a:xfrm>
          <a:prstGeom prst="rect">
            <a:avLst/>
          </a:prstGeom>
        </p:spPr>
        <p:txBody>
          <a:bodyPr/>
          <a:lstStyle/>
          <a:p>
            <a:pPr marL="450850" indent="-450850" defTabSz="586104">
              <a:spcBef>
                <a:spcPts val="4100"/>
              </a:spcBef>
              <a:defRPr sz="3691">
                <a:solidFill>
                  <a:srgbClr val="FFFFFF"/>
                </a:solidFill>
              </a:defRPr>
            </a:pPr>
            <a:r>
              <a:t>Traffic that naturally discovers your content through things like search engines and social media. Organic can be slow moving in the beginning but as you build an audience it can build up quickly. </a:t>
            </a:r>
          </a:p>
          <a:p>
            <a:pPr marL="450850" indent="-450850" defTabSz="586104">
              <a:spcBef>
                <a:spcPts val="4100"/>
              </a:spcBef>
              <a:defRPr sz="3691">
                <a:solidFill>
                  <a:srgbClr val="FFFFFF"/>
                </a:solidFill>
              </a:defRPr>
            </a:pPr>
            <a:r>
              <a:t>A great way to start with organic traffic is going where you audience already is. If you did your research in the beginning you probably have a good idea of this already. </a:t>
            </a:r>
          </a:p>
          <a:p>
            <a:pPr marL="450850" indent="-450850" defTabSz="586104">
              <a:spcBef>
                <a:spcPts val="4100"/>
              </a:spcBef>
              <a:defRPr sz="3691">
                <a:solidFill>
                  <a:srgbClr val="FFFFFF"/>
                </a:solidFill>
              </a:defRPr>
            </a:pPr>
            <a:r>
              <a:t>You can find out what podcasts they are listening to and try to book interviews on those podcasts. </a:t>
            </a:r>
          </a:p>
          <a:p>
            <a:pPr marL="450850" indent="-450850" defTabSz="586104">
              <a:spcBef>
                <a:spcPts val="4100"/>
              </a:spcBef>
              <a:defRPr sz="3691">
                <a:solidFill>
                  <a:srgbClr val="FFFFFF"/>
                </a:solidFill>
              </a:defRPr>
            </a:pPr>
            <a:r>
              <a:t>You know what blogs they are reading so you can try to book guest posts on those blogs.</a:t>
            </a:r>
          </a:p>
          <a:p>
            <a:pPr marL="450850" indent="-450850" defTabSz="586104">
              <a:spcBef>
                <a:spcPts val="4100"/>
              </a:spcBef>
              <a:defRPr sz="3691">
                <a:solidFill>
                  <a:srgbClr val="FFFFFF"/>
                </a:solidFill>
              </a:defRPr>
            </a:pPr>
            <a:r>
              <a:t>You know what social media platforms they are on. Maybe your audience is big on facebook. Start doing facebook live videos or posting in groups to gain their attention.</a:t>
            </a:r>
          </a:p>
          <a:p>
            <a:pPr marL="450850" indent="-450850" defTabSz="586104">
              <a:spcBef>
                <a:spcPts val="4100"/>
              </a:spcBef>
              <a:defRPr sz="3691">
                <a:solidFill>
                  <a:srgbClr val="FFFFFF"/>
                </a:solidFill>
              </a:defRPr>
            </a:pPr>
            <a:r>
              <a:t>Maybe they are watching videos on YouTube. Start creating content for YouTube and building a fanbase there.</a:t>
            </a:r>
          </a:p>
        </p:txBody>
      </p:sp>
      <p:pic>
        <p:nvPicPr>
          <p:cNvPr id="405" name="DFS Logo For Dark.png"/>
          <p:cNvPicPr>
            <a:picLocks noChangeAspect="1"/>
          </p:cNvPicPr>
          <p:nvPr/>
        </p:nvPicPr>
        <p:blipFill>
          <a:blip r:embed="rId3">
            <a:extLst/>
          </a:blip>
          <a:stretch>
            <a:fillRect/>
          </a:stretch>
        </p:blipFill>
        <p:spPr>
          <a:xfrm>
            <a:off x="17839875" y="11975521"/>
            <a:ext cx="6259367" cy="1353378"/>
          </a:xfrm>
          <a:prstGeom prst="rect">
            <a:avLst/>
          </a:prstGeom>
          <a:ln w="12700">
            <a:miter lim="400000"/>
          </a:ln>
        </p:spPr>
      </p:pic>
    </p:spTree>
  </p:cSld>
  <p:clrMapOvr>
    <a:masterClrMapping/>
  </p:clrMapOvr>
  <p:transition xmlns:p14="http://schemas.microsoft.com/office/powerpoint/2010/main" spd="med" advClick="1" p14:dur="1000"/>
</p:sld>
</file>

<file path=ppt/slides/slide79.xml><?xml version="1.0" encoding="utf-8"?>
<p:sld xmlns:a="http://schemas.openxmlformats.org/drawingml/2006/main" xmlns:r="http://schemas.openxmlformats.org/officeDocument/2006/relationships" xmlns:p="http://schemas.openxmlformats.org/presentationml/2006/main" showMasterSp="1" showMasterPhAnim="1">
  <p:cSld>
    <p:bg>
      <p:bgPr>
        <a:blipFill rotWithShape="1">
          <a:blip r:embed="rId2"/>
          <a:srcRect l="0" t="0" r="0" b="0"/>
          <a:stretch>
            <a:fillRect/>
          </a:stretch>
        </a:blipFill>
      </p:bgPr>
    </p:bg>
    <p:spTree>
      <p:nvGrpSpPr>
        <p:cNvPr id="1" name=""/>
        <p:cNvGrpSpPr/>
        <p:nvPr/>
      </p:nvGrpSpPr>
      <p:grpSpPr>
        <a:xfrm>
          <a:off x="0" y="0"/>
          <a:ext cx="0" cy="0"/>
          <a:chOff x="0" y="0"/>
          <a:chExt cx="0" cy="0"/>
        </a:xfrm>
      </p:grpSpPr>
      <p:sp>
        <p:nvSpPr>
          <p:cNvPr id="407" name="Shape 407"/>
          <p:cNvSpPr/>
          <p:nvPr>
            <p:ph type="title"/>
          </p:nvPr>
        </p:nvSpPr>
        <p:spPr>
          <a:prstGeom prst="rect">
            <a:avLst/>
          </a:prstGeom>
        </p:spPr>
        <p:txBody>
          <a:bodyPr/>
          <a:lstStyle>
            <a:lvl1pPr>
              <a:defRPr b="1">
                <a:solidFill>
                  <a:srgbClr val="FFFFFF"/>
                </a:solidFill>
                <a:latin typeface="Helvetica"/>
                <a:ea typeface="Helvetica"/>
                <a:cs typeface="Helvetica"/>
                <a:sym typeface="Helvetica"/>
              </a:defRPr>
            </a:lvl1pPr>
          </a:lstStyle>
          <a:p>
            <a:pPr/>
            <a:r>
              <a:t>PAID</a:t>
            </a:r>
          </a:p>
        </p:txBody>
      </p:sp>
      <p:sp>
        <p:nvSpPr>
          <p:cNvPr id="408" name="Shape 408"/>
          <p:cNvSpPr/>
          <p:nvPr>
            <p:ph type="body" idx="1"/>
          </p:nvPr>
        </p:nvSpPr>
        <p:spPr>
          <a:xfrm>
            <a:off x="1689100" y="3244850"/>
            <a:ext cx="21005800" cy="9207500"/>
          </a:xfrm>
          <a:prstGeom prst="rect">
            <a:avLst/>
          </a:prstGeom>
        </p:spPr>
        <p:txBody>
          <a:bodyPr/>
          <a:lstStyle/>
          <a:p>
            <a:pPr marL="609600" indent="-609600" defTabSz="792479">
              <a:spcBef>
                <a:spcPts val="5600"/>
              </a:spcBef>
              <a:defRPr sz="4992">
                <a:solidFill>
                  <a:srgbClr val="FFFFFF"/>
                </a:solidFill>
              </a:defRPr>
            </a:pPr>
            <a:r>
              <a:t>Traffic that comes in the form of paying for advertising. Paid advertising is one of the fastest ways to get traffic into your funnel. Simply create an ad that sends people to your squeeze page and you can have traffic within hours!</a:t>
            </a:r>
          </a:p>
          <a:p>
            <a:pPr marL="609600" indent="-609600" defTabSz="792479">
              <a:spcBef>
                <a:spcPts val="5600"/>
              </a:spcBef>
              <a:defRPr sz="4992">
                <a:solidFill>
                  <a:srgbClr val="FFFFFF"/>
                </a:solidFill>
              </a:defRPr>
            </a:pPr>
            <a:r>
              <a:t>A great place to start is Facebook advertising. Facebook is an amazing ad platform with many options for targeting your specific audience. Another great place to advertise is on YouTube with Google Adwords.</a:t>
            </a:r>
          </a:p>
          <a:p>
            <a:pPr marL="609600" indent="-609600" defTabSz="792479">
              <a:spcBef>
                <a:spcPts val="5600"/>
              </a:spcBef>
              <a:defRPr sz="4992">
                <a:solidFill>
                  <a:srgbClr val="FFFFFF"/>
                </a:solidFill>
              </a:defRPr>
            </a:pPr>
            <a:r>
              <a:t>Just like with organic traffic there are many places to go and tap into an audience.</a:t>
            </a:r>
          </a:p>
        </p:txBody>
      </p:sp>
      <p:pic>
        <p:nvPicPr>
          <p:cNvPr id="409" name="DFS Logo For Dark.png"/>
          <p:cNvPicPr>
            <a:picLocks noChangeAspect="1"/>
          </p:cNvPicPr>
          <p:nvPr/>
        </p:nvPicPr>
        <p:blipFill>
          <a:blip r:embed="rId3">
            <a:extLst/>
          </a:blip>
          <a:stretch>
            <a:fillRect/>
          </a:stretch>
        </p:blipFill>
        <p:spPr>
          <a:xfrm>
            <a:off x="17839875" y="11975521"/>
            <a:ext cx="6259367" cy="1353378"/>
          </a:xfrm>
          <a:prstGeom prst="rect">
            <a:avLst/>
          </a:prstGeom>
          <a:ln w="12700">
            <a:miter lim="400000"/>
          </a:ln>
        </p:spPr>
      </p:pic>
    </p:spTree>
  </p:cSld>
  <p:clrMapOvr>
    <a:masterClrMapping/>
  </p:clrMapOvr>
  <p:transition xmlns:p14="http://schemas.microsoft.com/office/powerpoint/2010/main" spd="med" advClick="1" p14:dur="1000"/>
</p:sld>
</file>

<file path=ppt/slides/slide8.xml><?xml version="1.0" encoding="utf-8"?>
<p:sld xmlns:a="http://schemas.openxmlformats.org/drawingml/2006/main" xmlns:r="http://schemas.openxmlformats.org/officeDocument/2006/relationships" xmlns:p="http://schemas.openxmlformats.org/presentationml/2006/main" showMasterSp="1" showMasterPhAnim="1">
  <p:cSld>
    <p:bg>
      <p:bgPr>
        <a:blipFill rotWithShape="1">
          <a:blip r:embed="rId2"/>
          <a:srcRect l="0" t="0" r="0" b="0"/>
          <a:stretch>
            <a:fillRect/>
          </a:stretch>
        </a:blipFill>
      </p:bgPr>
    </p:bg>
    <p:spTree>
      <p:nvGrpSpPr>
        <p:cNvPr id="1" name=""/>
        <p:cNvGrpSpPr/>
        <p:nvPr/>
      </p:nvGrpSpPr>
      <p:grpSpPr>
        <a:xfrm>
          <a:off x="0" y="0"/>
          <a:ext cx="0" cy="0"/>
          <a:chOff x="0" y="0"/>
          <a:chExt cx="0" cy="0"/>
        </a:xfrm>
      </p:grpSpPr>
      <p:sp>
        <p:nvSpPr>
          <p:cNvPr id="144" name="Shape 144"/>
          <p:cNvSpPr/>
          <p:nvPr>
            <p:ph type="title"/>
          </p:nvPr>
        </p:nvSpPr>
        <p:spPr>
          <a:prstGeom prst="rect">
            <a:avLst/>
          </a:prstGeom>
        </p:spPr>
        <p:txBody>
          <a:bodyPr/>
          <a:lstStyle>
            <a:lvl1pPr>
              <a:defRPr b="1">
                <a:solidFill>
                  <a:srgbClr val="FFFFFF"/>
                </a:solidFill>
                <a:latin typeface="Helvetica"/>
                <a:ea typeface="Helvetica"/>
                <a:cs typeface="Helvetica"/>
                <a:sym typeface="Helvetica"/>
              </a:defRPr>
            </a:lvl1pPr>
          </a:lstStyle>
          <a:p>
            <a:pPr/>
            <a:r>
              <a:t>HOMEWORK:</a:t>
            </a:r>
          </a:p>
        </p:txBody>
      </p:sp>
      <p:sp>
        <p:nvSpPr>
          <p:cNvPr id="145" name="Shape 145"/>
          <p:cNvSpPr/>
          <p:nvPr>
            <p:ph type="body" idx="1"/>
          </p:nvPr>
        </p:nvSpPr>
        <p:spPr>
          <a:xfrm>
            <a:off x="1689100" y="3244850"/>
            <a:ext cx="21005800" cy="9207500"/>
          </a:xfrm>
          <a:prstGeom prst="rect">
            <a:avLst/>
          </a:prstGeom>
        </p:spPr>
        <p:txBody>
          <a:bodyPr/>
          <a:lstStyle>
            <a:lvl1pPr marL="0" indent="0">
              <a:buSzTx/>
              <a:buNone/>
              <a:defRPr>
                <a:solidFill>
                  <a:srgbClr val="FFFFFF"/>
                </a:solidFill>
              </a:defRPr>
            </a:lvl1pPr>
          </a:lstStyle>
          <a:p>
            <a:pPr/>
            <a:r>
              <a:t>Think about your business. What would be the ultimate time leveraged program you could create that solve your customer's biggest problem? Spend 30 minutes brainstorming some ideas. In the next part of the training will go into how to do research for building profitable funnels and getting tons of ideas.</a:t>
            </a:r>
          </a:p>
        </p:txBody>
      </p:sp>
      <p:pic>
        <p:nvPicPr>
          <p:cNvPr id="146" name="DFS Logo For Dark.png"/>
          <p:cNvPicPr>
            <a:picLocks noChangeAspect="1"/>
          </p:cNvPicPr>
          <p:nvPr/>
        </p:nvPicPr>
        <p:blipFill>
          <a:blip r:embed="rId3">
            <a:extLst/>
          </a:blip>
          <a:stretch>
            <a:fillRect/>
          </a:stretch>
        </p:blipFill>
        <p:spPr>
          <a:xfrm>
            <a:off x="17839875" y="11975521"/>
            <a:ext cx="6259367" cy="1353378"/>
          </a:xfrm>
          <a:prstGeom prst="rect">
            <a:avLst/>
          </a:prstGeom>
          <a:ln w="12700">
            <a:miter lim="400000"/>
          </a:ln>
        </p:spPr>
      </p:pic>
    </p:spTree>
  </p:cSld>
  <p:clrMapOvr>
    <a:masterClrMapping/>
  </p:clrMapOvr>
  <p:transition xmlns:p14="http://schemas.microsoft.com/office/powerpoint/2010/main" spd="med" advClick="1" p14:dur="1000"/>
</p:sld>
</file>

<file path=ppt/slides/slide80.xml><?xml version="1.0" encoding="utf-8"?>
<p:sld xmlns:a="http://schemas.openxmlformats.org/drawingml/2006/main" xmlns:r="http://schemas.openxmlformats.org/officeDocument/2006/relationships" xmlns:p="http://schemas.openxmlformats.org/presentationml/2006/main" showMasterSp="1" showMasterPhAnim="1">
  <p:cSld>
    <p:bg>
      <p:bgPr>
        <a:blipFill rotWithShape="1">
          <a:blip r:embed="rId2"/>
          <a:srcRect l="0" t="0" r="0" b="0"/>
          <a:stretch>
            <a:fillRect/>
          </a:stretch>
        </a:blipFill>
      </p:bgPr>
    </p:bg>
    <p:spTree>
      <p:nvGrpSpPr>
        <p:cNvPr id="1" name=""/>
        <p:cNvGrpSpPr/>
        <p:nvPr/>
      </p:nvGrpSpPr>
      <p:grpSpPr>
        <a:xfrm>
          <a:off x="0" y="0"/>
          <a:ext cx="0" cy="0"/>
          <a:chOff x="0" y="0"/>
          <a:chExt cx="0" cy="0"/>
        </a:xfrm>
      </p:grpSpPr>
      <p:sp>
        <p:nvSpPr>
          <p:cNvPr id="411" name="Shape 411"/>
          <p:cNvSpPr/>
          <p:nvPr>
            <p:ph type="title"/>
          </p:nvPr>
        </p:nvSpPr>
        <p:spPr>
          <a:prstGeom prst="rect">
            <a:avLst/>
          </a:prstGeom>
        </p:spPr>
        <p:txBody>
          <a:bodyPr/>
          <a:lstStyle>
            <a:lvl1pPr>
              <a:defRPr b="1">
                <a:solidFill>
                  <a:srgbClr val="FFFFFF"/>
                </a:solidFill>
                <a:latin typeface="Helvetica"/>
                <a:ea typeface="Helvetica"/>
                <a:cs typeface="Helvetica"/>
                <a:sym typeface="Helvetica"/>
              </a:defRPr>
            </a:lvl1pPr>
          </a:lstStyle>
          <a:p>
            <a:pPr/>
            <a:r>
              <a:t>PARTNER</a:t>
            </a:r>
          </a:p>
        </p:txBody>
      </p:sp>
      <p:sp>
        <p:nvSpPr>
          <p:cNvPr id="412" name="Shape 412"/>
          <p:cNvSpPr/>
          <p:nvPr>
            <p:ph type="body" idx="1"/>
          </p:nvPr>
        </p:nvSpPr>
        <p:spPr>
          <a:xfrm>
            <a:off x="1689100" y="3244850"/>
            <a:ext cx="21005800" cy="9207500"/>
          </a:xfrm>
          <a:prstGeom prst="rect">
            <a:avLst/>
          </a:prstGeom>
        </p:spPr>
        <p:txBody>
          <a:bodyPr/>
          <a:lstStyle/>
          <a:p>
            <a:pPr marL="495300" indent="-495300" defTabSz="643889">
              <a:spcBef>
                <a:spcPts val="4600"/>
              </a:spcBef>
              <a:defRPr sz="4055">
                <a:solidFill>
                  <a:srgbClr val="FFFFFF"/>
                </a:solidFill>
              </a:defRPr>
            </a:pPr>
            <a:r>
              <a:t>Partner traffic is traffic that someone else is sending to you in exchange for something. Usually they are earning a commission on the sale. This is typically referred to as an affiliate. Affiliate promotes your product and they earn a commission on the sale.</a:t>
            </a:r>
          </a:p>
          <a:p>
            <a:pPr marL="495300" indent="-495300" defTabSz="643889">
              <a:spcBef>
                <a:spcPts val="4600"/>
              </a:spcBef>
              <a:defRPr sz="4055">
                <a:solidFill>
                  <a:srgbClr val="FFFFFF"/>
                </a:solidFill>
              </a:defRPr>
            </a:pPr>
            <a:r>
              <a:t>This can be one of the fastest ways to get good quality traffic and only pay after someone has bought. This means it can be free to start and you only pay when you make a sale.</a:t>
            </a:r>
          </a:p>
          <a:p>
            <a:pPr marL="495300" indent="-495300" defTabSz="643889">
              <a:spcBef>
                <a:spcPts val="4600"/>
              </a:spcBef>
              <a:defRPr sz="4055">
                <a:solidFill>
                  <a:srgbClr val="FFFFFF"/>
                </a:solidFill>
              </a:defRPr>
            </a:pPr>
            <a:r>
              <a:t>Affiliate platforms like warriorplus and JVzoo and many others have made it super easy to set up a product for sale and offer great commissions to get affiliates to promote.</a:t>
            </a:r>
          </a:p>
          <a:p>
            <a:pPr marL="495300" indent="-495300" defTabSz="643889">
              <a:spcBef>
                <a:spcPts val="4600"/>
              </a:spcBef>
              <a:defRPr sz="4055">
                <a:solidFill>
                  <a:srgbClr val="FFFFFF"/>
                </a:solidFill>
              </a:defRPr>
            </a:pPr>
            <a:r>
              <a:t>The key with partner traffic is giving affiliates a reason to promote. A good product and good commission payouts are a great start. Beyond that it is a matter of networking and making affiliate relationships that make a promotion great for both you and the affiliate partner.</a:t>
            </a:r>
          </a:p>
        </p:txBody>
      </p:sp>
      <p:pic>
        <p:nvPicPr>
          <p:cNvPr id="413" name="DFS Logo For Dark.png"/>
          <p:cNvPicPr>
            <a:picLocks noChangeAspect="1"/>
          </p:cNvPicPr>
          <p:nvPr/>
        </p:nvPicPr>
        <p:blipFill>
          <a:blip r:embed="rId3">
            <a:extLst/>
          </a:blip>
          <a:stretch>
            <a:fillRect/>
          </a:stretch>
        </p:blipFill>
        <p:spPr>
          <a:xfrm>
            <a:off x="17839875" y="11975521"/>
            <a:ext cx="6259367" cy="1353378"/>
          </a:xfrm>
          <a:prstGeom prst="rect">
            <a:avLst/>
          </a:prstGeom>
          <a:ln w="12700">
            <a:miter lim="400000"/>
          </a:ln>
        </p:spPr>
      </p:pic>
    </p:spTree>
  </p:cSld>
  <p:clrMapOvr>
    <a:masterClrMapping/>
  </p:clrMapOvr>
  <p:transition xmlns:p14="http://schemas.microsoft.com/office/powerpoint/2010/main" spd="med" advClick="1" p14:dur="1000"/>
</p:sld>
</file>

<file path=ppt/slides/slide81.xml><?xml version="1.0" encoding="utf-8"?>
<p:sld xmlns:a="http://schemas.openxmlformats.org/drawingml/2006/main" xmlns:r="http://schemas.openxmlformats.org/officeDocument/2006/relationships" xmlns:p="http://schemas.openxmlformats.org/presentationml/2006/main" showMasterSp="1" showMasterPhAnim="1">
  <p:cSld>
    <p:bg>
      <p:bgPr>
        <a:blipFill rotWithShape="1">
          <a:blip r:embed="rId2"/>
          <a:srcRect l="0" t="0" r="0" b="0"/>
          <a:stretch>
            <a:fillRect/>
          </a:stretch>
        </a:blipFill>
      </p:bgPr>
    </p:bg>
    <p:spTree>
      <p:nvGrpSpPr>
        <p:cNvPr id="1" name=""/>
        <p:cNvGrpSpPr/>
        <p:nvPr/>
      </p:nvGrpSpPr>
      <p:grpSpPr>
        <a:xfrm>
          <a:off x="0" y="0"/>
          <a:ext cx="0" cy="0"/>
          <a:chOff x="0" y="0"/>
          <a:chExt cx="0" cy="0"/>
        </a:xfrm>
      </p:grpSpPr>
      <p:sp>
        <p:nvSpPr>
          <p:cNvPr id="415" name="Shape 415"/>
          <p:cNvSpPr/>
          <p:nvPr>
            <p:ph type="title"/>
          </p:nvPr>
        </p:nvSpPr>
        <p:spPr>
          <a:prstGeom prst="rect">
            <a:avLst/>
          </a:prstGeom>
        </p:spPr>
        <p:txBody>
          <a:bodyPr/>
          <a:lstStyle>
            <a:lvl1pPr>
              <a:defRPr b="1">
                <a:solidFill>
                  <a:srgbClr val="FFFFFF"/>
                </a:solidFill>
                <a:latin typeface="Helvetica"/>
                <a:ea typeface="Helvetica"/>
                <a:cs typeface="Helvetica"/>
                <a:sym typeface="Helvetica"/>
              </a:defRPr>
            </a:lvl1pPr>
          </a:lstStyle>
          <a:p>
            <a:pPr/>
            <a:r>
              <a:t>TRAFFIC</a:t>
            </a:r>
          </a:p>
        </p:txBody>
      </p:sp>
      <p:sp>
        <p:nvSpPr>
          <p:cNvPr id="416" name="Shape 416"/>
          <p:cNvSpPr/>
          <p:nvPr>
            <p:ph type="body" idx="1"/>
          </p:nvPr>
        </p:nvSpPr>
        <p:spPr>
          <a:xfrm>
            <a:off x="1689100" y="3244850"/>
            <a:ext cx="21005800" cy="9207500"/>
          </a:xfrm>
          <a:prstGeom prst="rect">
            <a:avLst/>
          </a:prstGeom>
        </p:spPr>
        <p:txBody>
          <a:bodyPr/>
          <a:lstStyle/>
          <a:p>
            <a:pPr>
              <a:defRPr>
                <a:solidFill>
                  <a:srgbClr val="FFFFFF"/>
                </a:solidFill>
              </a:defRPr>
            </a:pPr>
            <a:r>
              <a:t>At the end of the day all of these methods are very effective. Some are slower than others. Some are faster. Some are more expensive in the beginning. You have to access where you are at in your business to decide a method that is right for you.</a:t>
            </a:r>
          </a:p>
          <a:p>
            <a:pPr>
              <a:defRPr>
                <a:solidFill>
                  <a:srgbClr val="FFFFFF"/>
                </a:solidFill>
              </a:defRPr>
            </a:pPr>
            <a:r>
              <a:t>There are literally so many ways to get traffic. Pick one method, stick to it, master it.</a:t>
            </a:r>
          </a:p>
        </p:txBody>
      </p:sp>
      <p:pic>
        <p:nvPicPr>
          <p:cNvPr id="417" name="DFS Logo For Dark.png"/>
          <p:cNvPicPr>
            <a:picLocks noChangeAspect="1"/>
          </p:cNvPicPr>
          <p:nvPr/>
        </p:nvPicPr>
        <p:blipFill>
          <a:blip r:embed="rId3">
            <a:extLst/>
          </a:blip>
          <a:stretch>
            <a:fillRect/>
          </a:stretch>
        </p:blipFill>
        <p:spPr>
          <a:xfrm>
            <a:off x="17839875" y="11975521"/>
            <a:ext cx="6259367" cy="1353378"/>
          </a:xfrm>
          <a:prstGeom prst="rect">
            <a:avLst/>
          </a:prstGeom>
          <a:ln w="12700">
            <a:miter lim="400000"/>
          </a:ln>
        </p:spPr>
      </p:pic>
    </p:spTree>
  </p:cSld>
  <p:clrMapOvr>
    <a:masterClrMapping/>
  </p:clrMapOvr>
  <p:transition xmlns:p14="http://schemas.microsoft.com/office/powerpoint/2010/main" spd="med" advClick="1" p14:dur="1000"/>
</p:sld>
</file>

<file path=ppt/slides/slide82.xml><?xml version="1.0" encoding="utf-8"?>
<p:sld xmlns:a="http://schemas.openxmlformats.org/drawingml/2006/main" xmlns:r="http://schemas.openxmlformats.org/officeDocument/2006/relationships" xmlns:p="http://schemas.openxmlformats.org/presentationml/2006/main" showMasterSp="1" showMasterPhAnim="1">
  <p:cSld>
    <p:bg>
      <p:bgPr>
        <a:blipFill rotWithShape="1">
          <a:blip r:embed="rId2"/>
          <a:srcRect l="0" t="0" r="0" b="0"/>
          <a:stretch>
            <a:fillRect/>
          </a:stretch>
        </a:blipFill>
      </p:bgPr>
    </p:bg>
    <p:spTree>
      <p:nvGrpSpPr>
        <p:cNvPr id="1" name=""/>
        <p:cNvGrpSpPr/>
        <p:nvPr/>
      </p:nvGrpSpPr>
      <p:grpSpPr>
        <a:xfrm>
          <a:off x="0" y="0"/>
          <a:ext cx="0" cy="0"/>
          <a:chOff x="0" y="0"/>
          <a:chExt cx="0" cy="0"/>
        </a:xfrm>
      </p:grpSpPr>
      <p:sp>
        <p:nvSpPr>
          <p:cNvPr id="419" name="Shape 419"/>
          <p:cNvSpPr/>
          <p:nvPr>
            <p:ph type="title"/>
          </p:nvPr>
        </p:nvSpPr>
        <p:spPr>
          <a:prstGeom prst="rect">
            <a:avLst/>
          </a:prstGeom>
        </p:spPr>
        <p:txBody>
          <a:bodyPr/>
          <a:lstStyle>
            <a:lvl1pPr>
              <a:defRPr b="1">
                <a:solidFill>
                  <a:srgbClr val="FFFFFF"/>
                </a:solidFill>
                <a:latin typeface="Helvetica"/>
                <a:ea typeface="Helvetica"/>
                <a:cs typeface="Helvetica"/>
                <a:sym typeface="Helvetica"/>
              </a:defRPr>
            </a:lvl1pPr>
          </a:lstStyle>
          <a:p>
            <a:pPr/>
            <a:r>
              <a:t>HOMEWORK:</a:t>
            </a:r>
          </a:p>
        </p:txBody>
      </p:sp>
      <p:sp>
        <p:nvSpPr>
          <p:cNvPr id="420" name="Shape 420"/>
          <p:cNvSpPr/>
          <p:nvPr>
            <p:ph type="body" idx="1"/>
          </p:nvPr>
        </p:nvSpPr>
        <p:spPr>
          <a:xfrm>
            <a:off x="1689100" y="3244850"/>
            <a:ext cx="21005800" cy="9207500"/>
          </a:xfrm>
          <a:prstGeom prst="rect">
            <a:avLst/>
          </a:prstGeom>
        </p:spPr>
        <p:txBody>
          <a:bodyPr/>
          <a:lstStyle>
            <a:lvl1pPr marL="0" indent="0">
              <a:buSzTx/>
              <a:buNone/>
              <a:defRPr>
                <a:solidFill>
                  <a:srgbClr val="FFFFFF"/>
                </a:solidFill>
              </a:defRPr>
            </a:lvl1pPr>
          </a:lstStyle>
          <a:p>
            <a:pPr/>
            <a:r>
              <a:t>Choose the method you will use to get traffic to your funnel. Learn the ins and outs of the traffic method. Implement the strategy and start driving traffic to your funnel daily.</a:t>
            </a:r>
          </a:p>
        </p:txBody>
      </p:sp>
      <p:pic>
        <p:nvPicPr>
          <p:cNvPr id="421" name="DFS Logo For Dark.png"/>
          <p:cNvPicPr>
            <a:picLocks noChangeAspect="1"/>
          </p:cNvPicPr>
          <p:nvPr/>
        </p:nvPicPr>
        <p:blipFill>
          <a:blip r:embed="rId3">
            <a:extLst/>
          </a:blip>
          <a:stretch>
            <a:fillRect/>
          </a:stretch>
        </p:blipFill>
        <p:spPr>
          <a:xfrm>
            <a:off x="17839875" y="11975521"/>
            <a:ext cx="6259367" cy="1353378"/>
          </a:xfrm>
          <a:prstGeom prst="rect">
            <a:avLst/>
          </a:prstGeom>
          <a:ln w="12700">
            <a:miter lim="400000"/>
          </a:ln>
        </p:spPr>
      </p:pic>
    </p:spTree>
  </p:cSld>
  <p:clrMapOvr>
    <a:masterClrMapping/>
  </p:clrMapOvr>
  <p:transition xmlns:p14="http://schemas.microsoft.com/office/powerpoint/2010/main" spd="med" advClick="1" p14:dur="1000"/>
</p:sld>
</file>

<file path=ppt/slides/slide83.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pic>
        <p:nvPicPr>
          <p:cNvPr id="423" name="10 - CONVERSIONS.jpg"/>
          <p:cNvPicPr>
            <a:picLocks noChangeAspect="1"/>
          </p:cNvPicPr>
          <p:nvPr>
            <p:ph type="pic" idx="13"/>
          </p:nvPr>
        </p:nvPicPr>
        <p:blipFill>
          <a:blip r:embed="rId2">
            <a:extLst/>
          </a:blip>
          <a:srcRect l="0" t="0" r="0" b="0"/>
          <a:stretch>
            <a:fillRect/>
          </a:stretch>
        </p:blipFill>
        <p:spPr>
          <a:prstGeom prst="rect">
            <a:avLst/>
          </a:prstGeom>
        </p:spPr>
      </p:pic>
    </p:spTree>
  </p:cSld>
  <p:clrMapOvr>
    <a:masterClrMapping/>
  </p:clrMapOvr>
  <p:transition xmlns:p14="http://schemas.microsoft.com/office/powerpoint/2010/main" spd="med" advClick="1" p14:dur="1000"/>
</p:sld>
</file>

<file path=ppt/slides/slide84.xml><?xml version="1.0" encoding="utf-8"?>
<p:sld xmlns:a="http://schemas.openxmlformats.org/drawingml/2006/main" xmlns:r="http://schemas.openxmlformats.org/officeDocument/2006/relationships" xmlns:p="http://schemas.openxmlformats.org/presentationml/2006/main" showMasterSp="1" showMasterPhAnim="1">
  <p:cSld>
    <p:bg>
      <p:bgPr>
        <a:blipFill rotWithShape="1">
          <a:blip r:embed="rId2"/>
          <a:srcRect l="0" t="0" r="0" b="0"/>
          <a:stretch>
            <a:fillRect/>
          </a:stretch>
        </a:blipFill>
      </p:bgPr>
    </p:bg>
    <p:spTree>
      <p:nvGrpSpPr>
        <p:cNvPr id="1" name=""/>
        <p:cNvGrpSpPr/>
        <p:nvPr/>
      </p:nvGrpSpPr>
      <p:grpSpPr>
        <a:xfrm>
          <a:off x="0" y="0"/>
          <a:ext cx="0" cy="0"/>
          <a:chOff x="0" y="0"/>
          <a:chExt cx="0" cy="0"/>
        </a:xfrm>
      </p:grpSpPr>
      <p:sp>
        <p:nvSpPr>
          <p:cNvPr id="425" name="Shape 425"/>
          <p:cNvSpPr/>
          <p:nvPr>
            <p:ph type="title"/>
          </p:nvPr>
        </p:nvSpPr>
        <p:spPr>
          <a:prstGeom prst="rect">
            <a:avLst/>
          </a:prstGeom>
        </p:spPr>
        <p:txBody>
          <a:bodyPr/>
          <a:lstStyle>
            <a:lvl1pPr>
              <a:defRPr b="1">
                <a:solidFill>
                  <a:srgbClr val="FFFFFF"/>
                </a:solidFill>
                <a:latin typeface="Helvetica"/>
                <a:ea typeface="Helvetica"/>
                <a:cs typeface="Helvetica"/>
                <a:sym typeface="Helvetica"/>
              </a:defRPr>
            </a:lvl1pPr>
          </a:lstStyle>
          <a:p>
            <a:pPr/>
            <a:r>
              <a:t>CONVERSIONS</a:t>
            </a:r>
          </a:p>
        </p:txBody>
      </p:sp>
      <p:sp>
        <p:nvSpPr>
          <p:cNvPr id="426" name="Shape 426"/>
          <p:cNvSpPr/>
          <p:nvPr>
            <p:ph type="body" idx="1"/>
          </p:nvPr>
        </p:nvSpPr>
        <p:spPr>
          <a:xfrm>
            <a:off x="1689100" y="3244850"/>
            <a:ext cx="21005800" cy="9207500"/>
          </a:xfrm>
          <a:prstGeom prst="rect">
            <a:avLst/>
          </a:prstGeom>
        </p:spPr>
        <p:txBody>
          <a:bodyPr/>
          <a:lstStyle/>
          <a:p>
            <a:pPr marL="609600" indent="-609600" defTabSz="792479">
              <a:spcBef>
                <a:spcPts val="5600"/>
              </a:spcBef>
              <a:defRPr sz="4992">
                <a:solidFill>
                  <a:srgbClr val="FFFFFF"/>
                </a:solidFill>
              </a:defRPr>
            </a:pPr>
            <a:r>
              <a:t>Once you have your funnel set up and traffic come in you want to become a master of conversions. Conversions involves testing, tracking, and making adjustments to your funnel to get more leads and sales. Every step of your funnel can be optimized.</a:t>
            </a:r>
          </a:p>
          <a:p>
            <a:pPr marL="609600" indent="-609600" defTabSz="792479">
              <a:spcBef>
                <a:spcPts val="5600"/>
              </a:spcBef>
              <a:defRPr sz="4992">
                <a:solidFill>
                  <a:srgbClr val="FFFFFF"/>
                </a:solidFill>
              </a:defRPr>
            </a:pPr>
            <a:r>
              <a:t>Once you have a significant amount of traffic through your funnel you are able to make changes to improve your funnel. Start with the front-end. Look at your squeeze page conversion rate. </a:t>
            </a:r>
          </a:p>
          <a:p>
            <a:pPr marL="609600" indent="-609600" defTabSz="792479">
              <a:spcBef>
                <a:spcPts val="5600"/>
              </a:spcBef>
              <a:defRPr sz="4992">
                <a:solidFill>
                  <a:srgbClr val="FFFFFF"/>
                </a:solidFill>
              </a:defRPr>
            </a:pPr>
            <a:r>
              <a:t>Maybe it’s 20% so you start making changes to the headline and notice a 10% increase. Then you change a few of the bullet points and boom another 10% and now you're converting at 40%.</a:t>
            </a:r>
          </a:p>
        </p:txBody>
      </p:sp>
      <p:pic>
        <p:nvPicPr>
          <p:cNvPr id="427" name="DFS Logo For Dark.png"/>
          <p:cNvPicPr>
            <a:picLocks noChangeAspect="1"/>
          </p:cNvPicPr>
          <p:nvPr/>
        </p:nvPicPr>
        <p:blipFill>
          <a:blip r:embed="rId3">
            <a:extLst/>
          </a:blip>
          <a:stretch>
            <a:fillRect/>
          </a:stretch>
        </p:blipFill>
        <p:spPr>
          <a:xfrm>
            <a:off x="17839875" y="11975521"/>
            <a:ext cx="6259367" cy="1353378"/>
          </a:xfrm>
          <a:prstGeom prst="rect">
            <a:avLst/>
          </a:prstGeom>
          <a:ln w="12700">
            <a:miter lim="400000"/>
          </a:ln>
        </p:spPr>
      </p:pic>
    </p:spTree>
  </p:cSld>
  <p:clrMapOvr>
    <a:masterClrMapping/>
  </p:clrMapOvr>
  <p:transition xmlns:p14="http://schemas.microsoft.com/office/powerpoint/2010/main" spd="med" advClick="1" p14:dur="1000"/>
</p:sld>
</file>

<file path=ppt/slides/slide85.xml><?xml version="1.0" encoding="utf-8"?>
<p:sld xmlns:a="http://schemas.openxmlformats.org/drawingml/2006/main" xmlns:r="http://schemas.openxmlformats.org/officeDocument/2006/relationships" xmlns:p="http://schemas.openxmlformats.org/presentationml/2006/main" showMasterSp="1" showMasterPhAnim="1">
  <p:cSld>
    <p:bg>
      <p:bgPr>
        <a:blipFill rotWithShape="1">
          <a:blip r:embed="rId2"/>
          <a:srcRect l="0" t="0" r="0" b="0"/>
          <a:stretch>
            <a:fillRect/>
          </a:stretch>
        </a:blipFill>
      </p:bgPr>
    </p:bg>
    <p:spTree>
      <p:nvGrpSpPr>
        <p:cNvPr id="1" name=""/>
        <p:cNvGrpSpPr/>
        <p:nvPr/>
      </p:nvGrpSpPr>
      <p:grpSpPr>
        <a:xfrm>
          <a:off x="0" y="0"/>
          <a:ext cx="0" cy="0"/>
          <a:chOff x="0" y="0"/>
          <a:chExt cx="0" cy="0"/>
        </a:xfrm>
      </p:grpSpPr>
      <p:sp>
        <p:nvSpPr>
          <p:cNvPr id="429" name="Shape 429"/>
          <p:cNvSpPr/>
          <p:nvPr>
            <p:ph type="title"/>
          </p:nvPr>
        </p:nvSpPr>
        <p:spPr>
          <a:prstGeom prst="rect">
            <a:avLst/>
          </a:prstGeom>
        </p:spPr>
        <p:txBody>
          <a:bodyPr/>
          <a:lstStyle>
            <a:lvl1pPr>
              <a:defRPr b="1">
                <a:solidFill>
                  <a:srgbClr val="FFFFFF"/>
                </a:solidFill>
                <a:latin typeface="Helvetica"/>
                <a:ea typeface="Helvetica"/>
                <a:cs typeface="Helvetica"/>
                <a:sym typeface="Helvetica"/>
              </a:defRPr>
            </a:lvl1pPr>
          </a:lstStyle>
          <a:p>
            <a:pPr/>
            <a:r>
              <a:t>CONVERSIONS</a:t>
            </a:r>
          </a:p>
        </p:txBody>
      </p:sp>
      <p:sp>
        <p:nvSpPr>
          <p:cNvPr id="430" name="Shape 430"/>
          <p:cNvSpPr/>
          <p:nvPr>
            <p:ph type="body" idx="1"/>
          </p:nvPr>
        </p:nvSpPr>
        <p:spPr>
          <a:xfrm>
            <a:off x="1689100" y="3244850"/>
            <a:ext cx="21005800" cy="9207500"/>
          </a:xfrm>
          <a:prstGeom prst="rect">
            <a:avLst/>
          </a:prstGeom>
        </p:spPr>
        <p:txBody>
          <a:bodyPr/>
          <a:lstStyle/>
          <a:p>
            <a:pPr>
              <a:defRPr>
                <a:solidFill>
                  <a:srgbClr val="FFFFFF"/>
                </a:solidFill>
              </a:defRPr>
            </a:pPr>
            <a:r>
              <a:t>Then you start looking at your email campaign and notice that most people aren’t even opening email number 3 in your email campaign. So then you adjust the subject line for that email and see a lot more opens. Then you notice people are opening email 7 but not clicking to the sales page so you edit that email.</a:t>
            </a:r>
          </a:p>
          <a:p>
            <a:pPr>
              <a:defRPr>
                <a:solidFill>
                  <a:srgbClr val="FFFFFF"/>
                </a:solidFill>
              </a:defRPr>
            </a:pPr>
            <a:r>
              <a:t>Then you move to the sales page. Etc.etc. etc. You keep testing and optimizing every single step of your funnel. This is how you turn a small business into a big business. Conversions are king!</a:t>
            </a:r>
          </a:p>
        </p:txBody>
      </p:sp>
      <p:pic>
        <p:nvPicPr>
          <p:cNvPr id="431" name="DFS Logo For Dark.png"/>
          <p:cNvPicPr>
            <a:picLocks noChangeAspect="1"/>
          </p:cNvPicPr>
          <p:nvPr/>
        </p:nvPicPr>
        <p:blipFill>
          <a:blip r:embed="rId3">
            <a:extLst/>
          </a:blip>
          <a:stretch>
            <a:fillRect/>
          </a:stretch>
        </p:blipFill>
        <p:spPr>
          <a:xfrm>
            <a:off x="17839875" y="11975521"/>
            <a:ext cx="6259367" cy="1353378"/>
          </a:xfrm>
          <a:prstGeom prst="rect">
            <a:avLst/>
          </a:prstGeom>
          <a:ln w="12700">
            <a:miter lim="400000"/>
          </a:ln>
        </p:spPr>
      </p:pic>
    </p:spTree>
  </p:cSld>
  <p:clrMapOvr>
    <a:masterClrMapping/>
  </p:clrMapOvr>
  <p:transition xmlns:p14="http://schemas.microsoft.com/office/powerpoint/2010/main" spd="med" advClick="1" p14:dur="1000"/>
</p:sld>
</file>

<file path=ppt/slides/slide86.xml><?xml version="1.0" encoding="utf-8"?>
<p:sld xmlns:a="http://schemas.openxmlformats.org/drawingml/2006/main" xmlns:r="http://schemas.openxmlformats.org/officeDocument/2006/relationships" xmlns:p="http://schemas.openxmlformats.org/presentationml/2006/main" showMasterSp="1" showMasterPhAnim="1">
  <p:cSld>
    <p:bg>
      <p:bgPr>
        <a:blipFill rotWithShape="1">
          <a:blip r:embed="rId2"/>
          <a:srcRect l="0" t="0" r="0" b="0"/>
          <a:stretch>
            <a:fillRect/>
          </a:stretch>
        </a:blipFill>
      </p:bgPr>
    </p:bg>
    <p:spTree>
      <p:nvGrpSpPr>
        <p:cNvPr id="1" name=""/>
        <p:cNvGrpSpPr/>
        <p:nvPr/>
      </p:nvGrpSpPr>
      <p:grpSpPr>
        <a:xfrm>
          <a:off x="0" y="0"/>
          <a:ext cx="0" cy="0"/>
          <a:chOff x="0" y="0"/>
          <a:chExt cx="0" cy="0"/>
        </a:xfrm>
      </p:grpSpPr>
      <p:sp>
        <p:nvSpPr>
          <p:cNvPr id="433" name="Shape 433"/>
          <p:cNvSpPr/>
          <p:nvPr>
            <p:ph type="title"/>
          </p:nvPr>
        </p:nvSpPr>
        <p:spPr>
          <a:prstGeom prst="rect">
            <a:avLst/>
          </a:prstGeom>
        </p:spPr>
        <p:txBody>
          <a:bodyPr/>
          <a:lstStyle>
            <a:lvl1pPr>
              <a:defRPr b="1">
                <a:solidFill>
                  <a:srgbClr val="FFFFFF"/>
                </a:solidFill>
                <a:latin typeface="Helvetica"/>
                <a:ea typeface="Helvetica"/>
                <a:cs typeface="Helvetica"/>
                <a:sym typeface="Helvetica"/>
              </a:defRPr>
            </a:lvl1pPr>
          </a:lstStyle>
          <a:p>
            <a:pPr/>
            <a:r>
              <a:t>HOMEWORK:</a:t>
            </a:r>
          </a:p>
        </p:txBody>
      </p:sp>
      <p:sp>
        <p:nvSpPr>
          <p:cNvPr id="434" name="Shape 434"/>
          <p:cNvSpPr/>
          <p:nvPr>
            <p:ph type="body" idx="1"/>
          </p:nvPr>
        </p:nvSpPr>
        <p:spPr>
          <a:xfrm>
            <a:off x="1689100" y="3244850"/>
            <a:ext cx="21005800" cy="9207500"/>
          </a:xfrm>
          <a:prstGeom prst="rect">
            <a:avLst/>
          </a:prstGeom>
        </p:spPr>
        <p:txBody>
          <a:bodyPr/>
          <a:lstStyle>
            <a:lvl1pPr marL="0" indent="0">
              <a:buSzTx/>
              <a:buNone/>
              <a:defRPr>
                <a:solidFill>
                  <a:srgbClr val="FFFFFF"/>
                </a:solidFill>
              </a:defRPr>
            </a:lvl1pPr>
          </a:lstStyle>
          <a:p>
            <a:pPr/>
            <a:r>
              <a:t>Once you have a significant amount of traffic through your funnel look at your results. Start with your squeeze page and go through your entire sales process. Look at sales pages, emails, and everything in between. Look for opportunities to increase conversions and make the necessary changes. Continue testing and optimizing. Rinse and repeat.</a:t>
            </a:r>
          </a:p>
        </p:txBody>
      </p:sp>
      <p:pic>
        <p:nvPicPr>
          <p:cNvPr id="435" name="DFS Logo For Dark.png"/>
          <p:cNvPicPr>
            <a:picLocks noChangeAspect="1"/>
          </p:cNvPicPr>
          <p:nvPr/>
        </p:nvPicPr>
        <p:blipFill>
          <a:blip r:embed="rId3">
            <a:extLst/>
          </a:blip>
          <a:stretch>
            <a:fillRect/>
          </a:stretch>
        </p:blipFill>
        <p:spPr>
          <a:xfrm>
            <a:off x="17839875" y="11975521"/>
            <a:ext cx="6259367" cy="1353378"/>
          </a:xfrm>
          <a:prstGeom prst="rect">
            <a:avLst/>
          </a:prstGeom>
          <a:ln w="12700">
            <a:miter lim="400000"/>
          </a:ln>
        </p:spPr>
      </p:pic>
    </p:spTree>
  </p:cSld>
  <p:clrMapOvr>
    <a:masterClrMapping/>
  </p:clrMapOvr>
  <p:transition xmlns:p14="http://schemas.microsoft.com/office/powerpoint/2010/main" spd="med" advClick="1" p14:dur="1000"/>
</p:sld>
</file>

<file path=ppt/slides/slide87.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pic>
        <p:nvPicPr>
          <p:cNvPr id="437" name="11 - WRAP UP.jpg"/>
          <p:cNvPicPr>
            <a:picLocks noChangeAspect="1"/>
          </p:cNvPicPr>
          <p:nvPr>
            <p:ph type="pic" idx="13"/>
          </p:nvPr>
        </p:nvPicPr>
        <p:blipFill>
          <a:blip r:embed="rId2">
            <a:extLst/>
          </a:blip>
          <a:srcRect l="0" t="0" r="0" b="0"/>
          <a:stretch>
            <a:fillRect/>
          </a:stretch>
        </p:blipFill>
        <p:spPr>
          <a:prstGeom prst="rect">
            <a:avLst/>
          </a:prstGeom>
        </p:spPr>
      </p:pic>
    </p:spTree>
  </p:cSld>
  <p:clrMapOvr>
    <a:masterClrMapping/>
  </p:clrMapOvr>
  <p:transition xmlns:p14="http://schemas.microsoft.com/office/powerpoint/2010/main" spd="med" advClick="1" p14:dur="1000"/>
</p:sld>
</file>

<file path=ppt/slides/slide88.xml><?xml version="1.0" encoding="utf-8"?>
<p:sld xmlns:a="http://schemas.openxmlformats.org/drawingml/2006/main" xmlns:r="http://schemas.openxmlformats.org/officeDocument/2006/relationships" xmlns:p="http://schemas.openxmlformats.org/presentationml/2006/main" showMasterSp="1" showMasterPhAnim="1">
  <p:cSld>
    <p:bg>
      <p:bgPr>
        <a:blipFill rotWithShape="1">
          <a:blip r:embed="rId2"/>
          <a:srcRect l="0" t="0" r="0" b="0"/>
          <a:stretch>
            <a:fillRect/>
          </a:stretch>
        </a:blipFill>
      </p:bgPr>
    </p:bg>
    <p:spTree>
      <p:nvGrpSpPr>
        <p:cNvPr id="1" name=""/>
        <p:cNvGrpSpPr/>
        <p:nvPr/>
      </p:nvGrpSpPr>
      <p:grpSpPr>
        <a:xfrm>
          <a:off x="0" y="0"/>
          <a:ext cx="0" cy="0"/>
          <a:chOff x="0" y="0"/>
          <a:chExt cx="0" cy="0"/>
        </a:xfrm>
      </p:grpSpPr>
      <p:sp>
        <p:nvSpPr>
          <p:cNvPr id="439" name="Shape 439"/>
          <p:cNvSpPr/>
          <p:nvPr>
            <p:ph type="title"/>
          </p:nvPr>
        </p:nvSpPr>
        <p:spPr>
          <a:prstGeom prst="rect">
            <a:avLst/>
          </a:prstGeom>
        </p:spPr>
        <p:txBody>
          <a:bodyPr/>
          <a:lstStyle>
            <a:lvl1pPr>
              <a:defRPr b="1">
                <a:solidFill>
                  <a:srgbClr val="FFFFFF"/>
                </a:solidFill>
                <a:latin typeface="Helvetica"/>
                <a:ea typeface="Helvetica"/>
                <a:cs typeface="Helvetica"/>
                <a:sym typeface="Helvetica"/>
              </a:defRPr>
            </a:lvl1pPr>
          </a:lstStyle>
          <a:p>
            <a:pPr/>
            <a:r>
              <a:t>WRAP-UP</a:t>
            </a:r>
          </a:p>
        </p:txBody>
      </p:sp>
      <p:sp>
        <p:nvSpPr>
          <p:cNvPr id="440" name="Shape 440"/>
          <p:cNvSpPr/>
          <p:nvPr>
            <p:ph type="body" idx="1"/>
          </p:nvPr>
        </p:nvSpPr>
        <p:spPr>
          <a:xfrm>
            <a:off x="1689100" y="3244850"/>
            <a:ext cx="21005800" cy="9207500"/>
          </a:xfrm>
          <a:prstGeom prst="rect">
            <a:avLst/>
          </a:prstGeom>
        </p:spPr>
        <p:txBody>
          <a:bodyPr/>
          <a:lstStyle/>
          <a:p>
            <a:pPr>
              <a:defRPr>
                <a:solidFill>
                  <a:srgbClr val="FFFFFF"/>
                </a:solidFill>
              </a:defRPr>
            </a:pPr>
            <a:r>
              <a:t>So there you have it...the entire system for building a digital funnel. The key is to take what you have learned in this training to build your sales funnel. </a:t>
            </a:r>
          </a:p>
          <a:p>
            <a:pPr>
              <a:defRPr>
                <a:solidFill>
                  <a:srgbClr val="FFFFFF"/>
                </a:solidFill>
              </a:defRPr>
            </a:pPr>
            <a:r>
              <a:t>It won’t be easy but at the end you will have a sales funnel that is setup, automated, and taking paying customers. Then you can focus on conversions and taking your business to the next level.</a:t>
            </a:r>
          </a:p>
        </p:txBody>
      </p:sp>
      <p:pic>
        <p:nvPicPr>
          <p:cNvPr id="441" name="DFS Logo For Dark.png"/>
          <p:cNvPicPr>
            <a:picLocks noChangeAspect="1"/>
          </p:cNvPicPr>
          <p:nvPr/>
        </p:nvPicPr>
        <p:blipFill>
          <a:blip r:embed="rId3">
            <a:extLst/>
          </a:blip>
          <a:stretch>
            <a:fillRect/>
          </a:stretch>
        </p:blipFill>
        <p:spPr>
          <a:xfrm>
            <a:off x="17839875" y="11975521"/>
            <a:ext cx="6259367" cy="1353378"/>
          </a:xfrm>
          <a:prstGeom prst="rect">
            <a:avLst/>
          </a:prstGeom>
          <a:ln w="12700">
            <a:miter lim="400000"/>
          </a:ln>
        </p:spPr>
      </p:pic>
    </p:spTree>
  </p:cSld>
  <p:clrMapOvr>
    <a:masterClrMapping/>
  </p:clrMapOvr>
  <p:transition xmlns:p14="http://schemas.microsoft.com/office/powerpoint/2010/main" spd="med" advClick="1" p14:dur="1000"/>
</p:sld>
</file>

<file path=ppt/slides/slide9.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pic>
        <p:nvPicPr>
          <p:cNvPr id="148" name="02 - RESEARCH.jpg"/>
          <p:cNvPicPr>
            <a:picLocks noChangeAspect="1"/>
          </p:cNvPicPr>
          <p:nvPr>
            <p:ph type="pic" idx="13"/>
          </p:nvPr>
        </p:nvPicPr>
        <p:blipFill>
          <a:blip r:embed="rId2">
            <a:extLst/>
          </a:blip>
          <a:srcRect l="0" t="0" r="0" b="0"/>
          <a:stretch>
            <a:fillRect/>
          </a:stretch>
        </p:blipFill>
        <p:spPr>
          <a:prstGeom prst="rect">
            <a:avLst/>
          </a:prstGeom>
        </p:spPr>
      </p:pic>
    </p:spTree>
  </p:cSld>
  <p:clrMapOvr>
    <a:masterClrMapping/>
  </p:clrMapOvr>
  <p:transition xmlns:p14="http://schemas.microsoft.com/office/powerpoint/2010/main" spd="med" advClick="1" p14:dur="1000"/>
</p:sld>
</file>

<file path=ppt/theme/_rels/theme1.xml.rels><?xml version="1.0" encoding="UTF-8" standalone="yes"?><Relationships xmlns="http://schemas.openxmlformats.org/package/2006/relationships"><Relationship Id="rId1" Type="http://schemas.openxmlformats.org/officeDocument/2006/relationships/image" Target="../media/image1.png"/></Relationships>

</file>

<file path=ppt/theme/_rels/theme2.xml.rels><?xml version="1.0" encoding="UTF-8" standalone="yes"?><Relationships xmlns="http://schemas.openxmlformats.org/package/2006/relationships"><Relationship Id="rId1" Type="http://schemas.openxmlformats.org/officeDocument/2006/relationships/image" Target="../media/image1.png"/></Relationships>

</file>

<file path=ppt/theme/theme1.xml><?xml version="1.0" encoding="utf-8"?>
<a:theme xmlns:a="http://schemas.openxmlformats.org/drawingml/2006/main" xmlns:r="http://schemas.openxmlformats.org/officeDocument/2006/relationships"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sx="100000" sy="100000" kx="0" ky="0" algn="b" rotWithShape="0" blurRad="38100" dist="25400" dir="5400000">
              <a:srgbClr val="000000">
                <a:alpha val="50000"/>
              </a:srgbClr>
            </a:outerShdw>
          </a:effectLst>
        </a:effectStyle>
        <a:effectStyle>
          <a:effectLst>
            <a:outerShdw sx="100000" sy="100000" kx="0" ky="0" algn="b" rotWithShape="0" blurRad="50800" dist="12700" dir="0">
              <a:srgbClr val="000000">
                <a:alpha val="50000"/>
              </a:srgbClr>
            </a:outerShdw>
          </a:effectLst>
        </a:effectStyle>
        <a:effectStyle>
          <a:effectLst>
            <a:outerShdw sx="100000" sy="100000" kx="0" ky="0" algn="b" rotWithShape="0" blurRad="38100" dist="25400" dir="540000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r:embed="rId1"/>
          <a:srcRect l="0" t="0" r="0" b="0"/>
          <a:tile tx="0" ty="0" sx="100000" sy="100000" flip="none" algn="tl"/>
        </a:blipFill>
        <a:ln w="12700" cap="flat">
          <a:noFill/>
          <a:miter lim="400000"/>
        </a:ln>
        <a:effectLst>
          <a:outerShdw sx="100000" sy="100000" kx="0" ky="0" algn="b" rotWithShape="0" blurRad="38100" dist="25400" dir="5400000">
            <a:srgbClr val="000000">
              <a:alpha val="50000"/>
            </a:srgbClr>
          </a:outerShdw>
        </a:effectLst>
        <a:sp3d/>
      </a:spPr>
      <a:bodyPr rot="0" spcFirstLastPara="1" vertOverflow="overflow" horzOverflow="overflow" vert="horz" wrap="square" lIns="50800" tIns="50800" rIns="50800" bIns="50800" numCol="1" spcCol="38100" rtlCol="0" anchor="ctr" upright="0">
        <a:spAutoFit/>
      </a:bodyPr>
      <a:lstStyle>
        <a:defPPr marL="0" marR="0" indent="0" algn="ctr" defTabSz="825500" rtl="0" fontAlgn="auto" latinLnBrk="0" hangingPunct="0">
          <a:lnSpc>
            <a:spcPct val="100000"/>
          </a:lnSpc>
          <a:spcBef>
            <a:spcPts val="0"/>
          </a:spcBef>
          <a:spcAft>
            <a:spcPts val="0"/>
          </a:spcAft>
          <a:buClrTx/>
          <a:buSzTx/>
          <a:buFontTx/>
          <a:buNone/>
          <a:tabLst/>
          <a:defRPr b="0" baseline="0" cap="none" i="0" spc="0" strike="noStrike" sz="3200" u="none" kumimoji="0" normalizeH="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upright="0">
        <a:noAutofit/>
      </a:bodyPr>
      <a:ls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upright="0">
        <a:spAutoFit/>
      </a:bodyPr>
      <a:lstStyle>
        <a:defPPr marL="0" marR="0" indent="0" algn="ctr" defTabSz="825500" rtl="0" fontAlgn="auto" latinLnBrk="0" hangingPunct="0">
          <a:lnSpc>
            <a:spcPct val="100000"/>
          </a:lnSpc>
          <a:spcBef>
            <a:spcPts val="0"/>
          </a:spcBef>
          <a:spcAft>
            <a:spcPts val="0"/>
          </a:spcAft>
          <a:buClrTx/>
          <a:buSzTx/>
          <a:buFontTx/>
          <a:buNone/>
          <a:tabLst/>
          <a:defRPr b="0" baseline="0" cap="none" i="0" spc="0" strike="noStrike" sz="5000" u="none" kumimoji="0" normalizeH="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txDef>
  </a:objectDefaults>
</a:theme>
</file>

<file path=ppt/theme/theme2.xml><?xml version="1.0" encoding="utf-8"?>
<a:theme xmlns:a="http://schemas.openxmlformats.org/drawingml/2006/main" xmlns:r="http://schemas.openxmlformats.org/officeDocument/2006/relationships"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sx="100000" sy="100000" kx="0" ky="0" algn="b" rotWithShape="0" blurRad="38100" dist="25400" dir="5400000">
              <a:srgbClr val="000000">
                <a:alpha val="50000"/>
              </a:srgbClr>
            </a:outerShdw>
          </a:effectLst>
        </a:effectStyle>
        <a:effectStyle>
          <a:effectLst>
            <a:outerShdw sx="100000" sy="100000" kx="0" ky="0" algn="b" rotWithShape="0" blurRad="50800" dist="12700" dir="0">
              <a:srgbClr val="000000">
                <a:alpha val="50000"/>
              </a:srgbClr>
            </a:outerShdw>
          </a:effectLst>
        </a:effectStyle>
        <a:effectStyle>
          <a:effectLst>
            <a:outerShdw sx="100000" sy="100000" kx="0" ky="0" algn="b" rotWithShape="0" blurRad="38100" dist="25400" dir="540000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r:embed="rId1"/>
          <a:srcRect l="0" t="0" r="0" b="0"/>
          <a:tile tx="0" ty="0" sx="100000" sy="100000" flip="none" algn="tl"/>
        </a:blipFill>
        <a:ln w="12700" cap="flat">
          <a:noFill/>
          <a:miter lim="400000"/>
        </a:ln>
        <a:effectLst>
          <a:outerShdw sx="100000" sy="100000" kx="0" ky="0" algn="b" rotWithShape="0" blurRad="38100" dist="25400" dir="5400000">
            <a:srgbClr val="000000">
              <a:alpha val="50000"/>
            </a:srgbClr>
          </a:outerShdw>
        </a:effectLst>
        <a:sp3d/>
      </a:spPr>
      <a:bodyPr rot="0" spcFirstLastPara="1" vertOverflow="overflow" horzOverflow="overflow" vert="horz" wrap="square" lIns="50800" tIns="50800" rIns="50800" bIns="50800" numCol="1" spcCol="38100" rtlCol="0" anchor="ctr" upright="0">
        <a:spAutoFit/>
      </a:bodyPr>
      <a:lstStyle>
        <a:defPPr marL="0" marR="0" indent="0" algn="ctr" defTabSz="825500" rtl="0" fontAlgn="auto" latinLnBrk="0" hangingPunct="0">
          <a:lnSpc>
            <a:spcPct val="100000"/>
          </a:lnSpc>
          <a:spcBef>
            <a:spcPts val="0"/>
          </a:spcBef>
          <a:spcAft>
            <a:spcPts val="0"/>
          </a:spcAft>
          <a:buClrTx/>
          <a:buSzTx/>
          <a:buFontTx/>
          <a:buNone/>
          <a:tabLst/>
          <a:defRPr b="0" baseline="0" cap="none" i="0" spc="0" strike="noStrike" sz="3200" u="none" kumimoji="0" normalizeH="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upright="0">
        <a:noAutofit/>
      </a:bodyPr>
      <a:ls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upright="0">
        <a:spAutoFit/>
      </a:bodyPr>
      <a:lstStyle>
        <a:defPPr marL="0" marR="0" indent="0" algn="ctr" defTabSz="825500" rtl="0" fontAlgn="auto" latinLnBrk="0" hangingPunct="0">
          <a:lnSpc>
            <a:spcPct val="100000"/>
          </a:lnSpc>
          <a:spcBef>
            <a:spcPts val="0"/>
          </a:spcBef>
          <a:spcAft>
            <a:spcPts val="0"/>
          </a:spcAft>
          <a:buClrTx/>
          <a:buSzTx/>
          <a:buFontTx/>
          <a:buNone/>
          <a:tabLst/>
          <a:defRPr b="0" baseline="0" cap="none" i="0" spc="0" strike="noStrike" sz="5000" u="none" kumimoji="0" normalizeH="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txDef>
  </a:objectDefaults>
</a:theme>
</file>

<file path=docProps/app.xml><?xml version="1.0" encoding="utf-8"?>
<Properties xmlns="http://schemas.openxmlformats.org/officeDocument/2006/extended-properties" xmlns:vt="http://schemas.openxmlformats.org/officeDocument/2006/docPropsVTypes"/>
</file>

<file path=docProps/core.xml><?xml version="1.0" encoding="utf-8"?>
<cp:coreProperties xmlns:cp="http://schemas.openxmlformats.org/package/2006/metadata/core-properties" xmlns:dc="http://purl.org/dc/elements/1.1/" xmlns:dcterms="http://purl.org/dc/terms/" xmlns:xsi="http://www.w3.org/2001/XMLSchema-instance"/>
</file>