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81" r:id="rId3"/>
    <p:sldId id="302" r:id="rId4"/>
    <p:sldId id="301" r:id="rId5"/>
    <p:sldId id="260" r:id="rId6"/>
    <p:sldId id="282" r:id="rId7"/>
    <p:sldId id="283" r:id="rId8"/>
    <p:sldId id="284" r:id="rId9"/>
    <p:sldId id="285" r:id="rId10"/>
    <p:sldId id="286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C2"/>
    <a:srgbClr val="DCDCDC"/>
    <a:srgbClr val="F4F4F4"/>
    <a:srgbClr val="E7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4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0BF60-A789-4C64-BE15-C069A16504E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D5494-1ADE-447D-9755-4706A6546A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04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Visa is telling Merchants to ask</a:t>
            </a:r>
            <a:r>
              <a:rPr lang="en-US" baseline="0" dirty="0" smtClean="0"/>
              <a:t> Resellers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67A2C7-E381-AE43-8E51-942B999E6C0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12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32105"/>
            <a:ext cx="7772400" cy="795655"/>
          </a:xfrm>
          <a:prstGeom prst="rect">
            <a:avLst/>
          </a:prstGeom>
        </p:spPr>
        <p:txBody>
          <a:bodyPr/>
          <a:lstStyle>
            <a:lvl1pPr>
              <a:defRPr b="1" i="0">
                <a:ln>
                  <a:noFill/>
                </a:ln>
                <a:solidFill>
                  <a:srgbClr val="007CC2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41120"/>
            <a:ext cx="8229600" cy="4815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5283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817880" y="304799"/>
            <a:ext cx="7772400" cy="701041"/>
          </a:xfrm>
          <a:prstGeom prst="rect">
            <a:avLst/>
          </a:prstGeom>
        </p:spPr>
        <p:txBody>
          <a:bodyPr/>
          <a:lstStyle>
            <a:lvl1pPr>
              <a:defRPr b="1" i="0">
                <a:ln>
                  <a:noFill/>
                </a:ln>
                <a:solidFill>
                  <a:srgbClr val="007CC2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1333" y="1219200"/>
            <a:ext cx="8229600" cy="50424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text</a:t>
            </a:r>
          </a:p>
        </p:txBody>
      </p:sp>
      <p:pic>
        <p:nvPicPr>
          <p:cNvPr id="9" name="Picture 8" descr="iStock-506323310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56" b="2399"/>
          <a:stretch/>
        </p:blipFill>
        <p:spPr>
          <a:xfrm>
            <a:off x="0" y="6360160"/>
            <a:ext cx="9153478" cy="516793"/>
          </a:xfrm>
          <a:prstGeom prst="rect">
            <a:avLst/>
          </a:prstGeom>
        </p:spPr>
      </p:pic>
      <p:pic>
        <p:nvPicPr>
          <p:cNvPr id="10" name="Picture 9" descr="twitter_icon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87" y="6517142"/>
            <a:ext cx="260350" cy="212193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 userDrawn="1"/>
        </p:nvSpPr>
        <p:spPr>
          <a:xfrm>
            <a:off x="7482845" y="6423546"/>
            <a:ext cx="1451784" cy="3756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</a:rPr>
              <a:t>#2017arc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3" name="Picture 12" descr="iStock-506323310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27" b="13821"/>
          <a:stretch/>
        </p:blipFill>
        <p:spPr>
          <a:xfrm>
            <a:off x="0" y="0"/>
            <a:ext cx="9153478" cy="335280"/>
          </a:xfrm>
          <a:prstGeom prst="rect">
            <a:avLst/>
          </a:prstGeom>
        </p:spPr>
      </p:pic>
      <p:pic>
        <p:nvPicPr>
          <p:cNvPr id="14" name="Picture 13" descr="rm_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413238"/>
            <a:ext cx="1059653" cy="434601"/>
          </a:xfrm>
          <a:prstGeom prst="rect">
            <a:avLst/>
          </a:prstGeom>
        </p:spPr>
      </p:pic>
      <p:pic>
        <p:nvPicPr>
          <p:cNvPr id="15" name="Picture 14" descr="duet-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32" y="6421931"/>
            <a:ext cx="566187" cy="3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9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31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90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87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44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46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036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3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85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89DB8-54D0-9346-94B5-45D105D2677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2F0C1-FB5E-2948-8D8E-539DC8B186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6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87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217" y="1996454"/>
            <a:ext cx="9144000" cy="4861546"/>
          </a:xfrm>
          <a:prstGeom prst="rect">
            <a:avLst/>
          </a:prstGeom>
          <a:gradFill flip="none" rotWithShape="1">
            <a:gsLst>
              <a:gs pos="0">
                <a:srgbClr val="F4F4F4">
                  <a:alpha val="58000"/>
                </a:srgbClr>
              </a:gs>
              <a:gs pos="100000">
                <a:srgbClr val="DCDCDC"/>
              </a:gs>
              <a:gs pos="72000">
                <a:srgbClr val="E7E8E8">
                  <a:alpha val="5800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4368" y="3974039"/>
            <a:ext cx="6249632" cy="1171747"/>
          </a:xfrm>
        </p:spPr>
        <p:txBody>
          <a:bodyPr/>
          <a:lstStyle/>
          <a:p>
            <a:r>
              <a:rPr lang="en-US" b="1" dirty="0" smtClean="0">
                <a:solidFill>
                  <a:srgbClr val="007CC2"/>
                </a:solidFill>
                <a:cs typeface="Arial"/>
              </a:rPr>
              <a:t>Industry Update</a:t>
            </a:r>
            <a:endParaRPr lang="en-US" b="1" dirty="0">
              <a:solidFill>
                <a:srgbClr val="007CC2"/>
              </a:solidFill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894369" y="4662391"/>
            <a:ext cx="6259109" cy="59655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Bob Goldberg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 descr="iStock-506323310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3" b="2400"/>
          <a:stretch/>
        </p:blipFill>
        <p:spPr>
          <a:xfrm>
            <a:off x="0" y="-9270"/>
            <a:ext cx="9153478" cy="2005724"/>
          </a:xfrm>
          <a:prstGeom prst="rect">
            <a:avLst/>
          </a:prstGeom>
        </p:spPr>
      </p:pic>
      <p:pic>
        <p:nvPicPr>
          <p:cNvPr id="9" name="Picture 8" descr="rm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50" y="325380"/>
            <a:ext cx="2190531" cy="898414"/>
          </a:xfrm>
          <a:prstGeom prst="rect">
            <a:avLst/>
          </a:prstGeom>
        </p:spPr>
      </p:pic>
      <p:pic>
        <p:nvPicPr>
          <p:cNvPr id="10" name="Picture 9" descr="duet-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622" y="334139"/>
            <a:ext cx="1170432" cy="7589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49197" y="1288525"/>
            <a:ext cx="289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The Best of Both Worlds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Picture 12" descr="iStock-506323310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38" b="2400"/>
          <a:stretch/>
        </p:blipFill>
        <p:spPr>
          <a:xfrm>
            <a:off x="0" y="6520370"/>
            <a:ext cx="9153478" cy="35658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1958546"/>
            <a:ext cx="9144000" cy="1264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09512" y="0"/>
            <a:ext cx="2224689" cy="3345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SI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151" y="226994"/>
            <a:ext cx="1022131" cy="7665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09512" y="1209529"/>
            <a:ext cx="2224689" cy="89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dirty="0" smtClean="0">
                <a:latin typeface="Arial"/>
                <a:cs typeface="Arial"/>
              </a:rPr>
              <a:t>2017</a:t>
            </a:r>
          </a:p>
          <a:p>
            <a:pPr algn="ctr">
              <a:lnSpc>
                <a:spcPct val="80000"/>
              </a:lnSpc>
            </a:pPr>
            <a:r>
              <a:rPr lang="en-US" sz="3200" b="1" dirty="0" smtClean="0">
                <a:latin typeface="Arial"/>
                <a:cs typeface="Arial"/>
              </a:rPr>
              <a:t>ARC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9513" y="2221515"/>
            <a:ext cx="2224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Phoenix, AZ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January 19-21</a:t>
            </a:r>
          </a:p>
        </p:txBody>
      </p:sp>
      <p:pic>
        <p:nvPicPr>
          <p:cNvPr id="17" name="Picture 16" descr="twitter_icon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872" y="6598422"/>
            <a:ext cx="260350" cy="212193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>
            <a:off x="7234630" y="6504826"/>
            <a:ext cx="1451784" cy="3756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</a:rPr>
              <a:t>#2017arc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76707" y="6510893"/>
            <a:ext cx="3616236" cy="375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2017 ASI Reseller Conference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585" y="2978738"/>
            <a:ext cx="2594784" cy="290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5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314" y="394416"/>
            <a:ext cx="9078686" cy="701041"/>
          </a:xfrm>
        </p:spPr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pic>
        <p:nvPicPr>
          <p:cNvPr id="5" name="Content Placeholder 6" descr="Goldberg4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0" b="6860"/>
          <a:stretch>
            <a:fillRect/>
          </a:stretch>
        </p:blipFill>
        <p:spPr>
          <a:xfrm>
            <a:off x="775607" y="1791957"/>
            <a:ext cx="3306536" cy="3705556"/>
          </a:xfrm>
        </p:spPr>
      </p:pic>
      <p:sp>
        <p:nvSpPr>
          <p:cNvPr id="7" name="Rectangle 6"/>
          <p:cNvSpPr/>
          <p:nvPr/>
        </p:nvSpPr>
        <p:spPr>
          <a:xfrm>
            <a:off x="4279900" y="1628798"/>
            <a:ext cx="4749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Why Am I Here?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Can An Attorney Possibly Provide </a:t>
            </a:r>
            <a:r>
              <a:rPr lang="en-US" sz="3200" b="1" dirty="0" smtClean="0"/>
              <a:t>Anything  </a:t>
            </a:r>
            <a:r>
              <a:rPr lang="en-US" sz="3200" b="1" dirty="0"/>
              <a:t>Worth Knowing?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Why ASI?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The Road To 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Avoiding the Speed Bumps of Failure</a:t>
            </a:r>
          </a:p>
        </p:txBody>
      </p:sp>
    </p:spTree>
    <p:extLst>
      <p:ext uri="{BB962C8B-B14F-4D97-AF65-F5344CB8AC3E}">
        <p14:creationId xmlns:p14="http://schemas.microsoft.com/office/powerpoint/2010/main" val="14929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BRING JOBS BACK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th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0" b="38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9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CHANGING MARKETPLACE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CC2"/>
                </a:solidFill>
              </a:rPr>
              <a:t>Technology Changes</a:t>
            </a:r>
          </a:p>
          <a:p>
            <a:r>
              <a:rPr lang="en-US" b="1" dirty="0" smtClean="0">
                <a:solidFill>
                  <a:srgbClr val="007CC2"/>
                </a:solidFill>
              </a:rPr>
              <a:t>Equipment Advances</a:t>
            </a:r>
          </a:p>
          <a:p>
            <a:r>
              <a:rPr lang="en-US" b="1" dirty="0" smtClean="0">
                <a:solidFill>
                  <a:srgbClr val="007CC2"/>
                </a:solidFill>
              </a:rPr>
              <a:t>Dominate Forces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CC2"/>
                </a:solidFill>
              </a:rPr>
              <a:t>	</a:t>
            </a:r>
            <a:r>
              <a:rPr lang="en-US" b="1" dirty="0" smtClean="0">
                <a:solidFill>
                  <a:srgbClr val="007CC2"/>
                </a:solidFill>
              </a:rPr>
              <a:t>Card Companies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CC2"/>
                </a:solidFill>
              </a:rPr>
              <a:t>	</a:t>
            </a:r>
            <a:r>
              <a:rPr lang="en-US" b="1" dirty="0" smtClean="0">
                <a:solidFill>
                  <a:srgbClr val="007CC2"/>
                </a:solidFill>
              </a:rPr>
              <a:t>Congress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CC2"/>
                </a:solidFill>
              </a:rPr>
              <a:t>	</a:t>
            </a:r>
            <a:r>
              <a:rPr lang="en-US" b="1" dirty="0" smtClean="0">
                <a:solidFill>
                  <a:srgbClr val="007CC2"/>
                </a:solidFill>
              </a:rPr>
              <a:t>PCI Council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CC2"/>
                </a:solidFill>
              </a:rPr>
              <a:t>	</a:t>
            </a:r>
            <a:r>
              <a:rPr lang="en-US" b="1" dirty="0" smtClean="0">
                <a:solidFill>
                  <a:srgbClr val="007CC2"/>
                </a:solidFill>
              </a:rPr>
              <a:t>EMVCo</a:t>
            </a:r>
          </a:p>
          <a:p>
            <a:r>
              <a:rPr lang="en-US" b="1" dirty="0" smtClean="0">
                <a:solidFill>
                  <a:srgbClr val="007CC2"/>
                </a:solidFill>
              </a:rPr>
              <a:t>Consolidation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CC2"/>
                </a:solidFill>
              </a:rPr>
              <a:t>	</a:t>
            </a:r>
          </a:p>
        </p:txBody>
      </p:sp>
      <p:pic>
        <p:nvPicPr>
          <p:cNvPr id="4" name="Picture 3" descr="t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522" y="2471016"/>
            <a:ext cx="3362333" cy="230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1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ARE YOU PREPARED TO ANSWER THESE QUESTIONS???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74" y="1762537"/>
            <a:ext cx="8800012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dirty="0" smtClean="0">
                <a:solidFill>
                  <a:srgbClr val="007CC2"/>
                </a:solidFill>
              </a:rPr>
              <a:t>Is Vendor QIR Certified? On List?</a:t>
            </a:r>
          </a:p>
          <a:p>
            <a:r>
              <a:rPr lang="en-US" sz="3600" b="1" dirty="0" smtClean="0">
                <a:solidFill>
                  <a:srgbClr val="007CC2"/>
                </a:solidFill>
              </a:rPr>
              <a:t>Does Agreement Require Vendor to Maintain PCI-SSC Compliance?</a:t>
            </a:r>
          </a:p>
          <a:p>
            <a:r>
              <a:rPr lang="en-US" sz="3600" b="1" dirty="0" smtClean="0">
                <a:solidFill>
                  <a:srgbClr val="007CC2"/>
                </a:solidFill>
              </a:rPr>
              <a:t>Does Vendor Require Remote Access?</a:t>
            </a:r>
          </a:p>
          <a:p>
            <a:r>
              <a:rPr lang="en-US" sz="3600" b="1" dirty="0" smtClean="0">
                <a:solidFill>
                  <a:srgbClr val="007CC2"/>
                </a:solidFill>
              </a:rPr>
              <a:t>IS there Multi-Factor Authentication?</a:t>
            </a:r>
          </a:p>
          <a:p>
            <a:r>
              <a:rPr lang="en-US" sz="3600" b="1" dirty="0" smtClean="0">
                <a:solidFill>
                  <a:srgbClr val="007CC2"/>
                </a:solidFill>
              </a:rPr>
              <a:t>Does Vendor Agree to Cooperate In Forensic Investigations.</a:t>
            </a:r>
          </a:p>
          <a:p>
            <a:r>
              <a:rPr lang="en-US" sz="3600" b="1" dirty="0" smtClean="0">
                <a:solidFill>
                  <a:srgbClr val="007CC2"/>
                </a:solidFill>
              </a:rPr>
              <a:t>Vendor Carry Cyber Insurance?</a:t>
            </a:r>
          </a:p>
          <a:p>
            <a:r>
              <a:rPr lang="en-US" sz="3600" b="1" dirty="0" smtClean="0">
                <a:solidFill>
                  <a:srgbClr val="007CC2"/>
                </a:solidFill>
              </a:rPr>
              <a:t>Vendor Assist With Notification if Breach?</a:t>
            </a:r>
          </a:p>
          <a:p>
            <a:r>
              <a:rPr lang="en-US" sz="3400" b="1" dirty="0" smtClean="0">
                <a:solidFill>
                  <a:srgbClr val="FF0000"/>
                </a:solidFill>
              </a:rPr>
              <a:t>IF NO...To ANY QUESTION CONSIDER ANOTHER VENDOR</a:t>
            </a:r>
          </a:p>
          <a:p>
            <a:endParaRPr lang="en-US" sz="36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3600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35" y="2434851"/>
            <a:ext cx="2281536" cy="89698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7CC2"/>
                </a:solidFill>
              </a:rPr>
              <a:t>PCI Changes</a:t>
            </a:r>
            <a:endParaRPr lang="en-US" dirty="0">
              <a:solidFill>
                <a:srgbClr val="007CC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30" y="-600449"/>
            <a:ext cx="5997103" cy="6882010"/>
          </a:xfrm>
          <a:prstGeom prst="rect">
            <a:avLst/>
          </a:prstGeom>
          <a:solidFill>
            <a:srgbClr val="C0504D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8023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A10-31-16(2)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42" t="-4837" r="8168" b="-4837"/>
          <a:stretch/>
        </p:blipFill>
        <p:spPr>
          <a:xfrm rot="5400000" flipH="1" flipV="1">
            <a:off x="2634875" y="348874"/>
            <a:ext cx="6448721" cy="656953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97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799"/>
            <a:ext cx="9144000" cy="701041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RESTAURANTS </a:t>
            </a:r>
            <a:r>
              <a:rPr lang="en-US" sz="3600" dirty="0">
                <a:solidFill>
                  <a:schemeClr val="tx1"/>
                </a:solidFill>
              </a:rPr>
              <a:t>HUNGER FOR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5907" y="1219200"/>
            <a:ext cx="3971219" cy="5042449"/>
          </a:xfrm>
        </p:spPr>
        <p:txBody>
          <a:bodyPr/>
          <a:lstStyle/>
          <a:p>
            <a:r>
              <a:rPr lang="en-US" sz="2400" b="1" dirty="0">
                <a:solidFill>
                  <a:srgbClr val="007CC2"/>
                </a:solidFill>
              </a:rPr>
              <a:t>Restaurant Sales Exceed Grocery Sales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All Segments Growing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Technology Increases Sales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Productivity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Loyalty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Modernize 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Mobilize 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Customer Paging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Chatbots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Automated Messaging</a:t>
            </a:r>
          </a:p>
          <a:p>
            <a:endParaRPr lang="en-US" dirty="0"/>
          </a:p>
        </p:txBody>
      </p:sp>
      <p:pic>
        <p:nvPicPr>
          <p:cNvPr id="4" name="Content Placeholder 5" descr="t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291" b="-22291"/>
          <a:stretch>
            <a:fillRect/>
          </a:stretch>
        </p:blipFill>
        <p:spPr>
          <a:xfrm>
            <a:off x="905691" y="2041553"/>
            <a:ext cx="2444465" cy="273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3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DISEASE OR CURE?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1460863"/>
            <a:ext cx="4924697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7CC2"/>
                </a:solidFill>
              </a:rPr>
              <a:t>Breaches Well Publicized 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Fast Food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Fine Dinning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Retail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Cost</a:t>
            </a:r>
          </a:p>
          <a:p>
            <a:pPr lvl="1"/>
            <a:r>
              <a:rPr lang="en-US" sz="2400" b="1" dirty="0" smtClean="0">
                <a:solidFill>
                  <a:srgbClr val="007CC2"/>
                </a:solidFill>
              </a:rPr>
              <a:t>Dollars</a:t>
            </a:r>
            <a:endParaRPr lang="en-US" sz="2400" b="1" dirty="0">
              <a:solidFill>
                <a:srgbClr val="007CC2"/>
              </a:solidFill>
            </a:endParaRPr>
          </a:p>
          <a:p>
            <a:pPr lvl="1"/>
            <a:r>
              <a:rPr lang="en-US" sz="2400" b="1" dirty="0" smtClean="0">
                <a:solidFill>
                  <a:srgbClr val="007CC2"/>
                </a:solidFill>
              </a:rPr>
              <a:t>Reputation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Dollars Growth v. Compliance</a:t>
            </a:r>
            <a:endParaRPr lang="en-US" sz="2800" b="1" dirty="0" smtClean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80" y="1593668"/>
            <a:ext cx="3569937" cy="400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THE CARD COMPANIES </a:t>
            </a:r>
          </a:p>
        </p:txBody>
      </p:sp>
      <p:sp>
        <p:nvSpPr>
          <p:cNvPr id="5" name="Content Placeholder 9"/>
          <p:cNvSpPr txBox="1">
            <a:spLocks/>
          </p:cNvSpPr>
          <p:nvPr/>
        </p:nvSpPr>
        <p:spPr>
          <a:xfrm>
            <a:off x="280851" y="1365068"/>
            <a:ext cx="4038600" cy="452596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 smtClean="0">
                <a:solidFill>
                  <a:srgbClr val="007CC2"/>
                </a:solidFill>
              </a:rPr>
              <a:t>Squeezing Dollars</a:t>
            </a:r>
          </a:p>
          <a:p>
            <a:r>
              <a:rPr lang="en-US" sz="3000" b="1" dirty="0" smtClean="0">
                <a:solidFill>
                  <a:srgbClr val="007CC2"/>
                </a:solidFill>
              </a:rPr>
              <a:t>Excessive Interchange Rates</a:t>
            </a:r>
          </a:p>
          <a:p>
            <a:r>
              <a:rPr lang="en-US" sz="3000" b="1" dirty="0" smtClean="0">
                <a:solidFill>
                  <a:srgbClr val="007CC2"/>
                </a:solidFill>
              </a:rPr>
              <a:t>Cost of Fraud</a:t>
            </a:r>
          </a:p>
          <a:p>
            <a:r>
              <a:rPr lang="en-US" sz="3000" b="1" dirty="0" smtClean="0">
                <a:solidFill>
                  <a:srgbClr val="007CC2"/>
                </a:solidFill>
              </a:rPr>
              <a:t>Market Dominance	</a:t>
            </a:r>
          </a:p>
          <a:p>
            <a:r>
              <a:rPr lang="en-US" sz="3000" b="1" dirty="0" smtClean="0">
                <a:solidFill>
                  <a:srgbClr val="007CC2"/>
                </a:solidFill>
              </a:rPr>
              <a:t>Payment Card Industry Data Security Standard-PCI DSS</a:t>
            </a:r>
          </a:p>
          <a:p>
            <a:r>
              <a:rPr lang="en-US" sz="3000" b="1" dirty="0" smtClean="0">
                <a:solidFill>
                  <a:srgbClr val="007CC2"/>
                </a:solidFill>
              </a:rPr>
              <a:t>PCI DSS V3.2, Best Practices thru 1/31/2018</a:t>
            </a:r>
          </a:p>
          <a:p>
            <a:r>
              <a:rPr lang="en-US" sz="3000" b="1" dirty="0" smtClean="0">
                <a:solidFill>
                  <a:srgbClr val="007CC2"/>
                </a:solidFill>
              </a:rPr>
              <a:t>Europay, MasterCard, Visa… EMVCo</a:t>
            </a: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pPr>
              <a:lnSpc>
                <a:spcPct val="130000"/>
              </a:lnSpc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9524"/>
          <a:stretch/>
        </p:blipFill>
        <p:spPr>
          <a:xfrm>
            <a:off x="4319451" y="2004740"/>
            <a:ext cx="4599214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DEFECTIVE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4582" y="1463040"/>
            <a:ext cx="4310853" cy="5042449"/>
          </a:xfrm>
        </p:spPr>
        <p:txBody>
          <a:bodyPr/>
          <a:lstStyle/>
          <a:p>
            <a:r>
              <a:rPr lang="en-US" sz="2800" b="1" dirty="0">
                <a:solidFill>
                  <a:srgbClr val="007CC2"/>
                </a:solidFill>
              </a:rPr>
              <a:t>PCI Compliance Cost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EMV Compliance Costs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United States Highest       	Fraud In World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Liability Shifting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Punitive Fines Breaches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Decertification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Rush To Profits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6" y="2490450"/>
            <a:ext cx="4171406" cy="14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CARD COMPANY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333" y="1219200"/>
            <a:ext cx="4380301" cy="5042449"/>
          </a:xfrm>
        </p:spPr>
        <p:txBody>
          <a:bodyPr/>
          <a:lstStyle/>
          <a:p>
            <a:r>
              <a:rPr lang="en-US" sz="2800" b="1" dirty="0">
                <a:solidFill>
                  <a:srgbClr val="007CC2"/>
                </a:solidFill>
              </a:rPr>
              <a:t>Home Depot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Walmart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Kroger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Congress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Federal Trade Commission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National Retail Federation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RSPA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466" r="44921"/>
          <a:stretch/>
        </p:blipFill>
        <p:spPr>
          <a:xfrm>
            <a:off x="4563291" y="1490662"/>
            <a:ext cx="3910149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RESELLER</a:t>
            </a:r>
            <a:r>
              <a:rPr lang="en-US" dirty="0" smtClean="0">
                <a:solidFill>
                  <a:schemeClr val="tx1"/>
                </a:solidFill>
              </a:rPr>
              <a:t>: CURE </a:t>
            </a:r>
            <a:r>
              <a:rPr lang="en-US" dirty="0">
                <a:solidFill>
                  <a:schemeClr val="tx1"/>
                </a:solidFill>
              </a:rPr>
              <a:t>OR DISEASE?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333" y="1375955"/>
            <a:ext cx="5042153" cy="5042449"/>
          </a:xfrm>
        </p:spPr>
        <p:txBody>
          <a:bodyPr/>
          <a:lstStyle/>
          <a:p>
            <a:r>
              <a:rPr lang="en-US" sz="2400" b="1" dirty="0">
                <a:solidFill>
                  <a:srgbClr val="007CC2"/>
                </a:solidFill>
              </a:rPr>
              <a:t>QIR-Quickly Indict Resellers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Integrators Fall In Gap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No Big Change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No Reseller Downside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Education; Training; Best Practices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Reseller Field Input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Liability Shift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Not Enforce/Punish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Economic Incentives/Penalties</a:t>
            </a:r>
          </a:p>
          <a:p>
            <a:endParaRPr lang="en-US" sz="2800" dirty="0"/>
          </a:p>
        </p:txBody>
      </p:sp>
      <p:pic>
        <p:nvPicPr>
          <p:cNvPr id="1026" name="Picture 2" descr="Image result for c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486" y="1674904"/>
            <a:ext cx="3276010" cy="327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41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RESELLER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704" y="1056640"/>
            <a:ext cx="4397718" cy="5042449"/>
          </a:xfrm>
        </p:spPr>
        <p:txBody>
          <a:bodyPr/>
          <a:lstStyle/>
          <a:p>
            <a:r>
              <a:rPr lang="en-US" sz="2800" b="1" dirty="0">
                <a:solidFill>
                  <a:srgbClr val="007CC2"/>
                </a:solidFill>
                <a:cs typeface="Calibri"/>
              </a:rPr>
              <a:t>QIR Status Material Fact</a:t>
            </a:r>
          </a:p>
          <a:p>
            <a:r>
              <a:rPr lang="en-US" sz="2800" b="1" dirty="0">
                <a:solidFill>
                  <a:srgbClr val="007CC2"/>
                </a:solidFill>
                <a:cs typeface="Calibri"/>
              </a:rPr>
              <a:t>Sale of Non-Compliant </a:t>
            </a:r>
            <a:r>
              <a:rPr lang="en-US" sz="2800" b="1" dirty="0" smtClean="0">
                <a:solidFill>
                  <a:srgbClr val="007CC2"/>
                </a:solidFill>
                <a:cs typeface="Calibri"/>
              </a:rPr>
              <a:t>Solution</a:t>
            </a:r>
          </a:p>
          <a:p>
            <a:r>
              <a:rPr lang="en-US" sz="2800" b="1" dirty="0" smtClean="0">
                <a:solidFill>
                  <a:srgbClr val="007CC2"/>
                </a:solidFill>
                <a:cs typeface="Calibri"/>
              </a:rPr>
              <a:t>In/Out Scope-</a:t>
            </a:r>
            <a:r>
              <a:rPr lang="en-US" sz="2800" b="1" dirty="0" smtClean="0">
                <a:solidFill>
                  <a:srgbClr val="008000"/>
                </a:solidFill>
                <a:cs typeface="Calibri"/>
              </a:rPr>
              <a:t>Payment Logistics</a:t>
            </a:r>
            <a:endParaRPr lang="en-US" sz="2800" b="1" dirty="0">
              <a:solidFill>
                <a:srgbClr val="008000"/>
              </a:solidFill>
              <a:cs typeface="Calibri"/>
            </a:endParaRPr>
          </a:p>
          <a:p>
            <a:r>
              <a:rPr lang="en-US" sz="2800" b="1" dirty="0">
                <a:solidFill>
                  <a:srgbClr val="007CC2"/>
                </a:solidFill>
                <a:cs typeface="Calibri"/>
              </a:rPr>
              <a:t>QIR Status Has Burdens</a:t>
            </a:r>
          </a:p>
          <a:p>
            <a:r>
              <a:rPr lang="en-US" sz="2800" b="1" dirty="0">
                <a:solidFill>
                  <a:srgbClr val="007CC2"/>
                </a:solidFill>
                <a:cs typeface="Calibri"/>
              </a:rPr>
              <a:t>Merchant Fined For Breach</a:t>
            </a:r>
          </a:p>
          <a:p>
            <a:r>
              <a:rPr lang="en-US" sz="2800" b="1" dirty="0">
                <a:solidFill>
                  <a:srgbClr val="007CC2"/>
                </a:solidFill>
                <a:cs typeface="Calibri"/>
              </a:rPr>
              <a:t>Acquirer Certification of Merchant</a:t>
            </a:r>
          </a:p>
          <a:p>
            <a:r>
              <a:rPr lang="en-US" sz="2800" b="1" dirty="0">
                <a:solidFill>
                  <a:srgbClr val="007CC2"/>
                </a:solidFill>
                <a:cs typeface="Calibri"/>
              </a:rPr>
              <a:t>Merchant Sues Reseller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796" y="1924594"/>
            <a:ext cx="2765993" cy="310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4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EMV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356" y="1084217"/>
            <a:ext cx="4658975" cy="5042449"/>
          </a:xfrm>
        </p:spPr>
        <p:txBody>
          <a:bodyPr/>
          <a:lstStyle/>
          <a:p>
            <a:r>
              <a:rPr lang="en-US" sz="2400" b="1" dirty="0">
                <a:solidFill>
                  <a:srgbClr val="007CC2"/>
                </a:solidFill>
              </a:rPr>
              <a:t>EMV-Encourage Merchant Violence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Implementation/10-1-15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B&amp;R Supermarket-NCR Solution Not Certified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Liability Shift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Chargeback Fee $5-30/Incident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Interchange Fees Unchanged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Chip &amp; Signature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Card Not Present Fraud</a:t>
            </a:r>
          </a:p>
          <a:p>
            <a:r>
              <a:rPr lang="en-US" sz="2400" b="1" dirty="0">
                <a:solidFill>
                  <a:srgbClr val="007CC2"/>
                </a:solidFill>
              </a:rPr>
              <a:t>Friendly Fraud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90" y="1590675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7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THREATS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206" y="1219200"/>
            <a:ext cx="4476316" cy="504244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Free Systems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Regulations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Reduced Margins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Difficult Growth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Consolidation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Payment Companies Offer POS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BMT Buys Reseller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Tablet Start Ups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Demographics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Aging Resellers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Internet Sales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7CC2"/>
                </a:solidFill>
              </a:rPr>
              <a:t>Supplier As A </a:t>
            </a:r>
            <a:r>
              <a:rPr lang="en-US" sz="2400" b="1" dirty="0" smtClean="0">
                <a:solidFill>
                  <a:srgbClr val="007CC2"/>
                </a:solidFill>
              </a:rPr>
              <a:t>Competitor</a:t>
            </a: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rgbClr val="007CC2"/>
                </a:solidFill>
              </a:rPr>
              <a:t>Surveys/Questionnaires</a:t>
            </a:r>
            <a:endParaRPr lang="en-US" sz="2400" b="1" dirty="0">
              <a:solidFill>
                <a:srgbClr val="007CC2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87" y="2333897"/>
            <a:ext cx="3972197" cy="155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2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OPPORTUNITIES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332" y="1240972"/>
            <a:ext cx="5225033" cy="504244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1 Million + Restaurant Locations 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8 of 10 Owners Entry Level Start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Recurring Revenue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Firewall Management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Network Management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Remote </a:t>
            </a:r>
            <a:r>
              <a:rPr lang="en-US" sz="2600" b="1" dirty="0" smtClean="0">
                <a:solidFill>
                  <a:srgbClr val="007CC2"/>
                </a:solidFill>
              </a:rPr>
              <a:t>Monitoring</a:t>
            </a:r>
            <a:endParaRPr lang="en-US" sz="2600" b="1" dirty="0">
              <a:solidFill>
                <a:srgbClr val="007CC2"/>
              </a:solidFill>
            </a:endParaRP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Digital Signage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Cloud Services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Video Surveillance</a:t>
            </a:r>
          </a:p>
          <a:p>
            <a:pPr>
              <a:spcBef>
                <a:spcPts val="0"/>
              </a:spcBef>
            </a:pPr>
            <a:r>
              <a:rPr lang="en-US" sz="2600" b="1" dirty="0">
                <a:solidFill>
                  <a:srgbClr val="007CC2"/>
                </a:solidFill>
              </a:rPr>
              <a:t>Gift/Loyalty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217" r="4185"/>
          <a:stretch/>
        </p:blipFill>
        <p:spPr>
          <a:xfrm>
            <a:off x="4607930" y="2386147"/>
            <a:ext cx="4266104" cy="319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6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POS CHANNEL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293" y="1433993"/>
            <a:ext cx="4624141" cy="504244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007CC2"/>
                </a:solidFill>
              </a:rPr>
              <a:t>Dealer </a:t>
            </a:r>
            <a:r>
              <a:rPr lang="en-US" sz="2800" b="1" dirty="0" smtClean="0">
                <a:solidFill>
                  <a:srgbClr val="007CC2"/>
                </a:solidFill>
              </a:rPr>
              <a:t>Strengths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Service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Relationships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Trust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Flexibility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Operations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Knowledge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Commitment/Stability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Influence</a:t>
            </a:r>
          </a:p>
          <a:p>
            <a:pPr lvl="1">
              <a:spcBef>
                <a:spcPts val="0"/>
              </a:spcBef>
            </a:pPr>
            <a:r>
              <a:rPr lang="en-US" sz="2600" b="1" dirty="0" smtClean="0">
                <a:solidFill>
                  <a:srgbClr val="007CC2"/>
                </a:solidFill>
              </a:rPr>
              <a:t>Strategic Partnerships</a:t>
            </a:r>
            <a:endParaRPr lang="en-US" sz="2600" b="1" dirty="0">
              <a:solidFill>
                <a:srgbClr val="007CC2"/>
              </a:solidFill>
            </a:endParaRPr>
          </a:p>
          <a:p>
            <a:endParaRPr lang="en-US" dirty="0"/>
          </a:p>
        </p:txBody>
      </p:sp>
      <p:pic>
        <p:nvPicPr>
          <p:cNvPr id="4" name="Content Placeholder 11" descr="t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0" b="7980"/>
          <a:stretch>
            <a:fillRect/>
          </a:stretch>
        </p:blipFill>
        <p:spPr>
          <a:xfrm>
            <a:off x="5480905" y="1976845"/>
            <a:ext cx="2424496" cy="271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TRUSTED ADVISORS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333" y="1463040"/>
            <a:ext cx="4693810" cy="5042449"/>
          </a:xfrm>
        </p:spPr>
        <p:txBody>
          <a:bodyPr/>
          <a:lstStyle/>
          <a:p>
            <a:r>
              <a:rPr lang="en-US" sz="2800" b="1" dirty="0">
                <a:solidFill>
                  <a:srgbClr val="007CC2"/>
                </a:solidFill>
              </a:rPr>
              <a:t>Deeper Client Engagement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Office Efficiency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Security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Environmental Impact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Planning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Price v. Value</a:t>
            </a:r>
          </a:p>
          <a:p>
            <a:r>
              <a:rPr lang="en-US" sz="2800" b="1" dirty="0">
                <a:solidFill>
                  <a:srgbClr val="007CC2"/>
                </a:solidFill>
              </a:rPr>
              <a:t>Communication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430" y="2264229"/>
            <a:ext cx="2313783" cy="221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0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INCOHERENT SPEECH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333" y="1297578"/>
            <a:ext cx="4240964" cy="5042449"/>
          </a:xfrm>
        </p:spPr>
        <p:txBody>
          <a:bodyPr/>
          <a:lstStyle/>
          <a:p>
            <a:pPr>
              <a:buClr>
                <a:srgbClr val="0000FF"/>
              </a:buClr>
            </a:pPr>
            <a:r>
              <a:rPr lang="en-US" sz="2400" b="1" dirty="0" smtClean="0">
                <a:solidFill>
                  <a:srgbClr val="007CC2"/>
                </a:solidFill>
              </a:rPr>
              <a:t>mPOS-Mobile </a:t>
            </a:r>
            <a:r>
              <a:rPr lang="en-US" sz="2400" b="1" dirty="0">
                <a:solidFill>
                  <a:srgbClr val="007CC2"/>
                </a:solidFill>
              </a:rPr>
              <a:t>Point of </a:t>
            </a:r>
            <a:r>
              <a:rPr lang="en-US" sz="2400" b="1" dirty="0" smtClean="0">
                <a:solidFill>
                  <a:srgbClr val="007CC2"/>
                </a:solidFill>
              </a:rPr>
              <a:t>Sale</a:t>
            </a:r>
            <a:endParaRPr lang="en-US" sz="2400" b="1" dirty="0">
              <a:solidFill>
                <a:srgbClr val="007CC2"/>
              </a:solidFill>
            </a:endParaRPr>
          </a:p>
          <a:p>
            <a:pPr>
              <a:buClr>
                <a:srgbClr val="0000FF"/>
              </a:buClr>
            </a:pPr>
            <a:r>
              <a:rPr lang="en-US" sz="2400" b="1" dirty="0" smtClean="0">
                <a:solidFill>
                  <a:srgbClr val="007CC2"/>
                </a:solidFill>
              </a:rPr>
              <a:t>P2PE-Point </a:t>
            </a:r>
            <a:r>
              <a:rPr lang="en-US" sz="2400" b="1" dirty="0">
                <a:solidFill>
                  <a:srgbClr val="007CC2"/>
                </a:solidFill>
              </a:rPr>
              <a:t>To Point Encryption</a:t>
            </a:r>
          </a:p>
          <a:p>
            <a:pPr>
              <a:buClr>
                <a:srgbClr val="0000FF"/>
              </a:buClr>
            </a:pPr>
            <a:r>
              <a:rPr lang="en-US" sz="2400" b="1" dirty="0">
                <a:solidFill>
                  <a:srgbClr val="007CC2"/>
                </a:solidFill>
              </a:rPr>
              <a:t>PCI-Payment Card Industry</a:t>
            </a:r>
          </a:p>
          <a:p>
            <a:pPr>
              <a:buClr>
                <a:srgbClr val="0000FF"/>
              </a:buClr>
            </a:pPr>
            <a:r>
              <a:rPr lang="en-US" sz="2400" b="1" dirty="0">
                <a:solidFill>
                  <a:srgbClr val="007CC2"/>
                </a:solidFill>
              </a:rPr>
              <a:t>PED-Pin Entry Device</a:t>
            </a:r>
          </a:p>
          <a:p>
            <a:pPr>
              <a:buClr>
                <a:srgbClr val="0000FF"/>
              </a:buClr>
            </a:pPr>
            <a:r>
              <a:rPr lang="en-US" sz="2400" b="1" dirty="0">
                <a:solidFill>
                  <a:srgbClr val="007CC2"/>
                </a:solidFill>
              </a:rPr>
              <a:t>QIR-Qualified Integrator or Reseller</a:t>
            </a:r>
          </a:p>
          <a:p>
            <a:pPr>
              <a:buClr>
                <a:srgbClr val="0000FF"/>
              </a:buClr>
            </a:pPr>
            <a:r>
              <a:rPr lang="en-US" sz="2400" b="1" dirty="0">
                <a:solidFill>
                  <a:srgbClr val="007CC2"/>
                </a:solidFill>
              </a:rPr>
              <a:t>SAQ-Self Assessment Questionnaire</a:t>
            </a:r>
          </a:p>
          <a:p>
            <a:pPr>
              <a:buClr>
                <a:srgbClr val="0000FF"/>
              </a:buClr>
            </a:pPr>
            <a:r>
              <a:rPr lang="en-US" sz="2400" b="1" dirty="0">
                <a:solidFill>
                  <a:srgbClr val="007CC2"/>
                </a:solidFill>
              </a:rPr>
              <a:t>VAR-Value Added Reseller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360" y="1776548"/>
            <a:ext cx="3062079" cy="342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CYBER INSURANCE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5" y="1288869"/>
            <a:ext cx="4093139" cy="5042449"/>
          </a:xfrm>
        </p:spPr>
        <p:txBody>
          <a:bodyPr/>
          <a:lstStyle/>
          <a:p>
            <a:r>
              <a:rPr lang="en-US" sz="2600" b="1" dirty="0">
                <a:solidFill>
                  <a:srgbClr val="007CC2"/>
                </a:solidFill>
              </a:rPr>
              <a:t>Exclusions</a:t>
            </a:r>
          </a:p>
          <a:p>
            <a:r>
              <a:rPr lang="en-US" sz="2600" b="1" dirty="0">
                <a:solidFill>
                  <a:srgbClr val="007CC2"/>
                </a:solidFill>
              </a:rPr>
              <a:t>P.F. Chang’s </a:t>
            </a:r>
            <a:r>
              <a:rPr lang="en-US" sz="2600" b="1" dirty="0" smtClean="0">
                <a:solidFill>
                  <a:srgbClr val="007CC2"/>
                </a:solidFill>
              </a:rPr>
              <a:t>“Cyber Security </a:t>
            </a:r>
            <a:r>
              <a:rPr lang="en-US" sz="2600" b="1" dirty="0">
                <a:solidFill>
                  <a:srgbClr val="007CC2"/>
                </a:solidFill>
              </a:rPr>
              <a:t>By Chubb”</a:t>
            </a:r>
          </a:p>
          <a:p>
            <a:r>
              <a:rPr lang="en-US" sz="2600" b="1" dirty="0">
                <a:solidFill>
                  <a:srgbClr val="007CC2"/>
                </a:solidFill>
              </a:rPr>
              <a:t>$5 Million Limit</a:t>
            </a:r>
          </a:p>
          <a:p>
            <a:r>
              <a:rPr lang="en-US" sz="2600" b="1" dirty="0">
                <a:solidFill>
                  <a:srgbClr val="007CC2"/>
                </a:solidFill>
              </a:rPr>
              <a:t>$1.7 Million Forensic Investigation/Litigation Costs</a:t>
            </a:r>
          </a:p>
          <a:p>
            <a:r>
              <a:rPr lang="en-US" sz="2600" b="1" dirty="0">
                <a:solidFill>
                  <a:srgbClr val="007CC2"/>
                </a:solidFill>
              </a:rPr>
              <a:t>MasterCard $2 Million Fees &amp; Assessments</a:t>
            </a:r>
          </a:p>
          <a:p>
            <a:r>
              <a:rPr lang="en-US" sz="2600" b="1" dirty="0">
                <a:solidFill>
                  <a:srgbClr val="007CC2"/>
                </a:solidFill>
              </a:rPr>
              <a:t>Contractual Liability</a:t>
            </a:r>
          </a:p>
          <a:p>
            <a:endParaRPr lang="en-US" dirty="0"/>
          </a:p>
        </p:txBody>
      </p:sp>
      <p:pic>
        <p:nvPicPr>
          <p:cNvPr id="4" name="Content Placeholder 4" descr="t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" r="6707"/>
          <a:stretch>
            <a:fillRect/>
          </a:stretch>
        </p:blipFill>
        <p:spPr>
          <a:xfrm>
            <a:off x="640080" y="2002972"/>
            <a:ext cx="2754473" cy="308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3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1" y="1428206"/>
            <a:ext cx="5190198" cy="5042449"/>
          </a:xfrm>
        </p:spPr>
        <p:txBody>
          <a:bodyPr/>
          <a:lstStyle/>
          <a:p>
            <a:r>
              <a:rPr lang="en-US" sz="2800" b="1" dirty="0">
                <a:solidFill>
                  <a:srgbClr val="007CC2"/>
                </a:solidFill>
              </a:rPr>
              <a:t>Dedicated to Reseller Channel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Innovative </a:t>
            </a:r>
            <a:endParaRPr lang="en-US" sz="2800" b="1" dirty="0">
              <a:solidFill>
                <a:srgbClr val="007CC2"/>
              </a:solidFill>
            </a:endParaRPr>
          </a:p>
          <a:p>
            <a:r>
              <a:rPr lang="en-US" sz="2800" b="1" dirty="0" smtClean="0">
                <a:solidFill>
                  <a:srgbClr val="007CC2"/>
                </a:solidFill>
              </a:rPr>
              <a:t>Enhancements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Independent 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Payments Solutions</a:t>
            </a:r>
          </a:p>
          <a:p>
            <a:r>
              <a:rPr lang="en-US" sz="2800" b="1" dirty="0" smtClean="0">
                <a:solidFill>
                  <a:srgbClr val="007CC2"/>
                </a:solidFill>
              </a:rPr>
              <a:t>Best of Both Worlds               POS Product Solutions</a:t>
            </a:r>
            <a:endParaRPr lang="en-US" sz="2800" b="1" dirty="0">
              <a:solidFill>
                <a:srgbClr val="007CC2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957" y="2092482"/>
            <a:ext cx="2697219" cy="302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6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QUESTIONS????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078" y="1687191"/>
            <a:ext cx="4663844" cy="219475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79342" y="4404546"/>
            <a:ext cx="6400800" cy="1752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i="1" dirty="0" smtClean="0">
                <a:solidFill>
                  <a:srgbClr val="92D050"/>
                </a:solidFill>
              </a:rPr>
              <a:t>Contact Information:</a:t>
            </a:r>
          </a:p>
          <a:p>
            <a:pPr marL="0" indent="0">
              <a:buNone/>
            </a:pPr>
            <a:r>
              <a:rPr lang="en-US" sz="3300" b="1" dirty="0" smtClean="0">
                <a:solidFill>
                  <a:srgbClr val="007CC2"/>
                </a:solidFill>
              </a:rPr>
              <a:t>Bob Goldberg</a:t>
            </a:r>
          </a:p>
          <a:p>
            <a:pPr marL="0" indent="0">
              <a:buNone/>
            </a:pPr>
            <a:r>
              <a:rPr lang="en-US" sz="3300" b="1" dirty="0" smtClean="0">
                <a:solidFill>
                  <a:srgbClr val="007CC2"/>
                </a:solidFill>
              </a:rPr>
              <a:t>bob.goldberg@sfnr.com</a:t>
            </a:r>
          </a:p>
          <a:p>
            <a:pPr marL="0" indent="0">
              <a:buNone/>
            </a:pPr>
            <a:r>
              <a:rPr lang="en-US" sz="3300" b="1" dirty="0" smtClean="0">
                <a:solidFill>
                  <a:srgbClr val="007CC2"/>
                </a:solidFill>
              </a:rPr>
              <a:t>312/648-2300</a:t>
            </a:r>
            <a:endParaRPr lang="en-US" sz="3300" b="1" dirty="0">
              <a:solidFill>
                <a:srgbClr val="007C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8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"/>
          </p:stSnd>
        </p:sndAc>
      </p:transition>
    </mc:Choice>
    <mc:Fallback xmlns="">
      <p:transition xmlns:p14="http://schemas.microsoft.com/office/powerpoint/2010/main" spd="slow">
        <p:sndAc>
          <p:stSnd>
            <p:snd r:embed="rId4" name="Applause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7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2017_template</Template>
  <TotalTime>525</TotalTime>
  <Words>483</Words>
  <Application>Microsoft Office PowerPoint</Application>
  <PresentationFormat>On-screen Show (4:3)</PresentationFormat>
  <Paragraphs>182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2017_template</vt:lpstr>
      <vt:lpstr>Industry Update</vt:lpstr>
      <vt:lpstr>WELCOME</vt:lpstr>
      <vt:lpstr>BRING JOBS BACK</vt:lpstr>
      <vt:lpstr>CHANGING MARKETPLACE</vt:lpstr>
      <vt:lpstr>ARE YOU PREPARED TO ANSWER THESE QUESTIONS???</vt:lpstr>
      <vt:lpstr>PowerPoint Presentation</vt:lpstr>
      <vt:lpstr>PowerPoint Presentation</vt:lpstr>
      <vt:lpstr>RESTAURANTS HUNGER FOR TECHNOLOGY</vt:lpstr>
      <vt:lpstr>DISEASE OR CURE?</vt:lpstr>
      <vt:lpstr>THE CARD COMPANIES </vt:lpstr>
      <vt:lpstr>DEFECTIVE SYSTEM</vt:lpstr>
      <vt:lpstr>CARD COMPANY CHALLENGES</vt:lpstr>
      <vt:lpstr>RESELLER: CURE OR DISEASE?</vt:lpstr>
      <vt:lpstr>RESELLER RISKS</vt:lpstr>
      <vt:lpstr>EMV</vt:lpstr>
      <vt:lpstr>THE THREATS</vt:lpstr>
      <vt:lpstr>OPPORTUNITIES</vt:lpstr>
      <vt:lpstr>THE POS CHANNEL</vt:lpstr>
      <vt:lpstr>TRUSTED ADVISORS</vt:lpstr>
      <vt:lpstr>INCOHERENT SPEECH</vt:lpstr>
      <vt:lpstr>CYBER INSURANCE</vt:lpstr>
      <vt:lpstr>ASI</vt:lpstr>
      <vt:lpstr>QUESTIONS????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Joe Finizio</dc:creator>
  <cp:lastModifiedBy>Joe Finizio</cp:lastModifiedBy>
  <cp:revision>25</cp:revision>
  <cp:lastPrinted>2017-01-16T20:11:35Z</cp:lastPrinted>
  <dcterms:created xsi:type="dcterms:W3CDTF">2017-01-08T13:56:55Z</dcterms:created>
  <dcterms:modified xsi:type="dcterms:W3CDTF">2017-01-17T00:29:25Z</dcterms:modified>
</cp:coreProperties>
</file>