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409" r:id="rId3"/>
    <p:sldId id="411" r:id="rId4"/>
    <p:sldId id="389" r:id="rId5"/>
    <p:sldId id="390" r:id="rId6"/>
    <p:sldId id="295" r:id="rId7"/>
    <p:sldId id="392" r:id="rId8"/>
    <p:sldId id="391" r:id="rId9"/>
    <p:sldId id="393" r:id="rId10"/>
    <p:sldId id="394" r:id="rId11"/>
    <p:sldId id="395" r:id="rId12"/>
    <p:sldId id="352" r:id="rId13"/>
    <p:sldId id="309" r:id="rId14"/>
    <p:sldId id="353" r:id="rId15"/>
    <p:sldId id="354" r:id="rId16"/>
    <p:sldId id="361" r:id="rId17"/>
    <p:sldId id="363" r:id="rId18"/>
    <p:sldId id="362" r:id="rId19"/>
    <p:sldId id="364" r:id="rId20"/>
    <p:sldId id="396" r:id="rId21"/>
    <p:sldId id="397" r:id="rId22"/>
    <p:sldId id="398" r:id="rId23"/>
    <p:sldId id="399" r:id="rId24"/>
    <p:sldId id="400" r:id="rId25"/>
    <p:sldId id="412" r:id="rId26"/>
    <p:sldId id="401" r:id="rId27"/>
    <p:sldId id="402" r:id="rId28"/>
    <p:sldId id="365" r:id="rId29"/>
    <p:sldId id="378" r:id="rId30"/>
    <p:sldId id="383" r:id="rId31"/>
    <p:sldId id="384" r:id="rId32"/>
    <p:sldId id="382" r:id="rId33"/>
    <p:sldId id="385" r:id="rId34"/>
    <p:sldId id="386" r:id="rId35"/>
    <p:sldId id="387" r:id="rId36"/>
    <p:sldId id="413" r:id="rId37"/>
    <p:sldId id="388" r:id="rId38"/>
    <p:sldId id="406" r:id="rId39"/>
    <p:sldId id="407" r:id="rId40"/>
    <p:sldId id="408" r:id="rId41"/>
    <p:sldId id="337" r:id="rId42"/>
    <p:sldId id="340" r:id="rId43"/>
    <p:sldId id="341" r:id="rId44"/>
    <p:sldId id="342" r:id="rId45"/>
    <p:sldId id="301"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5" autoAdjust="0"/>
    <p:restoredTop sz="94667" autoAdjust="0"/>
  </p:normalViewPr>
  <p:slideViewPr>
    <p:cSldViewPr>
      <p:cViewPr varScale="1">
        <p:scale>
          <a:sx n="70" d="100"/>
          <a:sy n="70" d="100"/>
        </p:scale>
        <p:origin x="-744" y="-90"/>
      </p:cViewPr>
      <p:guideLst>
        <p:guide orient="horz" pos="2160"/>
        <p:guide pos="2880"/>
      </p:guideLst>
    </p:cSldViewPr>
  </p:slideViewPr>
  <p:outlineViewPr>
    <p:cViewPr>
      <p:scale>
        <a:sx n="33" d="100"/>
        <a:sy n="33" d="100"/>
      </p:scale>
      <p:origin x="48" y="2682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DC6986-1EAA-41ED-959A-5F09DC3B733D}" type="datetimeFigureOut">
              <a:rPr lang="en-US" smtClean="0"/>
              <a:pPr/>
              <a:t>11/19/2011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F0A2EE-C86B-46A6-993B-8AA1937F7DCA}" type="slidenum">
              <a:rPr lang="en-US" smtClean="0"/>
              <a:pPr/>
              <a:t>‹#›</a:t>
            </a:fld>
            <a:endParaRPr lang="en-US" dirty="0"/>
          </a:p>
        </p:txBody>
      </p:sp>
    </p:spTree>
    <p:extLst>
      <p:ext uri="{BB962C8B-B14F-4D97-AF65-F5344CB8AC3E}">
        <p14:creationId xmlns:p14="http://schemas.microsoft.com/office/powerpoint/2010/main" val="417379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1</a:t>
            </a:fld>
            <a:endParaRPr lang="en-US" dirty="0"/>
          </a:p>
        </p:txBody>
      </p:sp>
    </p:spTree>
    <p:extLst>
      <p:ext uri="{BB962C8B-B14F-4D97-AF65-F5344CB8AC3E}">
        <p14:creationId xmlns:p14="http://schemas.microsoft.com/office/powerpoint/2010/main" val="3265835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endParaRPr lang="en-US" dirty="0" smtClean="0"/>
          </a:p>
        </p:txBody>
      </p:sp>
      <p:sp>
        <p:nvSpPr>
          <p:cNvPr id="92164" name="Slide Number Placeholder 3"/>
          <p:cNvSpPr>
            <a:spLocks noGrp="1"/>
          </p:cNvSpPr>
          <p:nvPr>
            <p:ph type="sldNum" sz="quarter" idx="5"/>
          </p:nvPr>
        </p:nvSpPr>
        <p:spPr>
          <a:noFill/>
        </p:spPr>
        <p:txBody>
          <a:bodyPr/>
          <a:lstStyle/>
          <a:p>
            <a:fld id="{B30E48A8-19A6-4BC1-934D-7EAB80A95D3E}" type="slidenum">
              <a:rPr lang="en-US" smtClean="0"/>
              <a:pPr/>
              <a:t>10</a:t>
            </a:fld>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11</a:t>
            </a:fld>
            <a:endParaRPr lang="en-US" dirty="0"/>
          </a:p>
        </p:txBody>
      </p:sp>
    </p:spTree>
    <p:extLst>
      <p:ext uri="{BB962C8B-B14F-4D97-AF65-F5344CB8AC3E}">
        <p14:creationId xmlns:p14="http://schemas.microsoft.com/office/powerpoint/2010/main" val="3030083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12</a:t>
            </a:fld>
            <a:endParaRPr lang="en-US" dirty="0"/>
          </a:p>
        </p:txBody>
      </p:sp>
    </p:spTree>
    <p:extLst>
      <p:ext uri="{BB962C8B-B14F-4D97-AF65-F5344CB8AC3E}">
        <p14:creationId xmlns:p14="http://schemas.microsoft.com/office/powerpoint/2010/main" val="2432803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endParaRPr lang="en-US" dirty="0" smtClean="0"/>
          </a:p>
        </p:txBody>
      </p:sp>
      <p:sp>
        <p:nvSpPr>
          <p:cNvPr id="67588" name="Slide Number Placeholder 3"/>
          <p:cNvSpPr>
            <a:spLocks noGrp="1"/>
          </p:cNvSpPr>
          <p:nvPr>
            <p:ph type="sldNum" sz="quarter" idx="5"/>
          </p:nvPr>
        </p:nvSpPr>
        <p:spPr>
          <a:noFill/>
        </p:spPr>
        <p:txBody>
          <a:bodyPr/>
          <a:lstStyle/>
          <a:p>
            <a:fld id="{EC2FF10D-5661-4180-BDE9-AA177B4EDF95}" type="slidenum">
              <a:rPr lang="en-US" smtClean="0"/>
              <a:pPr/>
              <a:t>13</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A5F8BA06-D5F5-478F-987A-B15F54DA9138}" type="slidenum">
              <a:rPr lang="en-US" smtClean="0"/>
              <a:pPr/>
              <a:t>14</a:t>
            </a:fld>
            <a:endParaRPr lang="en-US" dirty="0"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A5DF4D4-0EBD-4405-807C-3012689CABB2}" type="slidenum">
              <a:rPr lang="en-US" smtClean="0"/>
              <a:pPr/>
              <a:t>15</a:t>
            </a:fld>
            <a:endParaRPr lang="en-US" dirty="0"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16</a:t>
            </a:fld>
            <a:endParaRPr lang="en-US" dirty="0"/>
          </a:p>
        </p:txBody>
      </p:sp>
    </p:spTree>
    <p:extLst>
      <p:ext uri="{BB962C8B-B14F-4D97-AF65-F5344CB8AC3E}">
        <p14:creationId xmlns:p14="http://schemas.microsoft.com/office/powerpoint/2010/main" val="2205172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en-US" dirty="0" smtClean="0"/>
          </a:p>
        </p:txBody>
      </p:sp>
      <p:sp>
        <p:nvSpPr>
          <p:cNvPr id="90116" name="Slide Number Placeholder 3"/>
          <p:cNvSpPr>
            <a:spLocks noGrp="1"/>
          </p:cNvSpPr>
          <p:nvPr>
            <p:ph type="sldNum" sz="quarter" idx="5"/>
          </p:nvPr>
        </p:nvSpPr>
        <p:spPr>
          <a:noFill/>
        </p:spPr>
        <p:txBody>
          <a:bodyPr/>
          <a:lstStyle/>
          <a:p>
            <a:fld id="{BA1CD329-73ED-4563-AF2F-6D0F36F63DFB}" type="slidenum">
              <a:rPr lang="en-US" smtClean="0"/>
              <a:pPr/>
              <a:t>17</a:t>
            </a:fld>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endParaRPr lang="en-US" dirty="0" smtClean="0"/>
          </a:p>
        </p:txBody>
      </p:sp>
      <p:sp>
        <p:nvSpPr>
          <p:cNvPr id="109572" name="Slide Number Placeholder 3"/>
          <p:cNvSpPr>
            <a:spLocks noGrp="1"/>
          </p:cNvSpPr>
          <p:nvPr>
            <p:ph type="sldNum" sz="quarter" idx="5"/>
          </p:nvPr>
        </p:nvSpPr>
        <p:spPr>
          <a:noFill/>
        </p:spPr>
        <p:txBody>
          <a:bodyPr/>
          <a:lstStyle/>
          <a:p>
            <a:fld id="{7241CA69-126C-490F-BB13-774977EFADFE}" type="slidenum">
              <a:rPr lang="en-US" smtClean="0"/>
              <a:pPr/>
              <a:t>18</a:t>
            </a:fld>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19</a:t>
            </a:fld>
            <a:endParaRPr lang="en-US" dirty="0"/>
          </a:p>
        </p:txBody>
      </p:sp>
    </p:spTree>
    <p:extLst>
      <p:ext uri="{BB962C8B-B14F-4D97-AF65-F5344CB8AC3E}">
        <p14:creationId xmlns:p14="http://schemas.microsoft.com/office/powerpoint/2010/main" val="1718558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a:noFill/>
          <a:ln/>
        </p:spPr>
        <p:txBody>
          <a:bodyPr/>
          <a:lstStyle/>
          <a:p>
            <a:endParaRPr lang="en-US" smtClean="0">
              <a:latin typeface="Times New Roman" pitchFamily="18" charset="0"/>
            </a:endParaRPr>
          </a:p>
        </p:txBody>
      </p:sp>
      <p:sp>
        <p:nvSpPr>
          <p:cNvPr id="115716" name="Slide Number Placeholder 3"/>
          <p:cNvSpPr>
            <a:spLocks noGrp="1"/>
          </p:cNvSpPr>
          <p:nvPr>
            <p:ph type="sldNum" sz="quarter" idx="5"/>
          </p:nvPr>
        </p:nvSpPr>
        <p:spPr>
          <a:noFill/>
        </p:spPr>
        <p:txBody>
          <a:bodyPr/>
          <a:lstStyle/>
          <a:p>
            <a:fld id="{75DE7C21-28FC-448F-BEF0-5F581D5DBBFE}" type="slidenum">
              <a:rPr lang="en-US" smtClean="0">
                <a:latin typeface="Times New Roman" pitchFamily="18" charset="0"/>
                <a:cs typeface="Arial" pitchFamily="34" charset="0"/>
              </a:rPr>
              <a:pPr/>
              <a:t>2</a:t>
            </a:fld>
            <a:endParaRPr lang="en-US" smtClean="0">
              <a:latin typeface="Times New Roman" pitchFamily="18"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20</a:t>
            </a:fld>
            <a:endParaRPr lang="en-US" dirty="0"/>
          </a:p>
        </p:txBody>
      </p:sp>
    </p:spTree>
    <p:extLst>
      <p:ext uri="{BB962C8B-B14F-4D97-AF65-F5344CB8AC3E}">
        <p14:creationId xmlns:p14="http://schemas.microsoft.com/office/powerpoint/2010/main" val="929312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21</a:t>
            </a:fld>
            <a:endParaRPr lang="en-US" dirty="0"/>
          </a:p>
        </p:txBody>
      </p:sp>
    </p:spTree>
    <p:extLst>
      <p:ext uri="{BB962C8B-B14F-4D97-AF65-F5344CB8AC3E}">
        <p14:creationId xmlns:p14="http://schemas.microsoft.com/office/powerpoint/2010/main" val="3890631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22</a:t>
            </a:fld>
            <a:endParaRPr lang="en-US" dirty="0"/>
          </a:p>
        </p:txBody>
      </p:sp>
    </p:spTree>
    <p:extLst>
      <p:ext uri="{BB962C8B-B14F-4D97-AF65-F5344CB8AC3E}">
        <p14:creationId xmlns:p14="http://schemas.microsoft.com/office/powerpoint/2010/main" val="4061889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23</a:t>
            </a:fld>
            <a:endParaRPr lang="en-US" dirty="0"/>
          </a:p>
        </p:txBody>
      </p:sp>
    </p:spTree>
    <p:extLst>
      <p:ext uri="{BB962C8B-B14F-4D97-AF65-F5344CB8AC3E}">
        <p14:creationId xmlns:p14="http://schemas.microsoft.com/office/powerpoint/2010/main" val="971841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en-US" dirty="0" smtClean="0"/>
          </a:p>
        </p:txBody>
      </p:sp>
      <p:sp>
        <p:nvSpPr>
          <p:cNvPr id="91140" name="Slide Number Placeholder 3"/>
          <p:cNvSpPr>
            <a:spLocks noGrp="1"/>
          </p:cNvSpPr>
          <p:nvPr>
            <p:ph type="sldNum" sz="quarter" idx="5"/>
          </p:nvPr>
        </p:nvSpPr>
        <p:spPr>
          <a:noFill/>
        </p:spPr>
        <p:txBody>
          <a:bodyPr/>
          <a:lstStyle/>
          <a:p>
            <a:fld id="{B4696DAB-944E-4657-9A14-908ADA2F2E6F}" type="slidenum">
              <a:rPr lang="en-US" smtClean="0"/>
              <a:pPr/>
              <a:t>24</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25</a:t>
            </a:fld>
            <a:endParaRPr lang="en-US" dirty="0"/>
          </a:p>
        </p:txBody>
      </p:sp>
    </p:spTree>
    <p:extLst>
      <p:ext uri="{BB962C8B-B14F-4D97-AF65-F5344CB8AC3E}">
        <p14:creationId xmlns:p14="http://schemas.microsoft.com/office/powerpoint/2010/main" val="5133038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26</a:t>
            </a:fld>
            <a:endParaRPr lang="en-US" dirty="0"/>
          </a:p>
        </p:txBody>
      </p:sp>
    </p:spTree>
    <p:extLst>
      <p:ext uri="{BB962C8B-B14F-4D97-AF65-F5344CB8AC3E}">
        <p14:creationId xmlns:p14="http://schemas.microsoft.com/office/powerpoint/2010/main" val="32901829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27</a:t>
            </a:fld>
            <a:endParaRPr lang="en-US" dirty="0"/>
          </a:p>
        </p:txBody>
      </p:sp>
    </p:spTree>
    <p:extLst>
      <p:ext uri="{BB962C8B-B14F-4D97-AF65-F5344CB8AC3E}">
        <p14:creationId xmlns:p14="http://schemas.microsoft.com/office/powerpoint/2010/main" val="1246103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28</a:t>
            </a:fld>
            <a:endParaRPr lang="en-US" dirty="0"/>
          </a:p>
        </p:txBody>
      </p:sp>
    </p:spTree>
    <p:extLst>
      <p:ext uri="{BB962C8B-B14F-4D97-AF65-F5344CB8AC3E}">
        <p14:creationId xmlns:p14="http://schemas.microsoft.com/office/powerpoint/2010/main" val="4829142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29</a:t>
            </a:fld>
            <a:endParaRPr lang="en-US" dirty="0"/>
          </a:p>
        </p:txBody>
      </p:sp>
    </p:spTree>
    <p:extLst>
      <p:ext uri="{BB962C8B-B14F-4D97-AF65-F5344CB8AC3E}">
        <p14:creationId xmlns:p14="http://schemas.microsoft.com/office/powerpoint/2010/main" val="3572570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a:t>
            </a:fld>
            <a:endParaRPr lang="en-US" dirty="0"/>
          </a:p>
        </p:txBody>
      </p:sp>
    </p:spTree>
    <p:extLst>
      <p:ext uri="{BB962C8B-B14F-4D97-AF65-F5344CB8AC3E}">
        <p14:creationId xmlns:p14="http://schemas.microsoft.com/office/powerpoint/2010/main" val="538508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30</a:t>
            </a:fld>
            <a:endParaRPr lang="en-US" dirty="0"/>
          </a:p>
        </p:txBody>
      </p:sp>
    </p:spTree>
    <p:extLst>
      <p:ext uri="{BB962C8B-B14F-4D97-AF65-F5344CB8AC3E}">
        <p14:creationId xmlns:p14="http://schemas.microsoft.com/office/powerpoint/2010/main" val="32625859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31</a:t>
            </a:fld>
            <a:endParaRPr lang="en-US" dirty="0"/>
          </a:p>
        </p:txBody>
      </p:sp>
    </p:spTree>
    <p:extLst>
      <p:ext uri="{BB962C8B-B14F-4D97-AF65-F5344CB8AC3E}">
        <p14:creationId xmlns:p14="http://schemas.microsoft.com/office/powerpoint/2010/main" val="27334870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32</a:t>
            </a:fld>
            <a:endParaRPr lang="en-US" dirty="0"/>
          </a:p>
        </p:txBody>
      </p:sp>
    </p:spTree>
    <p:extLst>
      <p:ext uri="{BB962C8B-B14F-4D97-AF65-F5344CB8AC3E}">
        <p14:creationId xmlns:p14="http://schemas.microsoft.com/office/powerpoint/2010/main" val="8265638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33</a:t>
            </a:fld>
            <a:endParaRPr lang="en-US" dirty="0"/>
          </a:p>
        </p:txBody>
      </p:sp>
    </p:spTree>
    <p:extLst>
      <p:ext uri="{BB962C8B-B14F-4D97-AF65-F5344CB8AC3E}">
        <p14:creationId xmlns:p14="http://schemas.microsoft.com/office/powerpoint/2010/main" val="27472444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34</a:t>
            </a:fld>
            <a:endParaRPr lang="en-US" dirty="0"/>
          </a:p>
        </p:txBody>
      </p:sp>
    </p:spTree>
    <p:extLst>
      <p:ext uri="{BB962C8B-B14F-4D97-AF65-F5344CB8AC3E}">
        <p14:creationId xmlns:p14="http://schemas.microsoft.com/office/powerpoint/2010/main" val="725639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35</a:t>
            </a:fld>
            <a:endParaRPr lang="en-US" dirty="0"/>
          </a:p>
        </p:txBody>
      </p:sp>
    </p:spTree>
    <p:extLst>
      <p:ext uri="{BB962C8B-B14F-4D97-AF65-F5344CB8AC3E}">
        <p14:creationId xmlns:p14="http://schemas.microsoft.com/office/powerpoint/2010/main" val="35343775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36</a:t>
            </a:fld>
            <a:endParaRPr lang="en-US" dirty="0"/>
          </a:p>
        </p:txBody>
      </p:sp>
    </p:spTree>
    <p:extLst>
      <p:ext uri="{BB962C8B-B14F-4D97-AF65-F5344CB8AC3E}">
        <p14:creationId xmlns:p14="http://schemas.microsoft.com/office/powerpoint/2010/main" val="3140422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37</a:t>
            </a:fld>
            <a:endParaRPr lang="en-US" dirty="0"/>
          </a:p>
        </p:txBody>
      </p:sp>
    </p:spTree>
    <p:extLst>
      <p:ext uri="{BB962C8B-B14F-4D97-AF65-F5344CB8AC3E}">
        <p14:creationId xmlns:p14="http://schemas.microsoft.com/office/powerpoint/2010/main" val="569317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endParaRPr lang="en-US" dirty="0" smtClean="0"/>
          </a:p>
        </p:txBody>
      </p:sp>
      <p:sp>
        <p:nvSpPr>
          <p:cNvPr id="132100" name="Slide Number Placeholder 3"/>
          <p:cNvSpPr>
            <a:spLocks noGrp="1"/>
          </p:cNvSpPr>
          <p:nvPr>
            <p:ph type="sldNum" sz="quarter" idx="5"/>
          </p:nvPr>
        </p:nvSpPr>
        <p:spPr>
          <a:noFill/>
        </p:spPr>
        <p:txBody>
          <a:bodyPr/>
          <a:lstStyle/>
          <a:p>
            <a:fld id="{0200849C-4766-4B4B-99AE-EC8E9E61ABE5}" type="slidenum">
              <a:rPr lang="en-US" smtClean="0"/>
              <a:pPr/>
              <a:t>38</a:t>
            </a:fld>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endParaRPr lang="en-US" dirty="0" smtClean="0"/>
          </a:p>
        </p:txBody>
      </p:sp>
      <p:sp>
        <p:nvSpPr>
          <p:cNvPr id="133124" name="Slide Number Placeholder 3"/>
          <p:cNvSpPr>
            <a:spLocks noGrp="1"/>
          </p:cNvSpPr>
          <p:nvPr>
            <p:ph type="sldNum" sz="quarter" idx="5"/>
          </p:nvPr>
        </p:nvSpPr>
        <p:spPr>
          <a:noFill/>
        </p:spPr>
        <p:txBody>
          <a:bodyPr/>
          <a:lstStyle/>
          <a:p>
            <a:fld id="{6E4281FE-5160-46E0-8F11-11B65C4B99A1}" type="slidenum">
              <a:rPr lang="en-US" smtClean="0"/>
              <a:pPr/>
              <a:t>39</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dirty="0" smtClean="0"/>
          </a:p>
        </p:txBody>
      </p:sp>
      <p:sp>
        <p:nvSpPr>
          <p:cNvPr id="65540" name="Slide Number Placeholder 3"/>
          <p:cNvSpPr>
            <a:spLocks noGrp="1"/>
          </p:cNvSpPr>
          <p:nvPr>
            <p:ph type="sldNum" sz="quarter" idx="5"/>
          </p:nvPr>
        </p:nvSpPr>
        <p:spPr>
          <a:noFill/>
        </p:spPr>
        <p:txBody>
          <a:bodyPr/>
          <a:lstStyle/>
          <a:p>
            <a:fld id="{EA221649-717C-46C5-9A8C-B54D9156B29C}" type="slidenum">
              <a:rPr lang="en-US" smtClean="0"/>
              <a:pPr/>
              <a:t>4</a:t>
            </a:fld>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endParaRPr lang="en-US" dirty="0" smtClean="0"/>
          </a:p>
        </p:txBody>
      </p:sp>
      <p:sp>
        <p:nvSpPr>
          <p:cNvPr id="134148" name="Slide Number Placeholder 3"/>
          <p:cNvSpPr>
            <a:spLocks noGrp="1"/>
          </p:cNvSpPr>
          <p:nvPr>
            <p:ph type="sldNum" sz="quarter" idx="5"/>
          </p:nvPr>
        </p:nvSpPr>
        <p:spPr>
          <a:noFill/>
        </p:spPr>
        <p:txBody>
          <a:bodyPr/>
          <a:lstStyle/>
          <a:p>
            <a:fld id="{7A85BDE7-6E17-492B-9778-16C5A60A3931}" type="slidenum">
              <a:rPr lang="en-US" smtClean="0"/>
              <a:pPr/>
              <a:t>40</a:t>
            </a:fld>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41</a:t>
            </a:fld>
            <a:endParaRPr lang="en-US" dirty="0"/>
          </a:p>
        </p:txBody>
      </p:sp>
    </p:spTree>
    <p:extLst>
      <p:ext uri="{BB962C8B-B14F-4D97-AF65-F5344CB8AC3E}">
        <p14:creationId xmlns:p14="http://schemas.microsoft.com/office/powerpoint/2010/main" val="36647647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a:ln/>
        </p:spPr>
        <p:txBody>
          <a:bodyPr/>
          <a:lstStyle/>
          <a:p>
            <a:endParaRPr lang="en-US" dirty="0" smtClean="0"/>
          </a:p>
        </p:txBody>
      </p:sp>
      <p:sp>
        <p:nvSpPr>
          <p:cNvPr id="252932" name="Slide Number Placeholder 3"/>
          <p:cNvSpPr>
            <a:spLocks noGrp="1"/>
          </p:cNvSpPr>
          <p:nvPr>
            <p:ph type="sldNum" sz="quarter" idx="5"/>
          </p:nvPr>
        </p:nvSpPr>
        <p:spPr>
          <a:noFill/>
        </p:spPr>
        <p:txBody>
          <a:bodyPr/>
          <a:lstStyle/>
          <a:p>
            <a:fld id="{5E1EDF36-3A54-41BF-81ED-CB52417BBE9B}" type="slidenum">
              <a:rPr lang="en-US" smtClean="0"/>
              <a:pPr/>
              <a:t>42</a:t>
            </a:fld>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noFill/>
          <a:ln/>
        </p:spPr>
        <p:txBody>
          <a:bodyPr/>
          <a:lstStyle/>
          <a:p>
            <a:endParaRPr lang="en-US" dirty="0" smtClean="0"/>
          </a:p>
        </p:txBody>
      </p:sp>
      <p:sp>
        <p:nvSpPr>
          <p:cNvPr id="253956" name="Slide Number Placeholder 3"/>
          <p:cNvSpPr>
            <a:spLocks noGrp="1"/>
          </p:cNvSpPr>
          <p:nvPr>
            <p:ph type="sldNum" sz="quarter" idx="5"/>
          </p:nvPr>
        </p:nvSpPr>
        <p:spPr>
          <a:noFill/>
        </p:spPr>
        <p:txBody>
          <a:bodyPr/>
          <a:lstStyle/>
          <a:p>
            <a:fld id="{45D61933-6DB3-498A-ADFE-E74CA6C08C77}" type="slidenum">
              <a:rPr lang="en-US" smtClean="0"/>
              <a:pPr/>
              <a:t>43</a:t>
            </a:fld>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noFill/>
          <a:ln/>
        </p:spPr>
        <p:txBody>
          <a:bodyPr/>
          <a:lstStyle/>
          <a:p>
            <a:endParaRPr lang="en-US" dirty="0" smtClean="0"/>
          </a:p>
        </p:txBody>
      </p:sp>
      <p:sp>
        <p:nvSpPr>
          <p:cNvPr id="253956" name="Slide Number Placeholder 3"/>
          <p:cNvSpPr>
            <a:spLocks noGrp="1"/>
          </p:cNvSpPr>
          <p:nvPr>
            <p:ph type="sldNum" sz="quarter" idx="5"/>
          </p:nvPr>
        </p:nvSpPr>
        <p:spPr>
          <a:noFill/>
        </p:spPr>
        <p:txBody>
          <a:bodyPr/>
          <a:lstStyle/>
          <a:p>
            <a:fld id="{45D61933-6DB3-498A-ADFE-E74CA6C08C77}" type="slidenum">
              <a:rPr lang="en-US" smtClean="0"/>
              <a:pPr/>
              <a:t>44</a:t>
            </a:fld>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45</a:t>
            </a:fld>
            <a:endParaRPr lang="en-US" dirty="0"/>
          </a:p>
        </p:txBody>
      </p:sp>
    </p:spTree>
    <p:extLst>
      <p:ext uri="{BB962C8B-B14F-4D97-AF65-F5344CB8AC3E}">
        <p14:creationId xmlns:p14="http://schemas.microsoft.com/office/powerpoint/2010/main" val="2432799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dirty="0" smtClean="0"/>
          </a:p>
        </p:txBody>
      </p:sp>
      <p:sp>
        <p:nvSpPr>
          <p:cNvPr id="66564" name="Slide Number Placeholder 3"/>
          <p:cNvSpPr>
            <a:spLocks noGrp="1"/>
          </p:cNvSpPr>
          <p:nvPr>
            <p:ph type="sldNum" sz="quarter" idx="5"/>
          </p:nvPr>
        </p:nvSpPr>
        <p:spPr>
          <a:noFill/>
        </p:spPr>
        <p:txBody>
          <a:bodyPr/>
          <a:lstStyle/>
          <a:p>
            <a:fld id="{A184FBCE-F9B9-4385-A93F-3494F9C0DC63}" type="slidenum">
              <a:rPr lang="en-US" smtClean="0"/>
              <a:pPr/>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dirty="0" smtClean="0"/>
          </a:p>
        </p:txBody>
      </p:sp>
      <p:sp>
        <p:nvSpPr>
          <p:cNvPr id="64516" name="Slide Number Placeholder 3"/>
          <p:cNvSpPr>
            <a:spLocks noGrp="1"/>
          </p:cNvSpPr>
          <p:nvPr>
            <p:ph type="sldNum" sz="quarter" idx="5"/>
          </p:nvPr>
        </p:nvSpPr>
        <p:spPr>
          <a:noFill/>
        </p:spPr>
        <p:txBody>
          <a:bodyPr/>
          <a:lstStyle/>
          <a:p>
            <a:fld id="{2C1A946C-B54D-4892-9DD6-3FF4D3A72FB2}" type="slidenum">
              <a:rPr lang="en-US" smtClean="0"/>
              <a:pPr/>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smtClean="0"/>
          </a:p>
        </p:txBody>
      </p:sp>
      <p:sp>
        <p:nvSpPr>
          <p:cNvPr id="71684" name="Slide Number Placeholder 3"/>
          <p:cNvSpPr>
            <a:spLocks noGrp="1"/>
          </p:cNvSpPr>
          <p:nvPr>
            <p:ph type="sldNum" sz="quarter" idx="5"/>
          </p:nvPr>
        </p:nvSpPr>
        <p:spPr>
          <a:noFill/>
        </p:spPr>
        <p:txBody>
          <a:bodyPr/>
          <a:lstStyle/>
          <a:p>
            <a:fld id="{8BCF47D7-C23C-440C-8E82-9A3322E7C313}" type="slidenum">
              <a:rPr lang="en-US" smtClean="0"/>
              <a:pPr/>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F0A2EE-C86B-46A6-993B-8AA1937F7DCA}" type="slidenum">
              <a:rPr lang="en-US" smtClean="0"/>
              <a:pPr/>
              <a:t>8</a:t>
            </a:fld>
            <a:endParaRPr lang="en-US" dirty="0"/>
          </a:p>
        </p:txBody>
      </p:sp>
    </p:spTree>
    <p:extLst>
      <p:ext uri="{BB962C8B-B14F-4D97-AF65-F5344CB8AC3E}">
        <p14:creationId xmlns:p14="http://schemas.microsoft.com/office/powerpoint/2010/main" val="3552404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endParaRPr lang="en-US" dirty="0" smtClean="0"/>
          </a:p>
        </p:txBody>
      </p:sp>
      <p:sp>
        <p:nvSpPr>
          <p:cNvPr id="92164" name="Slide Number Placeholder 3"/>
          <p:cNvSpPr>
            <a:spLocks noGrp="1"/>
          </p:cNvSpPr>
          <p:nvPr>
            <p:ph type="sldNum" sz="quarter" idx="5"/>
          </p:nvPr>
        </p:nvSpPr>
        <p:spPr>
          <a:noFill/>
        </p:spPr>
        <p:txBody>
          <a:bodyPr/>
          <a:lstStyle/>
          <a:p>
            <a:fld id="{B30E48A8-19A6-4BC1-934D-7EAB80A95D3E}" type="slidenum">
              <a:rPr lang="en-US" smtClean="0"/>
              <a:pPr/>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E81B6C-4C2F-4192-8858-8EC507A443E8}" type="datetime1">
              <a:rPr lang="en-US" smtClean="0"/>
              <a:pPr/>
              <a:t>11/19/2011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76EE5A-8AEC-4D15-8E21-BD4BADA27BA7}" type="datetime1">
              <a:rPr lang="en-US" smtClean="0"/>
              <a:pPr/>
              <a:t>11/19/2011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2E09F4-1700-40C5-A431-135A365CAB4E}" type="datetime1">
              <a:rPr lang="en-US" smtClean="0"/>
              <a:pPr/>
              <a:t>11/19/2011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6D26C4-AE28-47F2-895F-F8460321BA0C}" type="datetime1">
              <a:rPr lang="en-US" smtClean="0"/>
              <a:pPr/>
              <a:t>11/19/2011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3F7940-38DE-490F-B712-29E1254F3107}" type="datetime1">
              <a:rPr lang="en-US" smtClean="0"/>
              <a:pPr/>
              <a:t>11/19/2011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9B4CE6-5A72-4B1E-8C4D-C41C963B4C98}" type="datetime1">
              <a:rPr lang="en-US" smtClean="0"/>
              <a:pPr/>
              <a:t>11/19/2011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F9047A-5CF0-47AB-9A7C-185B9E6AE852}" type="datetime1">
              <a:rPr lang="en-US" smtClean="0"/>
              <a:pPr/>
              <a:t>11/19/2011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C058B62-8737-4520-B397-4393C9533846}" type="datetime1">
              <a:rPr lang="en-US" smtClean="0"/>
              <a:pPr/>
              <a:t>11/19/2011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3CB911-8AC3-41DA-9BB6-C858ACC45716}" type="datetime1">
              <a:rPr lang="en-US" smtClean="0"/>
              <a:pPr/>
              <a:t>11/19/2011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DAB553-4638-45AF-B4D6-AE482F00D83E}" type="datetime1">
              <a:rPr lang="en-US" smtClean="0"/>
              <a:pPr/>
              <a:t>11/19/2011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298A8A-C15F-4756-AAAC-5F46064E008F}" type="datetime1">
              <a:rPr lang="en-US" smtClean="0"/>
              <a:pPr/>
              <a:t>11/19/2011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7C39A0-D37C-4A08-A018-E6032CB98F0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0044BA-2643-4334-AC1C-7A533122600F}" type="datetime1">
              <a:rPr lang="en-US" smtClean="0"/>
              <a:pPr/>
              <a:t>11/19/2011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C39A0-D37C-4A08-A018-E6032CB98F0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hrd.apec.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457200"/>
            <a:ext cx="8610600" cy="3048000"/>
          </a:xfrm>
        </p:spPr>
        <p:txBody>
          <a:bodyPr>
            <a:normAutofit fontScale="90000"/>
          </a:bodyPr>
          <a:lstStyle/>
          <a:p>
            <a:r>
              <a:rPr lang="en-US" sz="4200" b="1" dirty="0" smtClean="0"/>
              <a:t/>
            </a:r>
            <a:br>
              <a:rPr lang="en-US" sz="4200" b="1" dirty="0" smtClean="0"/>
            </a:br>
            <a:r>
              <a:rPr lang="en-US" sz="5300" b="1" dirty="0"/>
              <a:t>Converting Typical PD into Real Teacher Development </a:t>
            </a:r>
            <a:r>
              <a:rPr lang="en-US" sz="5300" b="1" dirty="0" smtClean="0"/>
              <a:t>Practices</a:t>
            </a:r>
            <a:br>
              <a:rPr lang="en-US" sz="5300" b="1" dirty="0" smtClean="0"/>
            </a:br>
            <a:r>
              <a:rPr lang="en-US" sz="5300" b="1" dirty="0" smtClean="0"/>
              <a:t>(Coaching and Collaboration)</a:t>
            </a:r>
            <a:r>
              <a:rPr lang="en-US" sz="4200" b="1" dirty="0" smtClean="0"/>
              <a:t/>
            </a:r>
            <a:br>
              <a:rPr lang="en-US" sz="4200" b="1" dirty="0" smtClean="0"/>
            </a:br>
            <a:endParaRPr lang="en-US" sz="4000" b="1" dirty="0"/>
          </a:p>
        </p:txBody>
      </p:sp>
      <p:sp>
        <p:nvSpPr>
          <p:cNvPr id="3" name="Subtitle 2"/>
          <p:cNvSpPr>
            <a:spLocks noGrp="1"/>
          </p:cNvSpPr>
          <p:nvPr>
            <p:ph type="subTitle" idx="1"/>
          </p:nvPr>
        </p:nvSpPr>
        <p:spPr>
          <a:xfrm>
            <a:off x="1371600" y="3581400"/>
            <a:ext cx="6400800" cy="2667000"/>
          </a:xfrm>
        </p:spPr>
        <p:txBody>
          <a:bodyPr>
            <a:normAutofit lnSpcReduction="10000"/>
          </a:bodyPr>
          <a:lstStyle/>
          <a:p>
            <a:r>
              <a:rPr lang="en-US" sz="3600" b="1" dirty="0" smtClean="0">
                <a:solidFill>
                  <a:schemeClr val="tx1"/>
                </a:solidFill>
              </a:rPr>
              <a:t>CMC North – December 3, 2011</a:t>
            </a:r>
          </a:p>
          <a:p>
            <a:endParaRPr lang="en-US" sz="2800" b="1" dirty="0" smtClean="0">
              <a:solidFill>
                <a:schemeClr val="tx1"/>
              </a:solidFill>
            </a:endParaRPr>
          </a:p>
          <a:p>
            <a:r>
              <a:rPr lang="en-US" sz="2800" b="1" dirty="0" smtClean="0">
                <a:solidFill>
                  <a:schemeClr val="tx1"/>
                </a:solidFill>
              </a:rPr>
              <a:t>Steve Leinwand</a:t>
            </a:r>
          </a:p>
          <a:p>
            <a:r>
              <a:rPr lang="en-US" sz="2800" b="1" dirty="0" smtClean="0">
                <a:solidFill>
                  <a:schemeClr val="tx1"/>
                </a:solidFill>
              </a:rPr>
              <a:t>American Institutes for Research</a:t>
            </a:r>
          </a:p>
          <a:p>
            <a:r>
              <a:rPr lang="en-US" sz="2800" b="1" dirty="0" smtClean="0">
                <a:solidFill>
                  <a:schemeClr val="tx1"/>
                </a:solidFill>
              </a:rPr>
              <a:t>SLeinwand@air.org</a:t>
            </a:r>
          </a:p>
          <a:p>
            <a:endParaRPr lang="en-US" b="1" dirty="0">
              <a:solidFill>
                <a:schemeClr val="tx1"/>
              </a:solidFill>
            </a:endParaRPr>
          </a:p>
        </p:txBody>
      </p:sp>
      <p:sp>
        <p:nvSpPr>
          <p:cNvPr id="4" name="Slide Number Placeholder 3"/>
          <p:cNvSpPr>
            <a:spLocks noGrp="1"/>
          </p:cNvSpPr>
          <p:nvPr>
            <p:ph type="sldNum" sz="quarter" idx="12"/>
          </p:nvPr>
        </p:nvSpPr>
        <p:spPr/>
        <p:txBody>
          <a:bodyPr/>
          <a:lstStyle/>
          <a:p>
            <a:fld id="{FD7C39A0-D37C-4A08-A018-E6032CB98F0F}" type="slidenum">
              <a:rPr lang="en-US" smtClean="0"/>
              <a:pPr/>
              <a:t>1</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z="6000" b="1" dirty="0" smtClean="0"/>
              <a:t>BUT</a:t>
            </a:r>
            <a:r>
              <a:rPr lang="en-US" sz="6000" b="1" dirty="0" smtClean="0">
                <a:solidFill>
                  <a:schemeClr val="tx1"/>
                </a:solidFill>
              </a:rPr>
              <a:t>…Great News</a:t>
            </a:r>
          </a:p>
        </p:txBody>
      </p:sp>
      <p:sp>
        <p:nvSpPr>
          <p:cNvPr id="3" name="Content Placeholder 2"/>
          <p:cNvSpPr>
            <a:spLocks noGrp="1"/>
          </p:cNvSpPr>
          <p:nvPr>
            <p:ph idx="1"/>
          </p:nvPr>
        </p:nvSpPr>
        <p:spPr>
          <a:xfrm>
            <a:off x="685800" y="1752600"/>
            <a:ext cx="7772400" cy="4343400"/>
          </a:xfrm>
        </p:spPr>
        <p:txBody>
          <a:bodyPr>
            <a:normAutofit fontScale="92500" lnSpcReduction="20000"/>
          </a:bodyPr>
          <a:lstStyle/>
          <a:p>
            <a:r>
              <a:rPr lang="en-US" sz="3600" b="1" dirty="0" smtClean="0"/>
              <a:t>Our curriculum is stale – </a:t>
            </a:r>
            <a:r>
              <a:rPr lang="en-US" sz="3600" b="1" dirty="0" smtClean="0">
                <a:solidFill>
                  <a:srgbClr val="FF0000"/>
                </a:solidFill>
              </a:rPr>
              <a:t>enter CCSSM</a:t>
            </a:r>
            <a:endParaRPr lang="en-US" sz="3600" b="1" dirty="0" smtClean="0"/>
          </a:p>
          <a:p>
            <a:r>
              <a:rPr lang="en-US" sz="3600" b="1" dirty="0" smtClean="0"/>
              <a:t>Our instruction is underperforming,</a:t>
            </a:r>
          </a:p>
          <a:p>
            <a:r>
              <a:rPr lang="en-US" sz="3600" b="1" dirty="0" smtClean="0"/>
              <a:t>Our assessments are mediocre – </a:t>
            </a:r>
            <a:r>
              <a:rPr lang="en-US" sz="3600" b="1" dirty="0" smtClean="0">
                <a:solidFill>
                  <a:srgbClr val="FF0000"/>
                </a:solidFill>
              </a:rPr>
              <a:t>enter SBAC/PARCC</a:t>
            </a:r>
            <a:endParaRPr lang="en-US" sz="3600" b="1" dirty="0" smtClean="0"/>
          </a:p>
          <a:p>
            <a:r>
              <a:rPr lang="en-US" sz="3600" b="1" dirty="0" smtClean="0"/>
              <a:t>Our professional development is essentially useless!</a:t>
            </a:r>
          </a:p>
          <a:p>
            <a:pPr algn="ctr">
              <a:buFontTx/>
              <a:buNone/>
            </a:pPr>
            <a:r>
              <a:rPr lang="en-US" sz="4800" b="1" dirty="0" smtClean="0"/>
              <a:t>Welcome to a far more simplified world.</a:t>
            </a:r>
          </a:p>
        </p:txBody>
      </p:sp>
      <p:sp>
        <p:nvSpPr>
          <p:cNvPr id="30724" name="Slide Number Placeholder 3"/>
          <p:cNvSpPr>
            <a:spLocks noGrp="1"/>
          </p:cNvSpPr>
          <p:nvPr>
            <p:ph type="sldNum" sz="quarter" idx="12"/>
          </p:nvPr>
        </p:nvSpPr>
        <p:spPr>
          <a:noFill/>
        </p:spPr>
        <p:txBody>
          <a:bodyPr/>
          <a:lstStyle/>
          <a:p>
            <a:fld id="{D60447D4-7CB8-4B49-A649-F9765FFB67B8}" type="slidenum">
              <a:rPr lang="en-US" smtClean="0"/>
              <a:pPr/>
              <a:t>10</a:t>
            </a:fld>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fontScale="90000"/>
          </a:bodyPr>
          <a:lstStyle/>
          <a:p>
            <a:r>
              <a:rPr lang="en-US" sz="3600" b="1" dirty="0" smtClean="0"/>
              <a:t>The Math Leader’s </a:t>
            </a:r>
            <a:r>
              <a:rPr lang="en-US" sz="3600" b="1" dirty="0" smtClean="0">
                <a:solidFill>
                  <a:srgbClr val="FF0000"/>
                </a:solidFill>
              </a:rPr>
              <a:t>Reduced </a:t>
            </a:r>
            <a:r>
              <a:rPr lang="en-US" sz="3600" b="1" dirty="0" smtClean="0"/>
              <a:t>Field of Activity</a:t>
            </a:r>
            <a:br>
              <a:rPr lang="en-US" sz="3600" b="1" dirty="0" smtClean="0"/>
            </a:br>
            <a:r>
              <a:rPr lang="en-US" sz="3600" b="1" dirty="0" smtClean="0"/>
              <a:t>(in the CCSS Era)</a:t>
            </a:r>
            <a:endParaRPr lang="en-US" sz="3600" b="1" dirty="0"/>
          </a:p>
        </p:txBody>
      </p:sp>
      <p:sp>
        <p:nvSpPr>
          <p:cNvPr id="3" name="Content Placeholder 2"/>
          <p:cNvSpPr>
            <a:spLocks noGrp="1"/>
          </p:cNvSpPr>
          <p:nvPr>
            <p:ph idx="1"/>
          </p:nvPr>
        </p:nvSpPr>
        <p:spPr>
          <a:xfrm>
            <a:off x="457200" y="1524000"/>
            <a:ext cx="8229600" cy="4953000"/>
          </a:xfrm>
        </p:spPr>
        <p:txBody>
          <a:bodyPr>
            <a:normAutofit fontScale="62500" lnSpcReduction="20000"/>
          </a:bodyPr>
          <a:lstStyle/>
          <a:p>
            <a:pPr>
              <a:buNone/>
            </a:pPr>
            <a:r>
              <a:rPr lang="en-US" sz="4000" dirty="0" smtClean="0">
                <a:latin typeface="Arial" pitchFamily="34" charset="0"/>
                <a:cs typeface="Arial" pitchFamily="34" charset="0"/>
              </a:rPr>
              <a:t>The heart of ensuring instructional quality and producing high levels of student achievement includes four key elements:</a:t>
            </a:r>
          </a:p>
          <a:p>
            <a:pPr lvl="0"/>
            <a:r>
              <a:rPr lang="en-US" sz="2200" dirty="0" smtClean="0">
                <a:latin typeface="Arial" pitchFamily="34" charset="0"/>
                <a:cs typeface="Arial" pitchFamily="34" charset="0"/>
              </a:rPr>
              <a:t>A coherent and aligned </a:t>
            </a:r>
            <a:r>
              <a:rPr lang="en-US" sz="2200" b="1" dirty="0" smtClean="0">
                <a:latin typeface="Arial" pitchFamily="34" charset="0"/>
                <a:cs typeface="Arial" pitchFamily="34" charset="0"/>
              </a:rPr>
              <a:t>curriculum</a:t>
            </a:r>
            <a:r>
              <a:rPr lang="en-US" sz="2200" dirty="0" smtClean="0">
                <a:latin typeface="Arial" pitchFamily="34" charset="0"/>
                <a:cs typeface="Arial" pitchFamily="34" charset="0"/>
              </a:rPr>
              <a:t> that includes a set of grade level content expectations, appropriate print and electronic instructional materials, with a pacing guide that links the content standards, the materials and the calendar;</a:t>
            </a:r>
          </a:p>
          <a:p>
            <a:pPr lvl="0"/>
            <a:r>
              <a:rPr lang="en-US" sz="3400" dirty="0" smtClean="0">
                <a:latin typeface="Arial" pitchFamily="34" charset="0"/>
                <a:cs typeface="Arial" pitchFamily="34" charset="0"/>
              </a:rPr>
              <a:t>High levels of </a:t>
            </a:r>
            <a:r>
              <a:rPr lang="en-US" sz="3400" b="1" dirty="0" smtClean="0">
                <a:latin typeface="Arial" pitchFamily="34" charset="0"/>
                <a:cs typeface="Arial" pitchFamily="34" charset="0"/>
              </a:rPr>
              <a:t>instructional</a:t>
            </a:r>
            <a:r>
              <a:rPr lang="en-US" sz="3400" dirty="0" smtClean="0">
                <a:latin typeface="Arial" pitchFamily="34" charset="0"/>
                <a:cs typeface="Arial" pitchFamily="34" charset="0"/>
              </a:rPr>
              <a:t> </a:t>
            </a:r>
            <a:r>
              <a:rPr lang="en-US" sz="3400" b="1" dirty="0" smtClean="0">
                <a:latin typeface="Arial" pitchFamily="34" charset="0"/>
                <a:cs typeface="Arial" pitchFamily="34" charset="0"/>
              </a:rPr>
              <a:t>effectiveness</a:t>
            </a:r>
            <a:r>
              <a:rPr lang="en-US" sz="3400" dirty="0" smtClean="0">
                <a:latin typeface="Arial" pitchFamily="34" charset="0"/>
                <a:cs typeface="Arial" pitchFamily="34" charset="0"/>
              </a:rPr>
              <a:t>, guided by a common vision of effective teaching of mathematics and supported by deliberate planning, reflection and attention to the details of effective practice;</a:t>
            </a:r>
          </a:p>
          <a:p>
            <a:pPr lvl="0"/>
            <a:r>
              <a:rPr lang="en-US" sz="2200" dirty="0" smtClean="0">
                <a:latin typeface="Arial" pitchFamily="34" charset="0"/>
                <a:cs typeface="Arial" pitchFamily="34" charset="0"/>
              </a:rPr>
              <a:t>A set of aligned benchmark and summative </a:t>
            </a:r>
            <a:r>
              <a:rPr lang="en-US" sz="2200" b="1" dirty="0" smtClean="0">
                <a:latin typeface="Arial" pitchFamily="34" charset="0"/>
                <a:cs typeface="Arial" pitchFamily="34" charset="0"/>
              </a:rPr>
              <a:t>assessments</a:t>
            </a:r>
            <a:r>
              <a:rPr lang="en-US" sz="2200" dirty="0" smtClean="0">
                <a:latin typeface="Arial" pitchFamily="34" charset="0"/>
                <a:cs typeface="Arial" pitchFamily="34" charset="0"/>
              </a:rPr>
              <a:t> that allow for monitoring of student, teacher and school accomplishment at the unit/chapter and grade/course levels; and</a:t>
            </a:r>
          </a:p>
          <a:p>
            <a:pPr lvl="0"/>
            <a:r>
              <a:rPr lang="en-US" sz="3400" b="1" dirty="0" smtClean="0">
                <a:latin typeface="Arial" pitchFamily="34" charset="0"/>
                <a:cs typeface="Arial" pitchFamily="34" charset="0"/>
              </a:rPr>
              <a:t>Professional growth</a:t>
            </a:r>
            <a:r>
              <a:rPr lang="en-US" sz="3400" dirty="0" smtClean="0">
                <a:latin typeface="Arial" pitchFamily="34" charset="0"/>
                <a:cs typeface="Arial" pitchFamily="34" charset="0"/>
              </a:rPr>
              <a:t> within a </a:t>
            </a:r>
            <a:r>
              <a:rPr lang="en-US" sz="3400" b="1" dirty="0" smtClean="0">
                <a:latin typeface="Arial" pitchFamily="34" charset="0"/>
                <a:cs typeface="Arial" pitchFamily="34" charset="0"/>
              </a:rPr>
              <a:t>professional culture</a:t>
            </a:r>
            <a:r>
              <a:rPr lang="en-US" sz="3400" dirty="0" smtClean="0">
                <a:latin typeface="Arial" pitchFamily="34" charset="0"/>
                <a:cs typeface="Arial" pitchFamily="34" charset="0"/>
              </a:rPr>
              <a:t> of dignity, transparency, collaboration and support.</a:t>
            </a:r>
          </a:p>
          <a:p>
            <a:pPr lvl="0">
              <a:buNone/>
            </a:pPr>
            <a:endParaRPr lang="en-US" dirty="0" smtClean="0">
              <a:latin typeface="Arial" pitchFamily="34" charset="0"/>
              <a:cs typeface="Arial" pitchFamily="34" charset="0"/>
            </a:endParaRPr>
          </a:p>
          <a:p>
            <a:pPr lvl="0" algn="ctr">
              <a:buNone/>
            </a:pPr>
            <a:r>
              <a:rPr lang="en-US" b="1" dirty="0" smtClean="0">
                <a:latin typeface="Arial" pitchFamily="34" charset="0"/>
                <a:cs typeface="Arial" pitchFamily="34" charset="0"/>
              </a:rPr>
              <a:t>(</a:t>
            </a:r>
            <a:r>
              <a:rPr lang="en-US" dirty="0" smtClean="0">
                <a:latin typeface="Arial" pitchFamily="34" charset="0"/>
                <a:cs typeface="Arial" pitchFamily="34" charset="0"/>
              </a:rPr>
              <a:t>What, </a:t>
            </a:r>
            <a:r>
              <a:rPr lang="en-US" sz="5700" b="1" dirty="0" smtClean="0">
                <a:latin typeface="Arial" pitchFamily="34" charset="0"/>
                <a:cs typeface="Arial" pitchFamily="34" charset="0"/>
              </a:rPr>
              <a:t>how</a:t>
            </a:r>
            <a:r>
              <a:rPr lang="en-US" dirty="0" smtClean="0">
                <a:latin typeface="Arial" pitchFamily="34" charset="0"/>
                <a:cs typeface="Arial" pitchFamily="34" charset="0"/>
              </a:rPr>
              <a:t>, how well and </a:t>
            </a:r>
            <a:r>
              <a:rPr lang="en-US" sz="5800" b="1" dirty="0" smtClean="0">
                <a:latin typeface="Arial" pitchFamily="34" charset="0"/>
                <a:cs typeface="Arial" pitchFamily="34" charset="0"/>
              </a:rPr>
              <a:t>with what support to do it better</a:t>
            </a:r>
            <a:r>
              <a:rPr lang="en-US" b="1" dirty="0" smtClean="0">
                <a:latin typeface="Arial" pitchFamily="34" charset="0"/>
                <a:cs typeface="Arial" pitchFamily="34" charset="0"/>
              </a:rPr>
              <a:t>)</a:t>
            </a:r>
          </a:p>
        </p:txBody>
      </p:sp>
      <p:sp>
        <p:nvSpPr>
          <p:cNvPr id="4" name="Slide Number Placeholder 3"/>
          <p:cNvSpPr>
            <a:spLocks noGrp="1"/>
          </p:cNvSpPr>
          <p:nvPr>
            <p:ph type="sldNum" sz="quarter" idx="12"/>
          </p:nvPr>
        </p:nvSpPr>
        <p:spPr/>
        <p:txBody>
          <a:bodyPr/>
          <a:lstStyle/>
          <a:p>
            <a:fld id="{801A074F-1342-455D-AC47-C6A96C26A4E5}"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endParaRPr lang="en-US" dirty="0"/>
          </a:p>
        </p:txBody>
      </p:sp>
      <p:sp>
        <p:nvSpPr>
          <p:cNvPr id="3" name="Content Placeholder 2"/>
          <p:cNvSpPr>
            <a:spLocks noGrp="1"/>
          </p:cNvSpPr>
          <p:nvPr>
            <p:ph idx="1"/>
          </p:nvPr>
        </p:nvSpPr>
        <p:spPr>
          <a:xfrm>
            <a:off x="457200" y="685800"/>
            <a:ext cx="8229600" cy="5440363"/>
          </a:xfrm>
        </p:spPr>
        <p:txBody>
          <a:bodyPr>
            <a:normAutofit fontScale="92500" lnSpcReduction="10000"/>
          </a:bodyPr>
          <a:lstStyle/>
          <a:p>
            <a:pPr>
              <a:buNone/>
            </a:pPr>
            <a:endParaRPr lang="en-US" dirty="0" smtClean="0"/>
          </a:p>
          <a:p>
            <a:pPr algn="ctr">
              <a:buNone/>
            </a:pPr>
            <a:r>
              <a:rPr lang="en-US" sz="6000" b="1" dirty="0" smtClean="0"/>
              <a:t>WHY BOTHER?</a:t>
            </a:r>
          </a:p>
          <a:p>
            <a:pPr algn="ctr">
              <a:buNone/>
            </a:pPr>
            <a:r>
              <a:rPr lang="en-US" sz="5400" b="1" dirty="0" smtClean="0"/>
              <a:t>(in case there is any doubt)</a:t>
            </a:r>
          </a:p>
          <a:p>
            <a:pPr algn="ctr">
              <a:buNone/>
            </a:pPr>
            <a:r>
              <a:rPr lang="en-US" sz="5400" b="1" dirty="0" smtClean="0"/>
              <a:t>Here are 6 opening perspectives on why teacher effectiveness is indispensable </a:t>
            </a:r>
            <a:endParaRPr lang="en-US" sz="5400"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Rectangle 7"/>
          <p:cNvSpPr>
            <a:spLocks noChangeArrowheads="1"/>
          </p:cNvSpPr>
          <p:nvPr/>
        </p:nvSpPr>
        <p:spPr bwMode="auto">
          <a:xfrm>
            <a:off x="304800" y="1752600"/>
            <a:ext cx="8305800" cy="4648200"/>
          </a:xfrm>
          <a:prstGeom prst="rect">
            <a:avLst/>
          </a:prstGeom>
          <a:noFill/>
          <a:ln w="9525">
            <a:noFill/>
            <a:miter lim="800000"/>
            <a:headEnd/>
            <a:tailEnd/>
          </a:ln>
        </p:spPr>
        <p:txBody>
          <a:bodyPr/>
          <a:lstStyle/>
          <a:p>
            <a:pPr marL="342900" indent="-342900" algn="ctr">
              <a:spcBef>
                <a:spcPct val="20000"/>
              </a:spcBef>
              <a:buClr>
                <a:srgbClr val="7DDD67"/>
              </a:buClr>
              <a:buSzPct val="85000"/>
              <a:buFont typeface="Wingdings" pitchFamily="2" charset="2"/>
              <a:buNone/>
              <a:defRPr/>
            </a:pPr>
            <a:r>
              <a:rPr lang="en-US" sz="2800" b="1" dirty="0">
                <a:solidFill>
                  <a:srgbClr val="000000"/>
                </a:solidFill>
                <a:latin typeface="+mj-lt"/>
              </a:rPr>
              <a:t>Economic security and social well-being</a:t>
            </a:r>
          </a:p>
          <a:p>
            <a:pPr marL="342900" indent="-342900" algn="ctr">
              <a:spcBef>
                <a:spcPct val="20000"/>
              </a:spcBef>
              <a:buClr>
                <a:srgbClr val="7DDD67"/>
              </a:buClr>
              <a:buSzPct val="85000"/>
              <a:buFont typeface="Symbol" pitchFamily="18" charset="2"/>
              <a:buNone/>
              <a:defRPr/>
            </a:pPr>
            <a:r>
              <a:rPr lang="en-US" b="1" dirty="0">
                <a:solidFill>
                  <a:srgbClr val="000000"/>
                </a:solidFill>
                <a:latin typeface="+mj-lt"/>
                <a:sym typeface="Symbol" pitchFamily="18" charset="2"/>
              </a:rPr>
              <a:t>            </a:t>
            </a:r>
          </a:p>
          <a:p>
            <a:pPr marL="342900" indent="-342900" algn="ctr">
              <a:spcBef>
                <a:spcPct val="20000"/>
              </a:spcBef>
              <a:buClr>
                <a:srgbClr val="7DDD67"/>
              </a:buClr>
              <a:buSzPct val="85000"/>
              <a:buFont typeface="Symbol" pitchFamily="18" charset="2"/>
              <a:buNone/>
              <a:defRPr/>
            </a:pPr>
            <a:r>
              <a:rPr lang="en-US" sz="2800" b="1" dirty="0">
                <a:solidFill>
                  <a:srgbClr val="000000"/>
                </a:solidFill>
                <a:latin typeface="+mj-lt"/>
                <a:sym typeface="Symbol" pitchFamily="18" charset="2"/>
              </a:rPr>
              <a:t>Innovation and productivity</a:t>
            </a:r>
          </a:p>
          <a:p>
            <a:pPr marL="342900" indent="-342900" algn="ctr">
              <a:spcBef>
                <a:spcPct val="20000"/>
              </a:spcBef>
              <a:buClr>
                <a:srgbClr val="7DDD67"/>
              </a:buClr>
              <a:buSzPct val="85000"/>
              <a:buFont typeface="Symbol" pitchFamily="18" charset="2"/>
              <a:buNone/>
              <a:defRPr/>
            </a:pPr>
            <a:r>
              <a:rPr lang="en-US" b="1" dirty="0">
                <a:solidFill>
                  <a:srgbClr val="000000"/>
                </a:solidFill>
                <a:latin typeface="+mj-lt"/>
                <a:sym typeface="Symbol" pitchFamily="18" charset="2"/>
              </a:rPr>
              <a:t>            </a:t>
            </a:r>
          </a:p>
          <a:p>
            <a:pPr marL="342900" indent="-342900" algn="ctr">
              <a:spcBef>
                <a:spcPct val="20000"/>
              </a:spcBef>
              <a:buClr>
                <a:srgbClr val="7DDD67"/>
              </a:buClr>
              <a:buSzPct val="85000"/>
              <a:buFont typeface="Symbol" pitchFamily="18" charset="2"/>
              <a:buNone/>
              <a:defRPr/>
            </a:pPr>
            <a:r>
              <a:rPr lang="en-US" sz="2800" b="1" dirty="0">
                <a:solidFill>
                  <a:srgbClr val="000000"/>
                </a:solidFill>
                <a:latin typeface="+mj-lt"/>
                <a:sym typeface="Symbol" pitchFamily="18" charset="2"/>
              </a:rPr>
              <a:t>Human capital and equity of opportunity</a:t>
            </a:r>
          </a:p>
          <a:p>
            <a:pPr marL="342900" indent="-342900" algn="ctr">
              <a:spcBef>
                <a:spcPct val="20000"/>
              </a:spcBef>
              <a:buClr>
                <a:srgbClr val="7DDD67"/>
              </a:buClr>
              <a:buSzPct val="85000"/>
              <a:buFont typeface="Symbol" pitchFamily="18" charset="2"/>
              <a:buNone/>
              <a:defRPr/>
            </a:pPr>
            <a:r>
              <a:rPr lang="en-US" b="1" dirty="0">
                <a:solidFill>
                  <a:srgbClr val="000000"/>
                </a:solidFill>
                <a:latin typeface="+mj-lt"/>
                <a:sym typeface="Symbol" pitchFamily="18" charset="2"/>
              </a:rPr>
              <a:t>            </a:t>
            </a:r>
          </a:p>
          <a:p>
            <a:pPr marL="342900" indent="-342900" algn="ctr">
              <a:spcBef>
                <a:spcPct val="20000"/>
              </a:spcBef>
              <a:buClr>
                <a:srgbClr val="7DDD67"/>
              </a:buClr>
              <a:buSzPct val="85000"/>
              <a:buFont typeface="Symbol" pitchFamily="18" charset="2"/>
              <a:buNone/>
              <a:defRPr/>
            </a:pPr>
            <a:r>
              <a:rPr lang="en-US" sz="4400" b="1" dirty="0">
                <a:solidFill>
                  <a:srgbClr val="FF0000"/>
                </a:solidFill>
                <a:latin typeface="+mj-lt"/>
                <a:sym typeface="Symbol" pitchFamily="18" charset="2"/>
              </a:rPr>
              <a:t>High quality education</a:t>
            </a:r>
          </a:p>
          <a:p>
            <a:pPr marL="342900" indent="-342900" algn="ctr">
              <a:spcBef>
                <a:spcPct val="20000"/>
              </a:spcBef>
              <a:buClr>
                <a:srgbClr val="7DDD67"/>
              </a:buClr>
              <a:buSzPct val="85000"/>
              <a:buFont typeface="Symbol" pitchFamily="18" charset="2"/>
              <a:buNone/>
              <a:defRPr/>
            </a:pPr>
            <a:r>
              <a:rPr lang="en-US" sz="4400" b="1" dirty="0">
                <a:solidFill>
                  <a:srgbClr val="FF0000"/>
                </a:solidFill>
                <a:latin typeface="+mj-lt"/>
                <a:sym typeface="Symbol" pitchFamily="18" charset="2"/>
              </a:rPr>
              <a:t>(literacy, MATH, science)</a:t>
            </a:r>
          </a:p>
          <a:p>
            <a:pPr algn="ctr">
              <a:buClr>
                <a:srgbClr val="7DDD67"/>
              </a:buClr>
              <a:buSzPct val="85000"/>
              <a:defRPr/>
            </a:pPr>
            <a:r>
              <a:rPr lang="en-US" sz="1600" b="1" dirty="0">
                <a:solidFill>
                  <a:srgbClr val="000000"/>
                </a:solidFill>
                <a:latin typeface="+mj-lt"/>
                <a:sym typeface="Symbol" pitchFamily="18" charset="2"/>
              </a:rPr>
              <a:t>            </a:t>
            </a:r>
          </a:p>
          <a:p>
            <a:pPr algn="ctr">
              <a:buClr>
                <a:srgbClr val="7DDD67"/>
              </a:buClr>
              <a:buSzPct val="85000"/>
              <a:defRPr/>
            </a:pPr>
            <a:r>
              <a:rPr lang="en-US" sz="2800" b="1" dirty="0">
                <a:solidFill>
                  <a:srgbClr val="000000"/>
                </a:solidFill>
                <a:latin typeface="+mj-lt"/>
                <a:sym typeface="Symbol" pitchFamily="18" charset="2"/>
              </a:rPr>
              <a:t>Daily classroom math instruction</a:t>
            </a:r>
          </a:p>
          <a:p>
            <a:pPr marL="342900" indent="-342900" algn="ctr">
              <a:spcBef>
                <a:spcPct val="20000"/>
              </a:spcBef>
              <a:buClr>
                <a:srgbClr val="7DDD67"/>
              </a:buClr>
              <a:buSzPct val="85000"/>
              <a:buFont typeface="Symbol" pitchFamily="18" charset="2"/>
              <a:buNone/>
              <a:defRPr/>
            </a:pPr>
            <a:endParaRPr lang="en-US" sz="2800" b="1" dirty="0">
              <a:solidFill>
                <a:srgbClr val="000000"/>
              </a:solidFill>
              <a:latin typeface="Arial" charset="0"/>
              <a:sym typeface="Symbol" pitchFamily="18" charset="2"/>
            </a:endParaRPr>
          </a:p>
        </p:txBody>
      </p:sp>
      <p:sp>
        <p:nvSpPr>
          <p:cNvPr id="5124" name="Rectangle 12"/>
          <p:cNvSpPr>
            <a:spLocks noChangeArrowheads="1"/>
          </p:cNvSpPr>
          <p:nvPr/>
        </p:nvSpPr>
        <p:spPr bwMode="auto">
          <a:xfrm>
            <a:off x="0" y="457200"/>
            <a:ext cx="9144000" cy="1219200"/>
          </a:xfrm>
          <a:prstGeom prst="rect">
            <a:avLst/>
          </a:prstGeom>
          <a:noFill/>
          <a:ln w="9525">
            <a:noFill/>
            <a:miter lim="800000"/>
            <a:headEnd/>
            <a:tailEnd/>
          </a:ln>
        </p:spPr>
        <p:txBody>
          <a:bodyPr anchor="ctr"/>
          <a:lstStyle/>
          <a:p>
            <a:pPr algn="ctr">
              <a:defRPr/>
            </a:pPr>
            <a:r>
              <a:rPr lang="en-US" sz="4400" b="1" dirty="0" smtClean="0">
                <a:latin typeface="+mj-lt"/>
              </a:rPr>
              <a:t>1. Where </a:t>
            </a:r>
            <a:r>
              <a:rPr lang="en-US" sz="4400" b="1" dirty="0">
                <a:latin typeface="+mj-lt"/>
              </a:rPr>
              <a:t>we </a:t>
            </a:r>
            <a:r>
              <a:rPr lang="en-US" sz="4400" b="1" dirty="0" smtClean="0">
                <a:latin typeface="+mj-lt"/>
              </a:rPr>
              <a:t>fit on the food chain</a:t>
            </a:r>
            <a:endParaRPr lang="en-US" sz="4400" b="1" dirty="0">
              <a:latin typeface="+mj-lt"/>
            </a:endParaRPr>
          </a:p>
        </p:txBody>
      </p:sp>
      <p:sp>
        <p:nvSpPr>
          <p:cNvPr id="4" name="Slide Number Placeholder 3"/>
          <p:cNvSpPr>
            <a:spLocks noGrp="1"/>
          </p:cNvSpPr>
          <p:nvPr>
            <p:ph type="sldNum" sz="quarter" idx="12"/>
          </p:nvPr>
        </p:nvSpPr>
        <p:spPr/>
        <p:txBody>
          <a:bodyPr/>
          <a:lstStyle/>
          <a:p>
            <a:fld id="{FD7C39A0-D37C-4A08-A018-E6032CB98F0F}" type="slidenum">
              <a:rPr lang="en-US" smtClean="0"/>
              <a:pPr/>
              <a:t>13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03">
                                            <p:txEl>
                                              <p:pRg st="0" end="0"/>
                                            </p:txEl>
                                          </p:spTgt>
                                        </p:tgtEl>
                                        <p:attrNameLst>
                                          <p:attrName>style.visibility</p:attrName>
                                        </p:attrNameLst>
                                      </p:cBhvr>
                                      <p:to>
                                        <p:strVal val="visible"/>
                                      </p:to>
                                    </p:set>
                                    <p:anim calcmode="lin" valueType="num">
                                      <p:cBhvr additive="base">
                                        <p:cTn id="7" dur="500" fill="hold"/>
                                        <p:tgtEl>
                                          <p:spTgt spid="41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103">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0" end="0"/>
                                            </p:txEl>
                                          </p:spTgt>
                                        </p:tgtEl>
                                        <p:attrNameLst>
                                          <p:attrName>ppt_c</p:attrName>
                                        </p:attrNameLst>
                                      </p:cBhvr>
                                      <p:to>
                                        <a:schemeClr val="tx2"/>
                                      </p:to>
                                    </p:animClr>
                                  </p:subTnLst>
                                </p:cTn>
                              </p:par>
                              <p:par>
                                <p:cTn id="9" presetID="2" presetClass="entr" presetSubtype="8" fill="hold" grpId="0" nodeType="withEffect">
                                  <p:stCondLst>
                                    <p:cond delay="0"/>
                                  </p:stCondLst>
                                  <p:childTnLst>
                                    <p:set>
                                      <p:cBhvr>
                                        <p:cTn id="10" dur="1" fill="hold">
                                          <p:stCondLst>
                                            <p:cond delay="0"/>
                                          </p:stCondLst>
                                        </p:cTn>
                                        <p:tgtEl>
                                          <p:spTgt spid="4103">
                                            <p:txEl>
                                              <p:pRg st="1" end="1"/>
                                            </p:txEl>
                                          </p:spTgt>
                                        </p:tgtEl>
                                        <p:attrNameLst>
                                          <p:attrName>style.visibility</p:attrName>
                                        </p:attrNameLst>
                                      </p:cBhvr>
                                      <p:to>
                                        <p:strVal val="visible"/>
                                      </p:to>
                                    </p:set>
                                    <p:anim calcmode="lin" valueType="num">
                                      <p:cBhvr additive="base">
                                        <p:cTn id="11" dur="500" fill="hold"/>
                                        <p:tgtEl>
                                          <p:spTgt spid="410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103">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1" end="1"/>
                                            </p:txEl>
                                          </p:spTgt>
                                        </p:tgtEl>
                                        <p:attrNameLst>
                                          <p:attrName>ppt_c</p:attrName>
                                        </p:attrNameLst>
                                      </p:cBhvr>
                                      <p:to>
                                        <a:schemeClr val="tx2"/>
                                      </p:to>
                                    </p:animClr>
                                  </p:sub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4103">
                                            <p:txEl>
                                              <p:pRg st="2" end="2"/>
                                            </p:txEl>
                                          </p:spTgt>
                                        </p:tgtEl>
                                        <p:attrNameLst>
                                          <p:attrName>style.visibility</p:attrName>
                                        </p:attrNameLst>
                                      </p:cBhvr>
                                      <p:to>
                                        <p:strVal val="visible"/>
                                      </p:to>
                                    </p:set>
                                    <p:anim calcmode="lin" valueType="num">
                                      <p:cBhvr additive="base">
                                        <p:cTn id="17" dur="500" fill="hold"/>
                                        <p:tgtEl>
                                          <p:spTgt spid="410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103">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2" end="2"/>
                                            </p:txEl>
                                          </p:spTgt>
                                        </p:tgtEl>
                                        <p:attrNameLst>
                                          <p:attrName>ppt_c</p:attrName>
                                        </p:attrNameLst>
                                      </p:cBhvr>
                                      <p:to>
                                        <a:schemeClr val="tx2"/>
                                      </p:to>
                                    </p:animClr>
                                  </p:subTnLst>
                                </p:cTn>
                              </p:par>
                              <p:par>
                                <p:cTn id="19" presetID="2" presetClass="entr" presetSubtype="8" fill="hold" grpId="0" nodeType="withEffect">
                                  <p:stCondLst>
                                    <p:cond delay="0"/>
                                  </p:stCondLst>
                                  <p:childTnLst>
                                    <p:set>
                                      <p:cBhvr>
                                        <p:cTn id="20" dur="1" fill="hold">
                                          <p:stCondLst>
                                            <p:cond delay="0"/>
                                          </p:stCondLst>
                                        </p:cTn>
                                        <p:tgtEl>
                                          <p:spTgt spid="4103">
                                            <p:txEl>
                                              <p:pRg st="3" end="3"/>
                                            </p:txEl>
                                          </p:spTgt>
                                        </p:tgtEl>
                                        <p:attrNameLst>
                                          <p:attrName>style.visibility</p:attrName>
                                        </p:attrNameLst>
                                      </p:cBhvr>
                                      <p:to>
                                        <p:strVal val="visible"/>
                                      </p:to>
                                    </p:set>
                                    <p:anim calcmode="lin" valueType="num">
                                      <p:cBhvr additive="base">
                                        <p:cTn id="21" dur="500" fill="hold"/>
                                        <p:tgtEl>
                                          <p:spTgt spid="4103">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103">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3" end="3"/>
                                            </p:txEl>
                                          </p:spTgt>
                                        </p:tgtEl>
                                        <p:attrNameLst>
                                          <p:attrName>ppt_c</p:attrName>
                                        </p:attrNameLst>
                                      </p:cBhvr>
                                      <p:to>
                                        <a:schemeClr val="tx2"/>
                                      </p:to>
                                    </p:animClr>
                                  </p:sub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4103">
                                            <p:txEl>
                                              <p:pRg st="4" end="4"/>
                                            </p:txEl>
                                          </p:spTgt>
                                        </p:tgtEl>
                                        <p:attrNameLst>
                                          <p:attrName>style.visibility</p:attrName>
                                        </p:attrNameLst>
                                      </p:cBhvr>
                                      <p:to>
                                        <p:strVal val="visible"/>
                                      </p:to>
                                    </p:set>
                                    <p:anim calcmode="lin" valueType="num">
                                      <p:cBhvr additive="base">
                                        <p:cTn id="27" dur="500" fill="hold"/>
                                        <p:tgtEl>
                                          <p:spTgt spid="410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4103">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4" end="4"/>
                                            </p:txEl>
                                          </p:spTgt>
                                        </p:tgtEl>
                                        <p:attrNameLst>
                                          <p:attrName>ppt_c</p:attrName>
                                        </p:attrNameLst>
                                      </p:cBhvr>
                                      <p:to>
                                        <a:schemeClr val="tx2"/>
                                      </p:to>
                                    </p:animClr>
                                  </p:subTnLst>
                                </p:cTn>
                              </p:par>
                              <p:par>
                                <p:cTn id="29" presetID="2" presetClass="entr" presetSubtype="8" fill="hold" grpId="0" nodeType="withEffect">
                                  <p:stCondLst>
                                    <p:cond delay="0"/>
                                  </p:stCondLst>
                                  <p:childTnLst>
                                    <p:set>
                                      <p:cBhvr>
                                        <p:cTn id="30" dur="1" fill="hold">
                                          <p:stCondLst>
                                            <p:cond delay="0"/>
                                          </p:stCondLst>
                                        </p:cTn>
                                        <p:tgtEl>
                                          <p:spTgt spid="4103">
                                            <p:txEl>
                                              <p:pRg st="5" end="5"/>
                                            </p:txEl>
                                          </p:spTgt>
                                        </p:tgtEl>
                                        <p:attrNameLst>
                                          <p:attrName>style.visibility</p:attrName>
                                        </p:attrNameLst>
                                      </p:cBhvr>
                                      <p:to>
                                        <p:strVal val="visible"/>
                                      </p:to>
                                    </p:set>
                                    <p:anim calcmode="lin" valueType="num">
                                      <p:cBhvr additive="base">
                                        <p:cTn id="31" dur="500" fill="hold"/>
                                        <p:tgtEl>
                                          <p:spTgt spid="4103">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103">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5" end="5"/>
                                            </p:txEl>
                                          </p:spTgt>
                                        </p:tgtEl>
                                        <p:attrNameLst>
                                          <p:attrName>ppt_c</p:attrName>
                                        </p:attrNameLst>
                                      </p:cBhvr>
                                      <p:to>
                                        <a:schemeClr val="tx2"/>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103">
                                            <p:txEl>
                                              <p:pRg st="6" end="6"/>
                                            </p:txEl>
                                          </p:spTgt>
                                        </p:tgtEl>
                                        <p:attrNameLst>
                                          <p:attrName>style.visibility</p:attrName>
                                        </p:attrNameLst>
                                      </p:cBhvr>
                                      <p:to>
                                        <p:strVal val="visible"/>
                                      </p:to>
                                    </p:set>
                                    <p:anim calcmode="lin" valueType="num">
                                      <p:cBhvr additive="base">
                                        <p:cTn id="37" dur="500" fill="hold"/>
                                        <p:tgtEl>
                                          <p:spTgt spid="410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103">
                                            <p:txEl>
                                              <p:pRg st="6" end="6"/>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6" end="6"/>
                                            </p:txEl>
                                          </p:spTgt>
                                        </p:tgtEl>
                                        <p:attrNameLst>
                                          <p:attrName>ppt_c</p:attrName>
                                        </p:attrNameLst>
                                      </p:cBhvr>
                                      <p:to>
                                        <a:schemeClr val="tx2"/>
                                      </p:to>
                                    </p:animClr>
                                  </p:subTnLst>
                                </p:cTn>
                              </p:par>
                              <p:par>
                                <p:cTn id="39" presetID="2" presetClass="entr" presetSubtype="8" fill="hold" grpId="0" nodeType="withEffect">
                                  <p:stCondLst>
                                    <p:cond delay="0"/>
                                  </p:stCondLst>
                                  <p:childTnLst>
                                    <p:set>
                                      <p:cBhvr>
                                        <p:cTn id="40" dur="1" fill="hold">
                                          <p:stCondLst>
                                            <p:cond delay="0"/>
                                          </p:stCondLst>
                                        </p:cTn>
                                        <p:tgtEl>
                                          <p:spTgt spid="4103">
                                            <p:txEl>
                                              <p:pRg st="7" end="7"/>
                                            </p:txEl>
                                          </p:spTgt>
                                        </p:tgtEl>
                                        <p:attrNameLst>
                                          <p:attrName>style.visibility</p:attrName>
                                        </p:attrNameLst>
                                      </p:cBhvr>
                                      <p:to>
                                        <p:strVal val="visible"/>
                                      </p:to>
                                    </p:set>
                                    <p:anim calcmode="lin" valueType="num">
                                      <p:cBhvr additive="base">
                                        <p:cTn id="41" dur="500" fill="hold"/>
                                        <p:tgtEl>
                                          <p:spTgt spid="4103">
                                            <p:txEl>
                                              <p:pRg st="7" end="7"/>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4103">
                                            <p:txEl>
                                              <p:pRg st="7" end="7"/>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7" end="7"/>
                                            </p:txEl>
                                          </p:spTgt>
                                        </p:tgtEl>
                                        <p:attrNameLst>
                                          <p:attrName>ppt_c</p:attrName>
                                        </p:attrNameLst>
                                      </p:cBhvr>
                                      <p:to>
                                        <a:schemeClr val="tx2"/>
                                      </p:to>
                                    </p:animClr>
                                  </p:subTnLst>
                                </p:cTn>
                              </p:par>
                              <p:par>
                                <p:cTn id="43" presetID="2" presetClass="entr" presetSubtype="8" fill="hold" grpId="0" nodeType="withEffect">
                                  <p:stCondLst>
                                    <p:cond delay="0"/>
                                  </p:stCondLst>
                                  <p:childTnLst>
                                    <p:set>
                                      <p:cBhvr>
                                        <p:cTn id="44" dur="1" fill="hold">
                                          <p:stCondLst>
                                            <p:cond delay="0"/>
                                          </p:stCondLst>
                                        </p:cTn>
                                        <p:tgtEl>
                                          <p:spTgt spid="4103">
                                            <p:txEl>
                                              <p:pRg st="8" end="8"/>
                                            </p:txEl>
                                          </p:spTgt>
                                        </p:tgtEl>
                                        <p:attrNameLst>
                                          <p:attrName>style.visibility</p:attrName>
                                        </p:attrNameLst>
                                      </p:cBhvr>
                                      <p:to>
                                        <p:strVal val="visible"/>
                                      </p:to>
                                    </p:set>
                                    <p:anim calcmode="lin" valueType="num">
                                      <p:cBhvr additive="base">
                                        <p:cTn id="45" dur="500" fill="hold"/>
                                        <p:tgtEl>
                                          <p:spTgt spid="4103">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103">
                                            <p:txEl>
                                              <p:pRg st="8" end="8"/>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8" end="8"/>
                                            </p:txEl>
                                          </p:spTgt>
                                        </p:tgtEl>
                                        <p:attrNameLst>
                                          <p:attrName>ppt_c</p:attrName>
                                        </p:attrNameLst>
                                      </p:cBhvr>
                                      <p:to>
                                        <a:schemeClr val="tx2"/>
                                      </p:to>
                                    </p:animClr>
                                  </p:sub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103">
                                            <p:txEl>
                                              <p:pRg st="9" end="9"/>
                                            </p:txEl>
                                          </p:spTgt>
                                        </p:tgtEl>
                                        <p:attrNameLst>
                                          <p:attrName>style.visibility</p:attrName>
                                        </p:attrNameLst>
                                      </p:cBhvr>
                                      <p:to>
                                        <p:strVal val="visible"/>
                                      </p:to>
                                    </p:set>
                                    <p:anim calcmode="lin" valueType="num">
                                      <p:cBhvr additive="base">
                                        <p:cTn id="51" dur="500" fill="hold"/>
                                        <p:tgtEl>
                                          <p:spTgt spid="4103">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103">
                                            <p:txEl>
                                              <p:pRg st="9" end="9"/>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4103">
                                            <p:txEl>
                                              <p:pRg st="9" end="9"/>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uiExpand="1" build="p" bldLvl="3"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p:spPr>
        <p:txBody>
          <a:bodyPr/>
          <a:lstStyle/>
          <a:p>
            <a:fld id="{44901D08-CB3A-4B5B-BA8E-139D3A5FE6DD}" type="slidenum">
              <a:rPr lang="en-US" smtClean="0"/>
              <a:pPr/>
              <a:t>14</a:t>
            </a:fld>
            <a:endParaRPr lang="en-US" dirty="0" smtClean="0"/>
          </a:p>
        </p:txBody>
      </p:sp>
      <p:sp>
        <p:nvSpPr>
          <p:cNvPr id="7171" name="Rectangle 2"/>
          <p:cNvSpPr>
            <a:spLocks noGrp="1" noChangeArrowheads="1"/>
          </p:cNvSpPr>
          <p:nvPr>
            <p:ph type="title"/>
          </p:nvPr>
        </p:nvSpPr>
        <p:spPr/>
        <p:txBody>
          <a:bodyPr/>
          <a:lstStyle/>
          <a:p>
            <a:pPr eaLnBrk="1" hangingPunct="1"/>
            <a:r>
              <a:rPr lang="en-US" sz="5400" b="1" dirty="0" smtClean="0"/>
              <a:t>2</a:t>
            </a:r>
            <a:r>
              <a:rPr lang="en-US" sz="5400" b="1" dirty="0" smtClean="0">
                <a:solidFill>
                  <a:schemeClr val="tx1"/>
                </a:solidFill>
              </a:rPr>
              <a:t>) Let’s be clear:</a:t>
            </a:r>
          </a:p>
        </p:txBody>
      </p:sp>
      <p:sp>
        <p:nvSpPr>
          <p:cNvPr id="148483" name="Rectangle 3"/>
          <p:cNvSpPr>
            <a:spLocks noGrp="1" noChangeArrowheads="1"/>
          </p:cNvSpPr>
          <p:nvPr>
            <p:ph type="body" idx="1"/>
          </p:nvPr>
        </p:nvSpPr>
        <p:spPr>
          <a:xfrm>
            <a:off x="457200" y="1371600"/>
            <a:ext cx="8229600" cy="4754563"/>
          </a:xfrm>
        </p:spPr>
        <p:txBody>
          <a:bodyPr/>
          <a:lstStyle/>
          <a:p>
            <a:pPr eaLnBrk="1" hangingPunct="1">
              <a:buFontTx/>
              <a:buNone/>
            </a:pPr>
            <a:r>
              <a:rPr lang="en-US" b="1" dirty="0" smtClean="0"/>
              <a:t>	We’re being asked to do what has never been done before:</a:t>
            </a:r>
          </a:p>
          <a:p>
            <a:pPr eaLnBrk="1" hangingPunct="1">
              <a:buFontTx/>
              <a:buNone/>
            </a:pPr>
            <a:r>
              <a:rPr lang="en-US" b="1" dirty="0" smtClean="0"/>
              <a:t>	</a:t>
            </a:r>
            <a:r>
              <a:rPr lang="en-US" sz="4000" b="1" dirty="0" smtClean="0"/>
              <a:t>Make math work for nearly ALL kids and get nearly ALL kids ready for college.</a:t>
            </a:r>
            <a:endParaRPr lang="en-US" b="1" dirty="0" smtClean="0"/>
          </a:p>
          <a:p>
            <a:pPr eaLnBrk="1" hangingPunct="1">
              <a:buFontTx/>
              <a:buNone/>
            </a:pPr>
            <a:r>
              <a:rPr lang="en-US" b="1" dirty="0" smtClean="0"/>
              <a:t>	There is no existence proof, no road map, and it’s not widely believed to be possible.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8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84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p>
            <a:fld id="{10E8C453-37C4-438B-8922-0EBA8F92C378}" type="slidenum">
              <a:rPr lang="en-US" smtClean="0"/>
              <a:pPr/>
              <a:t>15</a:t>
            </a:fld>
            <a:endParaRPr lang="en-US" dirty="0" smtClean="0"/>
          </a:p>
        </p:txBody>
      </p:sp>
      <p:sp>
        <p:nvSpPr>
          <p:cNvPr id="8195" name="Rectangle 2"/>
          <p:cNvSpPr>
            <a:spLocks noGrp="1" noChangeArrowheads="1"/>
          </p:cNvSpPr>
          <p:nvPr>
            <p:ph type="title"/>
          </p:nvPr>
        </p:nvSpPr>
        <p:spPr>
          <a:xfrm>
            <a:off x="685800" y="381000"/>
            <a:ext cx="7772400" cy="1066800"/>
          </a:xfrm>
        </p:spPr>
        <p:txBody>
          <a:bodyPr/>
          <a:lstStyle/>
          <a:p>
            <a:r>
              <a:rPr lang="en-US" sz="5400" b="1" dirty="0" smtClean="0"/>
              <a:t>3</a:t>
            </a:r>
            <a:r>
              <a:rPr lang="en-US" sz="5400" b="1" dirty="0" smtClean="0">
                <a:solidFill>
                  <a:schemeClr val="tx1"/>
                </a:solidFill>
              </a:rPr>
              <a:t>) </a:t>
            </a:r>
            <a:r>
              <a:rPr lang="en-US" sz="5400" b="1" dirty="0" smtClean="0"/>
              <a:t>Let’s be even clearer:</a:t>
            </a:r>
            <a:endParaRPr lang="en-US" sz="5400" b="1" dirty="0" smtClean="0">
              <a:solidFill>
                <a:schemeClr val="tx1"/>
              </a:solidFill>
            </a:endParaRPr>
          </a:p>
        </p:txBody>
      </p:sp>
      <p:sp>
        <p:nvSpPr>
          <p:cNvPr id="148483" name="Rectangle 3"/>
          <p:cNvSpPr>
            <a:spLocks noGrp="1" noChangeArrowheads="1"/>
          </p:cNvSpPr>
          <p:nvPr>
            <p:ph type="body" idx="1"/>
          </p:nvPr>
        </p:nvSpPr>
        <p:spPr>
          <a:xfrm>
            <a:off x="685800" y="1371600"/>
            <a:ext cx="7772400" cy="4876800"/>
          </a:xfrm>
        </p:spPr>
        <p:txBody>
          <a:bodyPr>
            <a:normAutofit/>
          </a:bodyPr>
          <a:lstStyle/>
          <a:p>
            <a:pPr eaLnBrk="1" hangingPunct="1">
              <a:buFontTx/>
              <a:buNone/>
            </a:pPr>
            <a:r>
              <a:rPr lang="en-US" b="1" dirty="0" smtClean="0"/>
              <a:t>	And because there is no other way to serve a much broader proportion of students:</a:t>
            </a:r>
          </a:p>
          <a:p>
            <a:pPr eaLnBrk="1" hangingPunct="1">
              <a:buFontTx/>
              <a:buNone/>
            </a:pPr>
            <a:r>
              <a:rPr lang="en-US" b="1" dirty="0" smtClean="0"/>
              <a:t>	</a:t>
            </a:r>
            <a:r>
              <a:rPr lang="en-US" sz="4000" b="1" dirty="0" smtClean="0"/>
              <a:t>We’re therefore being asked to teach in distinctly different ways.</a:t>
            </a:r>
          </a:p>
          <a:p>
            <a:pPr eaLnBrk="1" hangingPunct="1">
              <a:buFontTx/>
              <a:buNone/>
            </a:pPr>
            <a:r>
              <a:rPr lang="en-US" b="1" dirty="0" smtClean="0"/>
              <a:t>	Again, there is no existence proof, we don’t agree on what “different” mean, nor how we bring it to scale.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8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84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4. Instructional Ineffectiveness</a:t>
            </a:r>
            <a:endParaRPr lang="en-US" sz="4800" b="1" dirty="0"/>
          </a:p>
        </p:txBody>
      </p:sp>
      <p:sp>
        <p:nvSpPr>
          <p:cNvPr id="3" name="Content Placeholder 2"/>
          <p:cNvSpPr>
            <a:spLocks noGrp="1"/>
          </p:cNvSpPr>
          <p:nvPr>
            <p:ph idx="1"/>
          </p:nvPr>
        </p:nvSpPr>
        <p:spPr>
          <a:xfrm>
            <a:off x="228600" y="1371600"/>
            <a:ext cx="8610600" cy="5181600"/>
          </a:xfrm>
        </p:spPr>
        <p:txBody>
          <a:bodyPr>
            <a:normAutofit fontScale="92500" lnSpcReduction="10000"/>
          </a:bodyPr>
          <a:lstStyle/>
          <a:p>
            <a:pPr>
              <a:buNone/>
            </a:pPr>
            <a:r>
              <a:rPr lang="en-US" sz="3900" b="1" dirty="0" smtClean="0"/>
              <a:t>My experiences since September (n = ~80):</a:t>
            </a:r>
          </a:p>
          <a:p>
            <a:pPr lvl="0"/>
            <a:r>
              <a:rPr lang="en-US" b="1" dirty="0" smtClean="0"/>
              <a:t>pictures, </a:t>
            </a:r>
            <a:r>
              <a:rPr lang="en-US" dirty="0" smtClean="0"/>
              <a:t>graphics</a:t>
            </a:r>
          </a:p>
          <a:p>
            <a:pPr lvl="0"/>
            <a:r>
              <a:rPr lang="en-US" b="1" dirty="0" smtClean="0"/>
              <a:t>contexts</a:t>
            </a:r>
            <a:endParaRPr lang="en-US" dirty="0" smtClean="0"/>
          </a:p>
          <a:p>
            <a:pPr lvl="0"/>
            <a:r>
              <a:rPr lang="en-US" b="1" dirty="0" smtClean="0"/>
              <a:t>estimating</a:t>
            </a:r>
            <a:endParaRPr lang="en-US" dirty="0" smtClean="0"/>
          </a:p>
          <a:p>
            <a:pPr lvl="0"/>
            <a:r>
              <a:rPr lang="en-US" b="1" dirty="0" smtClean="0"/>
              <a:t>student engagement/talk</a:t>
            </a:r>
            <a:endParaRPr lang="en-US" dirty="0" smtClean="0"/>
          </a:p>
          <a:p>
            <a:pPr lvl="0"/>
            <a:r>
              <a:rPr lang="en-US" b="1" dirty="0" smtClean="0"/>
              <a:t>debrief/evidence of learning</a:t>
            </a:r>
            <a:endParaRPr lang="en-US" dirty="0" smtClean="0"/>
          </a:p>
          <a:p>
            <a:pPr lvl="0"/>
            <a:r>
              <a:rPr lang="en-US" b="1" dirty="0" smtClean="0"/>
              <a:t>vocabulary – see, show, picture, ask</a:t>
            </a:r>
            <a:endParaRPr lang="en-US" dirty="0" smtClean="0"/>
          </a:p>
          <a:p>
            <a:pPr lvl="0"/>
            <a:r>
              <a:rPr lang="en-US" b="1" dirty="0" smtClean="0"/>
              <a:t>big Ideas vs. answers and skills</a:t>
            </a:r>
            <a:endParaRPr lang="en-US" dirty="0" smtClean="0"/>
          </a:p>
          <a:p>
            <a:r>
              <a:rPr lang="en-US" b="1" dirty="0" smtClean="0"/>
              <a:t>planning </a:t>
            </a:r>
            <a:r>
              <a:rPr lang="en-US" dirty="0" smtClean="0"/>
              <a:t>(flow of problems, tasks, activities)</a:t>
            </a:r>
          </a:p>
          <a:p>
            <a:pPr algn="ctr">
              <a:buNone/>
            </a:pPr>
            <a:r>
              <a:rPr lang="en-US" sz="3500" b="1" dirty="0" smtClean="0"/>
              <a:t>Bottom line:  Far too little opportunity to learn!</a:t>
            </a:r>
            <a:endParaRPr lang="en-US" sz="3500" b="1" dirty="0"/>
          </a:p>
        </p:txBody>
      </p:sp>
      <p:sp>
        <p:nvSpPr>
          <p:cNvPr id="4" name="Slide Number Placeholder 3"/>
          <p:cNvSpPr>
            <a:spLocks noGrp="1"/>
          </p:cNvSpPr>
          <p:nvPr>
            <p:ph type="sldNum" sz="quarter" idx="12"/>
          </p:nvPr>
        </p:nvSpPr>
        <p:spPr/>
        <p:txBody>
          <a:bodyPr/>
          <a:lstStyle/>
          <a:p>
            <a:fld id="{801A074F-1342-455D-AC47-C6A96C26A4E5}"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r>
              <a:rPr lang="en-US" b="1" dirty="0" smtClean="0"/>
              <a:t>5) Another </a:t>
            </a:r>
            <a:r>
              <a:rPr lang="en-US" b="1" dirty="0" smtClean="0">
                <a:solidFill>
                  <a:schemeClr val="tx1"/>
                </a:solidFill>
              </a:rPr>
              <a:t>perspective:</a:t>
            </a:r>
          </a:p>
        </p:txBody>
      </p:sp>
      <p:sp>
        <p:nvSpPr>
          <p:cNvPr id="28675" name="Rectangle 3"/>
          <p:cNvSpPr>
            <a:spLocks noGrp="1" noChangeArrowheads="1"/>
          </p:cNvSpPr>
          <p:nvPr>
            <p:ph type="body" idx="1"/>
          </p:nvPr>
        </p:nvSpPr>
        <p:spPr>
          <a:xfrm>
            <a:off x="0" y="1828800"/>
            <a:ext cx="9144000" cy="4114800"/>
          </a:xfrm>
        </p:spPr>
        <p:txBody>
          <a:bodyPr/>
          <a:lstStyle/>
          <a:p>
            <a:pPr>
              <a:buFontTx/>
              <a:buNone/>
            </a:pPr>
            <a:r>
              <a:rPr lang="en-US" sz="2800" b="1" dirty="0" smtClean="0">
                <a:cs typeface="Times New Roman" pitchFamily="18" charset="0"/>
              </a:rPr>
              <a:t>	Most teachers practice their craft behind closed doors, minimally aware of what their colleagues are doing, usually unobserved and under supported.  Far too often, teachers’ frames of reference are how they were taught, not how their colleagues are teaching.  Common problems are too often solved individually rather than by seeking cooperative and collaborative solutions to shared concerns.</a:t>
            </a:r>
          </a:p>
        </p:txBody>
      </p:sp>
      <p:sp>
        <p:nvSpPr>
          <p:cNvPr id="4" name="Slide Number Placeholder 3"/>
          <p:cNvSpPr>
            <a:spLocks noGrp="1"/>
          </p:cNvSpPr>
          <p:nvPr>
            <p:ph type="sldNum" sz="quarter" idx="12"/>
          </p:nvPr>
        </p:nvSpPr>
        <p:spPr/>
        <p:txBody>
          <a:bodyPr/>
          <a:lstStyle/>
          <a:p>
            <a:fld id="{FD7C39A0-D37C-4A08-A018-E6032CB98F0F}"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228600" y="1219200"/>
            <a:ext cx="8763000" cy="5105400"/>
          </a:xfrm>
          <a:prstGeom prst="rect">
            <a:avLst/>
          </a:prstGeom>
          <a:noFill/>
          <a:ln w="9525">
            <a:noFill/>
            <a:miter lim="800000"/>
            <a:headEnd/>
            <a:tailEnd/>
          </a:ln>
        </p:spPr>
        <p:txBody>
          <a:bodyPr/>
          <a:lstStyle/>
          <a:p>
            <a:pPr marL="342900" indent="-342900">
              <a:spcBef>
                <a:spcPct val="20000"/>
              </a:spcBef>
              <a:buClr>
                <a:srgbClr val="7DDD67"/>
              </a:buClr>
              <a:buSzPct val="85000"/>
              <a:defRPr/>
            </a:pPr>
            <a:r>
              <a:rPr lang="en-US" sz="3200" b="1" dirty="0" smtClean="0">
                <a:latin typeface="+mn-lt"/>
              </a:rPr>
              <a:t>People </a:t>
            </a:r>
            <a:r>
              <a:rPr lang="en-US" sz="3200" b="1" dirty="0">
                <a:latin typeface="+mn-lt"/>
              </a:rPr>
              <a:t>won’t do what they can’t </a:t>
            </a:r>
            <a:r>
              <a:rPr lang="en-US" sz="3200" b="1" u="sng" dirty="0" smtClean="0">
                <a:latin typeface="+mn-lt"/>
              </a:rPr>
              <a:t>envision</a:t>
            </a:r>
            <a:r>
              <a:rPr lang="en-US" sz="3200" b="1" dirty="0" smtClean="0">
                <a:latin typeface="+mn-lt"/>
              </a:rPr>
              <a:t>,</a:t>
            </a:r>
          </a:p>
          <a:p>
            <a:pPr marL="342900" indent="-342900">
              <a:spcBef>
                <a:spcPct val="20000"/>
              </a:spcBef>
              <a:buClr>
                <a:srgbClr val="7DDD67"/>
              </a:buClr>
              <a:buSzPct val="85000"/>
              <a:defRPr/>
            </a:pPr>
            <a:r>
              <a:rPr lang="en-US" sz="3200" b="1" dirty="0" smtClean="0">
                <a:latin typeface="+mn-lt"/>
              </a:rPr>
              <a:t>People </a:t>
            </a:r>
            <a:r>
              <a:rPr lang="en-US" sz="3200" b="1" dirty="0">
                <a:latin typeface="+mn-lt"/>
              </a:rPr>
              <a:t>can’t do what they don’t </a:t>
            </a:r>
            <a:r>
              <a:rPr lang="en-US" sz="3200" b="1" u="sng" dirty="0" smtClean="0">
                <a:latin typeface="+mn-lt"/>
              </a:rPr>
              <a:t>understand</a:t>
            </a:r>
            <a:r>
              <a:rPr lang="en-US" sz="3200" b="1" dirty="0" smtClean="0">
                <a:latin typeface="+mn-lt"/>
              </a:rPr>
              <a:t>,</a:t>
            </a:r>
          </a:p>
          <a:p>
            <a:pPr marL="342900" indent="-342900">
              <a:spcBef>
                <a:spcPct val="20000"/>
              </a:spcBef>
              <a:buClr>
                <a:srgbClr val="7DDD67"/>
              </a:buClr>
              <a:buSzPct val="85000"/>
              <a:defRPr/>
            </a:pPr>
            <a:r>
              <a:rPr lang="en-US" sz="3200" b="1" dirty="0" smtClean="0"/>
              <a:t>People can’t do well what isn’t </a:t>
            </a:r>
            <a:r>
              <a:rPr lang="en-US" sz="3200" b="1" u="sng" dirty="0" smtClean="0"/>
              <a:t>practiced</a:t>
            </a:r>
            <a:r>
              <a:rPr lang="en-US" sz="3200" b="1" dirty="0" smtClean="0"/>
              <a:t>,</a:t>
            </a:r>
          </a:p>
          <a:p>
            <a:pPr marL="342900" indent="-342900">
              <a:spcBef>
                <a:spcPct val="20000"/>
              </a:spcBef>
              <a:buClr>
                <a:srgbClr val="7DDD67"/>
              </a:buClr>
              <a:buSzPct val="85000"/>
              <a:defRPr/>
            </a:pPr>
            <a:r>
              <a:rPr lang="en-US" sz="3200" b="1" dirty="0" smtClean="0">
                <a:latin typeface="+mn-lt"/>
              </a:rPr>
              <a:t>But practice without </a:t>
            </a:r>
            <a:r>
              <a:rPr lang="en-US" sz="3200" b="1" u="sng" dirty="0" smtClean="0">
                <a:latin typeface="+mn-lt"/>
              </a:rPr>
              <a:t>feedback</a:t>
            </a:r>
            <a:r>
              <a:rPr lang="en-US" sz="3200" b="1" dirty="0" smtClean="0">
                <a:latin typeface="+mn-lt"/>
              </a:rPr>
              <a:t> results in little change, and</a:t>
            </a:r>
          </a:p>
          <a:p>
            <a:pPr marL="342900" indent="-342900">
              <a:spcBef>
                <a:spcPct val="20000"/>
              </a:spcBef>
              <a:buClr>
                <a:srgbClr val="7DDD67"/>
              </a:buClr>
              <a:buSzPct val="85000"/>
              <a:defRPr/>
            </a:pPr>
            <a:r>
              <a:rPr lang="en-US" sz="3200" b="1" dirty="0" smtClean="0"/>
              <a:t>Work without </a:t>
            </a:r>
            <a:r>
              <a:rPr lang="en-US" sz="3200" b="1" u="sng" dirty="0" smtClean="0"/>
              <a:t>collaboration</a:t>
            </a:r>
            <a:r>
              <a:rPr lang="en-US" sz="3200" b="1" dirty="0" smtClean="0"/>
              <a:t> is not sustaining.</a:t>
            </a:r>
            <a:endParaRPr lang="en-US" sz="3200" b="1" dirty="0" smtClean="0">
              <a:latin typeface="+mn-lt"/>
            </a:endParaRPr>
          </a:p>
          <a:p>
            <a:pPr marL="342900" indent="-342900">
              <a:spcBef>
                <a:spcPct val="20000"/>
              </a:spcBef>
              <a:buClr>
                <a:srgbClr val="7DDD67"/>
              </a:buClr>
              <a:buSzPct val="85000"/>
              <a:defRPr/>
            </a:pPr>
            <a:r>
              <a:rPr lang="en-US" sz="3600" b="1" dirty="0" smtClean="0">
                <a:latin typeface="+mn-lt"/>
              </a:rPr>
              <a:t>Ergo</a:t>
            </a:r>
            <a:r>
              <a:rPr lang="en-US" sz="3600" b="1" dirty="0">
                <a:latin typeface="+mn-lt"/>
              </a:rPr>
              <a:t>:  Our job, </a:t>
            </a:r>
            <a:r>
              <a:rPr lang="en-US" sz="3600" b="1" dirty="0" smtClean="0">
                <a:latin typeface="+mn-lt"/>
              </a:rPr>
              <a:t>as leader, at </a:t>
            </a:r>
            <a:r>
              <a:rPr lang="en-US" sz="3600" b="1" dirty="0">
                <a:latin typeface="+mn-lt"/>
              </a:rPr>
              <a:t>its </a:t>
            </a:r>
            <a:r>
              <a:rPr lang="en-US" sz="3600" b="1" dirty="0" smtClean="0">
                <a:latin typeface="+mn-lt"/>
              </a:rPr>
              <a:t>core, </a:t>
            </a:r>
            <a:r>
              <a:rPr lang="en-US" sz="3600" b="1" dirty="0">
                <a:latin typeface="+mn-lt"/>
              </a:rPr>
              <a:t>is to help people </a:t>
            </a:r>
            <a:r>
              <a:rPr lang="en-US" sz="3600" b="1" dirty="0" smtClean="0">
                <a:latin typeface="+mn-lt"/>
              </a:rPr>
              <a:t>envision, understand, practice, receive feedback and collaborate.</a:t>
            </a:r>
            <a:endParaRPr lang="en-US" sz="3600" b="1" dirty="0">
              <a:latin typeface="+mn-lt"/>
            </a:endParaRPr>
          </a:p>
        </p:txBody>
      </p:sp>
      <p:sp>
        <p:nvSpPr>
          <p:cNvPr id="46084" name="Rectangle 4"/>
          <p:cNvSpPr>
            <a:spLocks noChangeArrowheads="1"/>
          </p:cNvSpPr>
          <p:nvPr/>
        </p:nvSpPr>
        <p:spPr bwMode="auto">
          <a:xfrm>
            <a:off x="0" y="152400"/>
            <a:ext cx="9144000" cy="1143000"/>
          </a:xfrm>
          <a:prstGeom prst="rect">
            <a:avLst/>
          </a:prstGeom>
          <a:noFill/>
          <a:ln w="9525">
            <a:noFill/>
            <a:miter lim="800000"/>
            <a:headEnd/>
            <a:tailEnd/>
          </a:ln>
        </p:spPr>
        <p:txBody>
          <a:bodyPr anchor="ctr"/>
          <a:lstStyle/>
          <a:p>
            <a:pPr algn="ctr">
              <a:defRPr/>
            </a:pPr>
            <a:r>
              <a:rPr lang="en-US" sz="4400" b="1" dirty="0" smtClean="0"/>
              <a:t>6</a:t>
            </a:r>
            <a:r>
              <a:rPr lang="en-US" sz="4400" b="1" dirty="0" smtClean="0">
                <a:latin typeface="+mn-lt"/>
              </a:rPr>
              <a:t>) The key things we know</a:t>
            </a:r>
            <a:endParaRPr lang="en-US" sz="4400" b="1" dirty="0">
              <a:latin typeface="+mn-lt"/>
            </a:endParaRPr>
          </a:p>
        </p:txBody>
      </p:sp>
      <p:sp>
        <p:nvSpPr>
          <p:cNvPr id="4" name="Slide Number Placeholder 3"/>
          <p:cNvSpPr>
            <a:spLocks noGrp="1"/>
          </p:cNvSpPr>
          <p:nvPr>
            <p:ph type="sldNum" sz="quarter" idx="12"/>
          </p:nvPr>
        </p:nvSpPr>
        <p:spPr/>
        <p:txBody>
          <a:bodyPr/>
          <a:lstStyle/>
          <a:p>
            <a:fld id="{FD7C39A0-D37C-4A08-A018-E6032CB98F0F}" type="slidenum">
              <a:rPr lang="en-US" smtClean="0"/>
              <a:pPr/>
              <a:t>18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additive="base">
                                        <p:cTn id="7" dur="500" fill="hold"/>
                                        <p:tgtEl>
                                          <p:spTgt spid="3584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842">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5842">
                                            <p:txEl>
                                              <p:pRg st="0" end="0"/>
                                            </p:txEl>
                                          </p:spTgt>
                                        </p:tgtEl>
                                        <p:attrNameLst>
                                          <p:attrName>ppt_c</p:attrName>
                                        </p:attrNameLst>
                                      </p:cBhvr>
                                      <p:to>
                                        <a:schemeClr val="tx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2">
                                            <p:txEl>
                                              <p:pRg st="1" end="1"/>
                                            </p:txEl>
                                          </p:spTgt>
                                        </p:tgtEl>
                                        <p:attrNameLst>
                                          <p:attrName>style.visibility</p:attrName>
                                        </p:attrNameLst>
                                      </p:cBhvr>
                                      <p:to>
                                        <p:strVal val="visible"/>
                                      </p:to>
                                    </p:set>
                                    <p:anim calcmode="lin" valueType="num">
                                      <p:cBhvr additive="base">
                                        <p:cTn id="13" dur="500" fill="hold"/>
                                        <p:tgtEl>
                                          <p:spTgt spid="3584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842">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5842">
                                            <p:txEl>
                                              <p:pRg st="1" end="1"/>
                                            </p:txEl>
                                          </p:spTgt>
                                        </p:tgtEl>
                                        <p:attrNameLst>
                                          <p:attrName>ppt_c</p:attrName>
                                        </p:attrNameLst>
                                      </p:cBhvr>
                                      <p:to>
                                        <a:schemeClr val="tx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42">
                                            <p:txEl>
                                              <p:pRg st="2" end="2"/>
                                            </p:txEl>
                                          </p:spTgt>
                                        </p:tgtEl>
                                        <p:attrNameLst>
                                          <p:attrName>style.visibility</p:attrName>
                                        </p:attrNameLst>
                                      </p:cBhvr>
                                      <p:to>
                                        <p:strVal val="visible"/>
                                      </p:to>
                                    </p:set>
                                    <p:anim calcmode="lin" valueType="num">
                                      <p:cBhvr additive="base">
                                        <p:cTn id="19" dur="500" fill="hold"/>
                                        <p:tgtEl>
                                          <p:spTgt spid="3584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842">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5842">
                                            <p:txEl>
                                              <p:pRg st="2" end="2"/>
                                            </p:txEl>
                                          </p:spTgt>
                                        </p:tgtEl>
                                        <p:attrNameLst>
                                          <p:attrName>ppt_c</p:attrName>
                                        </p:attrNameLst>
                                      </p:cBhvr>
                                      <p:to>
                                        <a:schemeClr val="tx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5842">
                                            <p:txEl>
                                              <p:pRg st="3" end="3"/>
                                            </p:txEl>
                                          </p:spTgt>
                                        </p:tgtEl>
                                        <p:attrNameLst>
                                          <p:attrName>style.visibility</p:attrName>
                                        </p:attrNameLst>
                                      </p:cBhvr>
                                      <p:to>
                                        <p:strVal val="visible"/>
                                      </p:to>
                                    </p:set>
                                    <p:anim calcmode="lin" valueType="num">
                                      <p:cBhvr additive="base">
                                        <p:cTn id="25" dur="500" fill="hold"/>
                                        <p:tgtEl>
                                          <p:spTgt spid="3584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5842">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5842">
                                            <p:txEl>
                                              <p:pRg st="3" end="3"/>
                                            </p:txEl>
                                          </p:spTgt>
                                        </p:tgtEl>
                                        <p:attrNameLst>
                                          <p:attrName>ppt_c</p:attrName>
                                        </p:attrNameLst>
                                      </p:cBhvr>
                                      <p:to>
                                        <a:schemeClr val="tx2"/>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5842">
                                            <p:txEl>
                                              <p:pRg st="4" end="4"/>
                                            </p:txEl>
                                          </p:spTgt>
                                        </p:tgtEl>
                                        <p:attrNameLst>
                                          <p:attrName>style.visibility</p:attrName>
                                        </p:attrNameLst>
                                      </p:cBhvr>
                                      <p:to>
                                        <p:strVal val="visible"/>
                                      </p:to>
                                    </p:set>
                                    <p:anim calcmode="lin" valueType="num">
                                      <p:cBhvr additive="base">
                                        <p:cTn id="31" dur="500" fill="hold"/>
                                        <p:tgtEl>
                                          <p:spTgt spid="3584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842">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5842">
                                            <p:txEl>
                                              <p:pRg st="4" end="4"/>
                                            </p:txEl>
                                          </p:spTgt>
                                        </p:tgtEl>
                                        <p:attrNameLst>
                                          <p:attrName>ppt_c</p:attrName>
                                        </p:attrNameLst>
                                      </p:cBhvr>
                                      <p:to>
                                        <a:schemeClr val="tx2"/>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5842">
                                            <p:txEl>
                                              <p:pRg st="5" end="5"/>
                                            </p:txEl>
                                          </p:spTgt>
                                        </p:tgtEl>
                                        <p:attrNameLst>
                                          <p:attrName>style.visibility</p:attrName>
                                        </p:attrNameLst>
                                      </p:cBhvr>
                                      <p:to>
                                        <p:strVal val="visible"/>
                                      </p:to>
                                    </p:set>
                                    <p:anim calcmode="lin" valueType="num">
                                      <p:cBhvr additive="base">
                                        <p:cTn id="37" dur="500" fill="hold"/>
                                        <p:tgtEl>
                                          <p:spTgt spid="3584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5842">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5842">
                                            <p:txEl>
                                              <p:pRg st="5" end="5"/>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bldLvl="3"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endParaRPr lang="en-US" dirty="0" smtClean="0"/>
          </a:p>
          <a:p>
            <a:pPr algn="ctr">
              <a:buNone/>
            </a:pPr>
            <a:r>
              <a:rPr lang="en-US" sz="5400" b="1" dirty="0" smtClean="0"/>
              <a:t>And how do we typically deal with this state of affairs?</a:t>
            </a:r>
            <a:endParaRPr lang="en-US" sz="5400"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eaLnBrk="1" hangingPunct="1"/>
            <a:r>
              <a:rPr lang="en-US" b="1" smtClean="0"/>
              <a:t>Hong Kong – Grade 3 - 2007</a:t>
            </a:r>
            <a:endParaRPr lang="en-US" smtClean="0"/>
          </a:p>
        </p:txBody>
      </p:sp>
      <p:pic>
        <p:nvPicPr>
          <p:cNvPr id="52227" name="Picture 14"/>
          <p:cNvPicPr>
            <a:picLocks noGrp="1" noChangeAspect="1" noChangeArrowheads="1"/>
          </p:cNvPicPr>
          <p:nvPr>
            <p:ph idx="1"/>
          </p:nvPr>
        </p:nvPicPr>
        <p:blipFill>
          <a:blip r:embed="rId3" cstate="print"/>
          <a:srcRect t="5319" b="5673"/>
          <a:stretch>
            <a:fillRect/>
          </a:stretch>
        </p:blipFill>
        <p:spPr>
          <a:xfrm>
            <a:off x="1066800" y="1219200"/>
            <a:ext cx="7239000" cy="5407412"/>
          </a:xfrm>
        </p:spPr>
      </p:pic>
      <p:sp>
        <p:nvSpPr>
          <p:cNvPr id="2" name="Slide Number Placeholder 3"/>
          <p:cNvSpPr>
            <a:spLocks noGrp="1"/>
          </p:cNvSpPr>
          <p:nvPr>
            <p:ph type="sldNum" sz="quarter" idx="12"/>
          </p:nvPr>
        </p:nvSpPr>
        <p:spPr>
          <a:xfrm>
            <a:off x="5714999" y="6237288"/>
            <a:ext cx="2514601" cy="392112"/>
          </a:xfrm>
        </p:spPr>
        <p:txBody>
          <a:bodyPr/>
          <a:lstStyle/>
          <a:p>
            <a:pPr>
              <a:defRPr/>
            </a:pPr>
            <a:fld id="{9979CD4E-2AFA-4CEF-ACE4-0FA864A508DB}" type="slidenum">
              <a:rPr lang="en-US"/>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typical and doesn’t work 1:</a:t>
            </a:r>
            <a:endParaRPr lang="en-US" b="1" dirty="0"/>
          </a:p>
        </p:txBody>
      </p:sp>
      <p:sp>
        <p:nvSpPr>
          <p:cNvPr id="3" name="Content Placeholder 2"/>
          <p:cNvSpPr>
            <a:spLocks noGrp="1"/>
          </p:cNvSpPr>
          <p:nvPr>
            <p:ph idx="1"/>
          </p:nvPr>
        </p:nvSpPr>
        <p:spPr/>
        <p:txBody>
          <a:bodyPr>
            <a:normAutofit fontScale="92500" lnSpcReduction="20000"/>
          </a:bodyPr>
          <a:lstStyle/>
          <a:p>
            <a:r>
              <a:rPr lang="en-US" b="1" dirty="0" smtClean="0"/>
              <a:t>One-shot after-school workshops;</a:t>
            </a:r>
          </a:p>
          <a:p>
            <a:r>
              <a:rPr lang="en-US" b="1" dirty="0" smtClean="0"/>
              <a:t>A catalog of pre-ordained pick-and-choose </a:t>
            </a:r>
            <a:r>
              <a:rPr lang="en-US" b="1" dirty="0" err="1" smtClean="0"/>
              <a:t>opps</a:t>
            </a:r>
            <a:r>
              <a:rPr lang="en-US" b="1" dirty="0" smtClean="0"/>
              <a:t>;</a:t>
            </a:r>
          </a:p>
          <a:p>
            <a:r>
              <a:rPr lang="en-US" b="1" dirty="0" smtClean="0"/>
              <a:t>Too much passive listening (instead of active learning and collaborative problem solving);</a:t>
            </a:r>
          </a:p>
          <a:p>
            <a:r>
              <a:rPr lang="en-US" b="1" dirty="0" smtClean="0"/>
              <a:t>Too much focus on general topics (e.g., classroom management, differentiation) rather than the specific content of the curriculum;</a:t>
            </a:r>
          </a:p>
          <a:p>
            <a:r>
              <a:rPr lang="en-US" b="1" dirty="0" smtClean="0"/>
              <a:t>Too much focus on topics that have little relation to real teaching and learning needs or superficially presented;</a:t>
            </a:r>
          </a:p>
          <a:p>
            <a:pPr>
              <a:buNone/>
            </a:pPr>
            <a:endParaRPr lang="en-US" b="1" dirty="0" smtClean="0"/>
          </a:p>
        </p:txBody>
      </p:sp>
      <p:sp>
        <p:nvSpPr>
          <p:cNvPr id="4" name="Slide Number Placeholder 3"/>
          <p:cNvSpPr>
            <a:spLocks noGrp="1"/>
          </p:cNvSpPr>
          <p:nvPr>
            <p:ph type="sldNum" sz="quarter" idx="12"/>
          </p:nvPr>
        </p:nvSpPr>
        <p:spPr/>
        <p:txBody>
          <a:bodyPr/>
          <a:lstStyle/>
          <a:p>
            <a:fld id="{FD7C39A0-D37C-4A08-A018-E6032CB98F0F}" type="slidenum">
              <a:rPr lang="en-US" smtClean="0"/>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typical and doesn’t work 2:</a:t>
            </a:r>
            <a:endParaRPr lang="en-US" b="1" dirty="0"/>
          </a:p>
        </p:txBody>
      </p:sp>
      <p:sp>
        <p:nvSpPr>
          <p:cNvPr id="3" name="Content Placeholder 2"/>
          <p:cNvSpPr>
            <a:spLocks noGrp="1"/>
          </p:cNvSpPr>
          <p:nvPr>
            <p:ph idx="1"/>
          </p:nvPr>
        </p:nvSpPr>
        <p:spPr/>
        <p:txBody>
          <a:bodyPr>
            <a:normAutofit/>
          </a:bodyPr>
          <a:lstStyle/>
          <a:p>
            <a:r>
              <a:rPr lang="en-US" b="1" dirty="0" smtClean="0"/>
              <a:t>Too little connection to the actual planning and implementation of the work of teaching;</a:t>
            </a:r>
          </a:p>
          <a:p>
            <a:r>
              <a:rPr lang="en-US" b="1" dirty="0" smtClean="0"/>
              <a:t>Too much individual work rather than collegial activity and sharing;</a:t>
            </a:r>
          </a:p>
          <a:p>
            <a:r>
              <a:rPr lang="en-US" b="1" dirty="0" smtClean="0"/>
              <a:t>Too little attention to follow-up, practice, feedback; and </a:t>
            </a:r>
          </a:p>
          <a:p>
            <a:r>
              <a:rPr lang="en-US" b="1" dirty="0" smtClean="0"/>
              <a:t>Too little recognition of the fact that change is a collaborative long-term process.  </a:t>
            </a:r>
            <a:endParaRPr lang="en-US"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And even when we do it well…</a:t>
            </a:r>
            <a:endParaRPr lang="en-US" b="1" dirty="0"/>
          </a:p>
        </p:txBody>
      </p:sp>
      <p:sp>
        <p:nvSpPr>
          <p:cNvPr id="3" name="Content Placeholder 2"/>
          <p:cNvSpPr>
            <a:spLocks noGrp="1"/>
          </p:cNvSpPr>
          <p:nvPr>
            <p:ph idx="1"/>
          </p:nvPr>
        </p:nvSpPr>
        <p:spPr>
          <a:xfrm>
            <a:off x="457200" y="1371600"/>
            <a:ext cx="8229600" cy="5105400"/>
          </a:xfrm>
        </p:spPr>
        <p:txBody>
          <a:bodyPr>
            <a:normAutofit/>
          </a:bodyPr>
          <a:lstStyle/>
          <a:p>
            <a:pPr>
              <a:buNone/>
            </a:pPr>
            <a:r>
              <a:rPr lang="en-US" sz="1800" b="1" dirty="0" smtClean="0"/>
              <a:t>	</a:t>
            </a:r>
            <a:r>
              <a:rPr lang="en-US" sz="2400" b="1" dirty="0" smtClean="0"/>
              <a:t>IES $22 million PD Math Impact Study: </a:t>
            </a:r>
          </a:p>
          <a:p>
            <a:pPr>
              <a:buNone/>
            </a:pPr>
            <a:r>
              <a:rPr lang="en-US" sz="2400" dirty="0" smtClean="0"/>
              <a:t>	High-quality professional development on the topic of rational numbers (fractions, ratios, proportions and percents) for 7</a:t>
            </a:r>
            <a:r>
              <a:rPr lang="en-US" sz="2400" baseline="30000" dirty="0" smtClean="0"/>
              <a:t>th</a:t>
            </a:r>
            <a:r>
              <a:rPr lang="en-US" sz="2400" dirty="0" smtClean="0"/>
              <a:t> grade teachers that was designed to develop teachers’ capability to teach these topics more effectively. The professional development took the form of a 3-day summer institute, a series of five 1-day follow-up seminars conducted during the school year, and 10 days of in-school coaching for a total of 68 contact hours. The study was conducted in 77 mid- and high-poverty schools (within 12 school districts) randomly assigned to treatment and control conditions.</a:t>
            </a:r>
          </a:p>
          <a:p>
            <a:pPr>
              <a:buNone/>
            </a:pPr>
            <a:r>
              <a:rPr lang="en-US" sz="2400" b="1" dirty="0" smtClean="0"/>
              <a:t>	(In other words, in terms of time and content, it doesn’t often get any better than this.)</a:t>
            </a:r>
          </a:p>
          <a:p>
            <a:pPr>
              <a:buNone/>
            </a:pPr>
            <a:endParaRPr lang="en-US" sz="1800"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FYI</a:t>
            </a:r>
            <a:endParaRPr lang="en-US" b="1" dirty="0"/>
          </a:p>
        </p:txBody>
      </p:sp>
      <p:sp>
        <p:nvSpPr>
          <p:cNvPr id="3" name="Content Placeholder 2"/>
          <p:cNvSpPr>
            <a:spLocks noGrp="1"/>
          </p:cNvSpPr>
          <p:nvPr>
            <p:ph idx="1"/>
          </p:nvPr>
        </p:nvSpPr>
        <p:spPr/>
        <p:txBody>
          <a:bodyPr>
            <a:normAutofit/>
          </a:bodyPr>
          <a:lstStyle/>
          <a:p>
            <a:pPr>
              <a:buNone/>
            </a:pPr>
            <a:r>
              <a:rPr lang="en-US" sz="2400" dirty="0" smtClean="0"/>
              <a:t>	</a:t>
            </a:r>
            <a:r>
              <a:rPr lang="en-US" sz="2800" b="1" dirty="0" smtClean="0"/>
              <a:t>Six districts received the PD from one provider (America’s Choice) and the other six districts received the PD from a second provider (Pearson Achievement Systems).  Moreover, six of the districts (three for each provider) used the Connected Math materials and the other six used either Glencoe or Prentice Hall textbooks.  In none of these possible comparisons does there appear to be a significant difference in impact.</a:t>
            </a:r>
          </a:p>
          <a:p>
            <a:pPr>
              <a:buNone/>
            </a:pPr>
            <a:endParaRPr lang="en-US" sz="2400"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0" y="609600"/>
            <a:ext cx="9144000" cy="914400"/>
          </a:xfrm>
        </p:spPr>
        <p:txBody>
          <a:bodyPr/>
          <a:lstStyle/>
          <a:p>
            <a:r>
              <a:rPr lang="en-US" b="1" dirty="0" smtClean="0">
                <a:solidFill>
                  <a:schemeClr val="tx1"/>
                </a:solidFill>
              </a:rPr>
              <a:t>And what did the PD Math Study find:</a:t>
            </a:r>
          </a:p>
        </p:txBody>
      </p:sp>
      <p:sp>
        <p:nvSpPr>
          <p:cNvPr id="29699" name="Content Placeholder 2"/>
          <p:cNvSpPr>
            <a:spLocks noGrp="1"/>
          </p:cNvSpPr>
          <p:nvPr>
            <p:ph idx="1"/>
          </p:nvPr>
        </p:nvSpPr>
        <p:spPr/>
        <p:txBody>
          <a:bodyPr>
            <a:normAutofit/>
          </a:bodyPr>
          <a:lstStyle/>
          <a:p>
            <a:pPr>
              <a:buFontTx/>
              <a:buNone/>
            </a:pPr>
            <a:r>
              <a:rPr lang="en-US" b="1" dirty="0" smtClean="0"/>
              <a:t>	Even high quality, high duration, primarily direct instruction, content and pedagogically balanced professional development with a high degree of participant engagement, the PD </a:t>
            </a:r>
            <a:r>
              <a:rPr lang="en-US" b="1" u="sng" dirty="0" smtClean="0"/>
              <a:t>had essentially no impact on what teachers know, what teachers do, or what students learn!</a:t>
            </a:r>
          </a:p>
          <a:p>
            <a:pPr>
              <a:buFontTx/>
              <a:buNone/>
            </a:pPr>
            <a:r>
              <a:rPr lang="en-US" b="1" dirty="0" smtClean="0"/>
              <a:t>	And year 2?</a:t>
            </a:r>
          </a:p>
        </p:txBody>
      </p:sp>
      <p:sp>
        <p:nvSpPr>
          <p:cNvPr id="29700" name="Slide Number Placeholder 3"/>
          <p:cNvSpPr>
            <a:spLocks noGrp="1"/>
          </p:cNvSpPr>
          <p:nvPr>
            <p:ph type="sldNum" sz="quarter" idx="12"/>
          </p:nvPr>
        </p:nvSpPr>
        <p:spPr>
          <a:noFill/>
        </p:spPr>
        <p:txBody>
          <a:bodyPr/>
          <a:lstStyle/>
          <a:p>
            <a:fld id="{276E0AAC-FBCE-4D33-A1A6-4F6EB44D87D0}" type="slidenum">
              <a:rPr lang="en-US" smtClean="0"/>
              <a:pPr/>
              <a:t>24</a:t>
            </a:fld>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Causal Hypotheses</a:t>
            </a:r>
            <a:endParaRPr lang="en-US" b="1" dirty="0"/>
          </a:p>
        </p:txBody>
      </p:sp>
      <p:sp>
        <p:nvSpPr>
          <p:cNvPr id="3" name="Content Placeholder 2"/>
          <p:cNvSpPr>
            <a:spLocks noGrp="1"/>
          </p:cNvSpPr>
          <p:nvPr>
            <p:ph idx="1"/>
          </p:nvPr>
        </p:nvSpPr>
        <p:spPr>
          <a:xfrm>
            <a:off x="457200" y="1295400"/>
            <a:ext cx="8229600" cy="4830763"/>
          </a:xfrm>
        </p:spPr>
        <p:txBody>
          <a:bodyPr>
            <a:normAutofit fontScale="92500" lnSpcReduction="10000"/>
          </a:bodyPr>
          <a:lstStyle/>
          <a:p>
            <a:r>
              <a:rPr lang="en-US" b="1" dirty="0" smtClean="0"/>
              <a:t>No real incentives or tangible accountability for changing</a:t>
            </a:r>
          </a:p>
          <a:p>
            <a:r>
              <a:rPr lang="en-US" b="1" dirty="0" smtClean="0"/>
              <a:t>A plop-in intervention</a:t>
            </a:r>
          </a:p>
          <a:p>
            <a:r>
              <a:rPr lang="en-US" b="1" dirty="0" smtClean="0"/>
              <a:t>Rational numbers are incredibly demanding</a:t>
            </a:r>
          </a:p>
          <a:p>
            <a:r>
              <a:rPr lang="en-US" b="1" dirty="0" smtClean="0"/>
              <a:t>Kids averaging 19</a:t>
            </a:r>
            <a:r>
              <a:rPr lang="en-US" b="1" baseline="30000" dirty="0" smtClean="0"/>
              <a:t>th</a:t>
            </a:r>
            <a:r>
              <a:rPr lang="en-US" b="1" dirty="0" smtClean="0"/>
              <a:t> percentile</a:t>
            </a:r>
          </a:p>
          <a:p>
            <a:r>
              <a:rPr lang="en-US" b="1" dirty="0" smtClean="0"/>
              <a:t>Content/pedagogy balance missed the mark </a:t>
            </a:r>
            <a:r>
              <a:rPr lang="en-US" sz="2600" b="1" dirty="0" smtClean="0"/>
              <a:t>(a/b, </a:t>
            </a:r>
            <a:r>
              <a:rPr lang="en-US" sz="2600" b="1" dirty="0" err="1" smtClean="0"/>
              <a:t>partitive</a:t>
            </a:r>
            <a:r>
              <a:rPr lang="en-US" sz="2600" b="1" dirty="0" smtClean="0"/>
              <a:t>/measurement, # lines, ratio tables)</a:t>
            </a:r>
          </a:p>
          <a:p>
            <a:r>
              <a:rPr lang="en-US" b="1" dirty="0" smtClean="0"/>
              <a:t>Inadequate alignment with instructional materials</a:t>
            </a:r>
          </a:p>
          <a:p>
            <a:r>
              <a:rPr lang="en-US" b="1" dirty="0" smtClean="0"/>
              <a:t>One year isn’t enough, nor are two</a:t>
            </a:r>
            <a:endParaRPr lang="en-US"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a:t>
            </a:r>
            <a:endParaRPr lang="en-US" b="1" dirty="0"/>
          </a:p>
        </p:txBody>
      </p:sp>
      <p:sp>
        <p:nvSpPr>
          <p:cNvPr id="3" name="Content Placeholder 2"/>
          <p:cNvSpPr>
            <a:spLocks noGrp="1"/>
          </p:cNvSpPr>
          <p:nvPr>
            <p:ph idx="1"/>
          </p:nvPr>
        </p:nvSpPr>
        <p:spPr/>
        <p:txBody>
          <a:bodyPr/>
          <a:lstStyle/>
          <a:p>
            <a:r>
              <a:rPr lang="en-US" b="1" dirty="0" smtClean="0"/>
              <a:t>If PD as currently conceived and practiced doesn’t work, and</a:t>
            </a:r>
          </a:p>
          <a:p>
            <a:r>
              <a:rPr lang="en-US" b="1" dirty="0" smtClean="0"/>
              <a:t>If the need for growth and improvement has never been greater, </a:t>
            </a:r>
          </a:p>
          <a:p>
            <a:r>
              <a:rPr lang="en-US" b="1" dirty="0" smtClean="0"/>
              <a:t>Then we need a new model for strengthening what teachers know and do!</a:t>
            </a:r>
            <a:endParaRPr lang="en-US"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fontScale="90000"/>
          </a:bodyPr>
          <a:lstStyle/>
          <a:p>
            <a:r>
              <a:rPr lang="en-US" sz="3600" b="1" dirty="0" smtClean="0"/>
              <a:t>Among the </a:t>
            </a:r>
            <a:r>
              <a:rPr lang="en-US" sz="3600" b="1" u="sng" dirty="0" smtClean="0"/>
              <a:t>elements or themes </a:t>
            </a:r>
            <a:r>
              <a:rPr lang="en-US" sz="3600" b="1" dirty="0" smtClean="0"/>
              <a:t>of this new model</a:t>
            </a:r>
            <a:endParaRPr lang="en-US" sz="3600" b="1" dirty="0"/>
          </a:p>
        </p:txBody>
      </p:sp>
      <p:sp>
        <p:nvSpPr>
          <p:cNvPr id="3" name="Content Placeholder 2"/>
          <p:cNvSpPr>
            <a:spLocks noGrp="1"/>
          </p:cNvSpPr>
          <p:nvPr>
            <p:ph idx="1"/>
          </p:nvPr>
        </p:nvSpPr>
        <p:spPr/>
        <p:txBody>
          <a:bodyPr>
            <a:normAutofit fontScale="92500" lnSpcReduction="20000"/>
          </a:bodyPr>
          <a:lstStyle/>
          <a:p>
            <a:r>
              <a:rPr lang="en-US" b="1" dirty="0" smtClean="0"/>
              <a:t>An on-going process, not a series of events</a:t>
            </a:r>
          </a:p>
          <a:p>
            <a:r>
              <a:rPr lang="en-US" b="1" dirty="0" smtClean="0"/>
              <a:t>Learning communities – supported with time, resources and leadership</a:t>
            </a:r>
          </a:p>
          <a:p>
            <a:r>
              <a:rPr lang="en-US" b="1" dirty="0" smtClean="0"/>
              <a:t>Learning tied directly to practice</a:t>
            </a:r>
          </a:p>
          <a:p>
            <a:r>
              <a:rPr lang="en-US" b="1" dirty="0" smtClean="0"/>
              <a:t>Coaching</a:t>
            </a:r>
          </a:p>
          <a:p>
            <a:r>
              <a:rPr lang="en-US" b="1" dirty="0" smtClean="0"/>
              <a:t>Induction</a:t>
            </a:r>
          </a:p>
          <a:p>
            <a:r>
              <a:rPr lang="en-US" b="1" dirty="0" smtClean="0"/>
              <a:t>Transparency</a:t>
            </a:r>
          </a:p>
          <a:p>
            <a:r>
              <a:rPr lang="en-US" b="1" dirty="0" smtClean="0"/>
              <a:t>Building a culture of collaboration and on-going learning</a:t>
            </a:r>
          </a:p>
          <a:p>
            <a:r>
              <a:rPr lang="en-US" b="1" dirty="0" smtClean="0"/>
              <a:t>Meaningful and aligned accountability</a:t>
            </a:r>
          </a:p>
        </p:txBody>
      </p:sp>
      <p:sp>
        <p:nvSpPr>
          <p:cNvPr id="4" name="Slide Number Placeholder 3"/>
          <p:cNvSpPr>
            <a:spLocks noGrp="1"/>
          </p:cNvSpPr>
          <p:nvPr>
            <p:ph type="sldNum" sz="quarter" idx="12"/>
          </p:nvPr>
        </p:nvSpPr>
        <p:spPr/>
        <p:txBody>
          <a:bodyPr/>
          <a:lstStyle/>
          <a:p>
            <a:fld id="{FD7C39A0-D37C-4A08-A018-E6032CB98F0F}" type="slidenum">
              <a:rPr lang="en-US" smtClean="0"/>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10000"/>
          </a:bodyPr>
          <a:lstStyle/>
          <a:p>
            <a:pPr>
              <a:buNone/>
            </a:pPr>
            <a:endParaRPr lang="en-US" dirty="0" smtClean="0"/>
          </a:p>
          <a:p>
            <a:pPr algn="ctr">
              <a:buNone/>
            </a:pPr>
            <a:r>
              <a:rPr lang="en-US" sz="6000" b="1" dirty="0" smtClean="0"/>
              <a:t>Accordingly,</a:t>
            </a:r>
          </a:p>
          <a:p>
            <a:pPr algn="ctr">
              <a:buNone/>
            </a:pPr>
            <a:r>
              <a:rPr lang="en-US" sz="6000" b="1" dirty="0" smtClean="0"/>
              <a:t>some thoughts on shifting from PD to ETD</a:t>
            </a:r>
          </a:p>
          <a:p>
            <a:pPr algn="ctr">
              <a:buNone/>
            </a:pPr>
            <a:r>
              <a:rPr lang="en-US" sz="4400" b="1" dirty="0" smtClean="0"/>
              <a:t>(Professional Development to Effective Teacher Development)</a:t>
            </a:r>
            <a:endParaRPr lang="en-US" sz="4400"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Organizational Culture</a:t>
            </a:r>
            <a:endParaRPr lang="en-US" b="1" dirty="0"/>
          </a:p>
        </p:txBody>
      </p:sp>
      <p:sp>
        <p:nvSpPr>
          <p:cNvPr id="3" name="Content Placeholder 2"/>
          <p:cNvSpPr>
            <a:spLocks noGrp="1"/>
          </p:cNvSpPr>
          <p:nvPr>
            <p:ph idx="1"/>
          </p:nvPr>
        </p:nvSpPr>
        <p:spPr>
          <a:xfrm>
            <a:off x="457200" y="1447800"/>
            <a:ext cx="8229600" cy="4678363"/>
          </a:xfrm>
        </p:spPr>
        <p:txBody>
          <a:bodyPr>
            <a:normAutofit fontScale="92500" lnSpcReduction="20000"/>
          </a:bodyPr>
          <a:lstStyle/>
          <a:p>
            <a:pPr>
              <a:buNone/>
            </a:pPr>
            <a:r>
              <a:rPr lang="en-US" sz="2000" b="1" dirty="0" smtClean="0"/>
              <a:t>	</a:t>
            </a:r>
            <a:r>
              <a:rPr lang="en-US" sz="3500" b="1" dirty="0" smtClean="0"/>
              <a:t>“There is an old saying that culture eats strategy for lunch, and I think that’s true.  There’s often a lot of discussion about having the right strategy, but for innovation it is more important to create the right culture.  Culture is often difficult to change, but it is imperative if an agency wants to be innovative.”</a:t>
            </a:r>
          </a:p>
          <a:p>
            <a:pPr>
              <a:buNone/>
            </a:pPr>
            <a:endParaRPr lang="en-US" sz="2000" b="1" dirty="0" smtClean="0"/>
          </a:p>
          <a:p>
            <a:pPr>
              <a:buNone/>
            </a:pPr>
            <a:r>
              <a:rPr lang="en-US" sz="2000" b="1" dirty="0" smtClean="0"/>
              <a:t>				- Judith Rodin, president Rockefeller Foundation</a:t>
            </a:r>
          </a:p>
          <a:p>
            <a:pPr>
              <a:buNone/>
            </a:pPr>
            <a:r>
              <a:rPr lang="en-US" sz="2000" b="1" dirty="0" smtClean="0"/>
              <a:t>					Washington Post On Leadership</a:t>
            </a:r>
          </a:p>
          <a:p>
            <a:pPr>
              <a:buNone/>
            </a:pPr>
            <a:r>
              <a:rPr lang="en-US" sz="2000" b="1" dirty="0" smtClean="0"/>
              <a:t>	</a:t>
            </a:r>
            <a:endParaRPr lang="en-US" sz="1600"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29</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dirty="0" smtClean="0"/>
              <a:t>China 9-12 Standards E.g.</a:t>
            </a:r>
            <a:br>
              <a:rPr lang="en-US" dirty="0" smtClean="0"/>
            </a:br>
            <a:r>
              <a:rPr lang="en-US" dirty="0" smtClean="0"/>
              <a:t>(</a:t>
            </a:r>
            <a:r>
              <a:rPr lang="en-US" u="sng" dirty="0" smtClean="0">
                <a:latin typeface="Arial" pitchFamily="34" charset="0"/>
                <a:cs typeface="Arial" pitchFamily="34" charset="0"/>
                <a:hlinkClick r:id="rId3"/>
              </a:rPr>
              <a:t>http://hrd.apec.org</a:t>
            </a:r>
            <a:r>
              <a:rPr lang="en-US" u="sng" dirty="0" smtClean="0">
                <a:latin typeface="Arial" pitchFamily="34" charset="0"/>
                <a:cs typeface="Arial" pitchFamily="34" charset="0"/>
              </a:rPr>
              <a:t>)</a:t>
            </a:r>
            <a:r>
              <a:rPr lang="en-US" b="1" dirty="0" smtClean="0"/>
              <a:t> </a:t>
            </a:r>
            <a:endParaRPr lang="en-US" dirty="0"/>
          </a:p>
        </p:txBody>
      </p:sp>
      <p:pic>
        <p:nvPicPr>
          <p:cNvPr id="4" name="Content Placeholder 3"/>
          <p:cNvPicPr>
            <a:picLocks noGrp="1" noChangeAspect="1" noChangeArrowheads="1"/>
          </p:cNvPicPr>
          <p:nvPr>
            <p:ph idx="1"/>
          </p:nvPr>
        </p:nvPicPr>
        <p:blipFill>
          <a:blip r:embed="rId4" cstate="print"/>
          <a:srcRect/>
          <a:stretch>
            <a:fillRect/>
          </a:stretch>
        </p:blipFill>
        <p:spPr bwMode="auto">
          <a:xfrm>
            <a:off x="533400" y="1905000"/>
            <a:ext cx="8457229" cy="44958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FD7C39A0-D37C-4A08-A018-E6032CB98F0F}"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D7C39A0-D37C-4A08-A018-E6032CB98F0F}" type="slidenum">
              <a:rPr lang="en-US" smtClean="0"/>
              <a:pPr/>
              <a:t>30</a:t>
            </a:fld>
            <a:endParaRPr lang="en-US" dirty="0"/>
          </a:p>
        </p:txBody>
      </p:sp>
      <p:graphicFrame>
        <p:nvGraphicFramePr>
          <p:cNvPr id="5" name="Table 4"/>
          <p:cNvGraphicFramePr>
            <a:graphicFrameLocks noGrp="1"/>
          </p:cNvGraphicFramePr>
          <p:nvPr/>
        </p:nvGraphicFramePr>
        <p:xfrm>
          <a:off x="304800" y="1185250"/>
          <a:ext cx="8610600" cy="4675634"/>
        </p:xfrm>
        <a:graphic>
          <a:graphicData uri="http://schemas.openxmlformats.org/drawingml/2006/table">
            <a:tbl>
              <a:tblPr/>
              <a:tblGrid>
                <a:gridCol w="1340066"/>
                <a:gridCol w="1931963"/>
                <a:gridCol w="1722120"/>
                <a:gridCol w="1779524"/>
                <a:gridCol w="1836927"/>
              </a:tblGrid>
              <a:tr h="160855">
                <a:tc>
                  <a:txBody>
                    <a:bodyPr/>
                    <a:lstStyle/>
                    <a:p>
                      <a:pPr marL="0" marR="0" algn="ctr">
                        <a:lnSpc>
                          <a:spcPct val="115000"/>
                        </a:lnSpc>
                        <a:spcBef>
                          <a:spcPts val="0"/>
                        </a:spcBef>
                        <a:spcAft>
                          <a:spcPts val="0"/>
                        </a:spcAft>
                      </a:pPr>
                      <a:r>
                        <a:rPr lang="en-US" sz="1400" b="1" dirty="0">
                          <a:latin typeface="Arial"/>
                          <a:ea typeface="Calibri"/>
                          <a:cs typeface="Times New Roman"/>
                        </a:rPr>
                        <a:t>WHY?</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HOW?</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WHAT?</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HOW?</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HOW WELL?</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55">
                <a:tc>
                  <a:txBody>
                    <a:bodyPr/>
                    <a:lstStyle/>
                    <a:p>
                      <a:pPr marL="0" marR="0" algn="ctr">
                        <a:lnSpc>
                          <a:spcPct val="115000"/>
                        </a:lnSpc>
                        <a:spcBef>
                          <a:spcPts val="0"/>
                        </a:spcBef>
                        <a:spcAft>
                          <a:spcPts val="0"/>
                        </a:spcAft>
                      </a:pPr>
                      <a:r>
                        <a:rPr lang="en-US" sz="1400" b="1" dirty="0">
                          <a:latin typeface="Arial"/>
                          <a:ea typeface="Calibri"/>
                          <a:cs typeface="Times New Roman"/>
                        </a:rPr>
                        <a:t>Needs</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Enabling Conditions</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Content Focuses</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Approaches</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Arial"/>
                          <a:ea typeface="Calibri"/>
                          <a:cs typeface="Times New Roman"/>
                        </a:rPr>
                        <a:t>Outcomes</a:t>
                      </a:r>
                      <a:endParaRPr lang="en-US" sz="14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8852">
                <a:tc>
                  <a:txBody>
                    <a:bodyPr/>
                    <a:lstStyle/>
                    <a:p>
                      <a:pPr marL="0" marR="0">
                        <a:lnSpc>
                          <a:spcPct val="115000"/>
                        </a:lnSpc>
                        <a:spcBef>
                          <a:spcPts val="0"/>
                        </a:spcBef>
                        <a:spcAft>
                          <a:spcPts val="0"/>
                        </a:spcAft>
                      </a:pPr>
                      <a:r>
                        <a:rPr lang="en-US" sz="1100" b="1" dirty="0">
                          <a:latin typeface="Arial"/>
                          <a:ea typeface="Calibri"/>
                          <a:cs typeface="Times New Roman"/>
                        </a:rPr>
                        <a:t>To grow and to improve, people need to:</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b="1" dirty="0">
                          <a:latin typeface="Arial"/>
                          <a:ea typeface="Calibri"/>
                          <a:cs typeface="Times New Roman"/>
                        </a:rPr>
                        <a:t>Hearing and watching disconnected from the classroom are insufficient, therefore people need:</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b="1" dirty="0">
                          <a:latin typeface="Arial"/>
                          <a:ea typeface="Calibri"/>
                          <a:cs typeface="Times New Roman"/>
                        </a:rPr>
                        <a:t>When all is said and done, the heart of the enterprise is a clear focus on:</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b="1" dirty="0">
                          <a:latin typeface="Arial"/>
                          <a:ea typeface="Calibri"/>
                          <a:cs typeface="Times New Roman"/>
                        </a:rPr>
                        <a:t>There are many approaches or structures that support growth and improvement, including:</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b="1" dirty="0">
                          <a:latin typeface="Arial"/>
                          <a:ea typeface="Calibri"/>
                          <a:cs typeface="Times New Roman"/>
                        </a:rPr>
                        <a:t>And the result is that people know more, perform better and have a greater impact on student learning, that is:</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0987">
                <a:tc>
                  <a:txBody>
                    <a:bodyPr/>
                    <a:lstStyle/>
                    <a:p>
                      <a:pPr marL="0" marR="0">
                        <a:lnSpc>
                          <a:spcPct val="115000"/>
                        </a:lnSpc>
                        <a:spcBef>
                          <a:spcPts val="0"/>
                        </a:spcBef>
                        <a:spcAft>
                          <a:spcPts val="0"/>
                        </a:spcAft>
                      </a:pPr>
                      <a:r>
                        <a:rPr lang="en-US" sz="1100" b="1" dirty="0">
                          <a:latin typeface="Arial"/>
                          <a:ea typeface="Calibri"/>
                          <a:cs typeface="Times New Roman"/>
                        </a:rPr>
                        <a:t>Envision</a:t>
                      </a:r>
                      <a:r>
                        <a:rPr lang="en-US" sz="1100" dirty="0">
                          <a:latin typeface="Arial"/>
                          <a:ea typeface="Calibri"/>
                          <a:cs typeface="Times New Roman"/>
                        </a:rPr>
                        <a:t> (or they can’t)</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Understand</a:t>
                      </a:r>
                      <a:r>
                        <a:rPr lang="en-US" sz="1100" dirty="0">
                          <a:latin typeface="Arial"/>
                          <a:ea typeface="Calibri"/>
                          <a:cs typeface="Times New Roman"/>
                        </a:rPr>
                        <a:t> (or they won’t)</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Practice</a:t>
                      </a:r>
                      <a:r>
                        <a:rPr lang="en-US" sz="1100" dirty="0">
                          <a:latin typeface="Arial"/>
                          <a:ea typeface="Calibri"/>
                          <a:cs typeface="Times New Roman"/>
                        </a:rPr>
                        <a:t> (or they don’t get better)</a:t>
                      </a:r>
                      <a:endParaRPr lang="en-US" sz="1100" dirty="0">
                        <a:latin typeface="Calibri"/>
                        <a:ea typeface="Calibri"/>
                        <a:cs typeface="Times New Roman"/>
                      </a:endParaRPr>
                    </a:p>
                    <a:p>
                      <a:pPr marL="0" marR="0">
                        <a:lnSpc>
                          <a:spcPct val="115000"/>
                        </a:lnSpc>
                        <a:spcBef>
                          <a:spcPts val="0"/>
                        </a:spcBef>
                        <a:spcAft>
                          <a:spcPts val="0"/>
                        </a:spcAft>
                      </a:pPr>
                      <a:r>
                        <a:rPr lang="en-US" sz="1100" dirty="0">
                          <a:latin typeface="Arial"/>
                          <a:ea typeface="Calibri"/>
                          <a:cs typeface="Times New Roman"/>
                        </a:rPr>
                        <a:t>Get </a:t>
                      </a:r>
                      <a:r>
                        <a:rPr lang="en-US" sz="1100" b="1" dirty="0">
                          <a:latin typeface="Arial"/>
                          <a:ea typeface="Calibri"/>
                          <a:cs typeface="Times New Roman"/>
                        </a:rPr>
                        <a:t>feedback</a:t>
                      </a:r>
                      <a:r>
                        <a:rPr lang="en-US" sz="1100" dirty="0">
                          <a:latin typeface="Arial"/>
                          <a:ea typeface="Calibri"/>
                          <a:cs typeface="Times New Roman"/>
                        </a:rPr>
                        <a:t> (or it’s ineffective)</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Collaborate</a:t>
                      </a:r>
                      <a:r>
                        <a:rPr lang="en-US" sz="1100" dirty="0">
                          <a:latin typeface="Arial"/>
                          <a:ea typeface="Calibri"/>
                          <a:cs typeface="Times New Roman"/>
                        </a:rPr>
                        <a:t> (or it’s unsustainable and too lonely)</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latin typeface="Arial"/>
                          <a:ea typeface="Calibri"/>
                          <a:cs typeface="Times New Roman"/>
                        </a:rPr>
                        <a:t>Opportunities to </a:t>
                      </a:r>
                      <a:r>
                        <a:rPr lang="en-US" sz="1100" b="1" dirty="0">
                          <a:latin typeface="Arial"/>
                          <a:ea typeface="Calibri"/>
                          <a:cs typeface="Times New Roman"/>
                        </a:rPr>
                        <a:t>observe</a:t>
                      </a:r>
                      <a:r>
                        <a:rPr lang="en-US" sz="1100" dirty="0">
                          <a:latin typeface="Arial"/>
                          <a:ea typeface="Calibri"/>
                          <a:cs typeface="Times New Roman"/>
                        </a:rPr>
                        <a:t> and </a:t>
                      </a:r>
                      <a:r>
                        <a:rPr lang="en-US" sz="1100" b="1" dirty="0">
                          <a:latin typeface="Arial"/>
                          <a:ea typeface="Calibri"/>
                          <a:cs typeface="Times New Roman"/>
                        </a:rPr>
                        <a:t>discuss</a:t>
                      </a:r>
                      <a:r>
                        <a:rPr lang="en-US" sz="1100" dirty="0">
                          <a:latin typeface="Arial"/>
                          <a:ea typeface="Calibri"/>
                          <a:cs typeface="Times New Roman"/>
                        </a:rPr>
                        <a:t> effective practice</a:t>
                      </a:r>
                      <a:endParaRPr lang="en-US" sz="1100" dirty="0">
                        <a:latin typeface="Calibri"/>
                        <a:ea typeface="Calibri"/>
                        <a:cs typeface="Times New Roman"/>
                      </a:endParaRPr>
                    </a:p>
                    <a:p>
                      <a:pPr marL="0" marR="0">
                        <a:lnSpc>
                          <a:spcPct val="115000"/>
                        </a:lnSpc>
                        <a:spcBef>
                          <a:spcPts val="0"/>
                        </a:spcBef>
                        <a:spcAft>
                          <a:spcPts val="0"/>
                        </a:spcAft>
                      </a:pPr>
                      <a:r>
                        <a:rPr lang="en-US" sz="1100" dirty="0">
                          <a:latin typeface="Arial"/>
                          <a:ea typeface="Calibri"/>
                          <a:cs typeface="Times New Roman"/>
                        </a:rPr>
                        <a:t>Opportunities to </a:t>
                      </a:r>
                      <a:r>
                        <a:rPr lang="en-US" sz="1100" b="1" dirty="0">
                          <a:latin typeface="Arial"/>
                          <a:ea typeface="Calibri"/>
                          <a:cs typeface="Times New Roman"/>
                        </a:rPr>
                        <a:t>develop</a:t>
                      </a:r>
                      <a:r>
                        <a:rPr lang="en-US" sz="1100" dirty="0">
                          <a:latin typeface="Arial"/>
                          <a:ea typeface="Calibri"/>
                          <a:cs typeface="Times New Roman"/>
                        </a:rPr>
                        <a:t> </a:t>
                      </a:r>
                      <a:r>
                        <a:rPr lang="en-US" sz="1100" b="1" dirty="0">
                          <a:latin typeface="Arial"/>
                          <a:ea typeface="Calibri"/>
                          <a:cs typeface="Times New Roman"/>
                        </a:rPr>
                        <a:t>understanding</a:t>
                      </a:r>
                      <a:r>
                        <a:rPr lang="en-US" sz="1100" dirty="0">
                          <a:latin typeface="Arial"/>
                          <a:ea typeface="Calibri"/>
                          <a:cs typeface="Times New Roman"/>
                        </a:rPr>
                        <a:t> of content and pedagogy</a:t>
                      </a:r>
                      <a:endParaRPr lang="en-US" sz="1100" dirty="0">
                        <a:latin typeface="Calibri"/>
                        <a:ea typeface="Calibri"/>
                        <a:cs typeface="Times New Roman"/>
                      </a:endParaRPr>
                    </a:p>
                    <a:p>
                      <a:pPr marL="0" marR="0">
                        <a:lnSpc>
                          <a:spcPct val="115000"/>
                        </a:lnSpc>
                        <a:spcBef>
                          <a:spcPts val="0"/>
                        </a:spcBef>
                        <a:spcAft>
                          <a:spcPts val="0"/>
                        </a:spcAft>
                      </a:pPr>
                      <a:r>
                        <a:rPr lang="en-US" sz="1100" dirty="0">
                          <a:latin typeface="Arial"/>
                          <a:ea typeface="Calibri"/>
                          <a:cs typeface="Times New Roman"/>
                        </a:rPr>
                        <a:t>Opportunities for </a:t>
                      </a:r>
                      <a:r>
                        <a:rPr lang="en-US" sz="1100" b="1" dirty="0">
                          <a:latin typeface="Arial"/>
                          <a:ea typeface="Calibri"/>
                          <a:cs typeface="Times New Roman"/>
                        </a:rPr>
                        <a:t>practice with feedback</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Opportunities to</a:t>
                      </a:r>
                      <a:r>
                        <a:rPr lang="en-US" sz="1100" dirty="0">
                          <a:latin typeface="Arial"/>
                          <a:ea typeface="Calibri"/>
                          <a:cs typeface="Times New Roman"/>
                        </a:rPr>
                        <a:t> collaborate</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Opportunities to plan and prioritize </a:t>
                      </a:r>
                      <a:r>
                        <a:rPr lang="en-US" sz="1100" dirty="0">
                          <a:latin typeface="Arial"/>
                          <a:ea typeface="Calibri"/>
                          <a:cs typeface="Times New Roman"/>
                        </a:rPr>
                        <a:t>based on needs assessment and data</a:t>
                      </a:r>
                      <a:endParaRPr lang="en-US" sz="1100" dirty="0">
                        <a:latin typeface="Calibri"/>
                        <a:ea typeface="Calibri"/>
                        <a:cs typeface="Times New Roman"/>
                      </a:endParaRPr>
                    </a:p>
                    <a:p>
                      <a:pPr marL="0" marR="0">
                        <a:lnSpc>
                          <a:spcPct val="115000"/>
                        </a:lnSpc>
                        <a:spcBef>
                          <a:spcPts val="0"/>
                        </a:spcBef>
                        <a:spcAft>
                          <a:spcPts val="0"/>
                        </a:spcAft>
                      </a:pPr>
                      <a:r>
                        <a:rPr lang="en-US" sz="1100" dirty="0">
                          <a:latin typeface="Arial"/>
                          <a:ea typeface="Calibri"/>
                          <a:cs typeface="Times New Roman"/>
                        </a:rPr>
                        <a:t>A </a:t>
                      </a:r>
                      <a:r>
                        <a:rPr lang="en-US" sz="1100" b="1" dirty="0">
                          <a:latin typeface="Arial"/>
                          <a:ea typeface="Calibri"/>
                          <a:cs typeface="Times New Roman"/>
                        </a:rPr>
                        <a:t>supportive culture</a:t>
                      </a:r>
                      <a:r>
                        <a:rPr lang="en-US" sz="1100" dirty="0">
                          <a:latin typeface="Arial"/>
                          <a:ea typeface="Calibri"/>
                          <a:cs typeface="Times New Roman"/>
                        </a:rPr>
                        <a:t> of sharing, critique, trust, reflection, respect and transparency</a:t>
                      </a:r>
                      <a:endParaRPr lang="en-US" sz="1100" dirty="0">
                        <a:latin typeface="Calibri"/>
                        <a:ea typeface="Calibri"/>
                        <a:cs typeface="Times New Roman"/>
                      </a:endParaRPr>
                    </a:p>
                    <a:p>
                      <a:pPr marL="0" marR="0">
                        <a:lnSpc>
                          <a:spcPct val="115000"/>
                        </a:lnSpc>
                        <a:spcBef>
                          <a:spcPts val="0"/>
                        </a:spcBef>
                        <a:spcAft>
                          <a:spcPts val="0"/>
                        </a:spcAft>
                      </a:pPr>
                      <a:r>
                        <a:rPr lang="en-US" sz="1100" dirty="0">
                          <a:latin typeface="Arial"/>
                          <a:ea typeface="Calibri"/>
                          <a:cs typeface="Times New Roman"/>
                        </a:rPr>
                        <a:t>To be </a:t>
                      </a:r>
                      <a:r>
                        <a:rPr lang="en-US" sz="1100" b="1" dirty="0">
                          <a:latin typeface="Arial"/>
                          <a:ea typeface="Calibri"/>
                          <a:cs typeface="Times New Roman"/>
                        </a:rPr>
                        <a:t>held accountable</a:t>
                      </a:r>
                      <a:r>
                        <a:rPr lang="en-US" sz="1100" dirty="0">
                          <a:latin typeface="Arial"/>
                          <a:ea typeface="Calibri"/>
                          <a:cs typeface="Times New Roman"/>
                        </a:rPr>
                        <a:t> for change and improvement</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b="1" dirty="0">
                          <a:latin typeface="Arial"/>
                          <a:ea typeface="Calibri"/>
                          <a:cs typeface="Times New Roman"/>
                        </a:rPr>
                        <a:t>Tasks </a:t>
                      </a:r>
                      <a:r>
                        <a:rPr lang="en-US" sz="1100" dirty="0">
                          <a:latin typeface="Arial"/>
                          <a:ea typeface="Calibri"/>
                          <a:cs typeface="Times New Roman"/>
                        </a:rPr>
                        <a:t>(selecting, creating and/or adapting instructional and assessment tasks that convey the intended content)</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Teaching </a:t>
                      </a:r>
                      <a:r>
                        <a:rPr lang="en-US" sz="1100" dirty="0">
                          <a:latin typeface="Arial"/>
                          <a:ea typeface="Calibri"/>
                          <a:cs typeface="Times New Roman"/>
                        </a:rPr>
                        <a:t>(planning and implementing the instruction that conveys the tasks)</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Student outcomes </a:t>
                      </a:r>
                      <a:r>
                        <a:rPr lang="en-US" sz="1100" dirty="0">
                          <a:latin typeface="Arial"/>
                          <a:ea typeface="Calibri"/>
                          <a:cs typeface="Times New Roman"/>
                        </a:rPr>
                        <a:t>(analyzing the student work that emerges from instruction</a:t>
                      </a:r>
                      <a:endParaRPr lang="en-US" sz="1100" dirty="0">
                        <a:latin typeface="Calibri"/>
                        <a:ea typeface="Calibri"/>
                        <a:cs typeface="Times New Roman"/>
                      </a:endParaRPr>
                    </a:p>
                    <a:p>
                      <a:pPr marL="0" marR="0">
                        <a:lnSpc>
                          <a:spcPct val="115000"/>
                        </a:lnSpc>
                        <a:spcBef>
                          <a:spcPts val="0"/>
                        </a:spcBef>
                        <a:spcAft>
                          <a:spcPts val="0"/>
                        </a:spcAft>
                      </a:pPr>
                      <a:r>
                        <a:rPr lang="en-US" sz="1100" dirty="0">
                          <a:latin typeface="Arial"/>
                          <a:ea typeface="Calibri"/>
                          <a:cs typeface="Times New Roman"/>
                        </a:rPr>
                        <a:t>(NCTM Practice-based Professional Development)</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Task analysis</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Collaborative planning</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Co-teaching</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Lesson study</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Instructional rounds</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Records of practice</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Video analysis</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Learning communities</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Coaching</a:t>
                      </a:r>
                      <a:endParaRPr lang="en-US" sz="1100" dirty="0">
                        <a:latin typeface="Calibri"/>
                        <a:ea typeface="Calibri"/>
                        <a:cs typeface="Times New Roman"/>
                      </a:endParaRPr>
                    </a:p>
                    <a:p>
                      <a:pPr marL="342900" marR="0" lvl="0" indent="-342900">
                        <a:lnSpc>
                          <a:spcPct val="115000"/>
                        </a:lnSpc>
                        <a:spcBef>
                          <a:spcPts val="0"/>
                        </a:spcBef>
                        <a:spcAft>
                          <a:spcPts val="0"/>
                        </a:spcAft>
                        <a:buFont typeface="Arial"/>
                        <a:buChar char="-"/>
                      </a:pPr>
                      <a:r>
                        <a:rPr lang="en-US" sz="1100" dirty="0">
                          <a:latin typeface="Arial"/>
                          <a:ea typeface="Calibri"/>
                          <a:cs typeface="Times New Roman"/>
                        </a:rPr>
                        <a:t>Gallery teaching</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b="1" dirty="0">
                          <a:latin typeface="Arial"/>
                          <a:ea typeface="Calibri"/>
                          <a:cs typeface="Times New Roman"/>
                        </a:rPr>
                        <a:t>Knowledge </a:t>
                      </a:r>
                      <a:r>
                        <a:rPr lang="en-US" sz="1100" dirty="0">
                          <a:latin typeface="Arial"/>
                          <a:ea typeface="Calibri"/>
                          <a:cs typeface="Times New Roman"/>
                        </a:rPr>
                        <a:t>(greater content and pedagogical knowledge)</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Effectiveness</a:t>
                      </a:r>
                      <a:r>
                        <a:rPr lang="en-US" sz="1100" dirty="0">
                          <a:latin typeface="Arial"/>
                          <a:ea typeface="Calibri"/>
                          <a:cs typeface="Times New Roman"/>
                        </a:rPr>
                        <a:t> (more request use of effective classroom practices providing greater opportunity for student to learn)</a:t>
                      </a:r>
                      <a:endParaRPr lang="en-US" sz="1100" dirty="0">
                        <a:latin typeface="Calibri"/>
                        <a:ea typeface="Calibri"/>
                        <a:cs typeface="Times New Roman"/>
                      </a:endParaRPr>
                    </a:p>
                    <a:p>
                      <a:pPr marL="0" marR="0">
                        <a:lnSpc>
                          <a:spcPct val="115000"/>
                        </a:lnSpc>
                        <a:spcBef>
                          <a:spcPts val="0"/>
                        </a:spcBef>
                        <a:spcAft>
                          <a:spcPts val="0"/>
                        </a:spcAft>
                      </a:pPr>
                      <a:r>
                        <a:rPr lang="en-US" sz="1100" b="1" dirty="0">
                          <a:latin typeface="Arial"/>
                          <a:ea typeface="Calibri"/>
                          <a:cs typeface="Times New Roman"/>
                        </a:rPr>
                        <a:t>Impact</a:t>
                      </a:r>
                      <a:r>
                        <a:rPr lang="en-US" sz="1100" dirty="0">
                          <a:latin typeface="Arial"/>
                          <a:ea typeface="Calibri"/>
                          <a:cs typeface="Times New Roman"/>
                        </a:rPr>
                        <a:t> (higher levels of student achievement)</a:t>
                      </a:r>
                      <a:endParaRPr lang="en-US" sz="1100" dirty="0">
                        <a:latin typeface="Calibri"/>
                        <a:ea typeface="Calibri"/>
                        <a:cs typeface="Times New Roman"/>
                      </a:endParaRPr>
                    </a:p>
                  </a:txBody>
                  <a:tcPr marL="45307" marR="45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5" name="Rectangle 1"/>
          <p:cNvSpPr>
            <a:spLocks noChangeArrowheads="1"/>
          </p:cNvSpPr>
          <p:nvPr/>
        </p:nvSpPr>
        <p:spPr bwMode="auto">
          <a:xfrm>
            <a:off x="0" y="353420"/>
            <a:ext cx="9144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lang="en-US" sz="1200" dirty="0" smtClean="0">
              <a:latin typeface="Arial" pitchFamily="34" charset="0"/>
              <a:ea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Steve Leinwand </a:t>
            </a:r>
            <a:r>
              <a:rPr kumimoji="0" lang="en-US" sz="1200" b="1"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NCSM </a:t>
            </a:r>
            <a:r>
              <a:rPr kumimoji="0" lang="en-US" sz="1200" b="1"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March, 2011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2059838" y="-125343"/>
            <a:ext cx="5024324"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Effective Teacher Development Schema</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04800"/>
            <a:ext cx="8229600" cy="1143000"/>
          </a:xfrm>
        </p:spPr>
        <p:txBody>
          <a:bodyPr/>
          <a:lstStyle/>
          <a:p>
            <a:r>
              <a:rPr lang="en-US" b="1" dirty="0" smtClean="0"/>
              <a:t>WHY?</a:t>
            </a:r>
            <a:endParaRPr lang="en-US" b="1" dirty="0"/>
          </a:p>
        </p:txBody>
      </p:sp>
      <p:sp>
        <p:nvSpPr>
          <p:cNvPr id="4" name="Content Placeholder 3"/>
          <p:cNvSpPr>
            <a:spLocks noGrp="1"/>
          </p:cNvSpPr>
          <p:nvPr>
            <p:ph idx="1"/>
          </p:nvPr>
        </p:nvSpPr>
        <p:spPr/>
        <p:txBody>
          <a:bodyPr>
            <a:normAutofit lnSpcReduction="10000"/>
          </a:bodyPr>
          <a:lstStyle/>
          <a:p>
            <a:pPr>
              <a:buNone/>
            </a:pPr>
            <a:r>
              <a:rPr lang="en-US" sz="3600" b="1" dirty="0" smtClean="0"/>
              <a:t>Needs (or the contextual mindsets)</a:t>
            </a:r>
            <a:endParaRPr lang="en-US" sz="3600" dirty="0" smtClean="0"/>
          </a:p>
          <a:p>
            <a:pPr>
              <a:buNone/>
            </a:pPr>
            <a:r>
              <a:rPr lang="en-US" b="1" dirty="0" smtClean="0"/>
              <a:t>To grow and to improve, people need to:</a:t>
            </a:r>
            <a:endParaRPr lang="en-US" dirty="0" smtClean="0"/>
          </a:p>
          <a:p>
            <a:r>
              <a:rPr lang="en-US" b="1" dirty="0" smtClean="0"/>
              <a:t>Envision</a:t>
            </a:r>
            <a:r>
              <a:rPr lang="en-US" dirty="0" smtClean="0"/>
              <a:t> (or they can’t)</a:t>
            </a:r>
          </a:p>
          <a:p>
            <a:r>
              <a:rPr lang="en-US" b="1" dirty="0" smtClean="0"/>
              <a:t>Understand</a:t>
            </a:r>
            <a:r>
              <a:rPr lang="en-US" dirty="0" smtClean="0"/>
              <a:t> (or they won’t)</a:t>
            </a:r>
          </a:p>
          <a:p>
            <a:r>
              <a:rPr lang="en-US" b="1" dirty="0" smtClean="0"/>
              <a:t>Practice</a:t>
            </a:r>
            <a:r>
              <a:rPr lang="en-US" dirty="0" smtClean="0"/>
              <a:t> (or they don’t get better)</a:t>
            </a:r>
          </a:p>
          <a:p>
            <a:r>
              <a:rPr lang="en-US" dirty="0" smtClean="0"/>
              <a:t>Get </a:t>
            </a:r>
            <a:r>
              <a:rPr lang="en-US" b="1" dirty="0" smtClean="0"/>
              <a:t>feedback</a:t>
            </a:r>
            <a:r>
              <a:rPr lang="en-US" dirty="0" smtClean="0"/>
              <a:t> (or it’s ineffective)</a:t>
            </a:r>
          </a:p>
          <a:p>
            <a:r>
              <a:rPr lang="en-US" b="1" dirty="0" smtClean="0"/>
              <a:t>Collaborate</a:t>
            </a:r>
            <a:r>
              <a:rPr lang="en-US" dirty="0" smtClean="0"/>
              <a:t> (or it’s unsustainable and too lonely)</a:t>
            </a:r>
          </a:p>
          <a:p>
            <a:pPr>
              <a:buNone/>
            </a:pPr>
            <a:endParaRPr lang="en-US" dirty="0"/>
          </a:p>
        </p:txBody>
      </p:sp>
      <p:sp>
        <p:nvSpPr>
          <p:cNvPr id="2" name="Slide Number Placeholder 1"/>
          <p:cNvSpPr>
            <a:spLocks noGrp="1"/>
          </p:cNvSpPr>
          <p:nvPr>
            <p:ph type="sldNum" sz="quarter" idx="12"/>
          </p:nvPr>
        </p:nvSpPr>
        <p:spPr/>
        <p:txBody>
          <a:bodyPr/>
          <a:lstStyle/>
          <a:p>
            <a:fld id="{FD7C39A0-D37C-4A08-A018-E6032CB98F0F}" type="slidenum">
              <a:rPr lang="en-US" smtClean="0"/>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HOW?</a:t>
            </a:r>
            <a:endParaRPr lang="en-US" b="1" dirty="0"/>
          </a:p>
        </p:txBody>
      </p:sp>
      <p:sp>
        <p:nvSpPr>
          <p:cNvPr id="6" name="Content Placeholder 5"/>
          <p:cNvSpPr>
            <a:spLocks noGrp="1"/>
          </p:cNvSpPr>
          <p:nvPr>
            <p:ph idx="1"/>
          </p:nvPr>
        </p:nvSpPr>
        <p:spPr>
          <a:xfrm>
            <a:off x="457200" y="1600200"/>
            <a:ext cx="8229600" cy="4876800"/>
          </a:xfrm>
        </p:spPr>
        <p:txBody>
          <a:bodyPr>
            <a:normAutofit fontScale="85000" lnSpcReduction="20000"/>
          </a:bodyPr>
          <a:lstStyle/>
          <a:p>
            <a:pPr>
              <a:buNone/>
            </a:pPr>
            <a:r>
              <a:rPr lang="en-US" sz="4200" b="1" dirty="0" smtClean="0"/>
              <a:t>Enabling Conditions</a:t>
            </a:r>
            <a:endParaRPr lang="en-US" sz="4200" dirty="0" smtClean="0"/>
          </a:p>
          <a:p>
            <a:pPr>
              <a:buNone/>
            </a:pPr>
            <a:r>
              <a:rPr lang="en-US" sz="2800" b="1" dirty="0" smtClean="0"/>
              <a:t>Hearing and watching disconnected from the classroom are insufficient, therefore people need:</a:t>
            </a:r>
            <a:endParaRPr lang="en-US" sz="2800" dirty="0" smtClean="0"/>
          </a:p>
          <a:p>
            <a:r>
              <a:rPr lang="en-US" sz="2800" dirty="0" smtClean="0"/>
              <a:t>Opportunities to </a:t>
            </a:r>
            <a:r>
              <a:rPr lang="en-US" sz="2800" b="1" dirty="0" smtClean="0"/>
              <a:t>observe</a:t>
            </a:r>
            <a:r>
              <a:rPr lang="en-US" sz="2800" dirty="0" smtClean="0"/>
              <a:t> and </a:t>
            </a:r>
            <a:r>
              <a:rPr lang="en-US" sz="2800" b="1" dirty="0" smtClean="0"/>
              <a:t>discuss</a:t>
            </a:r>
            <a:r>
              <a:rPr lang="en-US" sz="2800" dirty="0" smtClean="0"/>
              <a:t> effective practice</a:t>
            </a:r>
          </a:p>
          <a:p>
            <a:r>
              <a:rPr lang="en-US" sz="2800" dirty="0" smtClean="0"/>
              <a:t>Opportunities to </a:t>
            </a:r>
            <a:r>
              <a:rPr lang="en-US" sz="2800" b="1" dirty="0" smtClean="0"/>
              <a:t>develop</a:t>
            </a:r>
            <a:r>
              <a:rPr lang="en-US" sz="2800" dirty="0" smtClean="0"/>
              <a:t> </a:t>
            </a:r>
            <a:r>
              <a:rPr lang="en-US" sz="2800" b="1" dirty="0" smtClean="0"/>
              <a:t>understanding</a:t>
            </a:r>
            <a:r>
              <a:rPr lang="en-US" sz="2800" dirty="0" smtClean="0"/>
              <a:t> of content and pedagogy</a:t>
            </a:r>
          </a:p>
          <a:p>
            <a:r>
              <a:rPr lang="en-US" sz="2800" dirty="0" smtClean="0"/>
              <a:t>Opportunities for </a:t>
            </a:r>
            <a:r>
              <a:rPr lang="en-US" sz="2800" b="1" dirty="0" smtClean="0"/>
              <a:t>practice with feedback</a:t>
            </a:r>
            <a:endParaRPr lang="en-US" sz="2800" dirty="0" smtClean="0"/>
          </a:p>
          <a:p>
            <a:r>
              <a:rPr lang="en-US" sz="2800" b="1" dirty="0" smtClean="0"/>
              <a:t>Opportunities to</a:t>
            </a:r>
            <a:r>
              <a:rPr lang="en-US" sz="2800" dirty="0" smtClean="0"/>
              <a:t> collaborate</a:t>
            </a:r>
          </a:p>
          <a:p>
            <a:r>
              <a:rPr lang="en-US" sz="2800" b="1" dirty="0" smtClean="0"/>
              <a:t>Opportunities to plan and prioritize </a:t>
            </a:r>
            <a:r>
              <a:rPr lang="en-US" sz="2800" dirty="0" smtClean="0"/>
              <a:t>based on needs assessment and data</a:t>
            </a:r>
          </a:p>
          <a:p>
            <a:r>
              <a:rPr lang="en-US" sz="2800" dirty="0" smtClean="0"/>
              <a:t>A </a:t>
            </a:r>
            <a:r>
              <a:rPr lang="en-US" sz="2800" b="1" dirty="0" smtClean="0"/>
              <a:t>supportive culture</a:t>
            </a:r>
            <a:r>
              <a:rPr lang="en-US" sz="2800" dirty="0" smtClean="0"/>
              <a:t> of sharing, critique, trust, reflection, respect and transparency</a:t>
            </a:r>
          </a:p>
          <a:p>
            <a:r>
              <a:rPr lang="en-US" sz="2800" dirty="0" smtClean="0"/>
              <a:t>To be </a:t>
            </a:r>
            <a:r>
              <a:rPr lang="en-US" sz="2800" b="1" dirty="0" smtClean="0"/>
              <a:t>held accountable</a:t>
            </a:r>
            <a:r>
              <a:rPr lang="en-US" sz="2800" dirty="0" smtClean="0"/>
              <a:t> for change and improvement</a:t>
            </a:r>
          </a:p>
          <a:p>
            <a:pPr>
              <a:buNone/>
            </a:pPr>
            <a:endParaRPr lang="en-US" sz="2800"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32</a:t>
            </a:fld>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a:t>
            </a:r>
            <a:endParaRPr lang="en-US" b="1" dirty="0"/>
          </a:p>
        </p:txBody>
      </p:sp>
      <p:sp>
        <p:nvSpPr>
          <p:cNvPr id="3" name="Content Placeholder 2"/>
          <p:cNvSpPr>
            <a:spLocks noGrp="1"/>
          </p:cNvSpPr>
          <p:nvPr>
            <p:ph idx="1"/>
          </p:nvPr>
        </p:nvSpPr>
        <p:spPr>
          <a:xfrm>
            <a:off x="457200" y="1447800"/>
            <a:ext cx="8229600" cy="4876800"/>
          </a:xfrm>
        </p:spPr>
        <p:txBody>
          <a:bodyPr>
            <a:normAutofit/>
          </a:bodyPr>
          <a:lstStyle/>
          <a:p>
            <a:pPr>
              <a:buNone/>
            </a:pPr>
            <a:r>
              <a:rPr lang="en-US" sz="3600" b="1" dirty="0" smtClean="0"/>
              <a:t>Content Focuses</a:t>
            </a:r>
            <a:endParaRPr lang="en-US" sz="3600" dirty="0" smtClean="0"/>
          </a:p>
          <a:p>
            <a:pPr>
              <a:buNone/>
            </a:pPr>
            <a:r>
              <a:rPr lang="en-US" sz="2400" b="1" dirty="0" smtClean="0"/>
              <a:t>When all is said and done, the heart of the enterprise is a clear focus on:</a:t>
            </a:r>
            <a:endParaRPr lang="en-US" sz="2400" dirty="0" smtClean="0"/>
          </a:p>
          <a:p>
            <a:r>
              <a:rPr lang="en-US" sz="2400" b="1" dirty="0" smtClean="0"/>
              <a:t>Tasks </a:t>
            </a:r>
            <a:r>
              <a:rPr lang="en-US" sz="2400" dirty="0" smtClean="0"/>
              <a:t>(selecting, creating and/or adapting instructional and assessment tasks that convey the intended content)</a:t>
            </a:r>
          </a:p>
          <a:p>
            <a:r>
              <a:rPr lang="en-US" sz="2400" b="1" dirty="0" smtClean="0"/>
              <a:t>Teaching </a:t>
            </a:r>
            <a:r>
              <a:rPr lang="en-US" sz="2400" dirty="0" smtClean="0"/>
              <a:t>(planning and implementing the instruction that conveys the tasks)</a:t>
            </a:r>
          </a:p>
          <a:p>
            <a:r>
              <a:rPr lang="en-US" sz="2400" b="1" dirty="0" smtClean="0"/>
              <a:t>Student outcomes </a:t>
            </a:r>
            <a:r>
              <a:rPr lang="en-US" sz="2400" dirty="0" smtClean="0"/>
              <a:t>(analyzing the student work that emerges from instruction</a:t>
            </a:r>
          </a:p>
          <a:p>
            <a:pPr>
              <a:buNone/>
            </a:pPr>
            <a:endParaRPr lang="en-US" sz="2400" dirty="0" smtClean="0"/>
          </a:p>
          <a:p>
            <a:pPr>
              <a:buNone/>
            </a:pPr>
            <a:r>
              <a:rPr lang="en-US" sz="2400" dirty="0" smtClean="0"/>
              <a:t>		(NCTM Practice-based Professional Development)</a:t>
            </a:r>
          </a:p>
          <a:p>
            <a:pPr>
              <a:buNone/>
            </a:pPr>
            <a:endParaRPr lang="en-US" sz="2400"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33</a:t>
            </a:fld>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a:t>
            </a:r>
            <a:endParaRPr lang="en-US" b="1" dirty="0"/>
          </a:p>
        </p:txBody>
      </p:sp>
      <p:sp>
        <p:nvSpPr>
          <p:cNvPr id="3" name="Content Placeholder 2"/>
          <p:cNvSpPr>
            <a:spLocks noGrp="1"/>
          </p:cNvSpPr>
          <p:nvPr>
            <p:ph idx="1"/>
          </p:nvPr>
        </p:nvSpPr>
        <p:spPr/>
        <p:txBody>
          <a:bodyPr>
            <a:normAutofit fontScale="92500" lnSpcReduction="20000"/>
          </a:bodyPr>
          <a:lstStyle/>
          <a:p>
            <a:pPr>
              <a:buNone/>
            </a:pPr>
            <a:r>
              <a:rPr lang="en-US" sz="3900" b="1" dirty="0" smtClean="0"/>
              <a:t>Approaches</a:t>
            </a:r>
            <a:endParaRPr lang="en-US" sz="3900" dirty="0" smtClean="0"/>
          </a:p>
          <a:p>
            <a:pPr>
              <a:buNone/>
            </a:pPr>
            <a:r>
              <a:rPr lang="en-US" sz="2400" b="1" dirty="0" smtClean="0"/>
              <a:t>There are many approaches or structures that support growth and improvement, including:</a:t>
            </a:r>
            <a:endParaRPr lang="en-US" sz="2400" dirty="0" smtClean="0"/>
          </a:p>
          <a:p>
            <a:pPr lvl="0"/>
            <a:r>
              <a:rPr lang="en-US" sz="2400" dirty="0" smtClean="0"/>
              <a:t>Task analysis</a:t>
            </a:r>
          </a:p>
          <a:p>
            <a:pPr lvl="0"/>
            <a:r>
              <a:rPr lang="en-US" sz="2400" dirty="0" smtClean="0"/>
              <a:t>Collaborative planning</a:t>
            </a:r>
          </a:p>
          <a:p>
            <a:pPr lvl="0"/>
            <a:r>
              <a:rPr lang="en-US" sz="2400" dirty="0" smtClean="0"/>
              <a:t>Co-teaching</a:t>
            </a:r>
          </a:p>
          <a:p>
            <a:pPr lvl="0"/>
            <a:r>
              <a:rPr lang="en-US" sz="2400" dirty="0" smtClean="0"/>
              <a:t>Lesson study</a:t>
            </a:r>
          </a:p>
          <a:p>
            <a:pPr lvl="0"/>
            <a:r>
              <a:rPr lang="en-US" sz="2400" dirty="0" smtClean="0"/>
              <a:t>Instructional rounds</a:t>
            </a:r>
          </a:p>
          <a:p>
            <a:pPr lvl="0"/>
            <a:r>
              <a:rPr lang="en-US" sz="2400" dirty="0" smtClean="0"/>
              <a:t>Records of practice</a:t>
            </a:r>
          </a:p>
          <a:p>
            <a:pPr lvl="0"/>
            <a:r>
              <a:rPr lang="en-US" sz="2400" dirty="0" smtClean="0"/>
              <a:t>Video analysis</a:t>
            </a:r>
          </a:p>
          <a:p>
            <a:pPr lvl="0"/>
            <a:r>
              <a:rPr lang="en-US" sz="2400" dirty="0" smtClean="0"/>
              <a:t>Learning communities</a:t>
            </a:r>
          </a:p>
          <a:p>
            <a:pPr lvl="0"/>
            <a:r>
              <a:rPr lang="en-US" sz="2400" dirty="0" smtClean="0"/>
              <a:t>Coaching</a:t>
            </a:r>
          </a:p>
          <a:p>
            <a:pPr lvl="0"/>
            <a:r>
              <a:rPr lang="en-US" sz="2400" dirty="0" smtClean="0"/>
              <a:t>Gallery teaching</a:t>
            </a:r>
          </a:p>
          <a:p>
            <a:pPr>
              <a:buNone/>
            </a:pPr>
            <a:endParaRPr lang="en-US" sz="2400"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34</a:t>
            </a:fld>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WELL?</a:t>
            </a:r>
            <a:endParaRPr lang="en-US" b="1" dirty="0"/>
          </a:p>
        </p:txBody>
      </p:sp>
      <p:sp>
        <p:nvSpPr>
          <p:cNvPr id="3" name="Content Placeholder 2"/>
          <p:cNvSpPr>
            <a:spLocks noGrp="1"/>
          </p:cNvSpPr>
          <p:nvPr>
            <p:ph idx="1"/>
          </p:nvPr>
        </p:nvSpPr>
        <p:spPr/>
        <p:txBody>
          <a:bodyPr>
            <a:normAutofit/>
          </a:bodyPr>
          <a:lstStyle/>
          <a:p>
            <a:pPr>
              <a:buNone/>
            </a:pPr>
            <a:r>
              <a:rPr lang="en-US" sz="3600" b="1" dirty="0" smtClean="0"/>
              <a:t>Outcomes</a:t>
            </a:r>
            <a:endParaRPr lang="en-US" sz="3600" dirty="0" smtClean="0"/>
          </a:p>
          <a:p>
            <a:pPr>
              <a:buNone/>
            </a:pPr>
            <a:r>
              <a:rPr lang="en-US" sz="2400" b="1" dirty="0" smtClean="0"/>
              <a:t>And the result is that people know more, perform better and have a greater impact on student learning, that is:</a:t>
            </a:r>
            <a:endParaRPr lang="en-US" sz="2400" dirty="0" smtClean="0"/>
          </a:p>
          <a:p>
            <a:r>
              <a:rPr lang="en-US" sz="2400" b="1" dirty="0" smtClean="0"/>
              <a:t>Knowledge </a:t>
            </a:r>
            <a:r>
              <a:rPr lang="en-US" sz="2400" dirty="0" smtClean="0"/>
              <a:t>(greater content and pedagogical knowledge)</a:t>
            </a:r>
          </a:p>
          <a:p>
            <a:r>
              <a:rPr lang="en-US" sz="2400" b="1" dirty="0" smtClean="0"/>
              <a:t>Effectiveness</a:t>
            </a:r>
            <a:r>
              <a:rPr lang="en-US" sz="2400" dirty="0" smtClean="0"/>
              <a:t> (more request use of effective classroom practices providing greater opportunity for student to learn)</a:t>
            </a:r>
          </a:p>
          <a:p>
            <a:r>
              <a:rPr lang="en-US" sz="2400" b="1" dirty="0" smtClean="0"/>
              <a:t>Impact</a:t>
            </a:r>
            <a:r>
              <a:rPr lang="en-US" sz="2400" dirty="0" smtClean="0"/>
              <a:t> (higher levels of student achievement)</a:t>
            </a:r>
          </a:p>
          <a:p>
            <a:endParaRPr lang="en-US" sz="2400" dirty="0"/>
          </a:p>
          <a:p>
            <a:pPr marL="0" indent="0">
              <a:buNone/>
            </a:pPr>
            <a:r>
              <a:rPr lang="en-US" sz="2800" b="1" dirty="0" smtClean="0"/>
              <a:t>And this should then be the basis of all accountability and evaluation schemes</a:t>
            </a:r>
          </a:p>
          <a:p>
            <a:endParaRPr lang="en-US" sz="2400" dirty="0"/>
          </a:p>
          <a:p>
            <a:pPr marL="0" indent="0">
              <a:buNone/>
            </a:pPr>
            <a:endParaRPr lang="en-US" sz="2400" dirty="0" smtClean="0"/>
          </a:p>
          <a:p>
            <a:pPr>
              <a:buNone/>
            </a:pPr>
            <a:endParaRPr lang="en-US" sz="2400"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35</a:t>
            </a:fld>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Your turn to push back</a:t>
            </a:r>
            <a:endParaRPr lang="en-US" b="1" dirty="0"/>
          </a:p>
        </p:txBody>
      </p:sp>
      <p:sp>
        <p:nvSpPr>
          <p:cNvPr id="3" name="Content Placeholder 2"/>
          <p:cNvSpPr>
            <a:spLocks noGrp="1"/>
          </p:cNvSpPr>
          <p:nvPr>
            <p:ph idx="1"/>
          </p:nvPr>
        </p:nvSpPr>
        <p:spPr/>
        <p:txBody>
          <a:bodyPr>
            <a:normAutofit/>
          </a:bodyPr>
          <a:lstStyle/>
          <a:p>
            <a:r>
              <a:rPr lang="en-US" sz="4000" b="1" dirty="0" smtClean="0"/>
              <a:t>What feels right?</a:t>
            </a:r>
          </a:p>
          <a:p>
            <a:r>
              <a:rPr lang="en-US" sz="4000" b="1" dirty="0" smtClean="0"/>
              <a:t>What’s missing?</a:t>
            </a:r>
          </a:p>
          <a:p>
            <a:r>
              <a:rPr lang="en-US" sz="4000" b="1" dirty="0" smtClean="0"/>
              <a:t>Why can‘t this be broadly implemented?</a:t>
            </a:r>
            <a:endParaRPr lang="en-US" sz="4000" b="1" dirty="0"/>
          </a:p>
        </p:txBody>
      </p:sp>
      <p:sp>
        <p:nvSpPr>
          <p:cNvPr id="4" name="Slide Number Placeholder 3"/>
          <p:cNvSpPr>
            <a:spLocks noGrp="1"/>
          </p:cNvSpPr>
          <p:nvPr>
            <p:ph type="sldNum" sz="quarter" idx="12"/>
          </p:nvPr>
        </p:nvSpPr>
        <p:spPr/>
        <p:txBody>
          <a:bodyPr/>
          <a:lstStyle/>
          <a:p>
            <a:fld id="{FD7C39A0-D37C-4A08-A018-E6032CB98F0F}" type="slidenum">
              <a:rPr lang="en-US" smtClean="0"/>
              <a:pPr/>
              <a:t>36</a:t>
            </a:fld>
            <a:endParaRPr lang="en-US" dirty="0"/>
          </a:p>
        </p:txBody>
      </p:sp>
    </p:spTree>
    <p:extLst>
      <p:ext uri="{BB962C8B-B14F-4D97-AF65-F5344CB8AC3E}">
        <p14:creationId xmlns:p14="http://schemas.microsoft.com/office/powerpoint/2010/main" val="12041132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04800"/>
            <a:ext cx="8686800" cy="1143000"/>
          </a:xfrm>
        </p:spPr>
        <p:txBody>
          <a:bodyPr>
            <a:normAutofit fontScale="90000"/>
          </a:bodyPr>
          <a:lstStyle/>
          <a:p>
            <a:r>
              <a:rPr lang="en-US" b="1" dirty="0" smtClean="0"/>
              <a:t/>
            </a:r>
            <a:br>
              <a:rPr lang="en-US" b="1" dirty="0" smtClean="0"/>
            </a:br>
            <a:r>
              <a:rPr lang="en-US" sz="4900" b="1" dirty="0" smtClean="0"/>
              <a:t>To envision, we need a vision</a:t>
            </a:r>
            <a:r>
              <a:rPr lang="en-US" b="1" dirty="0" smtClean="0"/>
              <a:t/>
            </a:r>
            <a:br>
              <a:rPr lang="en-US" b="1" dirty="0" smtClean="0"/>
            </a:br>
            <a:r>
              <a:rPr lang="en-US" sz="3800" b="1" dirty="0" smtClean="0"/>
              <a:t>(a vision that maximizes opportunity to learn)</a:t>
            </a:r>
            <a:r>
              <a:rPr lang="en-US" b="1" dirty="0" smtClean="0"/>
              <a:t/>
            </a:r>
            <a:br>
              <a:rPr lang="en-US" b="1" dirty="0" smtClean="0"/>
            </a:br>
            <a:endParaRPr lang="en-US" dirty="0"/>
          </a:p>
        </p:txBody>
      </p:sp>
      <p:sp>
        <p:nvSpPr>
          <p:cNvPr id="4" name="Content Placeholder 3"/>
          <p:cNvSpPr>
            <a:spLocks noGrp="1"/>
          </p:cNvSpPr>
          <p:nvPr>
            <p:ph idx="1"/>
          </p:nvPr>
        </p:nvSpPr>
        <p:spPr/>
        <p:txBody>
          <a:bodyPr/>
          <a:lstStyle/>
          <a:p>
            <a:pPr lvl="1">
              <a:buClr>
                <a:srgbClr val="F8BC12"/>
              </a:buClr>
              <a:buNone/>
              <a:defRPr/>
            </a:pPr>
            <a:r>
              <a:rPr lang="en-US" b="1" dirty="0" smtClean="0"/>
              <a:t>An effective and coherent mathematics program should be </a:t>
            </a:r>
            <a:r>
              <a:rPr lang="en-US" b="1" i="1" dirty="0" smtClean="0"/>
              <a:t>guided</a:t>
            </a:r>
            <a:r>
              <a:rPr lang="en-US" b="1" dirty="0" smtClean="0"/>
              <a:t> by a clear set of content standards, but it must be </a:t>
            </a:r>
            <a:r>
              <a:rPr lang="en-US" b="1" i="1" dirty="0" smtClean="0"/>
              <a:t>grounded</a:t>
            </a:r>
            <a:r>
              <a:rPr lang="en-US" b="1" dirty="0" smtClean="0"/>
              <a:t> in an equally clear and shared vision of teaching and learning – the two critical reciprocal actions that link teachers and students largely determine educational impact.</a:t>
            </a:r>
          </a:p>
          <a:p>
            <a:pPr lvl="1">
              <a:buClr>
                <a:srgbClr val="F8BC12"/>
              </a:buClr>
              <a:buNone/>
              <a:defRPr/>
            </a:pPr>
            <a:r>
              <a:rPr lang="en-US" b="1" dirty="0" smtClean="0"/>
              <a:t>Where is your vision of effective teaching and learning of mathematics? </a:t>
            </a:r>
          </a:p>
          <a:p>
            <a:pPr>
              <a:buNone/>
            </a:pPr>
            <a:endParaRPr lang="en-US" dirty="0"/>
          </a:p>
        </p:txBody>
      </p:sp>
      <p:sp>
        <p:nvSpPr>
          <p:cNvPr id="2" name="Slide Number Placeholder 1"/>
          <p:cNvSpPr>
            <a:spLocks noGrp="1"/>
          </p:cNvSpPr>
          <p:nvPr>
            <p:ph type="sldNum" sz="quarter" idx="12"/>
          </p:nvPr>
        </p:nvSpPr>
        <p:spPr/>
        <p:txBody>
          <a:bodyPr/>
          <a:lstStyle/>
          <a:p>
            <a:fld id="{FD7C39A0-D37C-4A08-A018-E6032CB98F0F}" type="slidenum">
              <a:rPr lang="en-US" smtClean="0"/>
              <a:pPr/>
              <a:t>37</a:t>
            </a:fld>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85800" y="609600"/>
            <a:ext cx="7772400" cy="762000"/>
          </a:xfrm>
        </p:spPr>
        <p:txBody>
          <a:bodyPr/>
          <a:lstStyle/>
          <a:p>
            <a:r>
              <a:rPr lang="en-US" b="1" dirty="0" smtClean="0"/>
              <a:t>Elements of a Vision</a:t>
            </a:r>
          </a:p>
        </p:txBody>
      </p:sp>
      <p:sp>
        <p:nvSpPr>
          <p:cNvPr id="106499" name="Rectangle 3"/>
          <p:cNvSpPr>
            <a:spLocks noGrp="1" noChangeArrowheads="1"/>
          </p:cNvSpPr>
          <p:nvPr>
            <p:ph type="body" idx="1"/>
          </p:nvPr>
        </p:nvSpPr>
        <p:spPr>
          <a:xfrm>
            <a:off x="304800" y="1600200"/>
            <a:ext cx="8534400" cy="4495800"/>
          </a:xfrm>
        </p:spPr>
        <p:txBody>
          <a:bodyPr/>
          <a:lstStyle/>
          <a:p>
            <a:pPr>
              <a:lnSpc>
                <a:spcPct val="90000"/>
              </a:lnSpc>
            </a:pPr>
            <a:r>
              <a:rPr lang="en-US" sz="2800" b="1" dirty="0" smtClean="0"/>
              <a:t>Effective mathematics instruction in thoughtfully planned.</a:t>
            </a:r>
          </a:p>
          <a:p>
            <a:pPr>
              <a:lnSpc>
                <a:spcPct val="90000"/>
              </a:lnSpc>
            </a:pPr>
            <a:r>
              <a:rPr lang="en-US" sz="2800" b="1" dirty="0" smtClean="0"/>
              <a:t>The heart of effective mathematics instruction is an emphasis on problem solving, reasoning and sense-making.</a:t>
            </a:r>
          </a:p>
          <a:p>
            <a:pPr>
              <a:lnSpc>
                <a:spcPct val="90000"/>
              </a:lnSpc>
            </a:pPr>
            <a:r>
              <a:rPr lang="en-US" sz="2800" b="1" dirty="0" smtClean="0"/>
              <a:t>Effective mathematics instruction balances and blends conceptual understanding and procedural skills.</a:t>
            </a:r>
          </a:p>
          <a:p>
            <a:pPr>
              <a:lnSpc>
                <a:spcPct val="90000"/>
              </a:lnSpc>
            </a:pPr>
            <a:r>
              <a:rPr lang="en-US" sz="2800" b="1" dirty="0" smtClean="0"/>
              <a:t>Effective mathematics instruction relies on alternative approaches and multiple representations.</a:t>
            </a:r>
          </a:p>
        </p:txBody>
      </p:sp>
      <p:sp>
        <p:nvSpPr>
          <p:cNvPr id="46084" name="Slide Number Placeholder 3"/>
          <p:cNvSpPr>
            <a:spLocks noGrp="1"/>
          </p:cNvSpPr>
          <p:nvPr>
            <p:ph type="sldNum" sz="quarter" idx="12"/>
          </p:nvPr>
        </p:nvSpPr>
        <p:spPr>
          <a:noFill/>
        </p:spPr>
        <p:txBody>
          <a:bodyPr/>
          <a:lstStyle/>
          <a:p>
            <a:fld id="{3F1A12EB-A40B-45A7-8900-368AACD52D72}" type="slidenum">
              <a:rPr lang="en-US" smtClean="0"/>
              <a:pPr/>
              <a:t>38</a:t>
            </a:fld>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 calcmode="lin" valueType="num">
                                      <p:cBhvr additive="base">
                                        <p:cTn id="7" dur="500" fill="hold"/>
                                        <p:tgtEl>
                                          <p:spTgt spid="1064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4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6499">
                                            <p:txEl>
                                              <p:pRg st="1" end="1"/>
                                            </p:txEl>
                                          </p:spTgt>
                                        </p:tgtEl>
                                        <p:attrNameLst>
                                          <p:attrName>style.visibility</p:attrName>
                                        </p:attrNameLst>
                                      </p:cBhvr>
                                      <p:to>
                                        <p:strVal val="visible"/>
                                      </p:to>
                                    </p:set>
                                    <p:anim calcmode="lin" valueType="num">
                                      <p:cBhvr additive="base">
                                        <p:cTn id="13" dur="500" fill="hold"/>
                                        <p:tgtEl>
                                          <p:spTgt spid="10649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64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6499">
                                            <p:txEl>
                                              <p:pRg st="2" end="2"/>
                                            </p:txEl>
                                          </p:spTgt>
                                        </p:tgtEl>
                                        <p:attrNameLst>
                                          <p:attrName>style.visibility</p:attrName>
                                        </p:attrNameLst>
                                      </p:cBhvr>
                                      <p:to>
                                        <p:strVal val="visible"/>
                                      </p:to>
                                    </p:set>
                                    <p:anim calcmode="lin" valueType="num">
                                      <p:cBhvr additive="base">
                                        <p:cTn id="19" dur="500" fill="hold"/>
                                        <p:tgtEl>
                                          <p:spTgt spid="10649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64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06499">
                                            <p:txEl>
                                              <p:pRg st="3" end="3"/>
                                            </p:txEl>
                                          </p:spTgt>
                                        </p:tgtEl>
                                        <p:attrNameLst>
                                          <p:attrName>style.visibility</p:attrName>
                                        </p:attrNameLst>
                                      </p:cBhvr>
                                      <p:to>
                                        <p:strVal val="visible"/>
                                      </p:to>
                                    </p:set>
                                    <p:anim calcmode="lin" valueType="num">
                                      <p:cBhvr additive="base">
                                        <p:cTn id="25" dur="500" fill="hold"/>
                                        <p:tgtEl>
                                          <p:spTgt spid="10649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64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609600"/>
            <a:ext cx="7772400" cy="914400"/>
          </a:xfrm>
        </p:spPr>
        <p:txBody>
          <a:bodyPr/>
          <a:lstStyle/>
          <a:p>
            <a:r>
              <a:rPr lang="en-US" b="1" dirty="0" smtClean="0"/>
              <a:t>Elements of a Vision (cont.)</a:t>
            </a:r>
          </a:p>
        </p:txBody>
      </p:sp>
      <p:sp>
        <p:nvSpPr>
          <p:cNvPr id="107523" name="Rectangle 3"/>
          <p:cNvSpPr>
            <a:spLocks noGrp="1" noChangeArrowheads="1"/>
          </p:cNvSpPr>
          <p:nvPr>
            <p:ph type="body" idx="1"/>
          </p:nvPr>
        </p:nvSpPr>
        <p:spPr>
          <a:xfrm>
            <a:off x="304800" y="1676400"/>
            <a:ext cx="8534400" cy="4724400"/>
          </a:xfrm>
        </p:spPr>
        <p:txBody>
          <a:bodyPr>
            <a:normAutofit/>
          </a:bodyPr>
          <a:lstStyle/>
          <a:p>
            <a:pPr>
              <a:lnSpc>
                <a:spcPct val="80000"/>
              </a:lnSpc>
            </a:pPr>
            <a:r>
              <a:rPr lang="en-US" sz="2800" b="1" dirty="0" smtClean="0"/>
              <a:t>Effective mathematics instruction uses contexts and connections to engage students and increase the relevance of what is being learned.</a:t>
            </a:r>
          </a:p>
          <a:p>
            <a:pPr>
              <a:lnSpc>
                <a:spcPct val="80000"/>
              </a:lnSpc>
            </a:pPr>
            <a:r>
              <a:rPr lang="en-US" sz="2800" b="1" dirty="0" smtClean="0"/>
              <a:t>Effective mathematics instruction provides frequent opportunities for students communicate their reasoning and engage in productive discourse.</a:t>
            </a:r>
          </a:p>
          <a:p>
            <a:pPr>
              <a:lnSpc>
                <a:spcPct val="80000"/>
              </a:lnSpc>
            </a:pPr>
            <a:r>
              <a:rPr lang="en-US" sz="2800" b="1" dirty="0" smtClean="0"/>
              <a:t>Effective mathematics instruction incorporates on-going cumulative review.</a:t>
            </a:r>
          </a:p>
          <a:p>
            <a:pPr>
              <a:lnSpc>
                <a:spcPct val="80000"/>
              </a:lnSpc>
            </a:pPr>
            <a:r>
              <a:rPr lang="en-US" sz="2800" b="1" dirty="0" smtClean="0"/>
              <a:t>Effective mathematics instruction maximizes time on task.</a:t>
            </a:r>
          </a:p>
          <a:p>
            <a:pPr>
              <a:lnSpc>
                <a:spcPct val="80000"/>
              </a:lnSpc>
            </a:pPr>
            <a:r>
              <a:rPr lang="en-US" sz="2800" b="1" dirty="0" smtClean="0"/>
              <a:t>Effective mathematics instruction employs technology to enhance learning.</a:t>
            </a:r>
          </a:p>
        </p:txBody>
      </p:sp>
      <p:sp>
        <p:nvSpPr>
          <p:cNvPr id="47108" name="Slide Number Placeholder 3"/>
          <p:cNvSpPr>
            <a:spLocks noGrp="1"/>
          </p:cNvSpPr>
          <p:nvPr>
            <p:ph type="sldNum" sz="quarter" idx="12"/>
          </p:nvPr>
        </p:nvSpPr>
        <p:spPr>
          <a:noFill/>
        </p:spPr>
        <p:txBody>
          <a:bodyPr/>
          <a:lstStyle/>
          <a:p>
            <a:fld id="{A83507E1-1F1B-4B14-9C05-E78155729141}" type="slidenum">
              <a:rPr lang="en-US" smtClean="0"/>
              <a:pPr/>
              <a:t>39</a:t>
            </a:fld>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 calcmode="lin" valueType="num">
                                      <p:cBhvr additive="base">
                                        <p:cTn id="7" dur="500" fill="hold"/>
                                        <p:tgtEl>
                                          <p:spTgt spid="1075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75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7523">
                                            <p:txEl>
                                              <p:pRg st="1" end="1"/>
                                            </p:txEl>
                                          </p:spTgt>
                                        </p:tgtEl>
                                        <p:attrNameLst>
                                          <p:attrName>style.visibility</p:attrName>
                                        </p:attrNameLst>
                                      </p:cBhvr>
                                      <p:to>
                                        <p:strVal val="visible"/>
                                      </p:to>
                                    </p:set>
                                    <p:anim calcmode="lin" valueType="num">
                                      <p:cBhvr additive="base">
                                        <p:cTn id="13" dur="500" fill="hold"/>
                                        <p:tgtEl>
                                          <p:spTgt spid="1075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75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7523">
                                            <p:txEl>
                                              <p:pRg st="2" end="2"/>
                                            </p:txEl>
                                          </p:spTgt>
                                        </p:tgtEl>
                                        <p:attrNameLst>
                                          <p:attrName>style.visibility</p:attrName>
                                        </p:attrNameLst>
                                      </p:cBhvr>
                                      <p:to>
                                        <p:strVal val="visible"/>
                                      </p:to>
                                    </p:set>
                                    <p:anim calcmode="lin" valueType="num">
                                      <p:cBhvr additive="base">
                                        <p:cTn id="19" dur="500" fill="hold"/>
                                        <p:tgtEl>
                                          <p:spTgt spid="10752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75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7523">
                                            <p:txEl>
                                              <p:pRg st="3" end="3"/>
                                            </p:txEl>
                                          </p:spTgt>
                                        </p:tgtEl>
                                        <p:attrNameLst>
                                          <p:attrName>style.visibility</p:attrName>
                                        </p:attrNameLst>
                                      </p:cBhvr>
                                      <p:to>
                                        <p:strVal val="visible"/>
                                      </p:to>
                                    </p:set>
                                    <p:anim calcmode="lin" valueType="num">
                                      <p:cBhvr additive="base">
                                        <p:cTn id="25" dur="500" fill="hold"/>
                                        <p:tgtEl>
                                          <p:spTgt spid="10752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752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7523">
                                            <p:txEl>
                                              <p:pRg st="4" end="4"/>
                                            </p:txEl>
                                          </p:spTgt>
                                        </p:tgtEl>
                                        <p:attrNameLst>
                                          <p:attrName>style.visibility</p:attrName>
                                        </p:attrNameLst>
                                      </p:cBhvr>
                                      <p:to>
                                        <p:strVal val="visible"/>
                                      </p:to>
                                    </p:set>
                                    <p:anim calcmode="lin" valueType="num">
                                      <p:cBhvr additive="base">
                                        <p:cTn id="31" dur="500" fill="hold"/>
                                        <p:tgtEl>
                                          <p:spTgt spid="10752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75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2"/>
          <p:cNvSpPr>
            <a:spLocks noGrp="1"/>
          </p:cNvSpPr>
          <p:nvPr>
            <p:ph type="title"/>
          </p:nvPr>
        </p:nvSpPr>
        <p:spPr>
          <a:xfrm>
            <a:off x="762000" y="685800"/>
            <a:ext cx="7772400" cy="1143000"/>
          </a:xfrm>
        </p:spPr>
        <p:txBody>
          <a:bodyPr/>
          <a:lstStyle/>
          <a:p>
            <a:r>
              <a:rPr lang="en-US" b="1" dirty="0" smtClean="0">
                <a:solidFill>
                  <a:schemeClr val="tx1"/>
                </a:solidFill>
              </a:rPr>
              <a:t>This Morning’s Agenda</a:t>
            </a:r>
          </a:p>
        </p:txBody>
      </p:sp>
      <p:sp>
        <p:nvSpPr>
          <p:cNvPr id="6147" name="Content Placeholder 3"/>
          <p:cNvSpPr>
            <a:spLocks noGrp="1"/>
          </p:cNvSpPr>
          <p:nvPr>
            <p:ph idx="1"/>
          </p:nvPr>
        </p:nvSpPr>
        <p:spPr>
          <a:xfrm>
            <a:off x="304800" y="1600200"/>
            <a:ext cx="8610600" cy="4525963"/>
          </a:xfrm>
        </p:spPr>
        <p:txBody>
          <a:bodyPr>
            <a:normAutofit fontScale="92500" lnSpcReduction="20000"/>
          </a:bodyPr>
          <a:lstStyle/>
          <a:p>
            <a:endParaRPr lang="en-US" sz="3600" b="1" dirty="0" smtClean="0"/>
          </a:p>
          <a:p>
            <a:r>
              <a:rPr lang="en-US" sz="3600" b="1" dirty="0" smtClean="0"/>
              <a:t>It’s about the math – i.e., engaging problems</a:t>
            </a:r>
          </a:p>
          <a:p>
            <a:r>
              <a:rPr lang="en-US" sz="3600" b="1" dirty="0" smtClean="0"/>
              <a:t>Opening gambit and framing our roles</a:t>
            </a:r>
          </a:p>
          <a:p>
            <a:r>
              <a:rPr lang="en-US" sz="3600" b="1" dirty="0" smtClean="0"/>
              <a:t>Some sound bite perspectives or givens</a:t>
            </a:r>
          </a:p>
          <a:p>
            <a:r>
              <a:rPr lang="en-US" sz="3600" b="1" dirty="0" smtClean="0"/>
              <a:t>Current underperforming realities</a:t>
            </a:r>
          </a:p>
          <a:p>
            <a:r>
              <a:rPr lang="en-US" sz="3600" b="1" dirty="0" smtClean="0"/>
              <a:t>Some partial insights about alternatives in the form of components of a system of Effective Teacher Development</a:t>
            </a:r>
          </a:p>
          <a:p>
            <a:r>
              <a:rPr lang="en-US" sz="3600" b="1" dirty="0" smtClean="0"/>
              <a:t>Questions/comments</a:t>
            </a:r>
          </a:p>
        </p:txBody>
      </p:sp>
      <p:sp>
        <p:nvSpPr>
          <p:cNvPr id="6148" name="Slide Number Placeholder 1"/>
          <p:cNvSpPr>
            <a:spLocks noGrp="1"/>
          </p:cNvSpPr>
          <p:nvPr>
            <p:ph type="sldNum" sz="quarter" idx="12"/>
          </p:nvPr>
        </p:nvSpPr>
        <p:spPr>
          <a:noFill/>
        </p:spPr>
        <p:txBody>
          <a:bodyPr/>
          <a:lstStyle/>
          <a:p>
            <a:fld id="{6D21C9F9-B254-4877-B59B-4F9CDD54D10C}" type="slidenum">
              <a:rPr lang="en-US" smtClean="0"/>
              <a:pPr/>
              <a:t>4</a:t>
            </a:fld>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85800" y="609600"/>
            <a:ext cx="7772400" cy="914400"/>
          </a:xfrm>
        </p:spPr>
        <p:txBody>
          <a:bodyPr/>
          <a:lstStyle/>
          <a:p>
            <a:r>
              <a:rPr lang="en-US" b="1" dirty="0" smtClean="0"/>
              <a:t>Elements of a Vision (cont.)</a:t>
            </a:r>
          </a:p>
        </p:txBody>
      </p:sp>
      <p:sp>
        <p:nvSpPr>
          <p:cNvPr id="107523" name="Rectangle 3"/>
          <p:cNvSpPr>
            <a:spLocks noGrp="1" noChangeArrowheads="1"/>
          </p:cNvSpPr>
          <p:nvPr>
            <p:ph type="body" idx="1"/>
          </p:nvPr>
        </p:nvSpPr>
        <p:spPr>
          <a:xfrm>
            <a:off x="304800" y="1828800"/>
            <a:ext cx="8534400" cy="4267200"/>
          </a:xfrm>
        </p:spPr>
        <p:txBody>
          <a:bodyPr>
            <a:normAutofit fontScale="92500" lnSpcReduction="10000"/>
          </a:bodyPr>
          <a:lstStyle/>
          <a:p>
            <a:pPr>
              <a:lnSpc>
                <a:spcPct val="80000"/>
              </a:lnSpc>
            </a:pPr>
            <a:r>
              <a:rPr lang="en-US" sz="2800" b="1" dirty="0" smtClean="0"/>
              <a:t>Effective mathematics instruction gathers formative evidence of learning in every class.</a:t>
            </a:r>
          </a:p>
          <a:p>
            <a:pPr>
              <a:lnSpc>
                <a:spcPct val="80000"/>
              </a:lnSpc>
            </a:pPr>
            <a:r>
              <a:rPr lang="en-US" sz="2800" b="1" dirty="0" smtClean="0"/>
              <a:t>Effective mathematics instruction uses multiple forms of assessment and uses the results of this assessment to adjust instruction. </a:t>
            </a:r>
          </a:p>
          <a:p>
            <a:pPr>
              <a:lnSpc>
                <a:spcPct val="80000"/>
              </a:lnSpc>
            </a:pPr>
            <a:r>
              <a:rPr lang="en-US" sz="2800" b="1" dirty="0" smtClean="0"/>
              <a:t>Effective teachers of mathematics reflect on their teaching, individually and collaboratively, and make revisions to enhance student learning.</a:t>
            </a:r>
          </a:p>
          <a:p>
            <a:pPr>
              <a:lnSpc>
                <a:spcPct val="80000"/>
              </a:lnSpc>
              <a:buNone/>
            </a:pPr>
            <a:endParaRPr lang="en-US" sz="2800" b="1" dirty="0" smtClean="0"/>
          </a:p>
          <a:p>
            <a:pPr>
              <a:lnSpc>
                <a:spcPct val="80000"/>
              </a:lnSpc>
              <a:buNone/>
            </a:pPr>
            <a:r>
              <a:rPr lang="en-US" sz="2800" b="1" dirty="0" smtClean="0"/>
              <a:t>	</a:t>
            </a:r>
          </a:p>
          <a:p>
            <a:pPr>
              <a:lnSpc>
                <a:spcPct val="80000"/>
              </a:lnSpc>
              <a:buNone/>
            </a:pPr>
            <a:r>
              <a:rPr lang="en-US" sz="2800" b="1" dirty="0" smtClean="0"/>
              <a:t>	</a:t>
            </a:r>
            <a:r>
              <a:rPr lang="en-US" sz="2800" b="1" dirty="0" smtClean="0">
                <a:solidFill>
                  <a:srgbClr val="FF0000"/>
                </a:solidFill>
              </a:rPr>
              <a:t>(Is this what we see?   Is this what we train to? Is this the focus of our coaching?  Is this reflected in our evaluations?)   Why not?</a:t>
            </a:r>
          </a:p>
          <a:p>
            <a:pPr>
              <a:lnSpc>
                <a:spcPct val="80000"/>
              </a:lnSpc>
              <a:buNone/>
            </a:pPr>
            <a:endParaRPr lang="en-US" sz="2800" b="1" dirty="0" smtClean="0">
              <a:solidFill>
                <a:srgbClr val="FF0000"/>
              </a:solidFill>
            </a:endParaRPr>
          </a:p>
        </p:txBody>
      </p:sp>
      <p:sp>
        <p:nvSpPr>
          <p:cNvPr id="48132" name="Slide Number Placeholder 3"/>
          <p:cNvSpPr>
            <a:spLocks noGrp="1"/>
          </p:cNvSpPr>
          <p:nvPr>
            <p:ph type="sldNum" sz="quarter" idx="12"/>
          </p:nvPr>
        </p:nvSpPr>
        <p:spPr>
          <a:noFill/>
        </p:spPr>
        <p:txBody>
          <a:bodyPr/>
          <a:lstStyle/>
          <a:p>
            <a:fld id="{717F3A20-C687-4057-8002-7302DA1315F3}" type="slidenum">
              <a:rPr lang="en-US" smtClean="0"/>
              <a:pPr/>
              <a:t>40</a:t>
            </a:fld>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 calcmode="lin" valueType="num">
                                      <p:cBhvr additive="base">
                                        <p:cTn id="7" dur="500" fill="hold"/>
                                        <p:tgtEl>
                                          <p:spTgt spid="1075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75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7523">
                                            <p:txEl>
                                              <p:pRg st="1" end="1"/>
                                            </p:txEl>
                                          </p:spTgt>
                                        </p:tgtEl>
                                        <p:attrNameLst>
                                          <p:attrName>style.visibility</p:attrName>
                                        </p:attrNameLst>
                                      </p:cBhvr>
                                      <p:to>
                                        <p:strVal val="visible"/>
                                      </p:to>
                                    </p:set>
                                    <p:anim calcmode="lin" valueType="num">
                                      <p:cBhvr additive="base">
                                        <p:cTn id="13" dur="500" fill="hold"/>
                                        <p:tgtEl>
                                          <p:spTgt spid="1075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75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7523">
                                            <p:txEl>
                                              <p:pRg st="2" end="2"/>
                                            </p:txEl>
                                          </p:spTgt>
                                        </p:tgtEl>
                                        <p:attrNameLst>
                                          <p:attrName>style.visibility</p:attrName>
                                        </p:attrNameLst>
                                      </p:cBhvr>
                                      <p:to>
                                        <p:strVal val="visible"/>
                                      </p:to>
                                    </p:set>
                                    <p:anim calcmode="lin" valueType="num">
                                      <p:cBhvr additive="base">
                                        <p:cTn id="19" dur="500" fill="hold"/>
                                        <p:tgtEl>
                                          <p:spTgt spid="10752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75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7523">
                                            <p:txEl>
                                              <p:pRg st="4" end="4"/>
                                            </p:txEl>
                                          </p:spTgt>
                                        </p:tgtEl>
                                        <p:attrNameLst>
                                          <p:attrName>style.visibility</p:attrName>
                                        </p:attrNameLst>
                                      </p:cBhvr>
                                      <p:to>
                                        <p:strVal val="visible"/>
                                      </p:to>
                                    </p:set>
                                    <p:anim calcmode="lin" valueType="num">
                                      <p:cBhvr additive="base">
                                        <p:cTn id="25" dur="500" fill="hold"/>
                                        <p:tgtEl>
                                          <p:spTgt spid="10752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752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7523">
                                            <p:txEl>
                                              <p:pRg st="5" end="5"/>
                                            </p:txEl>
                                          </p:spTgt>
                                        </p:tgtEl>
                                        <p:attrNameLst>
                                          <p:attrName>style.visibility</p:attrName>
                                        </p:attrNameLst>
                                      </p:cBhvr>
                                      <p:to>
                                        <p:strVal val="visible"/>
                                      </p:to>
                                    </p:set>
                                    <p:anim calcmode="lin" valueType="num">
                                      <p:cBhvr additive="base">
                                        <p:cTn id="31" dur="500" fill="hold"/>
                                        <p:tgtEl>
                                          <p:spTgt spid="107523">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752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 coach, we need a structure</a:t>
            </a:r>
            <a:endParaRPr lang="en-US" b="1" dirty="0"/>
          </a:p>
        </p:txBody>
      </p:sp>
      <p:sp>
        <p:nvSpPr>
          <p:cNvPr id="3" name="Content Placeholder 2"/>
          <p:cNvSpPr>
            <a:spLocks noGrp="1"/>
          </p:cNvSpPr>
          <p:nvPr>
            <p:ph idx="1"/>
          </p:nvPr>
        </p:nvSpPr>
        <p:spPr>
          <a:xfrm>
            <a:off x="457200" y="1295400"/>
            <a:ext cx="8229600" cy="5105400"/>
          </a:xfrm>
        </p:spPr>
        <p:txBody>
          <a:bodyPr>
            <a:normAutofit fontScale="92500" lnSpcReduction="10000"/>
          </a:bodyPr>
          <a:lstStyle/>
          <a:p>
            <a:r>
              <a:rPr lang="en-US" sz="2800" b="1" dirty="0" smtClean="0">
                <a:latin typeface="Arial" pitchFamily="34" charset="0"/>
                <a:cs typeface="Arial" pitchFamily="34" charset="0"/>
              </a:rPr>
              <a:t>Was there opportunity for the students to learn?  Why and why not?  When and when not?</a:t>
            </a:r>
          </a:p>
          <a:p>
            <a:r>
              <a:rPr lang="en-US" sz="2800" b="1" dirty="0" smtClean="0">
                <a:latin typeface="Arial" pitchFamily="34" charset="0"/>
                <a:cs typeface="Arial" pitchFamily="34" charset="0"/>
              </a:rPr>
              <a:t>What evidence was there that the mathematics was in fact learned?  How was it collected and what did it tell us?</a:t>
            </a:r>
          </a:p>
          <a:p>
            <a:r>
              <a:rPr lang="en-US" sz="2800" b="1" dirty="0" smtClean="0">
                <a:latin typeface="Arial" pitchFamily="34" charset="0"/>
                <a:cs typeface="Arial" pitchFamily="34" charset="0"/>
              </a:rPr>
              <a:t>How well planned were the tasks, questions and flow?</a:t>
            </a:r>
          </a:p>
          <a:p>
            <a:r>
              <a:rPr lang="en-US" sz="2800" b="1" dirty="0" smtClean="0">
                <a:latin typeface="Arial" pitchFamily="34" charset="0"/>
                <a:cs typeface="Arial" pitchFamily="34" charset="0"/>
              </a:rPr>
              <a:t>What worked and was worthy of praise?</a:t>
            </a:r>
          </a:p>
          <a:p>
            <a:r>
              <a:rPr lang="en-US" sz="2800" b="1" dirty="0" smtClean="0">
                <a:latin typeface="Arial" pitchFamily="34" charset="0"/>
                <a:cs typeface="Arial" pitchFamily="34" charset="0"/>
              </a:rPr>
              <a:t>What didn’t work and why?</a:t>
            </a:r>
          </a:p>
          <a:p>
            <a:r>
              <a:rPr lang="en-US" sz="2800" b="1" dirty="0" smtClean="0">
                <a:latin typeface="Arial" pitchFamily="34" charset="0"/>
                <a:cs typeface="Arial" pitchFamily="34" charset="0"/>
              </a:rPr>
              <a:t>What opportunities were missed?</a:t>
            </a:r>
          </a:p>
          <a:p>
            <a:r>
              <a:rPr lang="en-US" sz="2800" b="1" dirty="0" smtClean="0">
                <a:latin typeface="Arial" pitchFamily="34" charset="0"/>
                <a:cs typeface="Arial" pitchFamily="34" charset="0"/>
              </a:rPr>
              <a:t>What growth nugget can I leave with the teacher?</a:t>
            </a:r>
            <a:endParaRPr lang="en-US" sz="2800" b="1"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801A074F-1342-455D-AC47-C6A96C26A4E5}" type="slidenum">
              <a:rPr lang="en-US" smtClean="0"/>
              <a:pPr/>
              <a:t>41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normAutofit fontScale="90000"/>
          </a:bodyPr>
          <a:lstStyle/>
          <a:p>
            <a:r>
              <a:rPr lang="en-US" sz="3600" b="1" dirty="0" smtClean="0">
                <a:solidFill>
                  <a:schemeClr val="tx1"/>
                </a:solidFill>
              </a:rPr>
              <a:t>For collaboration, we need time and structures</a:t>
            </a:r>
            <a:endParaRPr lang="en-US" sz="3600" dirty="0" smtClean="0"/>
          </a:p>
        </p:txBody>
      </p:sp>
      <p:sp>
        <p:nvSpPr>
          <p:cNvPr id="120835" name="Content Placeholder 2"/>
          <p:cNvSpPr>
            <a:spLocks noGrp="1"/>
          </p:cNvSpPr>
          <p:nvPr>
            <p:ph idx="1"/>
          </p:nvPr>
        </p:nvSpPr>
        <p:spPr/>
        <p:txBody>
          <a:bodyPr/>
          <a:lstStyle/>
          <a:p>
            <a:r>
              <a:rPr lang="en-US" sz="2000" b="1" dirty="0" smtClean="0">
                <a:latin typeface="Arial" pitchFamily="34" charset="0"/>
                <a:cs typeface="Arial" pitchFamily="34" charset="0"/>
              </a:rPr>
              <a:t>Structured and focused department meetings</a:t>
            </a:r>
          </a:p>
          <a:p>
            <a:r>
              <a:rPr lang="en-US" sz="2000" b="1" dirty="0" smtClean="0">
                <a:latin typeface="Arial" pitchFamily="34" charset="0"/>
                <a:cs typeface="Arial" pitchFamily="34" charset="0"/>
              </a:rPr>
              <a:t>Before school breakfast sessions</a:t>
            </a:r>
          </a:p>
          <a:p>
            <a:r>
              <a:rPr lang="en-US" sz="2000" b="1" dirty="0" smtClean="0">
                <a:latin typeface="Arial" pitchFamily="34" charset="0"/>
                <a:cs typeface="Arial" pitchFamily="34" charset="0"/>
              </a:rPr>
              <a:t>Common planning time – by grade and by department</a:t>
            </a:r>
          </a:p>
          <a:p>
            <a:r>
              <a:rPr lang="en-US" sz="2000" b="1" dirty="0" smtClean="0">
                <a:latin typeface="Arial" pitchFamily="34" charset="0"/>
                <a:cs typeface="Arial" pitchFamily="34" charset="0"/>
              </a:rPr>
              <a:t>Pizza and beer/wine after school sessions </a:t>
            </a:r>
          </a:p>
          <a:p>
            <a:r>
              <a:rPr lang="en-US" sz="2000" b="1" dirty="0" smtClean="0">
                <a:latin typeface="Arial" pitchFamily="34" charset="0"/>
                <a:cs typeface="Arial" pitchFamily="34" charset="0"/>
              </a:rPr>
              <a:t>Released time 1 p.m. to 4 p.m. sessions</a:t>
            </a:r>
          </a:p>
          <a:p>
            <a:r>
              <a:rPr lang="en-US" sz="2000" b="1" dirty="0" smtClean="0">
                <a:latin typeface="Arial" pitchFamily="34" charset="0"/>
                <a:cs typeface="Arial" pitchFamily="34" charset="0"/>
              </a:rPr>
              <a:t>Hiring substitutes to release teachers for classroom visits</a:t>
            </a:r>
          </a:p>
          <a:p>
            <a:r>
              <a:rPr lang="en-US" sz="2000" b="1" dirty="0" smtClean="0">
                <a:latin typeface="Arial" pitchFamily="34" charset="0"/>
                <a:cs typeface="Arial" pitchFamily="34" charset="0"/>
              </a:rPr>
              <a:t>Coach or principal teaching one or more classes to free up teacher to visit colleagues</a:t>
            </a:r>
          </a:p>
          <a:p>
            <a:r>
              <a:rPr lang="en-US" sz="2000" b="1" dirty="0" smtClean="0">
                <a:latin typeface="Arial" pitchFamily="34" charset="0"/>
                <a:cs typeface="Arial" pitchFamily="34" charset="0"/>
              </a:rPr>
              <a:t>After school sessions with teacher who visited, teacher who was visited and the principal and/or coach to debrief</a:t>
            </a:r>
          </a:p>
          <a:p>
            <a:r>
              <a:rPr lang="en-US" sz="2000" b="1" dirty="0" smtClean="0">
                <a:latin typeface="Arial" pitchFamily="34" charset="0"/>
                <a:cs typeface="Arial" pitchFamily="34" charset="0"/>
              </a:rPr>
              <a:t>Summer workshops</a:t>
            </a:r>
          </a:p>
          <a:p>
            <a:r>
              <a:rPr lang="en-US" sz="2000" b="1" dirty="0" smtClean="0">
                <a:latin typeface="Arial" pitchFamily="34" charset="0"/>
                <a:cs typeface="Arial" pitchFamily="34" charset="0"/>
              </a:rPr>
              <a:t>Department seminars</a:t>
            </a:r>
          </a:p>
          <a:p>
            <a:endParaRPr lang="en-US" sz="1800" dirty="0" smtClean="0"/>
          </a:p>
        </p:txBody>
      </p:sp>
      <p:sp>
        <p:nvSpPr>
          <p:cNvPr id="120836" name="Slide Number Placeholder 3"/>
          <p:cNvSpPr>
            <a:spLocks noGrp="1"/>
          </p:cNvSpPr>
          <p:nvPr>
            <p:ph type="sldNum" sz="quarter" idx="12"/>
          </p:nvPr>
        </p:nvSpPr>
        <p:spPr>
          <a:noFill/>
        </p:spPr>
        <p:txBody>
          <a:bodyPr/>
          <a:lstStyle/>
          <a:p>
            <a:fld id="{6DCCE3A3-0505-45DD-86C8-66E0E30FE0D9}" type="slidenum">
              <a:rPr lang="en-US" smtClean="0"/>
              <a:pPr/>
              <a:t>42</a:t>
            </a:fld>
            <a:endParaRPr lang="en-US"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152400" y="228600"/>
            <a:ext cx="8763000" cy="838200"/>
          </a:xfrm>
        </p:spPr>
        <p:txBody>
          <a:bodyPr>
            <a:noAutofit/>
          </a:bodyPr>
          <a:lstStyle/>
          <a:p>
            <a:r>
              <a:rPr lang="en-US" sz="4000" b="1" dirty="0" smtClean="0"/>
              <a:t>For collaboration, we need strategies 1</a:t>
            </a:r>
            <a:endParaRPr lang="en-US" sz="4000" b="1" dirty="0" smtClean="0">
              <a:solidFill>
                <a:schemeClr val="tx1"/>
              </a:solidFill>
            </a:endParaRPr>
          </a:p>
        </p:txBody>
      </p:sp>
      <p:sp>
        <p:nvSpPr>
          <p:cNvPr id="121859" name="Content Placeholder 2"/>
          <p:cNvSpPr>
            <a:spLocks noGrp="1"/>
          </p:cNvSpPr>
          <p:nvPr>
            <p:ph idx="1"/>
          </p:nvPr>
        </p:nvSpPr>
        <p:spPr>
          <a:xfrm>
            <a:off x="762000" y="1066800"/>
            <a:ext cx="8077200" cy="5486400"/>
          </a:xfrm>
        </p:spPr>
        <p:txBody>
          <a:bodyPr>
            <a:normAutofit lnSpcReduction="10000"/>
          </a:bodyPr>
          <a:lstStyle/>
          <a:p>
            <a:pPr>
              <a:buFontTx/>
              <a:buNone/>
            </a:pPr>
            <a:r>
              <a:rPr lang="en-US" sz="1800" b="1" dirty="0" smtClean="0">
                <a:latin typeface="Arial" pitchFamily="34" charset="0"/>
                <a:cs typeface="Arial" pitchFamily="34" charset="0"/>
              </a:rPr>
              <a:t>Potential Strategies for developing professional learning communities:</a:t>
            </a:r>
          </a:p>
          <a:p>
            <a:r>
              <a:rPr lang="en-US" sz="1800" b="1" dirty="0" smtClean="0">
                <a:latin typeface="Arial" pitchFamily="34" charset="0"/>
                <a:cs typeface="Arial" pitchFamily="34" charset="0"/>
              </a:rPr>
              <a:t>Classroom visits – one teacher visits a colleague and the they debrief</a:t>
            </a:r>
          </a:p>
          <a:p>
            <a:r>
              <a:rPr lang="en-US" sz="1800" b="1" dirty="0" smtClean="0">
                <a:latin typeface="Arial" pitchFamily="34" charset="0"/>
                <a:cs typeface="Arial" pitchFamily="34" charset="0"/>
              </a:rPr>
              <a:t>Demonstration classes by teachers or coaches with follow-up debriefing</a:t>
            </a:r>
          </a:p>
          <a:p>
            <a:r>
              <a:rPr lang="en-US" sz="1800" b="1" dirty="0" smtClean="0">
                <a:latin typeface="Arial" pitchFamily="34" charset="0"/>
                <a:cs typeface="Arial" pitchFamily="34" charset="0"/>
              </a:rPr>
              <a:t>Co-teaching opportunities with one class or by joining two classes for a period</a:t>
            </a:r>
          </a:p>
          <a:p>
            <a:r>
              <a:rPr lang="en-US" sz="1800" b="1" dirty="0" smtClean="0">
                <a:latin typeface="Arial" pitchFamily="34" charset="0"/>
                <a:cs typeface="Arial" pitchFamily="34" charset="0"/>
              </a:rPr>
              <a:t>Common readings assigned, with a discussion focus on:</a:t>
            </a:r>
          </a:p>
          <a:p>
            <a:pPr lvl="1"/>
            <a:r>
              <a:rPr lang="en-US" sz="1800" b="1" dirty="0" smtClean="0">
                <a:latin typeface="Arial" pitchFamily="34" charset="0"/>
                <a:cs typeface="Arial" pitchFamily="34" charset="0"/>
              </a:rPr>
              <a:t>To what degree are we already addressing the issue or issues raised in this article?</a:t>
            </a:r>
          </a:p>
          <a:p>
            <a:pPr lvl="1"/>
            <a:r>
              <a:rPr lang="en-US" sz="1800" b="1" dirty="0" smtClean="0">
                <a:latin typeface="Arial" pitchFamily="34" charset="0"/>
                <a:cs typeface="Arial" pitchFamily="34" charset="0"/>
              </a:rPr>
              <a:t>In what ways are we not addressing all or part of this issue?</a:t>
            </a:r>
          </a:p>
          <a:p>
            <a:pPr lvl="1"/>
            <a:r>
              <a:rPr lang="en-US" sz="1800" b="1" dirty="0" smtClean="0">
                <a:latin typeface="Arial" pitchFamily="34" charset="0"/>
                <a:cs typeface="Arial" pitchFamily="34" charset="0"/>
              </a:rPr>
              <a:t>What are the reasons that we are not addressing this issue?</a:t>
            </a:r>
          </a:p>
          <a:p>
            <a:pPr lvl="1"/>
            <a:r>
              <a:rPr lang="en-US" sz="1800" b="1" dirty="0" smtClean="0">
                <a:latin typeface="Arial" pitchFamily="34" charset="0"/>
                <a:cs typeface="Arial" pitchFamily="34" charset="0"/>
              </a:rPr>
              <a:t>What steps can we take to make improvements and narrow the gap between what we are currently doing and what we should be doing?</a:t>
            </a:r>
          </a:p>
          <a:p>
            <a:r>
              <a:rPr lang="en-US" sz="1800" b="1" dirty="0" smtClean="0">
                <a:latin typeface="Arial" pitchFamily="34" charset="0"/>
                <a:cs typeface="Arial" pitchFamily="34" charset="0"/>
              </a:rPr>
              <a:t>Technology demonstrations (graphing calculators, SMART boards, document readers, etc.)</a:t>
            </a:r>
          </a:p>
          <a:p>
            <a:r>
              <a:rPr lang="en-US" sz="1800" b="1" dirty="0" smtClean="0">
                <a:latin typeface="Arial" pitchFamily="34" charset="0"/>
                <a:cs typeface="Arial" pitchFamily="34" charset="0"/>
              </a:rPr>
              <a:t>Collaborative lesson development</a:t>
            </a:r>
          </a:p>
          <a:p>
            <a:pPr>
              <a:buFontTx/>
              <a:buNone/>
            </a:pPr>
            <a:endParaRPr lang="en-US" dirty="0" smtClean="0"/>
          </a:p>
        </p:txBody>
      </p:sp>
      <p:sp>
        <p:nvSpPr>
          <p:cNvPr id="121860" name="Slide Number Placeholder 3"/>
          <p:cNvSpPr>
            <a:spLocks noGrp="1"/>
          </p:cNvSpPr>
          <p:nvPr>
            <p:ph type="sldNum" sz="quarter" idx="12"/>
          </p:nvPr>
        </p:nvSpPr>
        <p:spPr>
          <a:noFill/>
        </p:spPr>
        <p:txBody>
          <a:bodyPr/>
          <a:lstStyle/>
          <a:p>
            <a:fld id="{3EA8463A-A87C-4805-B611-7DF8ED7C6295}" type="slidenum">
              <a:rPr lang="en-US" smtClean="0"/>
              <a:pPr/>
              <a:t>43</a:t>
            </a:fld>
            <a:endParaRPr lang="en-US"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152400" y="228600"/>
            <a:ext cx="8763000" cy="838200"/>
          </a:xfrm>
        </p:spPr>
        <p:txBody>
          <a:bodyPr>
            <a:normAutofit fontScale="90000"/>
          </a:bodyPr>
          <a:lstStyle/>
          <a:p>
            <a:r>
              <a:rPr lang="en-US" b="1" dirty="0" smtClean="0"/>
              <a:t>For collaboration, we need strategies 2</a:t>
            </a:r>
            <a:endParaRPr lang="en-US" b="1" dirty="0" smtClean="0">
              <a:solidFill>
                <a:schemeClr val="tx1"/>
              </a:solidFill>
            </a:endParaRPr>
          </a:p>
        </p:txBody>
      </p:sp>
      <p:sp>
        <p:nvSpPr>
          <p:cNvPr id="121859" name="Content Placeholder 2"/>
          <p:cNvSpPr>
            <a:spLocks noGrp="1"/>
          </p:cNvSpPr>
          <p:nvPr>
            <p:ph idx="1"/>
          </p:nvPr>
        </p:nvSpPr>
        <p:spPr>
          <a:xfrm>
            <a:off x="762000" y="1066800"/>
            <a:ext cx="8077200" cy="5486400"/>
          </a:xfrm>
        </p:spPr>
        <p:txBody>
          <a:bodyPr/>
          <a:lstStyle/>
          <a:p>
            <a:pPr>
              <a:buFontTx/>
              <a:buNone/>
            </a:pPr>
            <a:r>
              <a:rPr lang="en-US" sz="2000" b="1" dirty="0" smtClean="0">
                <a:latin typeface="Arial" pitchFamily="34" charset="0"/>
                <a:cs typeface="Arial" pitchFamily="34" charset="0"/>
              </a:rPr>
              <a:t>Potential Strategies for developing professional learning communities:</a:t>
            </a:r>
          </a:p>
          <a:p>
            <a:r>
              <a:rPr lang="en-US" sz="2000" b="1" dirty="0" smtClean="0">
                <a:latin typeface="Arial" pitchFamily="34" charset="0"/>
                <a:cs typeface="Arial" pitchFamily="34" charset="0"/>
              </a:rPr>
              <a:t>Video analysis of lessons</a:t>
            </a:r>
          </a:p>
          <a:p>
            <a:r>
              <a:rPr lang="en-US" sz="2000" b="1" dirty="0" smtClean="0">
                <a:latin typeface="Arial" pitchFamily="34" charset="0"/>
                <a:cs typeface="Arial" pitchFamily="34" charset="0"/>
              </a:rPr>
              <a:t>Analysis of student work</a:t>
            </a:r>
          </a:p>
          <a:p>
            <a:r>
              <a:rPr lang="en-US" sz="2000" b="1" dirty="0" smtClean="0">
                <a:latin typeface="Arial" pitchFamily="34" charset="0"/>
                <a:cs typeface="Arial" pitchFamily="34" charset="0"/>
              </a:rPr>
              <a:t>Development and review of common finals and unit assessments</a:t>
            </a:r>
          </a:p>
          <a:p>
            <a:r>
              <a:rPr lang="en-US" sz="2000" b="1" dirty="0" smtClean="0">
                <a:latin typeface="Arial" pitchFamily="34" charset="0"/>
                <a:cs typeface="Arial" pitchFamily="34" charset="0"/>
              </a:rPr>
              <a:t>What’s the data tell us sessions based on state and local assessments</a:t>
            </a:r>
          </a:p>
          <a:p>
            <a:r>
              <a:rPr lang="en-US" sz="2000" b="1" dirty="0" smtClean="0">
                <a:latin typeface="Arial" pitchFamily="34" charset="0"/>
                <a:cs typeface="Arial" pitchFamily="34" charset="0"/>
              </a:rPr>
              <a:t>“What’s not working” sessions</a:t>
            </a:r>
          </a:p>
          <a:p>
            <a:r>
              <a:rPr lang="en-US" sz="2000" b="1" dirty="0" smtClean="0">
                <a:latin typeface="Arial" pitchFamily="34" charset="0"/>
                <a:cs typeface="Arial" pitchFamily="34" charset="0"/>
              </a:rPr>
              <a:t>Principal expectations for collaboration are clear and tangibly supported</a:t>
            </a:r>
          </a:p>
          <a:p>
            <a:r>
              <a:rPr lang="en-US" sz="2000" b="1" dirty="0" smtClean="0">
                <a:latin typeface="Arial" pitchFamily="34" charset="0"/>
                <a:cs typeface="Arial" pitchFamily="34" charset="0"/>
              </a:rPr>
              <a:t>Policy analysis discussions, e.g. grading, placement, requirements, promotion, grouping practices, course options, etc.</a:t>
            </a:r>
          </a:p>
          <a:p>
            <a:pPr>
              <a:buFontTx/>
              <a:buNone/>
            </a:pPr>
            <a:endParaRPr lang="en-US" dirty="0" smtClean="0"/>
          </a:p>
        </p:txBody>
      </p:sp>
      <p:sp>
        <p:nvSpPr>
          <p:cNvPr id="121860" name="Slide Number Placeholder 3"/>
          <p:cNvSpPr>
            <a:spLocks noGrp="1"/>
          </p:cNvSpPr>
          <p:nvPr>
            <p:ph type="sldNum" sz="quarter" idx="12"/>
          </p:nvPr>
        </p:nvSpPr>
        <p:spPr>
          <a:noFill/>
        </p:spPr>
        <p:txBody>
          <a:bodyPr/>
          <a:lstStyle/>
          <a:p>
            <a:fld id="{3EA8463A-A87C-4805-B611-7DF8ED7C6295}" type="slidenum">
              <a:rPr lang="en-US" smtClean="0"/>
              <a:pPr/>
              <a:t>44</a:t>
            </a:fld>
            <a:endParaRPr lang="en-US"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52400" y="1600200"/>
            <a:ext cx="8839200" cy="4525963"/>
          </a:xfrm>
        </p:spPr>
        <p:txBody>
          <a:bodyPr>
            <a:normAutofit/>
          </a:bodyPr>
          <a:lstStyle/>
          <a:p>
            <a:pPr algn="ctr">
              <a:buNone/>
            </a:pPr>
            <a:r>
              <a:rPr lang="en-US" sz="7200" b="1" dirty="0" smtClean="0"/>
              <a:t>Thank you!</a:t>
            </a:r>
          </a:p>
          <a:p>
            <a:pPr algn="ctr">
              <a:buNone/>
            </a:pPr>
            <a:endParaRPr lang="en-US" sz="7200" b="1" dirty="0" smtClean="0"/>
          </a:p>
          <a:p>
            <a:pPr algn="ctr">
              <a:buNone/>
            </a:pPr>
            <a:r>
              <a:rPr lang="en-US" sz="6000" b="1" dirty="0" smtClean="0"/>
              <a:t>(sleinwand@air.org)</a:t>
            </a:r>
          </a:p>
        </p:txBody>
      </p:sp>
      <p:sp>
        <p:nvSpPr>
          <p:cNvPr id="4" name="Slide Number Placeholder 3"/>
          <p:cNvSpPr>
            <a:spLocks noGrp="1"/>
          </p:cNvSpPr>
          <p:nvPr>
            <p:ph type="sldNum" sz="quarter" idx="12"/>
          </p:nvPr>
        </p:nvSpPr>
        <p:spPr/>
        <p:txBody>
          <a:bodyPr/>
          <a:lstStyle/>
          <a:p>
            <a:fld id="{FD7C39A0-D37C-4A08-A018-E6032CB98F0F}" type="slidenum">
              <a:rPr lang="en-US" smtClean="0"/>
              <a:pPr/>
              <a:t>45</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b="1" dirty="0" smtClean="0">
                <a:solidFill>
                  <a:schemeClr val="tx1"/>
                </a:solidFill>
              </a:rPr>
              <a:t>My Goals (typically):</a:t>
            </a:r>
          </a:p>
        </p:txBody>
      </p:sp>
      <p:sp>
        <p:nvSpPr>
          <p:cNvPr id="3" name="Content Placeholder 2"/>
          <p:cNvSpPr>
            <a:spLocks noGrp="1"/>
          </p:cNvSpPr>
          <p:nvPr>
            <p:ph idx="1"/>
          </p:nvPr>
        </p:nvSpPr>
        <p:spPr/>
        <p:txBody>
          <a:bodyPr>
            <a:normAutofit fontScale="92500" lnSpcReduction="10000"/>
          </a:bodyPr>
          <a:lstStyle/>
          <a:p>
            <a:r>
              <a:rPr lang="en-US" b="1" dirty="0" smtClean="0"/>
              <a:t>Share (some ideas, perspectives and concerns)</a:t>
            </a:r>
          </a:p>
          <a:p>
            <a:r>
              <a:rPr lang="en-US" b="1" dirty="0" smtClean="0"/>
              <a:t>Validate (your beliefs and concerns)</a:t>
            </a:r>
          </a:p>
          <a:p>
            <a:r>
              <a:rPr lang="en-US" b="1" dirty="0" smtClean="0"/>
              <a:t>Stimulate (thought, revision and action)</a:t>
            </a:r>
          </a:p>
          <a:p>
            <a:r>
              <a:rPr lang="en-US" b="1" dirty="0" err="1" smtClean="0"/>
              <a:t>Enarm</a:t>
            </a:r>
            <a:r>
              <a:rPr lang="en-US" b="1" dirty="0" smtClean="0"/>
              <a:t> (findings and an alternative proposal)</a:t>
            </a:r>
          </a:p>
          <a:p>
            <a:r>
              <a:rPr lang="en-US" b="1" dirty="0" smtClean="0"/>
              <a:t>Provoke (because with out discomfort this is no change)</a:t>
            </a:r>
          </a:p>
          <a:p>
            <a:pPr>
              <a:buFontTx/>
              <a:buNone/>
            </a:pPr>
            <a:endParaRPr lang="en-US" b="1" dirty="0" smtClean="0"/>
          </a:p>
          <a:p>
            <a:pPr algn="ctr">
              <a:buFontTx/>
              <a:buNone/>
            </a:pPr>
            <a:r>
              <a:rPr lang="en-US" sz="5400" b="1" dirty="0" smtClean="0"/>
              <a:t>Ready?</a:t>
            </a:r>
          </a:p>
        </p:txBody>
      </p:sp>
      <p:sp>
        <p:nvSpPr>
          <p:cNvPr id="7172" name="Slide Number Placeholder 3"/>
          <p:cNvSpPr>
            <a:spLocks noGrp="1"/>
          </p:cNvSpPr>
          <p:nvPr>
            <p:ph type="sldNum" sz="quarter" idx="12"/>
          </p:nvPr>
        </p:nvSpPr>
        <p:spPr>
          <a:noFill/>
        </p:spPr>
        <p:txBody>
          <a:bodyPr/>
          <a:lstStyle/>
          <a:p>
            <a:fld id="{B639708E-50DE-43E1-BA27-B9430A8964F2}" type="slidenum">
              <a:rPr lang="en-US" smtClean="0"/>
              <a:pPr/>
              <a:t>5</a:t>
            </a:fld>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b="1" dirty="0" smtClean="0">
                <a:solidFill>
                  <a:schemeClr val="tx1"/>
                </a:solidFill>
              </a:rPr>
              <a:t>Opening Gambit</a:t>
            </a:r>
          </a:p>
        </p:txBody>
      </p:sp>
      <p:sp>
        <p:nvSpPr>
          <p:cNvPr id="5123" name="Content Placeholder 2"/>
          <p:cNvSpPr>
            <a:spLocks noGrp="1"/>
          </p:cNvSpPr>
          <p:nvPr>
            <p:ph idx="1"/>
          </p:nvPr>
        </p:nvSpPr>
        <p:spPr/>
        <p:txBody>
          <a:bodyPr>
            <a:normAutofit lnSpcReduction="10000"/>
          </a:bodyPr>
          <a:lstStyle/>
          <a:p>
            <a:pPr algn="ctr">
              <a:buFontTx/>
              <a:buNone/>
            </a:pPr>
            <a:r>
              <a:rPr lang="en-US" sz="4000" b="1" dirty="0" smtClean="0"/>
              <a:t>Your knowledge, experience, insights, creativity, energy and expertise are desperately needed to significantly improve the knowledge and capacity of the nation’s teachers of mathematics.</a:t>
            </a:r>
          </a:p>
          <a:p>
            <a:pPr algn="ctr">
              <a:buFontTx/>
              <a:buNone/>
            </a:pPr>
            <a:endParaRPr lang="en-US" sz="4000" b="1" dirty="0" smtClean="0"/>
          </a:p>
          <a:p>
            <a:pPr algn="ctr">
              <a:buFontTx/>
              <a:buNone/>
            </a:pPr>
            <a:r>
              <a:rPr lang="en-US" sz="2800" b="1" dirty="0" smtClean="0"/>
              <a:t>(If you don’t feed inadequate…..)</a:t>
            </a:r>
          </a:p>
        </p:txBody>
      </p:sp>
      <p:sp>
        <p:nvSpPr>
          <p:cNvPr id="5124" name="Slide Number Placeholder 3"/>
          <p:cNvSpPr>
            <a:spLocks noGrp="1"/>
          </p:cNvSpPr>
          <p:nvPr>
            <p:ph type="sldNum" sz="quarter" idx="12"/>
          </p:nvPr>
        </p:nvSpPr>
        <p:spPr>
          <a:noFill/>
        </p:spPr>
        <p:txBody>
          <a:bodyPr/>
          <a:lstStyle/>
          <a:p>
            <a:fld id="{ED25B4EB-21C4-402E-8CAD-ADF811A32E55}" type="slidenum">
              <a:rPr lang="en-US" smtClean="0"/>
              <a:pPr/>
              <a:t>6</a:t>
            </a:fld>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609600"/>
            <a:ext cx="7772400" cy="457200"/>
          </a:xfrm>
        </p:spPr>
        <p:txBody>
          <a:bodyPr>
            <a:normAutofit fontScale="90000"/>
          </a:bodyPr>
          <a:lstStyle/>
          <a:p>
            <a:endParaRPr lang="en-US" dirty="0" smtClean="0"/>
          </a:p>
        </p:txBody>
      </p:sp>
      <p:sp>
        <p:nvSpPr>
          <p:cNvPr id="12291" name="Content Placeholder 2"/>
          <p:cNvSpPr>
            <a:spLocks noGrp="1"/>
          </p:cNvSpPr>
          <p:nvPr>
            <p:ph idx="1"/>
          </p:nvPr>
        </p:nvSpPr>
        <p:spPr>
          <a:xfrm>
            <a:off x="533400" y="1371600"/>
            <a:ext cx="7772400" cy="4724400"/>
          </a:xfrm>
        </p:spPr>
        <p:txBody>
          <a:bodyPr/>
          <a:lstStyle/>
          <a:p>
            <a:pPr algn="ctr">
              <a:buFontTx/>
              <a:buNone/>
            </a:pPr>
            <a:r>
              <a:rPr lang="en-US" dirty="0" smtClean="0"/>
              <a:t> </a:t>
            </a:r>
          </a:p>
        </p:txBody>
      </p:sp>
      <p:sp>
        <p:nvSpPr>
          <p:cNvPr id="12292" name="Slide Number Placeholder 3"/>
          <p:cNvSpPr>
            <a:spLocks noGrp="1"/>
          </p:cNvSpPr>
          <p:nvPr>
            <p:ph type="sldNum" sz="quarter" idx="12"/>
          </p:nvPr>
        </p:nvSpPr>
        <p:spPr>
          <a:noFill/>
        </p:spPr>
        <p:txBody>
          <a:bodyPr/>
          <a:lstStyle/>
          <a:p>
            <a:fld id="{4888CE51-A650-4F15-B388-4DF324A097ED}" type="slidenum">
              <a:rPr lang="en-US" smtClean="0"/>
              <a:pPr/>
              <a:t>7</a:t>
            </a:fld>
            <a:endParaRPr lang="en-US" dirty="0" smtClean="0"/>
          </a:p>
        </p:txBody>
      </p:sp>
      <p:sp>
        <p:nvSpPr>
          <p:cNvPr id="6" name="Oval 5"/>
          <p:cNvSpPr/>
          <p:nvPr/>
        </p:nvSpPr>
        <p:spPr>
          <a:xfrm>
            <a:off x="1600200" y="685800"/>
            <a:ext cx="6400800" cy="57912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3200" b="1" dirty="0"/>
              <a:t>Professional Culture</a:t>
            </a:r>
            <a:endParaRPr lang="en-US" sz="3200"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a:p>
            <a:pPr algn="ctr">
              <a:defRPr/>
            </a:pPr>
            <a:endParaRPr lang="en-US" dirty="0"/>
          </a:p>
        </p:txBody>
      </p:sp>
      <p:sp>
        <p:nvSpPr>
          <p:cNvPr id="7" name="Oval 6"/>
          <p:cNvSpPr/>
          <p:nvPr/>
        </p:nvSpPr>
        <p:spPr>
          <a:xfrm>
            <a:off x="2895600" y="3048000"/>
            <a:ext cx="4343400" cy="10668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3200" b="1" dirty="0"/>
              <a:t>How?</a:t>
            </a:r>
          </a:p>
        </p:txBody>
      </p:sp>
      <p:sp>
        <p:nvSpPr>
          <p:cNvPr id="8" name="Rectangle 7"/>
          <p:cNvSpPr/>
          <p:nvPr/>
        </p:nvSpPr>
        <p:spPr>
          <a:xfrm>
            <a:off x="2895600" y="2057400"/>
            <a:ext cx="4038600" cy="91440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3200" b="1" dirty="0"/>
              <a:t>What?</a:t>
            </a:r>
          </a:p>
        </p:txBody>
      </p:sp>
      <p:sp>
        <p:nvSpPr>
          <p:cNvPr id="9" name="Rectangle 8"/>
          <p:cNvSpPr/>
          <p:nvPr/>
        </p:nvSpPr>
        <p:spPr>
          <a:xfrm>
            <a:off x="2971800" y="4343400"/>
            <a:ext cx="4114800" cy="91440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3200" b="1" dirty="0"/>
              <a:t>How well?</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b="1" dirty="0" smtClean="0"/>
              <a:t>The Math Leader’s Field of Activity</a:t>
            </a:r>
            <a:endParaRPr lang="en-US" b="1" dirty="0"/>
          </a:p>
        </p:txBody>
      </p:sp>
      <p:sp>
        <p:nvSpPr>
          <p:cNvPr id="3" name="Content Placeholder 2"/>
          <p:cNvSpPr>
            <a:spLocks noGrp="1"/>
          </p:cNvSpPr>
          <p:nvPr>
            <p:ph idx="1"/>
          </p:nvPr>
        </p:nvSpPr>
        <p:spPr>
          <a:xfrm>
            <a:off x="457200" y="914400"/>
            <a:ext cx="8229600" cy="5562600"/>
          </a:xfrm>
        </p:spPr>
        <p:txBody>
          <a:bodyPr>
            <a:normAutofit fontScale="62500" lnSpcReduction="20000"/>
          </a:bodyPr>
          <a:lstStyle/>
          <a:p>
            <a:pPr>
              <a:buNone/>
            </a:pPr>
            <a:endParaRPr lang="en-US" sz="4000" dirty="0" smtClean="0">
              <a:latin typeface="Arial" pitchFamily="34" charset="0"/>
              <a:cs typeface="Arial" pitchFamily="34" charset="0"/>
            </a:endParaRPr>
          </a:p>
          <a:p>
            <a:pPr>
              <a:buNone/>
            </a:pPr>
            <a:r>
              <a:rPr lang="en-US" sz="4000" dirty="0" smtClean="0">
                <a:latin typeface="Arial" pitchFamily="34" charset="0"/>
                <a:cs typeface="Arial" pitchFamily="34" charset="0"/>
              </a:rPr>
              <a:t>The heart of ensuring instructional quality and producing high levels of student achievement includes four key elements:</a:t>
            </a:r>
          </a:p>
          <a:p>
            <a:pPr lvl="0"/>
            <a:r>
              <a:rPr lang="en-US" dirty="0" smtClean="0">
                <a:latin typeface="Arial" pitchFamily="34" charset="0"/>
                <a:cs typeface="Arial" pitchFamily="34" charset="0"/>
              </a:rPr>
              <a:t>A coherent and aligned </a:t>
            </a:r>
            <a:r>
              <a:rPr lang="en-US" b="1" u="sng" dirty="0" smtClean="0">
                <a:latin typeface="Arial" pitchFamily="34" charset="0"/>
                <a:cs typeface="Arial" pitchFamily="34" charset="0"/>
              </a:rPr>
              <a:t>curriculum</a:t>
            </a:r>
            <a:r>
              <a:rPr lang="en-US" dirty="0" smtClean="0">
                <a:latin typeface="Arial" pitchFamily="34" charset="0"/>
                <a:cs typeface="Arial" pitchFamily="34" charset="0"/>
              </a:rPr>
              <a:t> that includes a set of grade level content expectations, appropriate print and electronic instructional materials, with a pacing guide that links the content standards, the materials and the calendar;</a:t>
            </a:r>
          </a:p>
          <a:p>
            <a:pPr lvl="0"/>
            <a:r>
              <a:rPr lang="en-US" dirty="0" smtClean="0">
                <a:latin typeface="Arial" pitchFamily="34" charset="0"/>
                <a:cs typeface="Arial" pitchFamily="34" charset="0"/>
              </a:rPr>
              <a:t>High levels of </a:t>
            </a:r>
            <a:r>
              <a:rPr lang="en-US" b="1" u="sng" dirty="0" smtClean="0">
                <a:latin typeface="Arial" pitchFamily="34" charset="0"/>
                <a:cs typeface="Arial" pitchFamily="34" charset="0"/>
              </a:rPr>
              <a:t>instructional</a:t>
            </a:r>
            <a:r>
              <a:rPr lang="en-US" u="sng" dirty="0" smtClean="0">
                <a:latin typeface="Arial" pitchFamily="34" charset="0"/>
                <a:cs typeface="Arial" pitchFamily="34" charset="0"/>
              </a:rPr>
              <a:t> </a:t>
            </a:r>
            <a:r>
              <a:rPr lang="en-US" b="1" u="sng" dirty="0" smtClean="0">
                <a:latin typeface="Arial" pitchFamily="34" charset="0"/>
                <a:cs typeface="Arial" pitchFamily="34" charset="0"/>
              </a:rPr>
              <a:t>effectiveness</a:t>
            </a:r>
            <a:r>
              <a:rPr lang="en-US" dirty="0" smtClean="0">
                <a:latin typeface="Arial" pitchFamily="34" charset="0"/>
                <a:cs typeface="Arial" pitchFamily="34" charset="0"/>
              </a:rPr>
              <a:t>, guided by a common vision of effective teaching of mathematics and supported by deliberate planning, reflection and attention to the details of effective practice;</a:t>
            </a:r>
          </a:p>
          <a:p>
            <a:pPr lvl="0"/>
            <a:r>
              <a:rPr lang="en-US" dirty="0" smtClean="0">
                <a:latin typeface="Arial" pitchFamily="34" charset="0"/>
                <a:cs typeface="Arial" pitchFamily="34" charset="0"/>
              </a:rPr>
              <a:t>A set of aligned benchmark and summative </a:t>
            </a:r>
            <a:r>
              <a:rPr lang="en-US" b="1" u="sng" dirty="0" smtClean="0">
                <a:latin typeface="Arial" pitchFamily="34" charset="0"/>
                <a:cs typeface="Arial" pitchFamily="34" charset="0"/>
              </a:rPr>
              <a:t>assessments</a:t>
            </a:r>
            <a:r>
              <a:rPr lang="en-US" dirty="0" smtClean="0">
                <a:latin typeface="Arial" pitchFamily="34" charset="0"/>
                <a:cs typeface="Arial" pitchFamily="34" charset="0"/>
              </a:rPr>
              <a:t> that allow for monitoring of student, teacher and school accomplishment at the unit/chapter and grade/course levels; and</a:t>
            </a:r>
          </a:p>
          <a:p>
            <a:pPr lvl="0"/>
            <a:r>
              <a:rPr lang="en-US" b="1" u="sng" dirty="0" smtClean="0">
                <a:latin typeface="Arial" pitchFamily="34" charset="0"/>
                <a:cs typeface="Arial" pitchFamily="34" charset="0"/>
              </a:rPr>
              <a:t>Professional growth</a:t>
            </a:r>
            <a:r>
              <a:rPr lang="en-US" u="sng" dirty="0" smtClean="0">
                <a:latin typeface="Arial" pitchFamily="34" charset="0"/>
                <a:cs typeface="Arial" pitchFamily="34" charset="0"/>
              </a:rPr>
              <a:t> within a </a:t>
            </a:r>
            <a:r>
              <a:rPr lang="en-US" b="1" u="sng" dirty="0" smtClean="0">
                <a:latin typeface="Arial" pitchFamily="34" charset="0"/>
                <a:cs typeface="Arial" pitchFamily="34" charset="0"/>
              </a:rPr>
              <a:t>professional culture</a:t>
            </a:r>
            <a:r>
              <a:rPr lang="en-US" u="sng" dirty="0" smtClean="0">
                <a:latin typeface="Arial" pitchFamily="34" charset="0"/>
                <a:cs typeface="Arial" pitchFamily="34" charset="0"/>
              </a:rPr>
              <a:t> </a:t>
            </a:r>
            <a:r>
              <a:rPr lang="en-US" dirty="0" smtClean="0">
                <a:latin typeface="Arial" pitchFamily="34" charset="0"/>
                <a:cs typeface="Arial" pitchFamily="34" charset="0"/>
              </a:rPr>
              <a:t>of dignity, transparency, collaboration and support.</a:t>
            </a:r>
          </a:p>
          <a:p>
            <a:pPr lvl="0">
              <a:buNone/>
            </a:pPr>
            <a:endParaRPr lang="en-US" dirty="0" smtClean="0">
              <a:latin typeface="Arial" pitchFamily="34" charset="0"/>
              <a:cs typeface="Arial" pitchFamily="34" charset="0"/>
            </a:endParaRPr>
          </a:p>
          <a:p>
            <a:pPr lvl="0" algn="ctr">
              <a:buNone/>
            </a:pPr>
            <a:r>
              <a:rPr lang="en-US" b="1" dirty="0" smtClean="0">
                <a:latin typeface="Arial" pitchFamily="34" charset="0"/>
                <a:cs typeface="Arial" pitchFamily="34" charset="0"/>
              </a:rPr>
              <a:t>(What, how, how well and with what support to do it better)</a:t>
            </a:r>
          </a:p>
          <a:p>
            <a:endParaRPr lang="en-US" dirty="0"/>
          </a:p>
        </p:txBody>
      </p:sp>
      <p:sp>
        <p:nvSpPr>
          <p:cNvPr id="4" name="Slide Number Placeholder 3"/>
          <p:cNvSpPr>
            <a:spLocks noGrp="1"/>
          </p:cNvSpPr>
          <p:nvPr>
            <p:ph type="sldNum" sz="quarter" idx="12"/>
          </p:nvPr>
        </p:nvSpPr>
        <p:spPr/>
        <p:txBody>
          <a:bodyPr/>
          <a:lstStyle/>
          <a:p>
            <a:fld id="{801A074F-1342-455D-AC47-C6A96C26A4E5}"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52400" y="274638"/>
            <a:ext cx="8839200" cy="1143000"/>
          </a:xfrm>
        </p:spPr>
        <p:txBody>
          <a:bodyPr>
            <a:normAutofit/>
          </a:bodyPr>
          <a:lstStyle/>
          <a:p>
            <a:r>
              <a:rPr lang="en-US" b="1" dirty="0" smtClean="0"/>
              <a:t>But</a:t>
            </a:r>
            <a:r>
              <a:rPr lang="en-US" b="1" dirty="0" smtClean="0">
                <a:solidFill>
                  <a:schemeClr val="tx1"/>
                </a:solidFill>
              </a:rPr>
              <a:t>….as we need to acknowledge</a:t>
            </a:r>
          </a:p>
        </p:txBody>
      </p:sp>
      <p:sp>
        <p:nvSpPr>
          <p:cNvPr id="3" name="Content Placeholder 2"/>
          <p:cNvSpPr>
            <a:spLocks noGrp="1"/>
          </p:cNvSpPr>
          <p:nvPr>
            <p:ph idx="1"/>
          </p:nvPr>
        </p:nvSpPr>
        <p:spPr>
          <a:xfrm>
            <a:off x="685800" y="1752600"/>
            <a:ext cx="7772400" cy="4343400"/>
          </a:xfrm>
        </p:spPr>
        <p:txBody>
          <a:bodyPr/>
          <a:lstStyle/>
          <a:p>
            <a:r>
              <a:rPr lang="en-US" sz="3600" b="1" dirty="0" smtClean="0"/>
              <a:t>Our curriculum is stale,</a:t>
            </a:r>
          </a:p>
          <a:p>
            <a:r>
              <a:rPr lang="en-US" sz="3600" b="1" dirty="0" smtClean="0"/>
              <a:t>Our instruction is underperforming,</a:t>
            </a:r>
          </a:p>
          <a:p>
            <a:r>
              <a:rPr lang="en-US" sz="3600" b="1" dirty="0" smtClean="0"/>
              <a:t>Our assessments are mediocre, and</a:t>
            </a:r>
          </a:p>
          <a:p>
            <a:r>
              <a:rPr lang="en-US" sz="3600" b="1" dirty="0" smtClean="0"/>
              <a:t>Our professional development is essentially useless!</a:t>
            </a:r>
          </a:p>
          <a:p>
            <a:pPr algn="ctr">
              <a:buFontTx/>
              <a:buNone/>
            </a:pPr>
            <a:r>
              <a:rPr lang="en-US" sz="4800" b="1" dirty="0" smtClean="0"/>
              <a:t>Welcome to your job.</a:t>
            </a:r>
          </a:p>
        </p:txBody>
      </p:sp>
      <p:sp>
        <p:nvSpPr>
          <p:cNvPr id="30724" name="Slide Number Placeholder 3"/>
          <p:cNvSpPr>
            <a:spLocks noGrp="1"/>
          </p:cNvSpPr>
          <p:nvPr>
            <p:ph type="sldNum" sz="quarter" idx="12"/>
          </p:nvPr>
        </p:nvSpPr>
        <p:spPr>
          <a:noFill/>
        </p:spPr>
        <p:txBody>
          <a:bodyPr/>
          <a:lstStyle/>
          <a:p>
            <a:fld id="{D60447D4-7CB8-4B49-A649-F9765FFB67B8}" type="slidenum">
              <a:rPr lang="en-US" smtClean="0"/>
              <a:pPr/>
              <a:t>9</a:t>
            </a:fld>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TotalTime>
  <Words>2441</Words>
  <Application>Microsoft Office PowerPoint</Application>
  <PresentationFormat>On-screen Show (4:3)</PresentationFormat>
  <Paragraphs>423</Paragraphs>
  <Slides>45</Slides>
  <Notes>45</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 Converting Typical PD into Real Teacher Development Practices (Coaching and Collaboration) </vt:lpstr>
      <vt:lpstr>Hong Kong – Grade 3 - 2007</vt:lpstr>
      <vt:lpstr>China 9-12 Standards E.g. (http://hrd.apec.org) </vt:lpstr>
      <vt:lpstr>This Morning’s Agenda</vt:lpstr>
      <vt:lpstr>My Goals (typically):</vt:lpstr>
      <vt:lpstr>Opening Gambit</vt:lpstr>
      <vt:lpstr>PowerPoint Presentation</vt:lpstr>
      <vt:lpstr>The Math Leader’s Field of Activity</vt:lpstr>
      <vt:lpstr>But….as we need to acknowledge</vt:lpstr>
      <vt:lpstr>BUT…Great News</vt:lpstr>
      <vt:lpstr>The Math Leader’s Reduced Field of Activity (in the CCSS Era)</vt:lpstr>
      <vt:lpstr>PowerPoint Presentation</vt:lpstr>
      <vt:lpstr>PowerPoint Presentation</vt:lpstr>
      <vt:lpstr>2) Let’s be clear:</vt:lpstr>
      <vt:lpstr>3) Let’s be even clearer:</vt:lpstr>
      <vt:lpstr>4. Instructional Ineffectiveness</vt:lpstr>
      <vt:lpstr>5) Another perspective:</vt:lpstr>
      <vt:lpstr>PowerPoint Presentation</vt:lpstr>
      <vt:lpstr>PowerPoint Presentation</vt:lpstr>
      <vt:lpstr>What is typical and doesn’t work 1:</vt:lpstr>
      <vt:lpstr>What is typical and doesn’t work 2:</vt:lpstr>
      <vt:lpstr>And even when we do it well…</vt:lpstr>
      <vt:lpstr>FYI</vt:lpstr>
      <vt:lpstr>And what did the PD Math Study find:</vt:lpstr>
      <vt:lpstr>Causal Hypotheses</vt:lpstr>
      <vt:lpstr>So:</vt:lpstr>
      <vt:lpstr>Among the elements or themes of this new model</vt:lpstr>
      <vt:lpstr>PowerPoint Presentation</vt:lpstr>
      <vt:lpstr>Organizational Culture</vt:lpstr>
      <vt:lpstr>PowerPoint Presentation</vt:lpstr>
      <vt:lpstr>WHY?</vt:lpstr>
      <vt:lpstr>HOW?</vt:lpstr>
      <vt:lpstr>WHAT?</vt:lpstr>
      <vt:lpstr>HOW?</vt:lpstr>
      <vt:lpstr>HOW WELL?</vt:lpstr>
      <vt:lpstr>Your turn to push back</vt:lpstr>
      <vt:lpstr> To envision, we need a vision (a vision that maximizes opportunity to learn) </vt:lpstr>
      <vt:lpstr>Elements of a Vision</vt:lpstr>
      <vt:lpstr>Elements of a Vision (cont.)</vt:lpstr>
      <vt:lpstr>Elements of a Vision (cont.)</vt:lpstr>
      <vt:lpstr>To coach, we need a structure</vt:lpstr>
      <vt:lpstr>For collaboration, we need time and structures</vt:lpstr>
      <vt:lpstr>For collaboration, we need strategies 1</vt:lpstr>
      <vt:lpstr>For collaboration, we need strategies 2</vt:lpstr>
      <vt:lpstr>PowerPoint Presentation</vt:lpstr>
    </vt:vector>
  </TitlesOfParts>
  <Company>American Institutes for Research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Steve Leinwand</dc:creator>
  <cp:lastModifiedBy>stevel</cp:lastModifiedBy>
  <cp:revision>51</cp:revision>
  <dcterms:created xsi:type="dcterms:W3CDTF">2011-03-22T19:38:34Z</dcterms:created>
  <dcterms:modified xsi:type="dcterms:W3CDTF">2011-11-19T19:43:23Z</dcterms:modified>
</cp:coreProperties>
</file>