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6"/>
  </p:notesMasterIdLst>
  <p:sldIdLst>
    <p:sldId id="259" r:id="rId2"/>
    <p:sldId id="435" r:id="rId3"/>
    <p:sldId id="396" r:id="rId4"/>
    <p:sldId id="412" r:id="rId5"/>
    <p:sldId id="415" r:id="rId6"/>
    <p:sldId id="260" r:id="rId7"/>
    <p:sldId id="265" r:id="rId8"/>
    <p:sldId id="418" r:id="rId9"/>
    <p:sldId id="267" r:id="rId10"/>
    <p:sldId id="425" r:id="rId11"/>
    <p:sldId id="290" r:id="rId12"/>
    <p:sldId id="404" r:id="rId13"/>
    <p:sldId id="406" r:id="rId14"/>
    <p:sldId id="407" r:id="rId15"/>
    <p:sldId id="408" r:id="rId16"/>
    <p:sldId id="409" r:id="rId17"/>
    <p:sldId id="410" r:id="rId18"/>
    <p:sldId id="268" r:id="rId19"/>
    <p:sldId id="411" r:id="rId20"/>
    <p:sldId id="303" r:id="rId21"/>
    <p:sldId id="278" r:id="rId22"/>
    <p:sldId id="314" r:id="rId23"/>
    <p:sldId id="426" r:id="rId24"/>
    <p:sldId id="307" r:id="rId25"/>
    <p:sldId id="270" r:id="rId26"/>
    <p:sldId id="310" r:id="rId27"/>
    <p:sldId id="282" r:id="rId28"/>
    <p:sldId id="315" r:id="rId29"/>
    <p:sldId id="308" r:id="rId30"/>
    <p:sldId id="269" r:id="rId31"/>
    <p:sldId id="316" r:id="rId32"/>
    <p:sldId id="284" r:id="rId33"/>
    <p:sldId id="317" r:id="rId34"/>
    <p:sldId id="309" r:id="rId35"/>
    <p:sldId id="275" r:id="rId36"/>
    <p:sldId id="321" r:id="rId37"/>
    <p:sldId id="318" r:id="rId38"/>
    <p:sldId id="320" r:id="rId39"/>
    <p:sldId id="319" r:id="rId40"/>
    <p:sldId id="285" r:id="rId41"/>
    <p:sldId id="427" r:id="rId42"/>
    <p:sldId id="428" r:id="rId43"/>
    <p:sldId id="430" r:id="rId44"/>
    <p:sldId id="431" r:id="rId45"/>
    <p:sldId id="432" r:id="rId46"/>
    <p:sldId id="433" r:id="rId47"/>
    <p:sldId id="292" r:id="rId48"/>
    <p:sldId id="434" r:id="rId49"/>
    <p:sldId id="419" r:id="rId50"/>
    <p:sldId id="422" r:id="rId51"/>
    <p:sldId id="423" r:id="rId52"/>
    <p:sldId id="420" r:id="rId53"/>
    <p:sldId id="424" r:id="rId54"/>
    <p:sldId id="294" r:id="rId55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6F37"/>
    <a:srgbClr val="A36332"/>
    <a:srgbClr val="FFE7AC"/>
    <a:srgbClr val="FFF2CB"/>
    <a:srgbClr val="FFDB8F"/>
    <a:srgbClr val="FF6666"/>
    <a:srgbClr val="F4C4C0"/>
    <a:srgbClr val="D40202"/>
    <a:srgbClr val="AD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744" y="-152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notesMaster" Target="notesMasters/notesMaster1.xml"/><Relationship Id="rId57" Type="http://schemas.openxmlformats.org/officeDocument/2006/relationships/printerSettings" Target="printerSettings/printerSettings1.bin"/><Relationship Id="rId58" Type="http://schemas.openxmlformats.org/officeDocument/2006/relationships/presProps" Target="presProps.xml"/><Relationship Id="rId59" Type="http://schemas.openxmlformats.org/officeDocument/2006/relationships/viewProps" Target="viewProp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theme" Target="theme/theme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D3DB02-F683-E343-B816-326FAC7D058A}" type="datetimeFigureOut">
              <a:rPr lang="en-US" smtClean="0"/>
              <a:t>3/22/16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689691-BF61-C14F-9E62-B29173672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595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89691-BF61-C14F-9E62-B29173672C66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69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2130432"/>
            <a:ext cx="10360501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AEA2-C1BF-E149-AB9E-8B27CF515BC9}" type="datetimeFigureOut">
              <a:rPr lang="en-US" smtClean="0"/>
              <a:t>3/22/16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8E413-5AD5-DA48-924D-F35FC2E33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447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AEA2-C1BF-E149-AB9E-8B27CF515BC9}" type="datetimeFigureOut">
              <a:rPr lang="en-US" smtClean="0"/>
              <a:t>3/22/16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8E413-5AD5-DA48-924D-F35FC2E33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933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7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AEA2-C1BF-E149-AB9E-8B27CF515BC9}" type="datetimeFigureOut">
              <a:rPr lang="en-US" smtClean="0"/>
              <a:t>3/22/16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8E413-5AD5-DA48-924D-F35FC2E33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849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589" y="1600206"/>
            <a:ext cx="720960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5341" y="1600206"/>
            <a:ext cx="720960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AEA2-C1BF-E149-AB9E-8B27CF515BC9}" type="datetimeFigureOut">
              <a:rPr lang="en-US" smtClean="0"/>
              <a:t>3/22/16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8E413-5AD5-DA48-924D-F35FC2E33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511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AEA2-C1BF-E149-AB9E-8B27CF515BC9}" type="datetimeFigureOut">
              <a:rPr lang="en-US" smtClean="0"/>
              <a:t>3/22/16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8E413-5AD5-DA48-924D-F35FC2E33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025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AEA2-C1BF-E149-AB9E-8B27CF515BC9}" type="datetimeFigureOut">
              <a:rPr lang="en-US" smtClean="0"/>
              <a:t>3/22/16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8E413-5AD5-DA48-924D-F35FC2E33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357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AEA2-C1BF-E149-AB9E-8B27CF515BC9}" type="datetimeFigureOut">
              <a:rPr lang="en-US" smtClean="0"/>
              <a:t>3/22/16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8E413-5AD5-DA48-924D-F35FC2E33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505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6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7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6" y="1435103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AEA2-C1BF-E149-AB9E-8B27CF515BC9}" type="datetimeFigureOut">
              <a:rPr lang="en-US" smtClean="0"/>
              <a:t>3/22/16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8E413-5AD5-DA48-924D-F35FC2E33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8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AEA2-C1BF-E149-AB9E-8B27CF515BC9}" type="datetimeFigureOut">
              <a:rPr lang="en-US" smtClean="0"/>
              <a:t>3/22/16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8E413-5AD5-DA48-924D-F35FC2E33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779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AEA2-C1BF-E149-AB9E-8B27CF515BC9}" type="datetimeFigureOut">
              <a:rPr lang="en-US" smtClean="0"/>
              <a:t>3/22/16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8E413-5AD5-DA48-924D-F35FC2E33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569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0415" y="274645"/>
            <a:ext cx="3654531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590" y="274645"/>
            <a:ext cx="1076468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AEA2-C1BF-E149-AB9E-8B27CF515BC9}" type="datetimeFigureOut">
              <a:rPr lang="en-US" smtClean="0"/>
              <a:t>3/22/16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8E413-5AD5-DA48-924D-F35FC2E33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788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6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7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33AEA2-C1BF-E149-AB9E-8B27CF515BC9}" type="datetimeFigureOut">
              <a:rPr lang="en-US" smtClean="0"/>
              <a:t>3/22/16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7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6" y="6356357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8E413-5AD5-DA48-924D-F35FC2E33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706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8.png"/><Relationship Id="rId5" Type="http://schemas.openxmlformats.org/officeDocument/2006/relationships/image" Target="../media/image20.png"/><Relationship Id="rId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8.png"/><Relationship Id="rId5" Type="http://schemas.openxmlformats.org/officeDocument/2006/relationships/image" Target="../media/image20.png"/><Relationship Id="rId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8.png"/><Relationship Id="rId5" Type="http://schemas.openxmlformats.org/officeDocument/2006/relationships/image" Target="../media/image20.png"/><Relationship Id="rId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8.png"/><Relationship Id="rId5" Type="http://schemas.openxmlformats.org/officeDocument/2006/relationships/image" Target="../media/image20.png"/><Relationship Id="rId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8.png"/><Relationship Id="rId5" Type="http://schemas.openxmlformats.org/officeDocument/2006/relationships/image" Target="../media/image20.png"/><Relationship Id="rId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8.png"/><Relationship Id="rId5" Type="http://schemas.openxmlformats.org/officeDocument/2006/relationships/image" Target="../media/image20.png"/><Relationship Id="rId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8.png"/><Relationship Id="rId5" Type="http://schemas.openxmlformats.org/officeDocument/2006/relationships/image" Target="../media/image20.png"/><Relationship Id="rId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3.png"/><Relationship Id="rId5" Type="http://schemas.openxmlformats.org/officeDocument/2006/relationships/image" Target="../media/image15.png"/><Relationship Id="rId6" Type="http://schemas.openxmlformats.org/officeDocument/2006/relationships/image" Target="../media/image17.png"/><Relationship Id="rId7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21.png"/><Relationship Id="rId5" Type="http://schemas.openxmlformats.org/officeDocument/2006/relationships/image" Target="../media/image13.png"/><Relationship Id="rId6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5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20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6.png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5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5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20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5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7.png"/><Relationship Id="rId5" Type="http://schemas.openxmlformats.org/officeDocument/2006/relationships/image" Target="../media/image20.png"/><Relationship Id="rId6" Type="http://schemas.openxmlformats.org/officeDocument/2006/relationships/image" Target="../media/image30.png"/><Relationship Id="rId7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31.png"/><Relationship Id="rId5" Type="http://schemas.openxmlformats.org/officeDocument/2006/relationships/image" Target="../media/image18.png"/><Relationship Id="rId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33.jpeg"/><Relationship Id="rId5" Type="http://schemas.microsoft.com/office/2007/relationships/hdphoto" Target="../media/hdphoto3.wdp"/><Relationship Id="rId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5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88825" cy="2641600"/>
          </a:xfrm>
          <a:prstGeom prst="rect">
            <a:avLst/>
          </a:prstGeom>
          <a:gradFill flip="none" rotWithShape="1">
            <a:gsLst>
              <a:gs pos="100000">
                <a:srgbClr val="800000"/>
              </a:gs>
              <a:gs pos="0">
                <a:schemeClr val="bg1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8B2E1A"/>
              </a:solidFill>
            </a:endParaRPr>
          </a:p>
        </p:txBody>
      </p:sp>
      <p:pic>
        <p:nvPicPr>
          <p:cNvPr id="9" name="Picture 8" descr="Background.jpg"/>
          <p:cNvPicPr>
            <a:picLocks noChangeAspect="1"/>
          </p:cNvPicPr>
          <p:nvPr/>
        </p:nvPicPr>
        <p:blipFill rotWithShape="1">
          <a:blip r:embed="rId2">
            <a:alphaModFix amt="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55" r="853" b="20972"/>
          <a:stretch/>
        </p:blipFill>
        <p:spPr>
          <a:xfrm>
            <a:off x="3" y="0"/>
            <a:ext cx="12188824" cy="6858000"/>
          </a:xfrm>
          <a:prstGeom prst="rect">
            <a:avLst/>
          </a:prstGeom>
        </p:spPr>
      </p:pic>
      <p:pic>
        <p:nvPicPr>
          <p:cNvPr id="2" name="Picture 1" descr="GOLD RUSH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781" y="1981200"/>
            <a:ext cx="8924545" cy="2627376"/>
          </a:xfrm>
          <a:prstGeom prst="rect">
            <a:avLst/>
          </a:prstGeom>
        </p:spPr>
      </p:pic>
      <p:pic>
        <p:nvPicPr>
          <p:cNvPr id="3" name="Picture 2" descr="Invigorat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556" y="5182426"/>
            <a:ext cx="7181088" cy="12070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38156" y="3810302"/>
            <a:ext cx="734047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rgbClr val="D40202"/>
                </a:solidFill>
                <a:latin typeface="American Scribe"/>
                <a:cs typeface="American Scribe"/>
              </a:rPr>
              <a:t>Content created by </a:t>
            </a:r>
            <a:r>
              <a:rPr lang="en-US" sz="5000" dirty="0" smtClean="0">
                <a:solidFill>
                  <a:srgbClr val="D40202"/>
                </a:solidFill>
                <a:latin typeface="Allura"/>
                <a:cs typeface="Allura"/>
              </a:rPr>
              <a:t>Laura Jacobs</a:t>
            </a:r>
            <a:endParaRPr lang="en-US" sz="5000" dirty="0">
              <a:solidFill>
                <a:srgbClr val="D40202"/>
              </a:solidFill>
              <a:latin typeface="Allura"/>
              <a:cs typeface="Allura"/>
            </a:endParaRPr>
          </a:p>
        </p:txBody>
      </p:sp>
    </p:spTree>
    <p:extLst>
      <p:ext uri="{BB962C8B-B14F-4D97-AF65-F5344CB8AC3E}">
        <p14:creationId xmlns:p14="http://schemas.microsoft.com/office/powerpoint/2010/main" val="28417085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flipV="1">
            <a:off x="0" y="0"/>
            <a:ext cx="12188825" cy="2042666"/>
          </a:xfrm>
          <a:prstGeom prst="rect">
            <a:avLst/>
          </a:prstGeom>
          <a:gradFill flip="none" rotWithShape="1">
            <a:gsLst>
              <a:gs pos="0">
                <a:srgbClr val="953735"/>
              </a:gs>
              <a:gs pos="100000">
                <a:srgbClr val="FFFFFF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0" tIns="45709" rIns="91420" bIns="45709" anchor="ctr"/>
          <a:lstStyle/>
          <a:p>
            <a:pPr defTabSz="488882"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4935885"/>
            <a:ext cx="12208168" cy="1922115"/>
          </a:xfrm>
          <a:prstGeom prst="rect">
            <a:avLst/>
          </a:prstGeom>
          <a:gradFill flip="none" rotWithShape="1">
            <a:gsLst>
              <a:gs pos="0">
                <a:srgbClr val="F4CE71"/>
              </a:gs>
              <a:gs pos="100000">
                <a:srgbClr val="FFFFFF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0" tIns="45709" rIns="91420" bIns="45709" anchor="ctr"/>
          <a:lstStyle/>
          <a:p>
            <a:pPr defTabSz="488882">
              <a:defRPr/>
            </a:pPr>
            <a:endParaRPr lang="en-US" dirty="0"/>
          </a:p>
        </p:txBody>
      </p:sp>
      <p:pic>
        <p:nvPicPr>
          <p:cNvPr id="51203" name="Picture 15" descr="gold rush bann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82" y="375047"/>
            <a:ext cx="6092925" cy="2063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6" name="TextBox 9"/>
          <p:cNvSpPr txBox="1">
            <a:spLocks noChangeArrowheads="1"/>
          </p:cNvSpPr>
          <p:nvPr/>
        </p:nvSpPr>
        <p:spPr bwMode="auto">
          <a:xfrm>
            <a:off x="11344982" y="5757333"/>
            <a:ext cx="680332" cy="84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6526" tIns="38263" rIns="76526" bIns="38263">
            <a:spAutoFit/>
          </a:bodyPr>
          <a:lstStyle>
            <a:lvl1pPr eaLnBrk="0">
              <a:defRPr sz="3600">
                <a:solidFill>
                  <a:srgbClr val="000000"/>
                </a:solidFill>
                <a:latin typeface="Helvetica Light" charset="0"/>
                <a:ea typeface="ＭＳ Ｐゴシック" charset="0"/>
                <a:cs typeface="ＭＳ Ｐゴシック" charset="0"/>
                <a:sym typeface="Helvetica Light" charset="0"/>
              </a:defRPr>
            </a:lvl1pPr>
            <a:lvl2pPr marL="742950" indent="-285750" eaLnBrk="0">
              <a:defRPr sz="3600">
                <a:solidFill>
                  <a:srgbClr val="000000"/>
                </a:solidFill>
                <a:latin typeface="Helvetica Light" charset="0"/>
                <a:ea typeface="ＭＳ Ｐゴシック" charset="0"/>
                <a:sym typeface="Helvetica Light" charset="0"/>
              </a:defRPr>
            </a:lvl2pPr>
            <a:lvl3pPr marL="1143000" indent="-228600" eaLnBrk="0">
              <a:defRPr sz="3600">
                <a:solidFill>
                  <a:srgbClr val="000000"/>
                </a:solidFill>
                <a:latin typeface="Helvetica Light" charset="0"/>
                <a:ea typeface="ＭＳ Ｐゴシック" charset="0"/>
                <a:sym typeface="Helvetica Light" charset="0"/>
              </a:defRPr>
            </a:lvl3pPr>
            <a:lvl4pPr marL="1600200" indent="-228600" eaLnBrk="0">
              <a:defRPr sz="3600">
                <a:solidFill>
                  <a:srgbClr val="000000"/>
                </a:solidFill>
                <a:latin typeface="Helvetica Light" charset="0"/>
                <a:ea typeface="ＭＳ Ｐゴシック" charset="0"/>
                <a:sym typeface="Helvetica Light" charset="0"/>
              </a:defRPr>
            </a:lvl4pPr>
            <a:lvl5pPr marL="2057400" indent="-228600" eaLnBrk="0">
              <a:defRPr sz="3600">
                <a:solidFill>
                  <a:srgbClr val="000000"/>
                </a:solidFill>
                <a:latin typeface="Helvetica Light" charset="0"/>
                <a:ea typeface="ＭＳ Ｐゴシック" charset="0"/>
                <a:sym typeface="Helvetica Light" charset="0"/>
              </a:defRPr>
            </a:lvl5pPr>
            <a:lvl6pPr marL="2514600" indent="-228600" algn="ctr" defTabSz="5826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ＭＳ Ｐゴシック" charset="0"/>
                <a:sym typeface="Helvetica Light" charset="0"/>
              </a:defRPr>
            </a:lvl6pPr>
            <a:lvl7pPr marL="2971800" indent="-228600" algn="ctr" defTabSz="5826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ＭＳ Ｐゴシック" charset="0"/>
                <a:sym typeface="Helvetica Light" charset="0"/>
              </a:defRPr>
            </a:lvl7pPr>
            <a:lvl8pPr marL="3429000" indent="-228600" algn="ctr" defTabSz="5826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ＭＳ Ｐゴシック" charset="0"/>
                <a:sym typeface="Helvetica Light" charset="0"/>
              </a:defRPr>
            </a:lvl8pPr>
            <a:lvl9pPr marL="3886200" indent="-228600" algn="ctr" defTabSz="5826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ＭＳ Ｐゴシック" charset="0"/>
                <a:sym typeface="Helvetica Light" charset="0"/>
              </a:defRPr>
            </a:lvl9pPr>
          </a:lstStyle>
          <a:p>
            <a:pPr eaLnBrk="1"/>
            <a:r>
              <a:rPr lang="en-US" sz="5000" b="1" dirty="0">
                <a:solidFill>
                  <a:srgbClr val="800000"/>
                </a:solidFill>
                <a:latin typeface="Zapf Dingbats" charset="0"/>
                <a:cs typeface="Zapf Dingbats" charset="0"/>
                <a:sym typeface="Zapf Dingbats" charset="0"/>
              </a:rPr>
              <a:t>★</a:t>
            </a:r>
            <a:endParaRPr lang="en-US" sz="5000" b="1" dirty="0">
              <a:solidFill>
                <a:srgbClr val="80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t="12778"/>
          <a:stretch/>
        </p:blipFill>
        <p:spPr>
          <a:xfrm>
            <a:off x="7408273" y="1143358"/>
            <a:ext cx="3517091" cy="4613975"/>
          </a:xfrm>
          <a:prstGeom prst="rect">
            <a:avLst/>
          </a:prstGeom>
          <a:ln w="228600" cap="sq" cmpd="thickThin">
            <a:solidFill>
              <a:srgbClr val="36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1" name="TextBox 10"/>
          <p:cNvSpPr txBox="1"/>
          <p:nvPr/>
        </p:nvSpPr>
        <p:spPr>
          <a:xfrm>
            <a:off x="761096" y="2869994"/>
            <a:ext cx="5641311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D40202"/>
                </a:solidFill>
                <a:latin typeface="Brandon Text Black"/>
                <a:cs typeface="Brandon Text Black"/>
              </a:rPr>
              <a:t>Laura </a:t>
            </a:r>
            <a:r>
              <a:rPr lang="en-US" sz="4400" dirty="0" smtClean="0">
                <a:solidFill>
                  <a:srgbClr val="D40202"/>
                </a:solidFill>
                <a:latin typeface="Brandon Text Black"/>
                <a:cs typeface="Brandon Text Black"/>
              </a:rPr>
              <a:t>Jacobs</a:t>
            </a:r>
          </a:p>
          <a:p>
            <a:pPr marL="571500" indent="-571500">
              <a:buFont typeface="Arial"/>
              <a:buChar char="•"/>
            </a:pPr>
            <a:r>
              <a:rPr lang="en-US" sz="2000" dirty="0" smtClean="0">
                <a:solidFill>
                  <a:srgbClr val="8B2E1A"/>
                </a:solidFill>
                <a:latin typeface="Brandon Text Light"/>
                <a:cs typeface="Brandon Text Light"/>
              </a:rPr>
              <a:t>Wife, Mom of 5, Grandma 1 ½ </a:t>
            </a:r>
          </a:p>
          <a:p>
            <a:pPr marL="571500" indent="-571500">
              <a:buFont typeface="Arial"/>
              <a:buChar char="•"/>
            </a:pPr>
            <a:r>
              <a:rPr lang="en-US" sz="2000" dirty="0" smtClean="0">
                <a:solidFill>
                  <a:srgbClr val="8B2E1A"/>
                </a:solidFill>
                <a:latin typeface="Brandon Text Light"/>
                <a:cs typeface="Brandon Text Light"/>
              </a:rPr>
              <a:t>doTERRA Presidential Diamond</a:t>
            </a:r>
          </a:p>
          <a:p>
            <a:pPr marL="571500" indent="-571500">
              <a:buFont typeface="Arial"/>
              <a:buChar char="•"/>
            </a:pPr>
            <a:r>
              <a:rPr lang="en-US" sz="2000" dirty="0" smtClean="0">
                <a:solidFill>
                  <a:srgbClr val="8B2E1A"/>
                </a:solidFill>
                <a:latin typeface="Brandon Text Light"/>
                <a:cs typeface="Brandon Text Light"/>
              </a:rPr>
              <a:t>doTERRA US Founder</a:t>
            </a:r>
          </a:p>
          <a:p>
            <a:pPr marL="571500" indent="-571500">
              <a:buFont typeface="Arial"/>
              <a:buChar char="•"/>
            </a:pPr>
            <a:r>
              <a:rPr lang="en-US" sz="2000" dirty="0" smtClean="0">
                <a:solidFill>
                  <a:srgbClr val="8B2E1A"/>
                </a:solidFill>
                <a:latin typeface="Brandon Text Light"/>
                <a:cs typeface="Brandon Text Light"/>
              </a:rPr>
              <a:t>Author and Wellness Expert</a:t>
            </a:r>
          </a:p>
          <a:p>
            <a:pPr marL="571500" indent="-571500">
              <a:buFont typeface="Arial"/>
              <a:buChar char="•"/>
            </a:pPr>
            <a:r>
              <a:rPr lang="en-US" sz="2000" dirty="0" smtClean="0">
                <a:solidFill>
                  <a:srgbClr val="8B2E1A"/>
                </a:solidFill>
                <a:latin typeface="Brandon Text Light"/>
                <a:cs typeface="Brandon Text Light"/>
              </a:rPr>
              <a:t>International </a:t>
            </a:r>
            <a:r>
              <a:rPr lang="en-US" sz="2000" dirty="0" smtClean="0">
                <a:solidFill>
                  <a:srgbClr val="8B2E1A"/>
                </a:solidFill>
                <a:latin typeface="Brandon Text Light"/>
                <a:cs typeface="Brandon Text Light"/>
              </a:rPr>
              <a:t>Speaker</a:t>
            </a:r>
            <a:endParaRPr lang="en-US" sz="2000" dirty="0" smtClean="0">
              <a:solidFill>
                <a:srgbClr val="8B2E1A"/>
              </a:solidFill>
              <a:latin typeface="Brandon Text Light"/>
              <a:cs typeface="Brandon Text Light"/>
            </a:endParaRPr>
          </a:p>
          <a:p>
            <a:pPr marL="571500" indent="-571500">
              <a:buFont typeface="Arial"/>
              <a:buChar char="•"/>
            </a:pPr>
            <a:r>
              <a:rPr lang="en-US" sz="2000" dirty="0" smtClean="0">
                <a:solidFill>
                  <a:srgbClr val="8B2E1A"/>
                </a:solidFill>
                <a:latin typeface="Brandon Text Light"/>
                <a:cs typeface="Brandon Text Light"/>
              </a:rPr>
              <a:t>TV Show Host &amp; Producer</a:t>
            </a:r>
            <a:endParaRPr lang="en-US" sz="2000" dirty="0">
              <a:solidFill>
                <a:srgbClr val="8B2E1A"/>
              </a:solidFill>
              <a:latin typeface="Brandon Text Light"/>
              <a:cs typeface="Brandon Text Light"/>
            </a:endParaRPr>
          </a:p>
        </p:txBody>
      </p:sp>
    </p:spTree>
    <p:extLst>
      <p:ext uri="{BB962C8B-B14F-4D97-AF65-F5344CB8AC3E}">
        <p14:creationId xmlns:p14="http://schemas.microsoft.com/office/powerpoint/2010/main" val="1935018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900" y="362717"/>
            <a:ext cx="10160000" cy="50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-1838325" y="4953000"/>
            <a:ext cx="1027112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0" dirty="0" smtClean="0">
                <a:solidFill>
                  <a:srgbClr val="AD0000"/>
                </a:solidFill>
                <a:latin typeface="American Scribe"/>
                <a:cs typeface="American Scribe"/>
              </a:rPr>
              <a:t>Awareness</a:t>
            </a:r>
            <a:endParaRPr lang="en-US" sz="13000" dirty="0">
              <a:solidFill>
                <a:srgbClr val="AD0000"/>
              </a:solidFill>
              <a:latin typeface="American Scribe"/>
              <a:cs typeface="American Scribe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/>
          <a:srcRect l="2905" t="1297" r="1410" b="81046"/>
          <a:stretch/>
        </p:blipFill>
        <p:spPr>
          <a:xfrm>
            <a:off x="8197339" y="5702300"/>
            <a:ext cx="3787342" cy="9330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39902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100" y="530534"/>
            <a:ext cx="6464300" cy="23523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3999" y="2438400"/>
            <a:ext cx="6193367" cy="3378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-152400" y="4866268"/>
            <a:ext cx="533399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0" dirty="0" smtClean="0">
                <a:solidFill>
                  <a:srgbClr val="AD0000"/>
                </a:solidFill>
                <a:latin typeface="American Scribe"/>
                <a:cs typeface="American Scribe"/>
              </a:rPr>
              <a:t>Intention</a:t>
            </a:r>
            <a:endParaRPr lang="en-US" sz="13000" dirty="0">
              <a:solidFill>
                <a:srgbClr val="AD0000"/>
              </a:solidFill>
              <a:latin typeface="American Scribe"/>
              <a:cs typeface="American Scribe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/>
          <a:srcRect l="2905" t="1297" r="1410" b="81046"/>
          <a:stretch/>
        </p:blipFill>
        <p:spPr>
          <a:xfrm>
            <a:off x="9022181" y="5981700"/>
            <a:ext cx="2962500" cy="7298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1257300" y="2919967"/>
            <a:ext cx="340820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>
                <a:solidFill>
                  <a:srgbClr val="51000F"/>
                </a:solidFill>
                <a:latin typeface="BlairMdITC TT-Medium"/>
                <a:cs typeface="BlairMdITC TT-Medium"/>
              </a:rPr>
              <a:t>Foundation</a:t>
            </a:r>
            <a:endParaRPr lang="en-US" sz="3000" dirty="0">
              <a:solidFill>
                <a:srgbClr val="51000F"/>
              </a:solidFill>
              <a:latin typeface="BlairMdITC TT-Medium"/>
              <a:cs typeface="BlairMdITC TT-Medium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04100" y="1879600"/>
            <a:ext cx="389832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>
                <a:solidFill>
                  <a:srgbClr val="51000F"/>
                </a:solidFill>
                <a:latin typeface="BlairMdITC TT-Medium"/>
                <a:cs typeface="BlairMdITC TT-Medium"/>
              </a:rPr>
              <a:t>Filing System</a:t>
            </a:r>
            <a:endParaRPr lang="en-US" sz="3000" dirty="0">
              <a:solidFill>
                <a:srgbClr val="51000F"/>
              </a:solidFill>
              <a:latin typeface="BlairMdITC TT-Medium"/>
              <a:cs typeface="BlairMdITC TT-Medium"/>
            </a:endParaRPr>
          </a:p>
        </p:txBody>
      </p:sp>
    </p:spTree>
    <p:extLst>
      <p:ext uri="{BB962C8B-B14F-4D97-AF65-F5344CB8AC3E}">
        <p14:creationId xmlns:p14="http://schemas.microsoft.com/office/powerpoint/2010/main" val="862215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-101598"/>
            <a:ext cx="12188825" cy="68580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576680" y="2500573"/>
            <a:ext cx="3722305" cy="7612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Opificio"/>
                <a:cs typeface="Opificio"/>
              </a:rPr>
              <a:t>Principles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8200967" y="655698"/>
            <a:ext cx="35130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8B2E1A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Opificio"/>
                <a:cs typeface="Opificio"/>
              </a:rPr>
              <a:t>Best P</a:t>
            </a:r>
            <a:r>
              <a:rPr lang="en-US" sz="6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8B2E1A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Opificio"/>
                <a:cs typeface="Opificio"/>
              </a:rPr>
              <a:t>ractices</a:t>
            </a:r>
          </a:p>
        </p:txBody>
      </p:sp>
      <p:sp>
        <p:nvSpPr>
          <p:cNvPr id="2" name="TextBox 1"/>
          <p:cNvSpPr txBox="1"/>
          <p:nvPr/>
        </p:nvSpPr>
        <p:spPr>
          <a:xfrm rot="18533780">
            <a:off x="4143907" y="1512135"/>
            <a:ext cx="527555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360000"/>
                </a:solidFill>
                <a:latin typeface="Opificio"/>
                <a:cs typeface="Opificio"/>
              </a:rPr>
              <a:t>Filter through a systematic approach</a:t>
            </a:r>
            <a:endParaRPr lang="en-US" sz="4400" b="1" dirty="0">
              <a:solidFill>
                <a:srgbClr val="360000"/>
              </a:solidFill>
              <a:latin typeface="Opificio"/>
              <a:cs typeface="Opificio"/>
            </a:endParaRPr>
          </a:p>
        </p:txBody>
      </p:sp>
      <p:pic>
        <p:nvPicPr>
          <p:cNvPr id="11" name="Picture 10" descr="Screen Shot 2016-01-27 at 6.00.16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255511"/>
            <a:ext cx="12188823" cy="602489"/>
          </a:xfrm>
          <a:prstGeom prst="rect">
            <a:avLst/>
          </a:prstGeom>
        </p:spPr>
      </p:pic>
      <p:pic>
        <p:nvPicPr>
          <p:cNvPr id="13" name="Picture 12" descr="Screen Shot 2016-01-27 at 5.59.55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92" y="5617015"/>
            <a:ext cx="3016322" cy="10182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3" name="Rectangle 2"/>
          <p:cNvSpPr/>
          <p:nvPr/>
        </p:nvSpPr>
        <p:spPr>
          <a:xfrm>
            <a:off x="9029701" y="2615513"/>
            <a:ext cx="2372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Opificio"/>
                <a:cs typeface="Opificio"/>
              </a:rPr>
              <a:t>= ACTION</a:t>
            </a:r>
            <a:endParaRPr lang="en-US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Opificio"/>
              <a:cs typeface="Opificio"/>
            </a:endParaRPr>
          </a:p>
        </p:txBody>
      </p:sp>
    </p:spTree>
    <p:extLst>
      <p:ext uri="{BB962C8B-B14F-4D97-AF65-F5344CB8AC3E}">
        <p14:creationId xmlns:p14="http://schemas.microsoft.com/office/powerpoint/2010/main" val="26887183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1453"/>
          <a:stretch/>
        </p:blipFill>
        <p:spPr>
          <a:xfrm>
            <a:off x="4910014" y="258680"/>
            <a:ext cx="6302467" cy="62691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393" y="5232400"/>
            <a:ext cx="4766404" cy="12953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51234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t="18148"/>
          <a:stretch/>
        </p:blipFill>
        <p:spPr>
          <a:xfrm>
            <a:off x="461853" y="170124"/>
            <a:ext cx="6573947" cy="64338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4700" y="5133805"/>
            <a:ext cx="4851400" cy="11217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52915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2905" t="1297" r="1410" b="81046"/>
          <a:stretch/>
        </p:blipFill>
        <p:spPr>
          <a:xfrm>
            <a:off x="6341446" y="5245100"/>
            <a:ext cx="5643235" cy="13902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609442" y="339196"/>
            <a:ext cx="10969943" cy="175184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9600" b="1" dirty="0" smtClean="0">
                <a:solidFill>
                  <a:schemeClr val="accent2">
                    <a:lumMod val="75000"/>
                  </a:schemeClr>
                </a:solidFill>
                <a:latin typeface="Rosewood Std Regular"/>
                <a:cs typeface="Blackoak Std"/>
              </a:rPr>
              <a:t>BELIEF &amp; ACTION</a:t>
            </a:r>
          </a:p>
          <a:p>
            <a:r>
              <a:rPr lang="en-US" sz="8000" b="1" dirty="0" smtClean="0">
                <a:solidFill>
                  <a:srgbClr val="F4CE71"/>
                </a:solidFill>
                <a:latin typeface="Opificio"/>
                <a:cs typeface="Opificio"/>
              </a:rPr>
              <a:t>+ </a:t>
            </a:r>
            <a:r>
              <a:rPr lang="en-US" sz="8000" b="1" dirty="0">
                <a:solidFill>
                  <a:srgbClr val="F4CE71"/>
                </a:solidFill>
                <a:latin typeface="Opificio"/>
                <a:cs typeface="Opificio"/>
              </a:rPr>
              <a:t>− × </a:t>
            </a:r>
            <a:r>
              <a:rPr lang="en-US" sz="8000" b="1" dirty="0" smtClean="0">
                <a:solidFill>
                  <a:srgbClr val="F4CE71"/>
                </a:solidFill>
                <a:latin typeface="Opificio"/>
                <a:cs typeface="Opificio"/>
              </a:rPr>
              <a:t>÷</a:t>
            </a:r>
          </a:p>
          <a:p>
            <a:r>
              <a:rPr lang="en-US" sz="6000" b="1" dirty="0" smtClean="0">
                <a:solidFill>
                  <a:srgbClr val="51000F"/>
                </a:solidFill>
                <a:latin typeface="Brandon Text Black"/>
                <a:cs typeface="Brandon Text Black"/>
              </a:rPr>
              <a:t>The “Multipliers” </a:t>
            </a:r>
          </a:p>
          <a:p>
            <a:r>
              <a:rPr lang="en-US" sz="6000" b="1" dirty="0" smtClean="0">
                <a:solidFill>
                  <a:srgbClr val="51000F"/>
                </a:solidFill>
                <a:latin typeface="Brandon Text Black"/>
                <a:cs typeface="Brandon Text Black"/>
              </a:rPr>
              <a:t>Of Success</a:t>
            </a:r>
            <a:endParaRPr lang="en-US" sz="8000" b="1" dirty="0">
              <a:solidFill>
                <a:srgbClr val="8B2E1A"/>
              </a:solidFill>
              <a:latin typeface="Brandon Text Black"/>
              <a:cs typeface="Brandon Text Black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-328919" y="2946930"/>
            <a:ext cx="226390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F4CE71"/>
                </a:solidFill>
                <a:latin typeface="Opificio"/>
                <a:cs typeface="Opificio"/>
              </a:rPr>
              <a:t>Intention: </a:t>
            </a:r>
            <a:endParaRPr lang="en-US" sz="4400" b="1" dirty="0">
              <a:solidFill>
                <a:srgbClr val="F4CE71"/>
              </a:solidFill>
              <a:latin typeface="Opificio"/>
              <a:cs typeface="Opificio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69948" y="5128248"/>
            <a:ext cx="1709485" cy="1554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526" tIns="38263" rIns="76526" bIns="38263">
            <a:spAutoFit/>
          </a:bodyPr>
          <a:lstStyle>
            <a:lvl1pPr eaLnBrk="0">
              <a:defRPr sz="3600">
                <a:solidFill>
                  <a:srgbClr val="000000"/>
                </a:solidFill>
                <a:latin typeface="Helvetica Light" charset="0"/>
                <a:ea typeface="ＭＳ Ｐゴシック" charset="0"/>
                <a:cs typeface="ＭＳ Ｐゴシック" charset="0"/>
                <a:sym typeface="Helvetica Light" charset="0"/>
              </a:defRPr>
            </a:lvl1pPr>
            <a:lvl2pPr marL="742950" indent="-285750" eaLnBrk="0">
              <a:defRPr sz="3600">
                <a:solidFill>
                  <a:srgbClr val="000000"/>
                </a:solidFill>
                <a:latin typeface="Helvetica Light" charset="0"/>
                <a:ea typeface="ＭＳ Ｐゴシック" charset="0"/>
                <a:sym typeface="Helvetica Light" charset="0"/>
              </a:defRPr>
            </a:lvl2pPr>
            <a:lvl3pPr marL="1143000" indent="-228600" eaLnBrk="0">
              <a:defRPr sz="3600">
                <a:solidFill>
                  <a:srgbClr val="000000"/>
                </a:solidFill>
                <a:latin typeface="Helvetica Light" charset="0"/>
                <a:ea typeface="ＭＳ Ｐゴシック" charset="0"/>
                <a:sym typeface="Helvetica Light" charset="0"/>
              </a:defRPr>
            </a:lvl3pPr>
            <a:lvl4pPr marL="1600200" indent="-228600" eaLnBrk="0">
              <a:defRPr sz="3600">
                <a:solidFill>
                  <a:srgbClr val="000000"/>
                </a:solidFill>
                <a:latin typeface="Helvetica Light" charset="0"/>
                <a:ea typeface="ＭＳ Ｐゴシック" charset="0"/>
                <a:sym typeface="Helvetica Light" charset="0"/>
              </a:defRPr>
            </a:lvl4pPr>
            <a:lvl5pPr marL="2057400" indent="-228600" eaLnBrk="0">
              <a:defRPr sz="3600">
                <a:solidFill>
                  <a:srgbClr val="000000"/>
                </a:solidFill>
                <a:latin typeface="Helvetica Light" charset="0"/>
                <a:ea typeface="ＭＳ Ｐゴシック" charset="0"/>
                <a:sym typeface="Helvetica Light" charset="0"/>
              </a:defRPr>
            </a:lvl5pPr>
            <a:lvl6pPr marL="2514600" indent="-228600" algn="ctr" defTabSz="5826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ＭＳ Ｐゴシック" charset="0"/>
                <a:sym typeface="Helvetica Light" charset="0"/>
              </a:defRPr>
            </a:lvl6pPr>
            <a:lvl7pPr marL="2971800" indent="-228600" algn="ctr" defTabSz="5826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ＭＳ Ｐゴシック" charset="0"/>
                <a:sym typeface="Helvetica Light" charset="0"/>
              </a:defRPr>
            </a:lvl7pPr>
            <a:lvl8pPr marL="3429000" indent="-228600" algn="ctr" defTabSz="5826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ＭＳ Ｐゴシック" charset="0"/>
                <a:sym typeface="Helvetica Light" charset="0"/>
              </a:defRPr>
            </a:lvl8pPr>
            <a:lvl9pPr marL="3886200" indent="-228600" algn="ctr" defTabSz="5826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ＭＳ Ｐゴシック" charset="0"/>
                <a:sym typeface="Helvetica Light" charset="0"/>
              </a:defRPr>
            </a:lvl9pPr>
          </a:lstStyle>
          <a:p>
            <a:pPr algn="ctr" eaLnBrk="1"/>
            <a:r>
              <a:rPr lang="en-US" sz="9600" b="1" dirty="0">
                <a:solidFill>
                  <a:srgbClr val="800000"/>
                </a:solidFill>
                <a:latin typeface="Zapf Dingbats" charset="0"/>
                <a:cs typeface="Zapf Dingbats" charset="0"/>
                <a:sym typeface="Zapf Dingbats" charset="0"/>
              </a:rPr>
              <a:t>★</a:t>
            </a:r>
            <a:endParaRPr lang="en-US" sz="9600" b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509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577" y="268964"/>
            <a:ext cx="9454912" cy="5386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r="13696"/>
          <a:stretch/>
        </p:blipFill>
        <p:spPr>
          <a:xfrm>
            <a:off x="8736841" y="5023770"/>
            <a:ext cx="2914256" cy="16015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8306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265" y="1257300"/>
            <a:ext cx="6204206" cy="35348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r="13696"/>
          <a:stretch/>
        </p:blipFill>
        <p:spPr>
          <a:xfrm>
            <a:off x="8736841" y="5023770"/>
            <a:ext cx="2914256" cy="16015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5100" y="503655"/>
            <a:ext cx="4000500" cy="53873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36700" y="4658211"/>
            <a:ext cx="404495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rgbClr val="D40202"/>
                </a:solidFill>
                <a:latin typeface="Brandon Text Black"/>
                <a:cs typeface="Brandon Text Black"/>
              </a:rPr>
              <a:t>P     IPE     S</a:t>
            </a:r>
            <a:endParaRPr lang="en-US" sz="6000" b="1" dirty="0">
              <a:solidFill>
                <a:srgbClr val="D40202"/>
              </a:solidFill>
              <a:latin typeface="Brandon Text Black"/>
              <a:cs typeface="Brandon Text Black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10483" y="5489208"/>
            <a:ext cx="4557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D40202"/>
                </a:solidFill>
                <a:latin typeface="Brandon Text Light"/>
                <a:cs typeface="Brandon Text Light"/>
              </a:rPr>
              <a:t>Prepare        Invite Present Enroll    Support</a:t>
            </a:r>
            <a:endParaRPr lang="en-US" dirty="0">
              <a:solidFill>
                <a:srgbClr val="D40202"/>
              </a:solidFill>
              <a:latin typeface="Brandon Text Light"/>
              <a:cs typeface="Brandon Text Light"/>
            </a:endParaRPr>
          </a:p>
        </p:txBody>
      </p:sp>
    </p:spTree>
    <p:extLst>
      <p:ext uri="{BB962C8B-B14F-4D97-AF65-F5344CB8AC3E}">
        <p14:creationId xmlns:p14="http://schemas.microsoft.com/office/powerpoint/2010/main" val="1724819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r="13696"/>
          <a:stretch/>
        </p:blipFill>
        <p:spPr>
          <a:xfrm>
            <a:off x="8736841" y="5023770"/>
            <a:ext cx="2914256" cy="16015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t="13127" b="9343"/>
          <a:stretch/>
        </p:blipFill>
        <p:spPr>
          <a:xfrm>
            <a:off x="224645" y="355600"/>
            <a:ext cx="5687117" cy="57065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t="19185" r="85121" b="9343"/>
          <a:stretch/>
        </p:blipFill>
        <p:spPr>
          <a:xfrm rot="10800000">
            <a:off x="187218" y="801502"/>
            <a:ext cx="846191" cy="52606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14850" y="3079234"/>
            <a:ext cx="114935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9494" y="1397000"/>
            <a:ext cx="6521603" cy="37156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919894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r="13696"/>
          <a:stretch/>
        </p:blipFill>
        <p:spPr>
          <a:xfrm>
            <a:off x="8736841" y="5023770"/>
            <a:ext cx="2914256" cy="16015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t="13127" b="9343"/>
          <a:stretch/>
        </p:blipFill>
        <p:spPr>
          <a:xfrm>
            <a:off x="224645" y="355600"/>
            <a:ext cx="5687117" cy="57065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t="19185" r="85121" b="9343"/>
          <a:stretch/>
        </p:blipFill>
        <p:spPr>
          <a:xfrm rot="10800000">
            <a:off x="187218" y="801502"/>
            <a:ext cx="846191" cy="52606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14850" y="3079234"/>
            <a:ext cx="114935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9494" y="1397000"/>
            <a:ext cx="6521603" cy="37156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946517" y="5571635"/>
            <a:ext cx="4717683" cy="369332"/>
          </a:xfrm>
          <a:prstGeom prst="rect">
            <a:avLst/>
          </a:prstGeom>
          <a:solidFill>
            <a:srgbClr val="D40202"/>
          </a:solidFill>
          <a:ln w="76200" cmpd="sng"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People are attracted to your WHY, your passion!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4514850" y="2540000"/>
            <a:ext cx="2330450" cy="2679700"/>
          </a:xfrm>
          <a:prstGeom prst="straightConnector1">
            <a:avLst/>
          </a:prstGeom>
          <a:ln>
            <a:solidFill>
              <a:srgbClr val="D4020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13599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r="13696"/>
          <a:stretch/>
        </p:blipFill>
        <p:spPr>
          <a:xfrm>
            <a:off x="8736841" y="5023770"/>
            <a:ext cx="2914256" cy="16015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t="13127" b="9343"/>
          <a:stretch/>
        </p:blipFill>
        <p:spPr>
          <a:xfrm>
            <a:off x="224645" y="355600"/>
            <a:ext cx="5687117" cy="57065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t="19185" r="85121" b="9343"/>
          <a:stretch/>
        </p:blipFill>
        <p:spPr>
          <a:xfrm rot="10800000">
            <a:off x="187218" y="801502"/>
            <a:ext cx="846191" cy="52606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14850" y="3079234"/>
            <a:ext cx="114935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9494" y="1397000"/>
            <a:ext cx="6521603" cy="37156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767696" y="4572404"/>
            <a:ext cx="5532359" cy="369332"/>
          </a:xfrm>
          <a:prstGeom prst="rect">
            <a:avLst/>
          </a:prstGeom>
          <a:solidFill>
            <a:srgbClr val="D40202"/>
          </a:solidFill>
          <a:ln w="76200" cmpd="sng"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Create experiences by telling stories and sharing samples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4902200" y="2413000"/>
            <a:ext cx="4038600" cy="2057400"/>
          </a:xfrm>
          <a:prstGeom prst="straightConnector1">
            <a:avLst/>
          </a:prstGeom>
          <a:ln>
            <a:solidFill>
              <a:srgbClr val="D4020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1392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r="13696"/>
          <a:stretch/>
        </p:blipFill>
        <p:spPr>
          <a:xfrm>
            <a:off x="8736841" y="5023770"/>
            <a:ext cx="2914256" cy="16015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t="13127" b="9343"/>
          <a:stretch/>
        </p:blipFill>
        <p:spPr>
          <a:xfrm>
            <a:off x="224645" y="355600"/>
            <a:ext cx="5687117" cy="57065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t="19185" r="85121" b="9343"/>
          <a:stretch/>
        </p:blipFill>
        <p:spPr>
          <a:xfrm rot="10800000">
            <a:off x="187218" y="801502"/>
            <a:ext cx="846191" cy="52606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14850" y="3079234"/>
            <a:ext cx="114935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9494" y="1397000"/>
            <a:ext cx="6521603" cy="37156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8" name="Straight Arrow Connector 7"/>
          <p:cNvCxnSpPr/>
          <p:nvPr/>
        </p:nvCxnSpPr>
        <p:spPr>
          <a:xfrm flipH="1">
            <a:off x="4902200" y="2794000"/>
            <a:ext cx="3670300" cy="711200"/>
          </a:xfrm>
          <a:prstGeom prst="straightConnector1">
            <a:avLst/>
          </a:prstGeom>
          <a:ln>
            <a:solidFill>
              <a:srgbClr val="D4020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 rot="16200000">
            <a:off x="3263901" y="3004234"/>
            <a:ext cx="2565399" cy="646331"/>
          </a:xfrm>
          <a:prstGeom prst="rect">
            <a:avLst/>
          </a:prstGeom>
          <a:solidFill>
            <a:srgbClr val="FFFF00"/>
          </a:solidFill>
          <a:ln>
            <a:solidFill>
              <a:srgbClr val="D4020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Build Belief in product and the doT opportunity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09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r="13696"/>
          <a:stretch/>
        </p:blipFill>
        <p:spPr>
          <a:xfrm>
            <a:off x="8736841" y="5023770"/>
            <a:ext cx="2914256" cy="16015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t="13127" b="9343"/>
          <a:stretch/>
        </p:blipFill>
        <p:spPr>
          <a:xfrm>
            <a:off x="224645" y="355600"/>
            <a:ext cx="5687117" cy="57065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t="19185" r="85121" b="9343"/>
          <a:stretch/>
        </p:blipFill>
        <p:spPr>
          <a:xfrm rot="10800000">
            <a:off x="187218" y="801502"/>
            <a:ext cx="846191" cy="52606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14850" y="3079234"/>
            <a:ext cx="114935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9494" y="1397000"/>
            <a:ext cx="6521603" cy="37156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963783" y="2248237"/>
            <a:ext cx="3688179" cy="1477328"/>
          </a:xfrm>
          <a:prstGeom prst="rect">
            <a:avLst/>
          </a:prstGeom>
          <a:solidFill>
            <a:srgbClr val="D40202"/>
          </a:solidFill>
          <a:ln w="76200" cmpd="sng"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rgbClr val="FFFFFF"/>
                </a:solidFill>
              </a:rPr>
              <a:t>Wellness Consult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rgbClr val="FFFFFF"/>
                </a:solidFill>
              </a:rPr>
              <a:t>Continuing Ed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rgbClr val="FFFFFF"/>
                </a:solidFill>
              </a:rPr>
              <a:t>Invite </a:t>
            </a:r>
            <a:r>
              <a:rPr lang="en-US" dirty="0">
                <a:solidFill>
                  <a:srgbClr val="FFFFFF"/>
                </a:solidFill>
              </a:rPr>
              <a:t>to </a:t>
            </a:r>
            <a:r>
              <a:rPr lang="en-US" dirty="0" smtClean="0">
                <a:solidFill>
                  <a:srgbClr val="FFFFFF"/>
                </a:solidFill>
              </a:rPr>
              <a:t>Share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rgbClr val="FFFFFF"/>
                </a:solidFill>
              </a:rPr>
              <a:t>Drip Business Opportunity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REMEMBER – everyone is a customer</a:t>
            </a:r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2895600" y="1765300"/>
            <a:ext cx="6769100" cy="889000"/>
          </a:xfrm>
          <a:prstGeom prst="straightConnector1">
            <a:avLst/>
          </a:prstGeom>
          <a:ln>
            <a:solidFill>
              <a:srgbClr val="D4020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3923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r="13696"/>
          <a:stretch/>
        </p:blipFill>
        <p:spPr>
          <a:xfrm>
            <a:off x="8736841" y="5023770"/>
            <a:ext cx="2914256" cy="16015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t="13127" b="9343"/>
          <a:stretch/>
        </p:blipFill>
        <p:spPr>
          <a:xfrm>
            <a:off x="224645" y="355600"/>
            <a:ext cx="5687117" cy="57065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t="19185" r="85121" b="9343"/>
          <a:stretch/>
        </p:blipFill>
        <p:spPr>
          <a:xfrm rot="10800000">
            <a:off x="187218" y="801502"/>
            <a:ext cx="846191" cy="52606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14850" y="3079234"/>
            <a:ext cx="114935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9494" y="1397000"/>
            <a:ext cx="6521603" cy="37156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3529183" y="2012750"/>
            <a:ext cx="1415772" cy="1477328"/>
          </a:xfrm>
          <a:prstGeom prst="rect">
            <a:avLst/>
          </a:prstGeom>
          <a:solidFill>
            <a:srgbClr val="D40202"/>
          </a:solidFill>
          <a:ln w="76200" cmpd="sng"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err="1" smtClean="0">
                <a:solidFill>
                  <a:srgbClr val="FFFFFF"/>
                </a:solidFill>
              </a:rPr>
              <a:t>Launcn</a:t>
            </a:r>
            <a:endParaRPr lang="en-US" dirty="0" smtClean="0">
              <a:solidFill>
                <a:srgbClr val="FFFFFF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rgbClr val="FFFFFF"/>
                </a:solidFill>
              </a:rPr>
              <a:t>Train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rgbClr val="FFFFFF"/>
                </a:solidFill>
              </a:rPr>
              <a:t>Mentor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rgbClr val="FFFFFF"/>
                </a:solidFill>
              </a:rPr>
              <a:t>Promote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rgbClr val="FFFFFF"/>
                </a:solidFill>
              </a:rPr>
              <a:t>Recognize</a:t>
            </a:r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4514850" y="1587500"/>
            <a:ext cx="5048250" cy="1828800"/>
          </a:xfrm>
          <a:prstGeom prst="straightConnector1">
            <a:avLst/>
          </a:prstGeom>
          <a:ln>
            <a:solidFill>
              <a:srgbClr val="D4020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5425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r="13696"/>
          <a:stretch/>
        </p:blipFill>
        <p:spPr>
          <a:xfrm>
            <a:off x="8736841" y="5023770"/>
            <a:ext cx="2914256" cy="16015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t="13127" b="9343"/>
          <a:stretch/>
        </p:blipFill>
        <p:spPr>
          <a:xfrm>
            <a:off x="224645" y="355600"/>
            <a:ext cx="5687117" cy="57065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t="19185" r="85121" b="9343"/>
          <a:stretch/>
        </p:blipFill>
        <p:spPr>
          <a:xfrm rot="10800000">
            <a:off x="187218" y="801502"/>
            <a:ext cx="846191" cy="52606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14850" y="3079234"/>
            <a:ext cx="114935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9494" y="1397000"/>
            <a:ext cx="6521603" cy="37156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946517" y="1461902"/>
            <a:ext cx="4717683" cy="369332"/>
          </a:xfrm>
          <a:prstGeom prst="rect">
            <a:avLst/>
          </a:prstGeom>
          <a:solidFill>
            <a:srgbClr val="D40202"/>
          </a:solidFill>
          <a:ln w="76200" cmpd="sng"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People are attracted to your WHY, your passion!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4279900" y="1257300"/>
            <a:ext cx="5368166" cy="729476"/>
          </a:xfrm>
          <a:prstGeom prst="straightConnector1">
            <a:avLst/>
          </a:prstGeom>
          <a:ln>
            <a:solidFill>
              <a:srgbClr val="D4020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2229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 rot="1354842">
            <a:off x="595183" y="2210701"/>
            <a:ext cx="756559" cy="884604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1453"/>
          <a:stretch/>
        </p:blipFill>
        <p:spPr>
          <a:xfrm>
            <a:off x="454345" y="279400"/>
            <a:ext cx="3272426" cy="32551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/>
          <a:srcRect t="18148"/>
          <a:stretch/>
        </p:blipFill>
        <p:spPr>
          <a:xfrm>
            <a:off x="2335215" y="2397749"/>
            <a:ext cx="4263949" cy="41730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4429" y="279400"/>
            <a:ext cx="5528060" cy="314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7"/>
          <a:srcRect t="13127" b="9343"/>
          <a:stretch/>
        </p:blipFill>
        <p:spPr>
          <a:xfrm>
            <a:off x="7642525" y="3206652"/>
            <a:ext cx="3472179" cy="34840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7"/>
          <a:srcRect l="3159" t="19185" r="85121" b="13247"/>
          <a:stretch/>
        </p:blipFill>
        <p:spPr>
          <a:xfrm rot="10800000">
            <a:off x="7682978" y="3534510"/>
            <a:ext cx="406922" cy="303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7157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10397" t="87564" r="10807"/>
          <a:stretch/>
        </p:blipFill>
        <p:spPr>
          <a:xfrm>
            <a:off x="609547" y="2282720"/>
            <a:ext cx="11445941" cy="21600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 rot="1354842">
            <a:off x="595183" y="2210701"/>
            <a:ext cx="756559" cy="884604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093" y="5249333"/>
            <a:ext cx="5346275" cy="12361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2" name="Right Arrow 11"/>
          <p:cNvSpPr/>
          <p:nvPr/>
        </p:nvSpPr>
        <p:spPr>
          <a:xfrm>
            <a:off x="270912" y="2535757"/>
            <a:ext cx="978408" cy="484632"/>
          </a:xfrm>
          <a:prstGeom prst="rightArrow">
            <a:avLst/>
          </a:prstGeom>
          <a:solidFill>
            <a:srgbClr val="F4CE71"/>
          </a:solidFill>
          <a:ln>
            <a:solidFill>
              <a:srgbClr val="F4CE7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4CE7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274826" y="5009022"/>
            <a:ext cx="1544012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0" dirty="0" smtClean="0">
                <a:solidFill>
                  <a:srgbClr val="D40202"/>
                </a:solidFill>
                <a:latin typeface="American Scribe"/>
                <a:cs typeface="American Scribe"/>
              </a:rPr>
              <a:t>Elite</a:t>
            </a:r>
            <a:endParaRPr lang="en-US" sz="7500" dirty="0">
              <a:solidFill>
                <a:srgbClr val="D40202"/>
              </a:solidFill>
              <a:latin typeface="American Scribe"/>
              <a:cs typeface="American Scribe"/>
            </a:endParaRPr>
          </a:p>
        </p:txBody>
      </p:sp>
    </p:spTree>
    <p:extLst>
      <p:ext uri="{BB962C8B-B14F-4D97-AF65-F5344CB8AC3E}">
        <p14:creationId xmlns:p14="http://schemas.microsoft.com/office/powerpoint/2010/main" val="1248516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 rot="1354842">
            <a:off x="1995767" y="4943610"/>
            <a:ext cx="756559" cy="884604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91025" y="3904270"/>
            <a:ext cx="921093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360000"/>
                </a:solidFill>
                <a:latin typeface="Brandon Text Light"/>
                <a:cs typeface="Brandon Text Light"/>
              </a:rPr>
              <a:t>Create</a:t>
            </a:r>
            <a:r>
              <a:rPr lang="en-US" dirty="0" smtClean="0"/>
              <a:t>  </a:t>
            </a:r>
            <a:r>
              <a:rPr lang="en-US" sz="8800" dirty="0" smtClean="0">
                <a:solidFill>
                  <a:srgbClr val="AD0000"/>
                </a:solidFill>
                <a:latin typeface="American Scribe"/>
                <a:cs typeface="American Scribe"/>
              </a:rPr>
              <a:t>Experiences</a:t>
            </a:r>
          </a:p>
          <a:p>
            <a:r>
              <a:rPr lang="en-US" sz="5000" dirty="0" smtClean="0">
                <a:solidFill>
                  <a:srgbClr val="AD0000"/>
                </a:solidFill>
                <a:latin typeface="Brandon Text Light"/>
                <a:cs typeface="Brandon Text Light"/>
              </a:rPr>
              <a:t>What Infants/Toddlers Do Best</a:t>
            </a:r>
            <a:endParaRPr lang="en-US" sz="5000" dirty="0">
              <a:solidFill>
                <a:srgbClr val="AD0000"/>
              </a:solidFill>
              <a:latin typeface="Brandon Text Light"/>
              <a:cs typeface="Brandon Text Ligh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3779" y="575733"/>
            <a:ext cx="3707675" cy="44365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491025" y="612914"/>
            <a:ext cx="106938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51000F"/>
                </a:solidFill>
                <a:latin typeface="Brandon Text Black"/>
                <a:cs typeface="Brandon Text Black"/>
              </a:rPr>
              <a:t>When the </a:t>
            </a:r>
            <a:r>
              <a:rPr lang="en-US" sz="4000" i="1" dirty="0" smtClean="0">
                <a:solidFill>
                  <a:srgbClr val="51000F"/>
                </a:solidFill>
                <a:latin typeface="Brandon Text Black"/>
                <a:cs typeface="Brandon Text Black"/>
              </a:rPr>
              <a:t>ordinary</a:t>
            </a:r>
            <a:r>
              <a:rPr lang="en-US" sz="4000" dirty="0" smtClean="0">
                <a:solidFill>
                  <a:srgbClr val="51000F"/>
                </a:solidFill>
                <a:latin typeface="Brandon Text Black"/>
                <a:cs typeface="Brandon Text Black"/>
              </a:rPr>
              <a:t> is </a:t>
            </a:r>
          </a:p>
          <a:p>
            <a:r>
              <a:rPr lang="en-US" sz="4000" dirty="0" smtClean="0">
                <a:solidFill>
                  <a:srgbClr val="51000F"/>
                </a:solidFill>
                <a:latin typeface="Brandon Text Black"/>
                <a:cs typeface="Brandon Text Black"/>
              </a:rPr>
              <a:t>              still </a:t>
            </a:r>
            <a:r>
              <a:rPr lang="en-US" sz="4000" i="1" dirty="0" smtClean="0">
                <a:solidFill>
                  <a:srgbClr val="51000F"/>
                </a:solidFill>
                <a:latin typeface="Brandon Text Black"/>
                <a:cs typeface="Brandon Text Black"/>
              </a:rPr>
              <a:t>extraordinary.</a:t>
            </a:r>
            <a:endParaRPr lang="en-US" sz="4000" i="1" dirty="0">
              <a:solidFill>
                <a:srgbClr val="51000F"/>
              </a:solidFill>
              <a:latin typeface="Brandon Text Black"/>
              <a:cs typeface="Brandon Text Black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/>
          <a:srcRect l="1453" t="9108" b="62261"/>
          <a:stretch/>
        </p:blipFill>
        <p:spPr>
          <a:xfrm>
            <a:off x="1651747" y="2218884"/>
            <a:ext cx="4691407" cy="13361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Right Arrow 13"/>
          <p:cNvSpPr/>
          <p:nvPr/>
        </p:nvSpPr>
        <p:spPr>
          <a:xfrm>
            <a:off x="682695" y="3222644"/>
            <a:ext cx="782800" cy="332346"/>
          </a:xfrm>
          <a:prstGeom prst="rightArrow">
            <a:avLst/>
          </a:prstGeom>
          <a:solidFill>
            <a:srgbClr val="F4CE71"/>
          </a:solidFill>
          <a:ln>
            <a:solidFill>
              <a:srgbClr val="F4CE7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4CE7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5857" y="288724"/>
            <a:ext cx="1995843" cy="14968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10274826" y="5009022"/>
            <a:ext cx="1544012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0" dirty="0" smtClean="0">
                <a:solidFill>
                  <a:srgbClr val="D40202"/>
                </a:solidFill>
                <a:latin typeface="American Scribe"/>
                <a:cs typeface="American Scribe"/>
              </a:rPr>
              <a:t>Elite</a:t>
            </a:r>
            <a:endParaRPr lang="en-US" sz="7500" dirty="0">
              <a:solidFill>
                <a:srgbClr val="D40202"/>
              </a:solidFill>
              <a:latin typeface="American Scribe"/>
              <a:cs typeface="American Scribe"/>
            </a:endParaRPr>
          </a:p>
        </p:txBody>
      </p:sp>
    </p:spTree>
    <p:extLst>
      <p:ext uri="{BB962C8B-B14F-4D97-AF65-F5344CB8AC3E}">
        <p14:creationId xmlns:p14="http://schemas.microsoft.com/office/powerpoint/2010/main" val="35148946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10397" t="87564" r="10807" b="2847"/>
          <a:stretch/>
        </p:blipFill>
        <p:spPr>
          <a:xfrm>
            <a:off x="2289387" y="4832263"/>
            <a:ext cx="7873318" cy="11457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 rot="1354842">
            <a:off x="1995767" y="4943610"/>
            <a:ext cx="756559" cy="884604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-1" y="392669"/>
            <a:ext cx="121888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953735"/>
                </a:solidFill>
                <a:latin typeface="Brandon Text Light"/>
                <a:cs typeface="Brandon Text Light"/>
              </a:rPr>
              <a:t>What is “Age Appropriate Training” for an </a:t>
            </a:r>
            <a:r>
              <a:rPr lang="en-US" sz="2800" dirty="0">
                <a:solidFill>
                  <a:srgbClr val="953735"/>
                </a:solidFill>
                <a:latin typeface="Brandon Text Light"/>
                <a:cs typeface="Brandon Text Light"/>
              </a:rPr>
              <a:t>u</a:t>
            </a:r>
            <a:r>
              <a:rPr lang="en-US" sz="2800" dirty="0" smtClean="0">
                <a:solidFill>
                  <a:srgbClr val="953735"/>
                </a:solidFill>
                <a:latin typeface="Brandon Text Light"/>
                <a:cs typeface="Brandon Text Light"/>
              </a:rPr>
              <a:t>p and coming</a:t>
            </a:r>
          </a:p>
          <a:p>
            <a:pPr algn="ctr"/>
            <a:r>
              <a:rPr lang="en-US" sz="2800" dirty="0" smtClean="0">
                <a:solidFill>
                  <a:srgbClr val="953735"/>
                </a:solidFill>
                <a:latin typeface="Brandon Text Light"/>
                <a:cs typeface="Brandon Text Light"/>
              </a:rPr>
              <a:t> </a:t>
            </a:r>
            <a:r>
              <a:rPr lang="en-US" sz="2800" dirty="0" smtClean="0">
                <a:solidFill>
                  <a:srgbClr val="D40202"/>
                </a:solidFill>
                <a:latin typeface="Brandon Text Black"/>
                <a:cs typeface="Brandon Text Black"/>
              </a:rPr>
              <a:t>Elite</a:t>
            </a:r>
            <a:r>
              <a:rPr lang="en-US" sz="2800" dirty="0" smtClean="0">
                <a:solidFill>
                  <a:srgbClr val="953735"/>
                </a:solidFill>
                <a:latin typeface="Brandon Text Light"/>
                <a:cs typeface="Brandon Text Light"/>
              </a:rPr>
              <a:t> so they can </a:t>
            </a:r>
            <a:r>
              <a:rPr lang="en-US" sz="2800" dirty="0" smtClean="0">
                <a:solidFill>
                  <a:srgbClr val="D40202"/>
                </a:solidFill>
                <a:latin typeface="Brandon Text Light"/>
                <a:cs typeface="Brandon Text Light"/>
              </a:rPr>
              <a:t>create experiences</a:t>
            </a:r>
            <a:r>
              <a:rPr lang="en-US" sz="2800" dirty="0" smtClean="0">
                <a:solidFill>
                  <a:srgbClr val="953735"/>
                </a:solidFill>
                <a:latin typeface="Brandon Text Light"/>
                <a:cs typeface="Brandon Text Light"/>
              </a:rPr>
              <a:t>?</a:t>
            </a:r>
          </a:p>
          <a:p>
            <a:pPr algn="ctr"/>
            <a:r>
              <a:rPr lang="en-US" sz="2800" b="1" dirty="0" smtClean="0">
                <a:solidFill>
                  <a:srgbClr val="953735"/>
                </a:solidFill>
                <a:latin typeface="Brandon Text Light"/>
                <a:cs typeface="Brandon Text Light"/>
              </a:rPr>
              <a:t>Meet Them Where They Are</a:t>
            </a:r>
            <a:endParaRPr lang="en-US" sz="2800" b="1" dirty="0">
              <a:solidFill>
                <a:srgbClr val="953735"/>
              </a:solidFill>
              <a:latin typeface="Brandon Text Light"/>
              <a:cs typeface="Brandon Text Light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/>
          <a:srcRect l="1453" t="9108" b="62261"/>
          <a:stretch/>
        </p:blipFill>
        <p:spPr>
          <a:xfrm>
            <a:off x="3045211" y="2287834"/>
            <a:ext cx="6302467" cy="17949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Right Arrow 11"/>
          <p:cNvSpPr/>
          <p:nvPr/>
        </p:nvSpPr>
        <p:spPr>
          <a:xfrm>
            <a:off x="1914756" y="3354634"/>
            <a:ext cx="978408" cy="484632"/>
          </a:xfrm>
          <a:prstGeom prst="rightArrow">
            <a:avLst/>
          </a:prstGeom>
          <a:solidFill>
            <a:srgbClr val="F4CE71"/>
          </a:solidFill>
          <a:ln>
            <a:solidFill>
              <a:srgbClr val="F4CE7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4CE7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274826" y="5009022"/>
            <a:ext cx="1544012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0" dirty="0" smtClean="0">
                <a:solidFill>
                  <a:srgbClr val="D40202"/>
                </a:solidFill>
                <a:latin typeface="American Scribe"/>
                <a:cs typeface="American Scribe"/>
              </a:rPr>
              <a:t>Elite</a:t>
            </a:r>
            <a:endParaRPr lang="en-US" sz="7500" dirty="0">
              <a:solidFill>
                <a:srgbClr val="D40202"/>
              </a:solidFill>
              <a:latin typeface="American Scribe"/>
              <a:cs typeface="American Scribe"/>
            </a:endParaRPr>
          </a:p>
        </p:txBody>
      </p:sp>
    </p:spTree>
    <p:extLst>
      <p:ext uri="{BB962C8B-B14F-4D97-AF65-F5344CB8AC3E}">
        <p14:creationId xmlns:p14="http://schemas.microsoft.com/office/powerpoint/2010/main" val="3755858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859" y="1992498"/>
            <a:ext cx="4854371" cy="2765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r="13696"/>
          <a:stretch/>
        </p:blipFill>
        <p:spPr>
          <a:xfrm>
            <a:off x="8736841" y="5023770"/>
            <a:ext cx="2914256" cy="16015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3" name="TextBox 12"/>
          <p:cNvSpPr txBox="1"/>
          <p:nvPr/>
        </p:nvSpPr>
        <p:spPr>
          <a:xfrm>
            <a:off x="1501955" y="976835"/>
            <a:ext cx="367562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rgbClr val="D40202"/>
                </a:solidFill>
                <a:latin typeface="Brandon Text Black"/>
                <a:cs typeface="Brandon Text Black"/>
              </a:rPr>
              <a:t>P   IPE     S</a:t>
            </a:r>
            <a:endParaRPr lang="en-US" sz="6000" b="1" dirty="0">
              <a:solidFill>
                <a:srgbClr val="D40202"/>
              </a:solidFill>
              <a:latin typeface="Brandon Text Black"/>
              <a:cs typeface="Brandon Text Black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76859" y="1754657"/>
            <a:ext cx="4724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D40202"/>
                </a:solidFill>
                <a:latin typeface="Brandon Text Light"/>
                <a:cs typeface="Brandon Text Light"/>
              </a:rPr>
              <a:t>       Prepare   Invite Present Enroll     Support</a:t>
            </a:r>
            <a:endParaRPr lang="en-US" dirty="0">
              <a:solidFill>
                <a:srgbClr val="D40202"/>
              </a:solidFill>
              <a:latin typeface="Brandon Text Light"/>
              <a:cs typeface="Brandon Text Ligh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50155" y="2509282"/>
            <a:ext cx="571182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P – </a:t>
            </a:r>
            <a:r>
              <a:rPr lang="en-US" sz="1600" dirty="0">
                <a:solidFill>
                  <a:srgbClr val="51000F"/>
                </a:solidFill>
                <a:latin typeface="Brandon Text Light"/>
                <a:cs typeface="Brandon Text Light"/>
              </a:rPr>
              <a:t>Write </a:t>
            </a:r>
            <a:r>
              <a:rPr lang="en-US" sz="1600" i="1" dirty="0">
                <a:solidFill>
                  <a:srgbClr val="51000F"/>
                </a:solidFill>
                <a:latin typeface="Brandon Text Light"/>
                <a:cs typeface="Brandon Text Light"/>
              </a:rPr>
              <a:t>Names List</a:t>
            </a:r>
            <a:r>
              <a:rPr lang="en-US" sz="1600" dirty="0">
                <a:solidFill>
                  <a:srgbClr val="51000F"/>
                </a:solidFill>
                <a:latin typeface="Brandon Text Light"/>
                <a:cs typeface="Brandon Text Light"/>
              </a:rPr>
              <a:t>, set 30 day goal, schedule presentations</a:t>
            </a:r>
          </a:p>
          <a:p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I – Share samples &amp; stories with prospects; invite to learn more</a:t>
            </a:r>
          </a:p>
          <a:p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P – Get prospects in front of a message (product, opportunity)</a:t>
            </a:r>
          </a:p>
          <a:p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E – Get prospects in front of an enrollment invitation</a:t>
            </a:r>
          </a:p>
          <a:p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S – </a:t>
            </a:r>
            <a:r>
              <a:rPr lang="en-US" sz="1600" dirty="0">
                <a:solidFill>
                  <a:srgbClr val="51000F"/>
                </a:solidFill>
                <a:latin typeface="Brandon Text Light"/>
                <a:cs typeface="Brandon Text Light"/>
              </a:rPr>
              <a:t>Make sure enrollee opens and uses their products</a:t>
            </a:r>
          </a:p>
          <a:p>
            <a:endParaRPr lang="en-US" sz="1600" dirty="0">
              <a:solidFill>
                <a:srgbClr val="51000F"/>
              </a:solidFill>
              <a:latin typeface="Brandon Text Light"/>
              <a:cs typeface="Brandon Text Ligh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68800" y="24384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6" name="&quot;No&quot; Symbol 15"/>
          <p:cNvSpPr/>
          <p:nvPr/>
        </p:nvSpPr>
        <p:spPr>
          <a:xfrm>
            <a:off x="4218312" y="3136900"/>
            <a:ext cx="1199634" cy="1257300"/>
          </a:xfrm>
          <a:prstGeom prst="noSmoking">
            <a:avLst>
              <a:gd name="adj" fmla="val 1811"/>
            </a:avLst>
          </a:prstGeom>
          <a:solidFill>
            <a:srgbClr val="D40202"/>
          </a:solidFill>
          <a:ln>
            <a:solidFill>
              <a:srgbClr val="D4020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50155" y="1854716"/>
            <a:ext cx="516743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 smtClean="0">
                <a:solidFill>
                  <a:srgbClr val="D40202"/>
                </a:solidFill>
                <a:latin typeface="Brandon Text Black"/>
                <a:cs typeface="Brandon Text Black"/>
              </a:rPr>
              <a:t>What PIPES are needed to go Elite?</a:t>
            </a:r>
            <a:endParaRPr lang="en-US" sz="2500" b="1" dirty="0">
              <a:solidFill>
                <a:srgbClr val="D40202"/>
              </a:solidFill>
              <a:latin typeface="Brandon Text Black"/>
              <a:cs typeface="Brandon Text Black"/>
            </a:endParaRPr>
          </a:p>
        </p:txBody>
      </p:sp>
      <p:sp>
        <p:nvSpPr>
          <p:cNvPr id="18" name="6-Point Star 17"/>
          <p:cNvSpPr/>
          <p:nvPr/>
        </p:nvSpPr>
        <p:spPr>
          <a:xfrm>
            <a:off x="3086100" y="2509282"/>
            <a:ext cx="317500" cy="399018"/>
          </a:xfrm>
          <a:prstGeom prst="star6">
            <a:avLst>
              <a:gd name="adj" fmla="val 9771"/>
              <a:gd name="hf" fmla="val 115470"/>
            </a:avLst>
          </a:prstGeom>
          <a:solidFill>
            <a:srgbClr val="D40202"/>
          </a:solidFill>
          <a:ln>
            <a:solidFill>
              <a:srgbClr val="D4020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D40202"/>
                </a:solidFill>
              </a:ln>
              <a:solidFill>
                <a:srgbClr val="D40202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1526" y="5028992"/>
            <a:ext cx="1544012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0" dirty="0" smtClean="0">
                <a:solidFill>
                  <a:srgbClr val="D40202"/>
                </a:solidFill>
                <a:latin typeface="American Scribe"/>
                <a:cs typeface="American Scribe"/>
              </a:rPr>
              <a:t>Elite</a:t>
            </a:r>
            <a:endParaRPr lang="en-US" sz="7500" dirty="0">
              <a:solidFill>
                <a:srgbClr val="D40202"/>
              </a:solidFill>
              <a:latin typeface="American Scribe"/>
              <a:cs typeface="American Scribe"/>
            </a:endParaRPr>
          </a:p>
        </p:txBody>
      </p:sp>
    </p:spTree>
    <p:extLst>
      <p:ext uri="{BB962C8B-B14F-4D97-AF65-F5344CB8AC3E}">
        <p14:creationId xmlns:p14="http://schemas.microsoft.com/office/powerpoint/2010/main" val="3167304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265" y="1257300"/>
            <a:ext cx="6204206" cy="35348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r="13696"/>
          <a:stretch/>
        </p:blipFill>
        <p:spPr>
          <a:xfrm>
            <a:off x="8736841" y="5023770"/>
            <a:ext cx="2914256" cy="16015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5100" y="503655"/>
            <a:ext cx="4000500" cy="53873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36700" y="4658211"/>
            <a:ext cx="404495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rgbClr val="D40202"/>
                </a:solidFill>
                <a:latin typeface="Brandon Text Black"/>
                <a:cs typeface="Brandon Text Black"/>
              </a:rPr>
              <a:t>P     IPE     S</a:t>
            </a:r>
            <a:endParaRPr lang="en-US" sz="6000" b="1" dirty="0">
              <a:solidFill>
                <a:srgbClr val="D40202"/>
              </a:solidFill>
              <a:latin typeface="Brandon Text Black"/>
              <a:cs typeface="Brandon Text Black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10483" y="5489208"/>
            <a:ext cx="4557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D40202"/>
                </a:solidFill>
                <a:latin typeface="Brandon Text Light"/>
                <a:cs typeface="Brandon Text Light"/>
              </a:rPr>
              <a:t>Prepare        Invite Present Enroll    Support</a:t>
            </a:r>
            <a:endParaRPr lang="en-US" dirty="0">
              <a:solidFill>
                <a:srgbClr val="D40202"/>
              </a:solidFill>
              <a:latin typeface="Brandon Text Light"/>
              <a:cs typeface="Brandon Text Light"/>
            </a:endParaRPr>
          </a:p>
        </p:txBody>
      </p:sp>
    </p:spTree>
    <p:extLst>
      <p:ext uri="{BB962C8B-B14F-4D97-AF65-F5344CB8AC3E}">
        <p14:creationId xmlns:p14="http://schemas.microsoft.com/office/powerpoint/2010/main" val="3125983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11531" t="65351" r="6297" b="9343"/>
          <a:stretch/>
        </p:blipFill>
        <p:spPr>
          <a:xfrm>
            <a:off x="5631230" y="3289505"/>
            <a:ext cx="6658035" cy="26537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27519" t="33944" r="22117" b="62106"/>
          <a:stretch/>
        </p:blipFill>
        <p:spPr>
          <a:xfrm>
            <a:off x="6182104" y="229331"/>
            <a:ext cx="5468993" cy="55520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5"/>
          <a:srcRect l="32784" r="32887" b="49928"/>
          <a:stretch/>
        </p:blipFill>
        <p:spPr>
          <a:xfrm>
            <a:off x="594164" y="454600"/>
            <a:ext cx="5100920" cy="42389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Right Arrow 19"/>
          <p:cNvSpPr/>
          <p:nvPr/>
        </p:nvSpPr>
        <p:spPr>
          <a:xfrm flipH="1">
            <a:off x="1895298" y="2547084"/>
            <a:ext cx="1051597" cy="365088"/>
          </a:xfrm>
          <a:prstGeom prst="rightArrow">
            <a:avLst/>
          </a:prstGeom>
          <a:solidFill>
            <a:srgbClr val="F4CE71"/>
          </a:solidFill>
          <a:ln>
            <a:solidFill>
              <a:srgbClr val="F4CE7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4CE71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4"/>
          <a:srcRect t="13127" b="9343"/>
          <a:stretch/>
        </p:blipFill>
        <p:spPr>
          <a:xfrm>
            <a:off x="4069130" y="3474370"/>
            <a:ext cx="2244470" cy="22521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6"/>
          <a:srcRect r="13696"/>
          <a:stretch/>
        </p:blipFill>
        <p:spPr>
          <a:xfrm>
            <a:off x="9499971" y="5511800"/>
            <a:ext cx="2303526" cy="12659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4" name="TextBox 23"/>
          <p:cNvSpPr txBox="1"/>
          <p:nvPr/>
        </p:nvSpPr>
        <p:spPr>
          <a:xfrm>
            <a:off x="381526" y="5028992"/>
            <a:ext cx="1544012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0" dirty="0" smtClean="0">
                <a:solidFill>
                  <a:srgbClr val="D40202"/>
                </a:solidFill>
                <a:latin typeface="American Scribe"/>
                <a:cs typeface="American Scribe"/>
              </a:rPr>
              <a:t>Elite</a:t>
            </a:r>
            <a:endParaRPr lang="en-US" sz="7500" dirty="0">
              <a:solidFill>
                <a:srgbClr val="D40202"/>
              </a:solidFill>
              <a:latin typeface="American Scribe"/>
              <a:cs typeface="American Scribe"/>
            </a:endParaRPr>
          </a:p>
        </p:txBody>
      </p:sp>
    </p:spTree>
    <p:extLst>
      <p:ext uri="{BB962C8B-B14F-4D97-AF65-F5344CB8AC3E}">
        <p14:creationId xmlns:p14="http://schemas.microsoft.com/office/powerpoint/2010/main" val="4284944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039" y="5229545"/>
            <a:ext cx="5651568" cy="13067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/>
          <a:srcRect l="12042" t="77554" r="12198" b="3695"/>
          <a:stretch/>
        </p:blipFill>
        <p:spPr>
          <a:xfrm>
            <a:off x="1557730" y="1557880"/>
            <a:ext cx="9498775" cy="2810934"/>
          </a:xfrm>
          <a:prstGeom prst="rect">
            <a:avLst/>
          </a:prstGeom>
          <a:ln>
            <a:noFill/>
          </a:ln>
          <a:effectLst/>
        </p:spPr>
      </p:pic>
      <p:sp>
        <p:nvSpPr>
          <p:cNvPr id="11" name="TextBox 10"/>
          <p:cNvSpPr txBox="1"/>
          <p:nvPr/>
        </p:nvSpPr>
        <p:spPr>
          <a:xfrm rot="1354842">
            <a:off x="1455674" y="1295780"/>
            <a:ext cx="776187" cy="2704437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6" name="Right Arrow 15"/>
          <p:cNvSpPr/>
          <p:nvPr/>
        </p:nvSpPr>
        <p:spPr>
          <a:xfrm>
            <a:off x="1068526" y="2007152"/>
            <a:ext cx="978408" cy="484632"/>
          </a:xfrm>
          <a:prstGeom prst="rightArrow">
            <a:avLst/>
          </a:prstGeom>
          <a:solidFill>
            <a:srgbClr val="F4CE71"/>
          </a:solidFill>
          <a:ln>
            <a:solidFill>
              <a:srgbClr val="F4CE7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4CE7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576326" y="5009022"/>
            <a:ext cx="2390398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0" dirty="0" smtClean="0">
                <a:solidFill>
                  <a:srgbClr val="D40202"/>
                </a:solidFill>
                <a:latin typeface="American Scribe"/>
                <a:cs typeface="American Scribe"/>
              </a:rPr>
              <a:t>Premier</a:t>
            </a:r>
            <a:endParaRPr lang="en-US" sz="7500" dirty="0">
              <a:solidFill>
                <a:srgbClr val="D40202"/>
              </a:solidFill>
              <a:latin typeface="American Scribe"/>
              <a:cs typeface="American Scribe"/>
            </a:endParaRPr>
          </a:p>
        </p:txBody>
      </p:sp>
    </p:spTree>
    <p:extLst>
      <p:ext uri="{BB962C8B-B14F-4D97-AF65-F5344CB8AC3E}">
        <p14:creationId xmlns:p14="http://schemas.microsoft.com/office/powerpoint/2010/main" val="932858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21705" y="3984503"/>
            <a:ext cx="726376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360000"/>
                </a:solidFill>
                <a:latin typeface="Brandon Text Light"/>
                <a:cs typeface="Brandon Text Light"/>
              </a:rPr>
              <a:t>Present the</a:t>
            </a:r>
            <a:r>
              <a:rPr lang="en-US" dirty="0" smtClean="0"/>
              <a:t>  </a:t>
            </a:r>
            <a:r>
              <a:rPr lang="en-US" sz="8800" dirty="0" smtClean="0">
                <a:solidFill>
                  <a:srgbClr val="AD0000"/>
                </a:solidFill>
                <a:latin typeface="American Scribe"/>
                <a:cs typeface="American Scribe"/>
              </a:rPr>
              <a:t>Message</a:t>
            </a:r>
          </a:p>
          <a:p>
            <a:r>
              <a:rPr lang="en-US" sz="5000" dirty="0" smtClean="0">
                <a:solidFill>
                  <a:srgbClr val="AD0000"/>
                </a:solidFill>
                <a:latin typeface="Brandon Text Light"/>
                <a:cs typeface="Brandon Text Light"/>
              </a:rPr>
              <a:t>What Children Do Best</a:t>
            </a:r>
            <a:endParaRPr lang="en-US" sz="5000" dirty="0">
              <a:solidFill>
                <a:srgbClr val="AD0000"/>
              </a:solidFill>
              <a:latin typeface="Brandon Text Light"/>
              <a:cs typeface="Brandon Text Light"/>
            </a:endParaRPr>
          </a:p>
        </p:txBody>
      </p:sp>
      <p:sp>
        <p:nvSpPr>
          <p:cNvPr id="10" name="Right Arrow 9"/>
          <p:cNvSpPr/>
          <p:nvPr/>
        </p:nvSpPr>
        <p:spPr>
          <a:xfrm flipH="1">
            <a:off x="7465127" y="3605789"/>
            <a:ext cx="1051597" cy="365088"/>
          </a:xfrm>
          <a:prstGeom prst="rightArrow">
            <a:avLst/>
          </a:prstGeom>
          <a:solidFill>
            <a:srgbClr val="F4CE71"/>
          </a:solidFill>
          <a:ln>
            <a:solidFill>
              <a:srgbClr val="F4CE7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4CE7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427" y="579967"/>
            <a:ext cx="4319727" cy="370416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8872" y="541867"/>
            <a:ext cx="5562225" cy="41825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791605" y="349528"/>
            <a:ext cx="5640167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00" dirty="0" smtClean="0">
                <a:solidFill>
                  <a:srgbClr val="51000F"/>
                </a:solidFill>
                <a:latin typeface="Brandon Text Black"/>
                <a:cs typeface="Brandon Text Black"/>
              </a:rPr>
              <a:t>Be the Messenger.</a:t>
            </a:r>
            <a:endParaRPr lang="en-US" sz="3700" i="1" dirty="0">
              <a:solidFill>
                <a:srgbClr val="51000F"/>
              </a:solidFill>
              <a:latin typeface="Brandon Text Black"/>
              <a:cs typeface="Brandon Text Black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576326" y="5009022"/>
            <a:ext cx="2390398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0" dirty="0" smtClean="0">
                <a:solidFill>
                  <a:srgbClr val="D40202"/>
                </a:solidFill>
                <a:latin typeface="American Scribe"/>
                <a:cs typeface="American Scribe"/>
              </a:rPr>
              <a:t>Premier</a:t>
            </a:r>
            <a:endParaRPr lang="en-US" sz="7500" dirty="0">
              <a:solidFill>
                <a:srgbClr val="D40202"/>
              </a:solidFill>
              <a:latin typeface="American Scribe"/>
              <a:cs typeface="American Scribe"/>
            </a:endParaRPr>
          </a:p>
        </p:txBody>
      </p:sp>
    </p:spTree>
    <p:extLst>
      <p:ext uri="{BB962C8B-B14F-4D97-AF65-F5344CB8AC3E}">
        <p14:creationId xmlns:p14="http://schemas.microsoft.com/office/powerpoint/2010/main" val="12553297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12042" t="77554" r="12198" b="3695"/>
          <a:stretch/>
        </p:blipFill>
        <p:spPr>
          <a:xfrm>
            <a:off x="2616200" y="4062337"/>
            <a:ext cx="6880514" cy="2036123"/>
          </a:xfrm>
          <a:prstGeom prst="rect">
            <a:avLst/>
          </a:prstGeom>
          <a:ln>
            <a:noFill/>
          </a:ln>
          <a:effectLst/>
        </p:spPr>
      </p:pic>
      <p:sp>
        <p:nvSpPr>
          <p:cNvPr id="11" name="TextBox 10"/>
          <p:cNvSpPr txBox="1"/>
          <p:nvPr/>
        </p:nvSpPr>
        <p:spPr>
          <a:xfrm rot="1228006">
            <a:off x="2387046" y="3343680"/>
            <a:ext cx="776187" cy="2704437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/>
          <a:srcRect l="1453" t="9108" b="52707"/>
          <a:stretch/>
        </p:blipFill>
        <p:spPr>
          <a:xfrm>
            <a:off x="3240805" y="1891964"/>
            <a:ext cx="5471396" cy="20781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Right Arrow 15"/>
          <p:cNvSpPr/>
          <p:nvPr/>
        </p:nvSpPr>
        <p:spPr>
          <a:xfrm>
            <a:off x="1817817" y="3281934"/>
            <a:ext cx="978408" cy="484632"/>
          </a:xfrm>
          <a:prstGeom prst="rightArrow">
            <a:avLst>
              <a:gd name="adj1" fmla="val 50000"/>
              <a:gd name="adj2" fmla="val 44758"/>
            </a:avLst>
          </a:prstGeom>
          <a:solidFill>
            <a:srgbClr val="F4CE71"/>
          </a:solidFill>
          <a:ln>
            <a:solidFill>
              <a:srgbClr val="F4CE7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4CE7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1" y="392669"/>
            <a:ext cx="121888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953735"/>
                </a:solidFill>
                <a:latin typeface="Brandon Text Light"/>
                <a:cs typeface="Brandon Text Light"/>
              </a:rPr>
              <a:t>What is “Age Appropriate Training” for an up and coming</a:t>
            </a:r>
          </a:p>
          <a:p>
            <a:pPr algn="ctr"/>
            <a:r>
              <a:rPr lang="en-US" sz="2800" b="1" dirty="0" smtClean="0">
                <a:solidFill>
                  <a:srgbClr val="D40202"/>
                </a:solidFill>
                <a:latin typeface="Brandon Text Black"/>
                <a:cs typeface="Brandon Text Black"/>
              </a:rPr>
              <a:t>Premier</a:t>
            </a:r>
            <a:r>
              <a:rPr lang="en-US" sz="2800" dirty="0" smtClean="0">
                <a:solidFill>
                  <a:srgbClr val="953735"/>
                </a:solidFill>
                <a:latin typeface="Brandon Text Light"/>
                <a:cs typeface="Brandon Text Light"/>
              </a:rPr>
              <a:t> so they can </a:t>
            </a:r>
            <a:r>
              <a:rPr lang="en-US" sz="2800" dirty="0" smtClean="0">
                <a:solidFill>
                  <a:srgbClr val="D40202"/>
                </a:solidFill>
                <a:latin typeface="Brandon Text Light"/>
                <a:cs typeface="Brandon Text Light"/>
              </a:rPr>
              <a:t>present the message and enroll</a:t>
            </a:r>
            <a:r>
              <a:rPr lang="en-US" sz="2800" dirty="0" smtClean="0">
                <a:solidFill>
                  <a:srgbClr val="953735"/>
                </a:solidFill>
                <a:latin typeface="Brandon Text Light"/>
                <a:cs typeface="Brandon Text Light"/>
              </a:rPr>
              <a:t>?</a:t>
            </a:r>
          </a:p>
          <a:p>
            <a:pPr algn="ctr"/>
            <a:r>
              <a:rPr lang="en-US" sz="2800" b="1" dirty="0" smtClean="0">
                <a:solidFill>
                  <a:srgbClr val="953735"/>
                </a:solidFill>
                <a:latin typeface="Brandon Text Light"/>
                <a:cs typeface="Brandon Text Light"/>
              </a:rPr>
              <a:t>Meet Them Where They Are</a:t>
            </a:r>
            <a:endParaRPr lang="en-US" sz="2800" b="1" dirty="0">
              <a:solidFill>
                <a:srgbClr val="953735"/>
              </a:solidFill>
              <a:latin typeface="Brandon Text Light"/>
              <a:cs typeface="Brandon Text Ligh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576326" y="5009022"/>
            <a:ext cx="2390398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0" dirty="0" smtClean="0">
                <a:solidFill>
                  <a:srgbClr val="D40202"/>
                </a:solidFill>
                <a:latin typeface="American Scribe"/>
                <a:cs typeface="American Scribe"/>
              </a:rPr>
              <a:t>Premier</a:t>
            </a:r>
            <a:endParaRPr lang="en-US" sz="7500" dirty="0">
              <a:solidFill>
                <a:srgbClr val="D40202"/>
              </a:solidFill>
              <a:latin typeface="American Scribe"/>
              <a:cs typeface="American Scribe"/>
            </a:endParaRPr>
          </a:p>
        </p:txBody>
      </p:sp>
    </p:spTree>
    <p:extLst>
      <p:ext uri="{BB962C8B-B14F-4D97-AF65-F5344CB8AC3E}">
        <p14:creationId xmlns:p14="http://schemas.microsoft.com/office/powerpoint/2010/main" val="288516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859" y="1992498"/>
            <a:ext cx="4854371" cy="2765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r="13696"/>
          <a:stretch/>
        </p:blipFill>
        <p:spPr>
          <a:xfrm>
            <a:off x="8736841" y="5023770"/>
            <a:ext cx="2914256" cy="16015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3" name="TextBox 12"/>
          <p:cNvSpPr txBox="1"/>
          <p:nvPr/>
        </p:nvSpPr>
        <p:spPr>
          <a:xfrm>
            <a:off x="1501955" y="976835"/>
            <a:ext cx="367562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rgbClr val="D40202"/>
                </a:solidFill>
                <a:latin typeface="Brandon Text Black"/>
                <a:cs typeface="Brandon Text Black"/>
              </a:rPr>
              <a:t>P   IPE     S</a:t>
            </a:r>
            <a:endParaRPr lang="en-US" sz="6000" b="1" dirty="0">
              <a:solidFill>
                <a:srgbClr val="D40202"/>
              </a:solidFill>
              <a:latin typeface="Brandon Text Black"/>
              <a:cs typeface="Brandon Text Black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76859" y="1754657"/>
            <a:ext cx="4724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D40202"/>
                </a:solidFill>
                <a:latin typeface="Brandon Text Light"/>
                <a:cs typeface="Brandon Text Light"/>
              </a:rPr>
              <a:t>       Prepare   Invite Present Enroll     Support</a:t>
            </a:r>
            <a:endParaRPr lang="en-US" dirty="0">
              <a:solidFill>
                <a:srgbClr val="D40202"/>
              </a:solidFill>
              <a:latin typeface="Brandon Text Light"/>
              <a:cs typeface="Brandon Text Ligh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50155" y="2509282"/>
            <a:ext cx="574974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P – Write </a:t>
            </a:r>
            <a:r>
              <a:rPr lang="en-US" sz="1600" i="1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Names List</a:t>
            </a:r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, set 30 </a:t>
            </a:r>
            <a:r>
              <a:rPr lang="en-US" sz="1600" dirty="0">
                <a:solidFill>
                  <a:srgbClr val="51000F"/>
                </a:solidFill>
                <a:latin typeface="Brandon Text Light"/>
                <a:cs typeface="Brandon Text Light"/>
              </a:rPr>
              <a:t>d</a:t>
            </a:r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ay </a:t>
            </a:r>
            <a:r>
              <a:rPr lang="en-US" sz="1600" dirty="0">
                <a:solidFill>
                  <a:srgbClr val="51000F"/>
                </a:solidFill>
                <a:latin typeface="Brandon Text Light"/>
                <a:cs typeface="Brandon Text Light"/>
              </a:rPr>
              <a:t>g</a:t>
            </a:r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oal, schedule </a:t>
            </a:r>
            <a:r>
              <a:rPr lang="en-US" sz="1600" dirty="0">
                <a:solidFill>
                  <a:srgbClr val="51000F"/>
                </a:solidFill>
                <a:latin typeface="Brandon Text Light"/>
                <a:cs typeface="Brandon Text Light"/>
              </a:rPr>
              <a:t>p</a:t>
            </a:r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resentations</a:t>
            </a:r>
          </a:p>
          <a:p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I – Share samples &amp; stories with prospects; invite to learn more</a:t>
            </a:r>
          </a:p>
          <a:p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P – Present the message </a:t>
            </a:r>
            <a:r>
              <a:rPr lang="en-US" sz="1600" dirty="0">
                <a:solidFill>
                  <a:srgbClr val="51000F"/>
                </a:solidFill>
                <a:latin typeface="Brandon Text Light"/>
                <a:cs typeface="Brandon Text Light"/>
              </a:rPr>
              <a:t>(product, opportunity</a:t>
            </a:r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)</a:t>
            </a:r>
          </a:p>
          <a:p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E – Create enrollments – their own and others</a:t>
            </a:r>
          </a:p>
          <a:p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S – Make sure enrollee opens and uses their products; Launch new Builders; Success Check-ins; refer Builders to training</a:t>
            </a:r>
          </a:p>
          <a:p>
            <a:endParaRPr lang="en-US" sz="1600" dirty="0">
              <a:solidFill>
                <a:srgbClr val="51000F"/>
              </a:solidFill>
              <a:latin typeface="Brandon Text Light"/>
              <a:cs typeface="Brandon Text Ligh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68800" y="24384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6" name="&quot;No&quot; Symbol 15"/>
          <p:cNvSpPr/>
          <p:nvPr/>
        </p:nvSpPr>
        <p:spPr>
          <a:xfrm>
            <a:off x="4851399" y="3568700"/>
            <a:ext cx="466115" cy="452966"/>
          </a:xfrm>
          <a:prstGeom prst="noSmoking">
            <a:avLst>
              <a:gd name="adj" fmla="val 6046"/>
            </a:avLst>
          </a:prstGeom>
          <a:solidFill>
            <a:srgbClr val="D4020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50155" y="1854716"/>
            <a:ext cx="563551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 smtClean="0">
                <a:solidFill>
                  <a:srgbClr val="D40202"/>
                </a:solidFill>
                <a:latin typeface="Brandon Text Black"/>
                <a:cs typeface="Brandon Text Black"/>
              </a:rPr>
              <a:t>What PIPES are needed to go Premier?</a:t>
            </a:r>
            <a:endParaRPr lang="en-US" sz="2500" b="1" dirty="0">
              <a:solidFill>
                <a:srgbClr val="D40202"/>
              </a:solidFill>
              <a:latin typeface="Brandon Text Black"/>
              <a:cs typeface="Brandon Text Black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7432" y="5039644"/>
            <a:ext cx="2390398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0" dirty="0" smtClean="0">
                <a:solidFill>
                  <a:srgbClr val="D40202"/>
                </a:solidFill>
                <a:latin typeface="American Scribe"/>
                <a:cs typeface="American Scribe"/>
              </a:rPr>
              <a:t>Premier</a:t>
            </a:r>
            <a:endParaRPr lang="en-US" sz="7500" dirty="0">
              <a:solidFill>
                <a:srgbClr val="D40202"/>
              </a:solidFill>
              <a:latin typeface="American Scribe"/>
              <a:cs typeface="American Scribe"/>
            </a:endParaRPr>
          </a:p>
        </p:txBody>
      </p:sp>
      <p:sp>
        <p:nvSpPr>
          <p:cNvPr id="21" name="6-Point Star 20"/>
          <p:cNvSpPr/>
          <p:nvPr/>
        </p:nvSpPr>
        <p:spPr>
          <a:xfrm>
            <a:off x="3073399" y="2705100"/>
            <a:ext cx="472225" cy="533400"/>
          </a:xfrm>
          <a:prstGeom prst="star6">
            <a:avLst>
              <a:gd name="adj" fmla="val 15301"/>
              <a:gd name="hf" fmla="val 115470"/>
            </a:avLst>
          </a:prstGeom>
          <a:solidFill>
            <a:srgbClr val="D4020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4020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756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32784" r="32887" b="49928"/>
          <a:stretch/>
        </p:blipFill>
        <p:spPr>
          <a:xfrm>
            <a:off x="6186381" y="349964"/>
            <a:ext cx="5100920" cy="42389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r="13696"/>
          <a:stretch/>
        </p:blipFill>
        <p:spPr>
          <a:xfrm>
            <a:off x="8736841" y="5023770"/>
            <a:ext cx="2914256" cy="16015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0" name="Right Arrow 9"/>
          <p:cNvSpPr/>
          <p:nvPr/>
        </p:nvSpPr>
        <p:spPr>
          <a:xfrm flipH="1">
            <a:off x="7541327" y="3461345"/>
            <a:ext cx="1051597" cy="365088"/>
          </a:xfrm>
          <a:prstGeom prst="rightArrow">
            <a:avLst/>
          </a:prstGeom>
          <a:solidFill>
            <a:srgbClr val="F4CE71"/>
          </a:solidFill>
          <a:ln>
            <a:solidFill>
              <a:srgbClr val="F4CE7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4CE7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/>
          <a:srcRect l="31777" t="37053" r="24755" b="33928"/>
          <a:stretch/>
        </p:blipFill>
        <p:spPr>
          <a:xfrm>
            <a:off x="1011350" y="702276"/>
            <a:ext cx="5001524" cy="432149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/>
          <a:srcRect t="13127" b="9343"/>
          <a:stretch/>
        </p:blipFill>
        <p:spPr>
          <a:xfrm>
            <a:off x="4656261" y="4122326"/>
            <a:ext cx="1796753" cy="1802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TextBox 17"/>
          <p:cNvSpPr txBox="1"/>
          <p:nvPr/>
        </p:nvSpPr>
        <p:spPr>
          <a:xfrm>
            <a:off x="4368800" y="1968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67432" y="5039644"/>
            <a:ext cx="2390398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0" dirty="0" smtClean="0">
                <a:solidFill>
                  <a:srgbClr val="D40202"/>
                </a:solidFill>
                <a:latin typeface="American Scribe"/>
                <a:cs typeface="American Scribe"/>
              </a:rPr>
              <a:t>Premier</a:t>
            </a:r>
            <a:endParaRPr lang="en-US" sz="7500" dirty="0">
              <a:solidFill>
                <a:srgbClr val="D40202"/>
              </a:solidFill>
              <a:latin typeface="American Scribe"/>
              <a:cs typeface="American Scribe"/>
            </a:endParaRPr>
          </a:p>
        </p:txBody>
      </p:sp>
    </p:spTree>
    <p:extLst>
      <p:ext uri="{BB962C8B-B14F-4D97-AF65-F5344CB8AC3E}">
        <p14:creationId xmlns:p14="http://schemas.microsoft.com/office/powerpoint/2010/main" val="2425732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t="67991" b="3565"/>
          <a:stretch/>
        </p:blipFill>
        <p:spPr>
          <a:xfrm>
            <a:off x="133017" y="892569"/>
            <a:ext cx="11600769" cy="394546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59" y="5350933"/>
            <a:ext cx="5545005" cy="12820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9" name="TextBox 8"/>
          <p:cNvSpPr txBox="1"/>
          <p:nvPr/>
        </p:nvSpPr>
        <p:spPr>
          <a:xfrm rot="1250273">
            <a:off x="1076202" y="528046"/>
            <a:ext cx="1398673" cy="373764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5" name="Right Arrow 14"/>
          <p:cNvSpPr/>
          <p:nvPr/>
        </p:nvSpPr>
        <p:spPr>
          <a:xfrm>
            <a:off x="1480352" y="1247818"/>
            <a:ext cx="978408" cy="484632"/>
          </a:xfrm>
          <a:prstGeom prst="rightArrow">
            <a:avLst/>
          </a:prstGeom>
          <a:solidFill>
            <a:srgbClr val="F4CE71"/>
          </a:solidFill>
          <a:ln>
            <a:solidFill>
              <a:srgbClr val="F4CE7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4CE7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160526" y="5009022"/>
            <a:ext cx="1838965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0" dirty="0" smtClean="0">
                <a:solidFill>
                  <a:srgbClr val="D40202"/>
                </a:solidFill>
                <a:latin typeface="American Scribe"/>
                <a:cs typeface="American Scribe"/>
              </a:rPr>
              <a:t>Silver</a:t>
            </a:r>
            <a:endParaRPr lang="en-US" sz="7500" dirty="0">
              <a:solidFill>
                <a:srgbClr val="D40202"/>
              </a:solidFill>
              <a:latin typeface="American Scribe"/>
              <a:cs typeface="American Scribe"/>
            </a:endParaRPr>
          </a:p>
        </p:txBody>
      </p:sp>
    </p:spTree>
    <p:extLst>
      <p:ext uri="{BB962C8B-B14F-4D97-AF65-F5344CB8AC3E}">
        <p14:creationId xmlns:p14="http://schemas.microsoft.com/office/powerpoint/2010/main" val="3255240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21705" y="3984503"/>
            <a:ext cx="726376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360000"/>
                </a:solidFill>
                <a:latin typeface="Brandon Text Light"/>
                <a:cs typeface="Brandon Text Light"/>
              </a:rPr>
              <a:t>Establish </a:t>
            </a:r>
            <a:r>
              <a:rPr lang="en-US" sz="8800" dirty="0" smtClean="0">
                <a:solidFill>
                  <a:srgbClr val="AD0000"/>
                </a:solidFill>
                <a:latin typeface="American Scribe"/>
                <a:cs typeface="American Scribe"/>
              </a:rPr>
              <a:t>Culture</a:t>
            </a:r>
          </a:p>
          <a:p>
            <a:r>
              <a:rPr lang="en-US" sz="5000" dirty="0" smtClean="0">
                <a:solidFill>
                  <a:srgbClr val="AD0000"/>
                </a:solidFill>
                <a:latin typeface="Brandon Text Light"/>
                <a:cs typeface="Brandon Text Light"/>
              </a:rPr>
              <a:t>What Pre-Teens Do Best</a:t>
            </a:r>
            <a:endParaRPr lang="en-US" sz="5000" dirty="0">
              <a:solidFill>
                <a:srgbClr val="AD0000"/>
              </a:solidFill>
              <a:latin typeface="Brandon Text Light"/>
              <a:cs typeface="Brandon Text Ligh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3005" y="1120914"/>
            <a:ext cx="5640167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00" dirty="0" smtClean="0">
                <a:solidFill>
                  <a:srgbClr val="51000F"/>
                </a:solidFill>
                <a:latin typeface="Brandon Text Black"/>
                <a:cs typeface="Brandon Text Black"/>
              </a:rPr>
              <a:t>Realize the power of being yourself and inviting others </a:t>
            </a:r>
          </a:p>
          <a:p>
            <a:r>
              <a:rPr lang="en-US" sz="3700" dirty="0" smtClean="0">
                <a:solidFill>
                  <a:srgbClr val="51000F"/>
                </a:solidFill>
                <a:latin typeface="Brandon Text Black"/>
                <a:cs typeface="Brandon Text Black"/>
              </a:rPr>
              <a:t>to join you. </a:t>
            </a:r>
            <a:endParaRPr lang="en-US" sz="3700" i="1" dirty="0">
              <a:solidFill>
                <a:srgbClr val="51000F"/>
              </a:solidFill>
              <a:latin typeface="Brandon Text Black"/>
              <a:cs typeface="Brandon Text Black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160526" y="5009022"/>
            <a:ext cx="1838965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0" dirty="0" smtClean="0">
                <a:solidFill>
                  <a:srgbClr val="D40202"/>
                </a:solidFill>
                <a:latin typeface="American Scribe"/>
                <a:cs typeface="American Scribe"/>
              </a:rPr>
              <a:t>Silver</a:t>
            </a:r>
            <a:endParaRPr lang="en-US" sz="7500" dirty="0">
              <a:solidFill>
                <a:srgbClr val="D40202"/>
              </a:solidFill>
              <a:latin typeface="American Scribe"/>
              <a:cs typeface="American Scribe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3172" y="685799"/>
            <a:ext cx="5190954" cy="43257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64962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t="67991" b="3565"/>
          <a:stretch/>
        </p:blipFill>
        <p:spPr>
          <a:xfrm>
            <a:off x="3355752" y="2010844"/>
            <a:ext cx="10206683" cy="3471333"/>
          </a:xfrm>
          <a:prstGeom prst="rect">
            <a:avLst/>
          </a:prstGeom>
          <a:ln>
            <a:noFill/>
          </a:ln>
          <a:effectLst/>
        </p:spPr>
      </p:pic>
      <p:sp>
        <p:nvSpPr>
          <p:cNvPr id="9" name="TextBox 8"/>
          <p:cNvSpPr txBox="1"/>
          <p:nvPr/>
        </p:nvSpPr>
        <p:spPr>
          <a:xfrm rot="1250273">
            <a:off x="4271582" y="1714112"/>
            <a:ext cx="1129559" cy="3254734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/>
          <a:srcRect l="7542" t="11488" r="7208" b="45243"/>
          <a:stretch/>
        </p:blipFill>
        <p:spPr>
          <a:xfrm>
            <a:off x="203182" y="258555"/>
            <a:ext cx="5452060" cy="27125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Right Arrow 14"/>
          <p:cNvSpPr/>
          <p:nvPr/>
        </p:nvSpPr>
        <p:spPr>
          <a:xfrm rot="7660623">
            <a:off x="3255740" y="1930705"/>
            <a:ext cx="978408" cy="484632"/>
          </a:xfrm>
          <a:prstGeom prst="rightArrow">
            <a:avLst/>
          </a:prstGeom>
          <a:solidFill>
            <a:srgbClr val="F4CE71"/>
          </a:solidFill>
          <a:ln>
            <a:solidFill>
              <a:srgbClr val="F4CE7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4CE7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3182" y="3632211"/>
            <a:ext cx="444501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953735"/>
                </a:solidFill>
                <a:latin typeface="Brandon Text Light"/>
                <a:cs typeface="Brandon Text Light"/>
              </a:rPr>
              <a:t>What is “Age Appropriate Training” for an up and coming </a:t>
            </a:r>
            <a:r>
              <a:rPr lang="en-US" sz="2800" b="1" dirty="0" smtClean="0">
                <a:solidFill>
                  <a:srgbClr val="D40202"/>
                </a:solidFill>
                <a:latin typeface="Brandon Text Black"/>
                <a:cs typeface="Brandon Text Black"/>
              </a:rPr>
              <a:t>Silver</a:t>
            </a:r>
            <a:r>
              <a:rPr lang="en-US" sz="2800" dirty="0" smtClean="0">
                <a:solidFill>
                  <a:srgbClr val="953735"/>
                </a:solidFill>
                <a:latin typeface="Brandon Text Light"/>
                <a:cs typeface="Brandon Text Light"/>
              </a:rPr>
              <a:t> so they </a:t>
            </a:r>
          </a:p>
          <a:p>
            <a:pPr algn="ctr"/>
            <a:r>
              <a:rPr lang="en-US" sz="2800" dirty="0" smtClean="0">
                <a:solidFill>
                  <a:srgbClr val="953735"/>
                </a:solidFill>
                <a:latin typeface="Brandon Text Light"/>
                <a:cs typeface="Brandon Text Light"/>
              </a:rPr>
              <a:t>can </a:t>
            </a:r>
            <a:r>
              <a:rPr lang="en-US" sz="2800" dirty="0" smtClean="0">
                <a:solidFill>
                  <a:srgbClr val="D40202"/>
                </a:solidFill>
                <a:latin typeface="Brandon Text Light"/>
                <a:cs typeface="Brandon Text Light"/>
              </a:rPr>
              <a:t>establish culture</a:t>
            </a:r>
            <a:r>
              <a:rPr lang="en-US" sz="2800" dirty="0" smtClean="0">
                <a:solidFill>
                  <a:srgbClr val="953735"/>
                </a:solidFill>
                <a:latin typeface="Brandon Text Light"/>
                <a:cs typeface="Brandon Text Light"/>
              </a:rPr>
              <a:t>?</a:t>
            </a:r>
          </a:p>
          <a:p>
            <a:pPr algn="ctr"/>
            <a:r>
              <a:rPr lang="en-US" sz="2500" b="1" dirty="0" smtClean="0">
                <a:solidFill>
                  <a:srgbClr val="953735"/>
                </a:solidFill>
                <a:latin typeface="Brandon Text Light"/>
                <a:cs typeface="Brandon Text Light"/>
              </a:rPr>
              <a:t>Meet Them Where They Are</a:t>
            </a:r>
            <a:endParaRPr lang="en-US" sz="2500" b="1" dirty="0">
              <a:solidFill>
                <a:srgbClr val="953735"/>
              </a:solidFill>
              <a:latin typeface="Brandon Text Light"/>
              <a:cs typeface="Brandon Text Ligh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068969" y="258555"/>
            <a:ext cx="1838965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0" dirty="0" smtClean="0">
                <a:solidFill>
                  <a:srgbClr val="D40202"/>
                </a:solidFill>
                <a:latin typeface="American Scribe"/>
                <a:cs typeface="American Scribe"/>
              </a:rPr>
              <a:t>Silver</a:t>
            </a:r>
            <a:endParaRPr lang="en-US" sz="7500" dirty="0">
              <a:solidFill>
                <a:srgbClr val="D40202"/>
              </a:solidFill>
              <a:latin typeface="American Scribe"/>
              <a:cs typeface="American Scribe"/>
            </a:endParaRPr>
          </a:p>
        </p:txBody>
      </p:sp>
    </p:spTree>
    <p:extLst>
      <p:ext uri="{BB962C8B-B14F-4D97-AF65-F5344CB8AC3E}">
        <p14:creationId xmlns:p14="http://schemas.microsoft.com/office/powerpoint/2010/main" val="1461812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859" y="1992498"/>
            <a:ext cx="4854371" cy="2765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r="13696"/>
          <a:stretch/>
        </p:blipFill>
        <p:spPr>
          <a:xfrm>
            <a:off x="8736841" y="5023770"/>
            <a:ext cx="2914256" cy="16015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3" name="TextBox 12"/>
          <p:cNvSpPr txBox="1"/>
          <p:nvPr/>
        </p:nvSpPr>
        <p:spPr>
          <a:xfrm>
            <a:off x="1501955" y="976835"/>
            <a:ext cx="367562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rgbClr val="D40202"/>
                </a:solidFill>
                <a:latin typeface="Brandon Text Black"/>
                <a:cs typeface="Brandon Text Black"/>
              </a:rPr>
              <a:t>P   IPE     S</a:t>
            </a:r>
            <a:endParaRPr lang="en-US" sz="6000" b="1" dirty="0">
              <a:solidFill>
                <a:srgbClr val="D40202"/>
              </a:solidFill>
              <a:latin typeface="Brandon Text Black"/>
              <a:cs typeface="Brandon Text Black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76859" y="1754657"/>
            <a:ext cx="4724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D40202"/>
                </a:solidFill>
                <a:latin typeface="Brandon Text Light"/>
                <a:cs typeface="Brandon Text Light"/>
              </a:rPr>
              <a:t>       Prepare   Invite Present Enroll     Support</a:t>
            </a:r>
            <a:endParaRPr lang="en-US" dirty="0">
              <a:solidFill>
                <a:srgbClr val="D40202"/>
              </a:solidFill>
              <a:latin typeface="Brandon Text Light"/>
              <a:cs typeface="Brandon Text Ligh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50155" y="2509282"/>
            <a:ext cx="574974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P – Write </a:t>
            </a:r>
            <a:r>
              <a:rPr lang="en-US" sz="1600" i="1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Names List</a:t>
            </a:r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, set 30 </a:t>
            </a:r>
            <a:r>
              <a:rPr lang="en-US" sz="1600" dirty="0">
                <a:solidFill>
                  <a:srgbClr val="51000F"/>
                </a:solidFill>
                <a:latin typeface="Brandon Text Light"/>
                <a:cs typeface="Brandon Text Light"/>
              </a:rPr>
              <a:t>d</a:t>
            </a:r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ay </a:t>
            </a:r>
            <a:r>
              <a:rPr lang="en-US" sz="1600" dirty="0">
                <a:solidFill>
                  <a:srgbClr val="51000F"/>
                </a:solidFill>
                <a:latin typeface="Brandon Text Light"/>
                <a:cs typeface="Brandon Text Light"/>
              </a:rPr>
              <a:t>g</a:t>
            </a:r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oal, schedule </a:t>
            </a:r>
            <a:r>
              <a:rPr lang="en-US" sz="1600" dirty="0">
                <a:solidFill>
                  <a:srgbClr val="51000F"/>
                </a:solidFill>
                <a:latin typeface="Brandon Text Light"/>
                <a:cs typeface="Brandon Text Light"/>
              </a:rPr>
              <a:t>p</a:t>
            </a:r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resentations</a:t>
            </a:r>
          </a:p>
          <a:p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I – Share samples &amp; stories with prospects; invite to learn more</a:t>
            </a:r>
          </a:p>
          <a:p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P – Present the message </a:t>
            </a:r>
            <a:r>
              <a:rPr lang="en-US" sz="1600" dirty="0">
                <a:solidFill>
                  <a:srgbClr val="51000F"/>
                </a:solidFill>
                <a:latin typeface="Brandon Text Light"/>
                <a:cs typeface="Brandon Text Light"/>
              </a:rPr>
              <a:t>(product, opportunity</a:t>
            </a:r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)</a:t>
            </a:r>
          </a:p>
          <a:p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E – Create enrollments – their own and others</a:t>
            </a:r>
          </a:p>
          <a:p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S – Make sure enrollee opens and uses their products; </a:t>
            </a:r>
            <a:r>
              <a:rPr lang="en-US" sz="1600" b="1" dirty="0">
                <a:solidFill>
                  <a:srgbClr val="51000F"/>
                </a:solidFill>
                <a:latin typeface="Brandon Text Light"/>
                <a:cs typeface="Brandon Text Light"/>
              </a:rPr>
              <a:t>l</a:t>
            </a:r>
            <a:r>
              <a:rPr lang="en-US" sz="1600" b="1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aunch </a:t>
            </a:r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new Builders; </a:t>
            </a:r>
            <a:r>
              <a:rPr lang="en-US" sz="1600" b="1" dirty="0">
                <a:solidFill>
                  <a:srgbClr val="51000F"/>
                </a:solidFill>
                <a:latin typeface="Brandon Text Light"/>
                <a:cs typeface="Brandon Text Light"/>
              </a:rPr>
              <a:t>m</a:t>
            </a:r>
            <a:r>
              <a:rPr lang="en-US" sz="1600" b="1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entor</a:t>
            </a:r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; refer Builders to </a:t>
            </a:r>
            <a:r>
              <a:rPr lang="en-US" sz="1600" b="1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training</a:t>
            </a:r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; </a:t>
            </a:r>
            <a:r>
              <a:rPr lang="en-US" sz="1600" b="1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teach</a:t>
            </a:r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 Cont. Ed; </a:t>
            </a:r>
            <a:r>
              <a:rPr lang="en-US" sz="1600" b="1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promote</a:t>
            </a:r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 events </a:t>
            </a:r>
          </a:p>
          <a:p>
            <a:endParaRPr lang="en-US" sz="1600" dirty="0">
              <a:solidFill>
                <a:srgbClr val="51000F"/>
              </a:solidFill>
              <a:latin typeface="Brandon Text Light"/>
              <a:cs typeface="Brandon Text Ligh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68800" y="24384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150155" y="1854716"/>
            <a:ext cx="53110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 smtClean="0">
                <a:solidFill>
                  <a:srgbClr val="D40202"/>
                </a:solidFill>
                <a:latin typeface="Brandon Text Black"/>
                <a:cs typeface="Brandon Text Black"/>
              </a:rPr>
              <a:t>What PIPES are needed to go Silver?</a:t>
            </a:r>
            <a:endParaRPr lang="en-US" sz="2500" b="1" dirty="0">
              <a:solidFill>
                <a:srgbClr val="D40202"/>
              </a:solidFill>
              <a:latin typeface="Brandon Text Black"/>
              <a:cs typeface="Brandon Text Black"/>
            </a:endParaRPr>
          </a:p>
        </p:txBody>
      </p:sp>
      <p:sp>
        <p:nvSpPr>
          <p:cNvPr id="18" name="6-Point Star 17"/>
          <p:cNvSpPr/>
          <p:nvPr/>
        </p:nvSpPr>
        <p:spPr>
          <a:xfrm>
            <a:off x="4914899" y="3073400"/>
            <a:ext cx="472225" cy="533400"/>
          </a:xfrm>
          <a:prstGeom prst="star6">
            <a:avLst>
              <a:gd name="adj" fmla="val 15301"/>
              <a:gd name="hf" fmla="val 115470"/>
            </a:avLst>
          </a:prstGeom>
          <a:solidFill>
            <a:srgbClr val="D40202"/>
          </a:solidFill>
          <a:ln>
            <a:solidFill>
              <a:srgbClr val="D4020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40202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7269" y="5009022"/>
            <a:ext cx="1838965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0" dirty="0" smtClean="0">
                <a:solidFill>
                  <a:srgbClr val="D40202"/>
                </a:solidFill>
                <a:latin typeface="American Scribe"/>
                <a:cs typeface="American Scribe"/>
              </a:rPr>
              <a:t>Silver</a:t>
            </a:r>
            <a:endParaRPr lang="en-US" sz="7500" dirty="0">
              <a:solidFill>
                <a:srgbClr val="D40202"/>
              </a:solidFill>
              <a:latin typeface="American Scribe"/>
              <a:cs typeface="American Scribe"/>
            </a:endParaRPr>
          </a:p>
        </p:txBody>
      </p:sp>
    </p:spTree>
    <p:extLst>
      <p:ext uri="{BB962C8B-B14F-4D97-AF65-F5344CB8AC3E}">
        <p14:creationId xmlns:p14="http://schemas.microsoft.com/office/powerpoint/2010/main" val="2974495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7661" t="13126" b="65072"/>
          <a:stretch/>
        </p:blipFill>
        <p:spPr>
          <a:xfrm>
            <a:off x="609600" y="576532"/>
            <a:ext cx="10298889" cy="31470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t="13127" b="9343"/>
          <a:stretch/>
        </p:blipFill>
        <p:spPr>
          <a:xfrm>
            <a:off x="190500" y="1690515"/>
            <a:ext cx="2295097" cy="23029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l="65621"/>
          <a:stretch/>
        </p:blipFill>
        <p:spPr>
          <a:xfrm>
            <a:off x="8914641" y="1508132"/>
            <a:ext cx="3091297" cy="51230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4823869" y="3813897"/>
            <a:ext cx="1838965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0" dirty="0" smtClean="0">
                <a:solidFill>
                  <a:srgbClr val="D40202"/>
                </a:solidFill>
                <a:latin typeface="American Scribe"/>
                <a:cs typeface="American Scribe"/>
              </a:rPr>
              <a:t>Silver</a:t>
            </a:r>
            <a:endParaRPr lang="en-US" sz="7500" dirty="0">
              <a:solidFill>
                <a:srgbClr val="D40202"/>
              </a:solidFill>
              <a:latin typeface="American Scribe"/>
              <a:cs typeface="American Scribe"/>
            </a:endParaRPr>
          </a:p>
        </p:txBody>
      </p:sp>
      <p:sp>
        <p:nvSpPr>
          <p:cNvPr id="11" name="Right Arrow 10"/>
          <p:cNvSpPr/>
          <p:nvPr/>
        </p:nvSpPr>
        <p:spPr>
          <a:xfrm flipH="1">
            <a:off x="10382690" y="4030537"/>
            <a:ext cx="1051597" cy="365088"/>
          </a:xfrm>
          <a:prstGeom prst="rightArrow">
            <a:avLst/>
          </a:prstGeom>
          <a:solidFill>
            <a:srgbClr val="F4CE71"/>
          </a:solidFill>
          <a:ln>
            <a:solidFill>
              <a:srgbClr val="F4CE7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4CE71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 flipH="1">
            <a:off x="10908489" y="2623145"/>
            <a:ext cx="1051597" cy="365088"/>
          </a:xfrm>
          <a:prstGeom prst="rightArrow">
            <a:avLst/>
          </a:prstGeom>
          <a:solidFill>
            <a:srgbClr val="F4CE71"/>
          </a:solidFill>
          <a:ln>
            <a:solidFill>
              <a:srgbClr val="F4CE7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4CE7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/>
          <a:srcRect r="13696"/>
          <a:stretch/>
        </p:blipFill>
        <p:spPr>
          <a:xfrm>
            <a:off x="494541" y="5029617"/>
            <a:ext cx="2914256" cy="16015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70806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creen Shot 2016-01-27 at 6.00.1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6"/>
          </a:xfrm>
          <a:prstGeom prst="rect">
            <a:avLst/>
          </a:prstGeom>
        </p:spPr>
      </p:pic>
      <p:pic>
        <p:nvPicPr>
          <p:cNvPr id="9" name="Picture 8" descr="Background.jpg"/>
          <p:cNvPicPr>
            <a:picLocks noChangeAspect="1"/>
          </p:cNvPicPr>
          <p:nvPr/>
        </p:nvPicPr>
        <p:blipFill rotWithShape="1">
          <a:blip r:embed="rId3">
            <a:alphaModFix amt="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30" t="23977" r="7860" b="37580"/>
          <a:stretch/>
        </p:blipFill>
        <p:spPr>
          <a:xfrm>
            <a:off x="1066705" y="1405465"/>
            <a:ext cx="10057527" cy="3878560"/>
          </a:xfrm>
          <a:prstGeom prst="rect">
            <a:avLst/>
          </a:prstGeom>
        </p:spPr>
      </p:pic>
      <p:pic>
        <p:nvPicPr>
          <p:cNvPr id="2" name="Picture 1" descr="GOLD RUSH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597" y="2082798"/>
            <a:ext cx="8924545" cy="262737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6705" y="575733"/>
            <a:ext cx="72637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ln w="1905"/>
                <a:solidFill>
                  <a:srgbClr val="D4020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Opificio Regular"/>
                <a:cs typeface="Opificio Regular"/>
              </a:rPr>
              <a:t>Drum roll . . .</a:t>
            </a:r>
            <a:endParaRPr lang="en-US" sz="6000" b="1" dirty="0">
              <a:ln w="1905"/>
              <a:solidFill>
                <a:srgbClr val="D40202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Opificio Regular"/>
              <a:cs typeface="Opificio Regular"/>
            </a:endParaRPr>
          </a:p>
        </p:txBody>
      </p:sp>
      <p:pic>
        <p:nvPicPr>
          <p:cNvPr id="10" name="Picture 9" descr="Screen Shot 2016-01-27 at 6.00.1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pic>
        <p:nvPicPr>
          <p:cNvPr id="11" name="Picture 10" descr="Screen Shot 2016-01-27 at 6.00.1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6" y="91778"/>
            <a:ext cx="12188825" cy="602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923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12005" t="59041" r="11875" b="3615"/>
          <a:stretch/>
        </p:blipFill>
        <p:spPr>
          <a:xfrm>
            <a:off x="2827581" y="436033"/>
            <a:ext cx="8313545" cy="48768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006" y="5367867"/>
            <a:ext cx="5565987" cy="12869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1" name="TextBox 10"/>
          <p:cNvSpPr txBox="1"/>
          <p:nvPr/>
        </p:nvSpPr>
        <p:spPr>
          <a:xfrm rot="1250273">
            <a:off x="2805285" y="91580"/>
            <a:ext cx="1168393" cy="4719045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2" name="Right Arrow 11"/>
          <p:cNvSpPr/>
          <p:nvPr/>
        </p:nvSpPr>
        <p:spPr>
          <a:xfrm>
            <a:off x="3398573" y="808565"/>
            <a:ext cx="978408" cy="484632"/>
          </a:xfrm>
          <a:prstGeom prst="rightArrow">
            <a:avLst/>
          </a:prstGeom>
          <a:solidFill>
            <a:srgbClr val="F4CE71"/>
          </a:solidFill>
          <a:ln>
            <a:solidFill>
              <a:srgbClr val="F4CE7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4CE7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274826" y="5009022"/>
            <a:ext cx="1774845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0" dirty="0" smtClean="0">
                <a:solidFill>
                  <a:srgbClr val="D40202"/>
                </a:solidFill>
                <a:latin typeface="American Scribe"/>
                <a:cs typeface="American Scribe"/>
              </a:rPr>
              <a:t>Gold</a:t>
            </a:r>
            <a:endParaRPr lang="en-US" sz="7500" dirty="0">
              <a:solidFill>
                <a:srgbClr val="D40202"/>
              </a:solidFill>
              <a:latin typeface="American Scribe"/>
              <a:cs typeface="American Scribe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85000" y="509599"/>
            <a:ext cx="375166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7228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21705" y="3984503"/>
            <a:ext cx="726376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360000"/>
                </a:solidFill>
                <a:latin typeface="Brandon Text Light"/>
                <a:cs typeface="Brandon Text Light"/>
              </a:rPr>
              <a:t>Build a </a:t>
            </a:r>
            <a:r>
              <a:rPr lang="en-US" sz="8800" dirty="0" smtClean="0">
                <a:solidFill>
                  <a:srgbClr val="AD0000"/>
                </a:solidFill>
                <a:latin typeface="American Scribe"/>
                <a:cs typeface="American Scribe"/>
              </a:rPr>
              <a:t>Team</a:t>
            </a:r>
          </a:p>
          <a:p>
            <a:r>
              <a:rPr lang="en-US" sz="5000" dirty="0" smtClean="0">
                <a:solidFill>
                  <a:srgbClr val="AD0000"/>
                </a:solidFill>
                <a:latin typeface="Brandon Text Light"/>
                <a:cs typeface="Brandon Text Light"/>
              </a:rPr>
              <a:t>What Teens Do Best</a:t>
            </a:r>
            <a:endParaRPr lang="en-US" sz="5000" dirty="0">
              <a:solidFill>
                <a:srgbClr val="AD0000"/>
              </a:solidFill>
              <a:latin typeface="Brandon Text Light"/>
              <a:cs typeface="Brandon Text Ligh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4105" y="450720"/>
            <a:ext cx="5054086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00" dirty="0" smtClean="0">
                <a:solidFill>
                  <a:srgbClr val="51000F"/>
                </a:solidFill>
                <a:latin typeface="Brandon Text Black"/>
                <a:cs typeface="Brandon Text Black"/>
              </a:rPr>
              <a:t>Empowering others to believe in themselves and to invite people to join them. </a:t>
            </a:r>
            <a:endParaRPr lang="en-US" sz="3700" i="1" dirty="0">
              <a:solidFill>
                <a:srgbClr val="51000F"/>
              </a:solidFill>
              <a:latin typeface="Brandon Text Black"/>
              <a:cs typeface="Brandon Text Black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274826" y="5009022"/>
            <a:ext cx="1774845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0" dirty="0" smtClean="0">
                <a:solidFill>
                  <a:srgbClr val="D40202"/>
                </a:solidFill>
                <a:latin typeface="American Scribe"/>
                <a:cs typeface="American Scribe"/>
              </a:rPr>
              <a:t>Gold</a:t>
            </a:r>
            <a:endParaRPr lang="en-US" sz="7500" dirty="0">
              <a:solidFill>
                <a:srgbClr val="D40202"/>
              </a:solidFill>
              <a:latin typeface="American Scribe"/>
              <a:cs typeface="American Scribe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r="32467"/>
          <a:stretch/>
        </p:blipFill>
        <p:spPr>
          <a:xfrm>
            <a:off x="9372600" y="300582"/>
            <a:ext cx="2441425" cy="24167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7091" y="2075958"/>
            <a:ext cx="3936765" cy="26279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3172" y="473010"/>
            <a:ext cx="3387730" cy="12958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06335" y="3269123"/>
            <a:ext cx="2607690" cy="17398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4020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12325" t="59553" r="13588" b="3616"/>
          <a:stretch/>
        </p:blipFill>
        <p:spPr>
          <a:xfrm>
            <a:off x="4876376" y="1998133"/>
            <a:ext cx="7168266" cy="4261008"/>
          </a:xfrm>
          <a:prstGeom prst="rect">
            <a:avLst/>
          </a:prstGeom>
          <a:ln>
            <a:noFill/>
          </a:ln>
          <a:effectLst/>
        </p:spPr>
      </p:pic>
      <p:sp>
        <p:nvSpPr>
          <p:cNvPr id="11" name="TextBox 10"/>
          <p:cNvSpPr txBox="1"/>
          <p:nvPr/>
        </p:nvSpPr>
        <p:spPr>
          <a:xfrm rot="1250273">
            <a:off x="4540929" y="1147198"/>
            <a:ext cx="1371529" cy="4811413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/>
          <a:srcRect l="1453" t="9380" b="35789"/>
          <a:stretch/>
        </p:blipFill>
        <p:spPr>
          <a:xfrm>
            <a:off x="257627" y="279400"/>
            <a:ext cx="5634661" cy="30732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Right Arrow 13"/>
          <p:cNvSpPr/>
          <p:nvPr/>
        </p:nvSpPr>
        <p:spPr>
          <a:xfrm rot="6561951">
            <a:off x="3401748" y="2297694"/>
            <a:ext cx="978408" cy="484632"/>
          </a:xfrm>
          <a:prstGeom prst="rightArrow">
            <a:avLst/>
          </a:prstGeom>
          <a:solidFill>
            <a:srgbClr val="F4CE71"/>
          </a:solidFill>
          <a:ln>
            <a:solidFill>
              <a:srgbClr val="F4CE7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4CE7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7627" y="3844597"/>
            <a:ext cx="4445018" cy="2200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953735"/>
                </a:solidFill>
                <a:latin typeface="Brandon Text Light"/>
                <a:cs typeface="Brandon Text Light"/>
              </a:rPr>
              <a:t>What is “Age Appropriate Training” for an up and coming </a:t>
            </a:r>
            <a:r>
              <a:rPr lang="en-US" sz="2800" b="1" dirty="0" smtClean="0">
                <a:solidFill>
                  <a:srgbClr val="D40202"/>
                </a:solidFill>
                <a:latin typeface="Brandon Text Black"/>
                <a:cs typeface="Brandon Text Black"/>
              </a:rPr>
              <a:t>Gold </a:t>
            </a:r>
            <a:r>
              <a:rPr lang="en-US" sz="2800" dirty="0" smtClean="0">
                <a:solidFill>
                  <a:srgbClr val="953735"/>
                </a:solidFill>
                <a:latin typeface="Brandon Text Light"/>
                <a:cs typeface="Brandon Text Light"/>
              </a:rPr>
              <a:t>so </a:t>
            </a:r>
          </a:p>
          <a:p>
            <a:pPr algn="ctr"/>
            <a:r>
              <a:rPr lang="en-US" sz="2800" dirty="0" smtClean="0">
                <a:solidFill>
                  <a:srgbClr val="953735"/>
                </a:solidFill>
                <a:latin typeface="Brandon Text Light"/>
                <a:cs typeface="Brandon Text Light"/>
              </a:rPr>
              <a:t>they can </a:t>
            </a:r>
            <a:r>
              <a:rPr lang="en-US" sz="2800" dirty="0" smtClean="0">
                <a:solidFill>
                  <a:srgbClr val="D40202"/>
                </a:solidFill>
                <a:latin typeface="Brandon Text Light"/>
                <a:cs typeface="Brandon Text Light"/>
              </a:rPr>
              <a:t>build a team</a:t>
            </a:r>
            <a:r>
              <a:rPr lang="en-US" sz="2800" dirty="0" smtClean="0">
                <a:solidFill>
                  <a:srgbClr val="953735"/>
                </a:solidFill>
                <a:latin typeface="Brandon Text Light"/>
                <a:cs typeface="Brandon Text Light"/>
              </a:rPr>
              <a:t>?</a:t>
            </a:r>
          </a:p>
          <a:p>
            <a:pPr algn="ctr"/>
            <a:r>
              <a:rPr lang="en-US" sz="2000" b="1" dirty="0" smtClean="0">
                <a:solidFill>
                  <a:srgbClr val="953735"/>
                </a:solidFill>
                <a:latin typeface="Brandon Text Light"/>
                <a:cs typeface="Brandon Text Light"/>
              </a:rPr>
              <a:t>Meet Them Where They Are</a:t>
            </a:r>
            <a:endParaRPr lang="en-US" sz="2000" b="1" dirty="0">
              <a:solidFill>
                <a:srgbClr val="953735"/>
              </a:solidFill>
              <a:latin typeface="Brandon Text Light"/>
              <a:cs typeface="Brandon Text Ligh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033526" y="17922"/>
            <a:ext cx="1774845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0" dirty="0" smtClean="0">
                <a:solidFill>
                  <a:srgbClr val="D40202"/>
                </a:solidFill>
                <a:latin typeface="American Scribe"/>
                <a:cs typeface="American Scribe"/>
              </a:rPr>
              <a:t>Gold</a:t>
            </a:r>
            <a:endParaRPr lang="en-US" sz="7500" dirty="0">
              <a:solidFill>
                <a:srgbClr val="D40202"/>
              </a:solidFill>
              <a:latin typeface="American Scribe"/>
              <a:cs typeface="American Scribe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496300" y="1813467"/>
            <a:ext cx="18466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954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859" y="1992498"/>
            <a:ext cx="4854371" cy="2765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r="13696"/>
          <a:stretch/>
        </p:blipFill>
        <p:spPr>
          <a:xfrm>
            <a:off x="8736841" y="5023770"/>
            <a:ext cx="2914256" cy="16015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3" name="TextBox 12"/>
          <p:cNvSpPr txBox="1"/>
          <p:nvPr/>
        </p:nvSpPr>
        <p:spPr>
          <a:xfrm>
            <a:off x="1501955" y="976835"/>
            <a:ext cx="367562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rgbClr val="D40202"/>
                </a:solidFill>
                <a:latin typeface="Brandon Text Black"/>
                <a:cs typeface="Brandon Text Black"/>
              </a:rPr>
              <a:t>P   IPE     S</a:t>
            </a:r>
            <a:endParaRPr lang="en-US" sz="6000" b="1" dirty="0">
              <a:solidFill>
                <a:srgbClr val="D40202"/>
              </a:solidFill>
              <a:latin typeface="Brandon Text Black"/>
              <a:cs typeface="Brandon Text Black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76859" y="1754657"/>
            <a:ext cx="4724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D40202"/>
                </a:solidFill>
                <a:latin typeface="Brandon Text Light"/>
                <a:cs typeface="Brandon Text Light"/>
              </a:rPr>
              <a:t>       Prepare   Invite Present Enroll     Support</a:t>
            </a:r>
            <a:endParaRPr lang="en-US" dirty="0">
              <a:solidFill>
                <a:srgbClr val="D40202"/>
              </a:solidFill>
              <a:latin typeface="Brandon Text Light"/>
              <a:cs typeface="Brandon Text Ligh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50155" y="2509282"/>
            <a:ext cx="574974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P – Write </a:t>
            </a:r>
            <a:r>
              <a:rPr lang="en-US" sz="1600" i="1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Names List</a:t>
            </a:r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, set 30 </a:t>
            </a:r>
            <a:r>
              <a:rPr lang="en-US" sz="1600" dirty="0">
                <a:solidFill>
                  <a:srgbClr val="51000F"/>
                </a:solidFill>
                <a:latin typeface="Brandon Text Light"/>
                <a:cs typeface="Brandon Text Light"/>
              </a:rPr>
              <a:t>d</a:t>
            </a:r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ay </a:t>
            </a:r>
            <a:r>
              <a:rPr lang="en-US" sz="1600" dirty="0">
                <a:solidFill>
                  <a:srgbClr val="51000F"/>
                </a:solidFill>
                <a:latin typeface="Brandon Text Light"/>
                <a:cs typeface="Brandon Text Light"/>
              </a:rPr>
              <a:t>g</a:t>
            </a:r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oal, schedule </a:t>
            </a:r>
            <a:r>
              <a:rPr lang="en-US" sz="1600" dirty="0">
                <a:solidFill>
                  <a:srgbClr val="51000F"/>
                </a:solidFill>
                <a:latin typeface="Brandon Text Light"/>
                <a:cs typeface="Brandon Text Light"/>
              </a:rPr>
              <a:t>p</a:t>
            </a:r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resentations</a:t>
            </a:r>
          </a:p>
          <a:p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I – Share samples &amp; stories with prospects; invite to learn more</a:t>
            </a:r>
          </a:p>
          <a:p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P – Present the message </a:t>
            </a:r>
            <a:r>
              <a:rPr lang="en-US" sz="1600" dirty="0">
                <a:solidFill>
                  <a:srgbClr val="51000F"/>
                </a:solidFill>
                <a:latin typeface="Brandon Text Light"/>
                <a:cs typeface="Brandon Text Light"/>
              </a:rPr>
              <a:t>(product, opportunity</a:t>
            </a:r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)</a:t>
            </a:r>
          </a:p>
          <a:p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E – Create enrollments – their own and others</a:t>
            </a:r>
          </a:p>
          <a:p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S – Make sure enrollee opens and uses their products; </a:t>
            </a:r>
            <a:r>
              <a:rPr lang="en-US" sz="1600" b="1" dirty="0">
                <a:solidFill>
                  <a:srgbClr val="51000F"/>
                </a:solidFill>
                <a:latin typeface="Brandon Text Light"/>
                <a:cs typeface="Brandon Text Light"/>
              </a:rPr>
              <a:t>l</a:t>
            </a:r>
            <a:r>
              <a:rPr lang="en-US" sz="1600" b="1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aunch </a:t>
            </a:r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new Builders; </a:t>
            </a:r>
            <a:r>
              <a:rPr lang="en-US" sz="1600" b="1" dirty="0">
                <a:solidFill>
                  <a:srgbClr val="51000F"/>
                </a:solidFill>
                <a:latin typeface="Brandon Text Light"/>
                <a:cs typeface="Brandon Text Light"/>
              </a:rPr>
              <a:t>m</a:t>
            </a:r>
            <a:r>
              <a:rPr lang="en-US" sz="1600" b="1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entor</a:t>
            </a:r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; refer Builders to </a:t>
            </a:r>
            <a:r>
              <a:rPr lang="en-US" sz="1600" b="1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training</a:t>
            </a:r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; </a:t>
            </a:r>
            <a:r>
              <a:rPr lang="en-US" sz="1600" b="1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teach</a:t>
            </a:r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 Cont. Ed; promote events; </a:t>
            </a:r>
            <a:r>
              <a:rPr lang="en-US" sz="1600" b="1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recognition </a:t>
            </a:r>
            <a:r>
              <a:rPr lang="en-US" sz="1600" dirty="0" smtClean="0">
                <a:solidFill>
                  <a:srgbClr val="51000F"/>
                </a:solidFill>
                <a:latin typeface="Brandon Text Light"/>
                <a:cs typeface="Brandon Text Light"/>
              </a:rPr>
              <a:t> </a:t>
            </a:r>
          </a:p>
          <a:p>
            <a:endParaRPr lang="en-US" sz="1600" dirty="0">
              <a:solidFill>
                <a:srgbClr val="51000F"/>
              </a:solidFill>
              <a:latin typeface="Brandon Text Light"/>
              <a:cs typeface="Brandon Text Ligh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68800" y="24384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150155" y="1854716"/>
            <a:ext cx="519693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 smtClean="0">
                <a:solidFill>
                  <a:srgbClr val="D40202"/>
                </a:solidFill>
                <a:latin typeface="Brandon Text Black"/>
                <a:cs typeface="Brandon Text Black"/>
              </a:rPr>
              <a:t>What PIPES are needed to go Gold?</a:t>
            </a:r>
            <a:endParaRPr lang="en-US" sz="2500" b="1" dirty="0">
              <a:solidFill>
                <a:srgbClr val="D40202"/>
              </a:solidFill>
              <a:latin typeface="Brandon Text Black"/>
              <a:cs typeface="Brandon Text Black"/>
            </a:endParaRPr>
          </a:p>
        </p:txBody>
      </p:sp>
      <p:sp>
        <p:nvSpPr>
          <p:cNvPr id="18" name="6-Point Star 17"/>
          <p:cNvSpPr/>
          <p:nvPr/>
        </p:nvSpPr>
        <p:spPr>
          <a:xfrm>
            <a:off x="4914899" y="3327400"/>
            <a:ext cx="472225" cy="533400"/>
          </a:xfrm>
          <a:prstGeom prst="star6">
            <a:avLst>
              <a:gd name="adj" fmla="val 15301"/>
              <a:gd name="hf" fmla="val 115470"/>
            </a:avLst>
          </a:prstGeom>
          <a:solidFill>
            <a:srgbClr val="D4020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40202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7269" y="5009022"/>
            <a:ext cx="1774845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0" dirty="0" smtClean="0">
                <a:solidFill>
                  <a:srgbClr val="D40202"/>
                </a:solidFill>
                <a:latin typeface="American Scribe"/>
                <a:cs typeface="American Scribe"/>
              </a:rPr>
              <a:t>Gold</a:t>
            </a:r>
            <a:endParaRPr lang="en-US" sz="7500" dirty="0">
              <a:solidFill>
                <a:srgbClr val="D40202"/>
              </a:solidFill>
              <a:latin typeface="American Scribe"/>
              <a:cs typeface="American Scribe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10573" y="512045"/>
            <a:ext cx="4237057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0" b="1" dirty="0" smtClean="0">
                <a:solidFill>
                  <a:srgbClr val="804000"/>
                </a:solidFill>
                <a:latin typeface="American Scribe"/>
                <a:cs typeface="American Scribe"/>
              </a:rPr>
              <a:t>Duplication!</a:t>
            </a:r>
            <a:endParaRPr lang="en-US" sz="7500" b="1" dirty="0">
              <a:solidFill>
                <a:srgbClr val="804000"/>
              </a:solidFill>
              <a:latin typeface="American Scribe"/>
              <a:cs typeface="American Scribe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780129" y="635370"/>
            <a:ext cx="1293011" cy="109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378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1250273">
            <a:off x="2006519" y="1579783"/>
            <a:ext cx="1388228" cy="4206433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0100" y="1470439"/>
            <a:ext cx="7472183" cy="42572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t="13127" b="9343"/>
          <a:stretch/>
        </p:blipFill>
        <p:spPr>
          <a:xfrm>
            <a:off x="253027" y="1470439"/>
            <a:ext cx="4242774" cy="42572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4980173" y="114832"/>
            <a:ext cx="4237057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0" b="1" dirty="0" smtClean="0">
                <a:solidFill>
                  <a:srgbClr val="804000"/>
                </a:solidFill>
                <a:latin typeface="American Scribe"/>
                <a:cs typeface="American Scribe"/>
              </a:rPr>
              <a:t>Duplication!</a:t>
            </a:r>
            <a:endParaRPr lang="en-US" sz="7500" b="1" dirty="0">
              <a:solidFill>
                <a:srgbClr val="804000"/>
              </a:solidFill>
              <a:latin typeface="American Scribe"/>
              <a:cs typeface="American Scribe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849295" y="228970"/>
            <a:ext cx="1293011" cy="109388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7"/>
          <a:srcRect r="13696"/>
          <a:stretch/>
        </p:blipFill>
        <p:spPr>
          <a:xfrm>
            <a:off x="9956800" y="5795806"/>
            <a:ext cx="1694296" cy="9311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06482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265" y="1257300"/>
            <a:ext cx="6204206" cy="35348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r="13696"/>
          <a:stretch/>
        </p:blipFill>
        <p:spPr>
          <a:xfrm>
            <a:off x="8736841" y="5023770"/>
            <a:ext cx="2914256" cy="16015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5100" y="503655"/>
            <a:ext cx="4000500" cy="53873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36700" y="4658211"/>
            <a:ext cx="404495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rgbClr val="D40202"/>
                </a:solidFill>
                <a:latin typeface="Brandon Text Black"/>
                <a:cs typeface="Brandon Text Black"/>
              </a:rPr>
              <a:t>P     IPE     S</a:t>
            </a:r>
            <a:endParaRPr lang="en-US" sz="6000" b="1" dirty="0">
              <a:solidFill>
                <a:srgbClr val="D40202"/>
              </a:solidFill>
              <a:latin typeface="Brandon Text Black"/>
              <a:cs typeface="Brandon Text Black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10483" y="5489208"/>
            <a:ext cx="4557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D40202"/>
                </a:solidFill>
                <a:latin typeface="Brandon Text Light"/>
                <a:cs typeface="Brandon Text Light"/>
              </a:rPr>
              <a:t>Prepare        Invite Present Enroll    Support</a:t>
            </a:r>
            <a:endParaRPr lang="en-US" dirty="0">
              <a:solidFill>
                <a:srgbClr val="D40202"/>
              </a:solidFill>
              <a:latin typeface="Brandon Text Light"/>
              <a:cs typeface="Brandon Text Light"/>
            </a:endParaRPr>
          </a:p>
        </p:txBody>
      </p:sp>
    </p:spTree>
    <p:extLst>
      <p:ext uri="{BB962C8B-B14F-4D97-AF65-F5344CB8AC3E}">
        <p14:creationId xmlns:p14="http://schemas.microsoft.com/office/powerpoint/2010/main" val="3125983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5499" y="1469423"/>
            <a:ext cx="4398671" cy="25061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r="13696"/>
          <a:stretch/>
        </p:blipFill>
        <p:spPr>
          <a:xfrm>
            <a:off x="8736841" y="5023770"/>
            <a:ext cx="2914256" cy="16015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927448" y="1469423"/>
            <a:ext cx="5913024" cy="505328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73072" y="269094"/>
            <a:ext cx="51529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rgbClr val="D40202"/>
                </a:solidFill>
                <a:latin typeface="Brandon Text Black"/>
                <a:cs typeface="Brandon Text Black"/>
              </a:rPr>
              <a:t>P       IPE         S</a:t>
            </a:r>
            <a:endParaRPr lang="en-US" sz="6000" b="1" dirty="0">
              <a:solidFill>
                <a:srgbClr val="D40202"/>
              </a:solidFill>
              <a:latin typeface="Brandon Text Black"/>
              <a:cs typeface="Brandon Text Black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34155" y="1100091"/>
            <a:ext cx="5660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D40202"/>
                </a:solidFill>
                <a:latin typeface="Brandon Text Light"/>
                <a:cs typeface="Brandon Text Light"/>
              </a:rPr>
              <a:t>Prepare               Invite Present Enroll                  Support</a:t>
            </a:r>
            <a:endParaRPr lang="en-US" dirty="0">
              <a:solidFill>
                <a:srgbClr val="D40202"/>
              </a:solidFill>
              <a:latin typeface="Brandon Text Light"/>
              <a:cs typeface="Brandon Text Ligh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7374" y="4284301"/>
            <a:ext cx="6500145" cy="2246769"/>
          </a:xfrm>
          <a:prstGeom prst="rect">
            <a:avLst/>
          </a:prstGeom>
          <a:solidFill>
            <a:srgbClr val="FFE7AC"/>
          </a:solidFill>
          <a:ln>
            <a:solidFill>
              <a:srgbClr val="804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rgbClr val="D40202"/>
                </a:solidFill>
                <a:latin typeface="American Scribe"/>
                <a:cs typeface="American Scribe"/>
              </a:rPr>
              <a:t>What if you leave out the </a:t>
            </a:r>
            <a:r>
              <a:rPr lang="en-US" sz="4000" dirty="0" err="1" smtClean="0">
                <a:solidFill>
                  <a:srgbClr val="D40202"/>
                </a:solidFill>
                <a:latin typeface="Brandon Text Black"/>
                <a:cs typeface="Brandon Text Black"/>
              </a:rPr>
              <a:t>IPE</a:t>
            </a:r>
            <a:r>
              <a:rPr lang="en-US" sz="4000" dirty="0" err="1" smtClean="0">
                <a:solidFill>
                  <a:srgbClr val="D40202"/>
                </a:solidFill>
                <a:latin typeface="Brandon Text Light"/>
                <a:cs typeface="Brandon Text Light"/>
              </a:rPr>
              <a:t>ing</a:t>
            </a:r>
            <a:endParaRPr lang="en-US" sz="4000" dirty="0" smtClean="0">
              <a:solidFill>
                <a:srgbClr val="D40202"/>
              </a:solidFill>
              <a:latin typeface="Brandon Text Light"/>
              <a:cs typeface="Brandon Text Light"/>
            </a:endParaRPr>
          </a:p>
          <a:p>
            <a:pPr algn="ctr"/>
            <a:r>
              <a:rPr lang="en-US" sz="4000" dirty="0" smtClean="0">
                <a:solidFill>
                  <a:srgbClr val="D40202"/>
                </a:solidFill>
                <a:latin typeface="Brandon Text Black"/>
                <a:cs typeface="Brandon Text Black"/>
              </a:rPr>
              <a:t>And just Hang Loose?</a:t>
            </a:r>
            <a:endParaRPr lang="en-US" sz="4000" dirty="0">
              <a:solidFill>
                <a:srgbClr val="D40202"/>
              </a:solidFill>
              <a:latin typeface="Brandon Text Black"/>
              <a:cs typeface="Brandon Text Black"/>
            </a:endParaRPr>
          </a:p>
        </p:txBody>
      </p:sp>
      <p:sp>
        <p:nvSpPr>
          <p:cNvPr id="9" name="&quot;No&quot; Symbol 8"/>
          <p:cNvSpPr/>
          <p:nvPr/>
        </p:nvSpPr>
        <p:spPr>
          <a:xfrm>
            <a:off x="8940800" y="1494823"/>
            <a:ext cx="1333500" cy="2423643"/>
          </a:xfrm>
          <a:prstGeom prst="noSmoking">
            <a:avLst>
              <a:gd name="adj" fmla="val 1559"/>
            </a:avLst>
          </a:prstGeom>
          <a:solidFill>
            <a:srgbClr val="D40202"/>
          </a:solidFill>
          <a:ln>
            <a:solidFill>
              <a:srgbClr val="D4020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144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18429"/>
          <a:stretch/>
        </p:blipFill>
        <p:spPr>
          <a:xfrm>
            <a:off x="595921" y="708925"/>
            <a:ext cx="4576324" cy="37307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/>
          <a:srcRect r="13696"/>
          <a:stretch/>
        </p:blipFill>
        <p:spPr>
          <a:xfrm>
            <a:off x="9816217" y="5637449"/>
            <a:ext cx="1949180" cy="10711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-172269" y="4439721"/>
            <a:ext cx="9893300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rgbClr val="D40202"/>
                </a:solidFill>
                <a:latin typeface="American Scribe"/>
                <a:cs typeface="American Scribe"/>
              </a:rPr>
              <a:t>Overly focused on </a:t>
            </a:r>
          </a:p>
          <a:p>
            <a:pPr algn="ctr"/>
            <a:r>
              <a:rPr lang="en-US" sz="6000" dirty="0" smtClean="0">
                <a:solidFill>
                  <a:srgbClr val="D40202"/>
                </a:solidFill>
                <a:latin typeface="American Scribe"/>
                <a:cs typeface="American Scribe"/>
              </a:rPr>
              <a:t>preparing and Self-development?</a:t>
            </a:r>
            <a:endParaRPr lang="en-US" sz="6000" dirty="0">
              <a:solidFill>
                <a:srgbClr val="D40202"/>
              </a:solidFill>
              <a:latin typeface="Brandon Text Black"/>
              <a:cs typeface="Brandon Text Black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5921" y="716683"/>
            <a:ext cx="13082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D40202"/>
                </a:solidFill>
                <a:latin typeface="Brandon Text Black"/>
                <a:cs typeface="Brandon Text Black"/>
              </a:rPr>
              <a:t>P      </a:t>
            </a:r>
            <a:endParaRPr lang="en-US" sz="6000" b="1" dirty="0">
              <a:solidFill>
                <a:srgbClr val="D40202"/>
              </a:solidFill>
              <a:latin typeface="Brandon Text Black"/>
              <a:cs typeface="Brandon Text Black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3903" y="1633168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D40202"/>
                </a:solidFill>
                <a:latin typeface="Brandon Text Light"/>
                <a:cs typeface="Brandon Text Light"/>
              </a:rPr>
              <a:t>Prepare</a:t>
            </a:r>
            <a:endParaRPr lang="en-US" dirty="0">
              <a:solidFill>
                <a:srgbClr val="D40202"/>
              </a:solidFill>
              <a:latin typeface="Brandon Text Light"/>
              <a:cs typeface="Brandon Text Light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1695" y="1285888"/>
            <a:ext cx="4398671" cy="25061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&quot;No&quot; Symbol 15"/>
          <p:cNvSpPr/>
          <p:nvPr/>
        </p:nvSpPr>
        <p:spPr>
          <a:xfrm>
            <a:off x="8940800" y="1355123"/>
            <a:ext cx="2979566" cy="2423643"/>
          </a:xfrm>
          <a:prstGeom prst="noSmoking">
            <a:avLst>
              <a:gd name="adj" fmla="val 1572"/>
            </a:avLst>
          </a:prstGeom>
          <a:solidFill>
            <a:srgbClr val="D40202"/>
          </a:solidFill>
          <a:ln>
            <a:solidFill>
              <a:srgbClr val="D4020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6"/>
          <a:srcRect l="1142" t="1499" r="67212" b="2045"/>
          <a:stretch/>
        </p:blipFill>
        <p:spPr>
          <a:xfrm>
            <a:off x="6551190" y="673100"/>
            <a:ext cx="2364210" cy="41057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5021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t="78600" b="5200"/>
          <a:stretch/>
        </p:blipFill>
        <p:spPr>
          <a:xfrm>
            <a:off x="6623566" y="5166970"/>
            <a:ext cx="5029200" cy="81473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 l="12401" t="12600" r="11999" b="27033"/>
          <a:stretch/>
        </p:blipFill>
        <p:spPr>
          <a:xfrm flipH="1">
            <a:off x="6578599" y="1030816"/>
            <a:ext cx="5111271" cy="38332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28650" y="230716"/>
            <a:ext cx="349885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err="1">
                <a:solidFill>
                  <a:srgbClr val="FF0000"/>
                </a:solidFill>
                <a:latin typeface="Brandon Text Black"/>
                <a:cs typeface="Brandon Text Black"/>
              </a:rPr>
              <a:t>S</a:t>
            </a:r>
            <a:r>
              <a:rPr lang="en-US" sz="4500" b="1" dirty="0" err="1" smtClean="0">
                <a:solidFill>
                  <a:srgbClr val="FF0000"/>
                </a:solidFill>
                <a:latin typeface="Brandon Text Black"/>
                <a:cs typeface="Brandon Text Black"/>
              </a:rPr>
              <a:t>UPPORT</a:t>
            </a:r>
            <a:r>
              <a:rPr lang="en-US" sz="3000" dirty="0" err="1" smtClean="0">
                <a:latin typeface="Brandon Text Light"/>
                <a:cs typeface="Brandon Text Light"/>
              </a:rPr>
              <a:t>ing</a:t>
            </a:r>
            <a:r>
              <a:rPr lang="en-US" sz="3000" dirty="0" smtClean="0">
                <a:latin typeface="Brandon Text Light"/>
                <a:cs typeface="Brandon Text Light"/>
              </a:rPr>
              <a:t> your team is </a:t>
            </a:r>
            <a:r>
              <a:rPr lang="en-US" sz="3000" dirty="0" smtClean="0">
                <a:latin typeface="Brandon Text Black"/>
                <a:cs typeface="Brandon Text Black"/>
              </a:rPr>
              <a:t>VITAL!</a:t>
            </a:r>
            <a:endParaRPr lang="en-US" sz="3000" dirty="0">
              <a:latin typeface="Brandon Text Black"/>
              <a:cs typeface="Brandon Text Black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277600" y="4279900"/>
            <a:ext cx="413266" cy="5842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1098083" y="4762500"/>
            <a:ext cx="359033" cy="8890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350" y="3582998"/>
            <a:ext cx="4095271" cy="233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/>
          <a:srcRect l="65139"/>
          <a:stretch/>
        </p:blipFill>
        <p:spPr>
          <a:xfrm>
            <a:off x="3393835" y="2167467"/>
            <a:ext cx="2660171" cy="43476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371735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84344" y="950836"/>
            <a:ext cx="3422556" cy="196367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7999" y="108466"/>
            <a:ext cx="87408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D40202"/>
                </a:solidFill>
                <a:latin typeface="Brandon Text Black"/>
                <a:cs typeface="Brandon Text Black"/>
              </a:rPr>
              <a:t>Does the Pinky Stand Alone?</a:t>
            </a:r>
            <a:endParaRPr lang="en-US" sz="4000" dirty="0" smtClean="0">
              <a:solidFill>
                <a:srgbClr val="D40202"/>
              </a:solidFill>
              <a:latin typeface="Brandon Text Light"/>
              <a:cs typeface="Brandon Text Light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t="1" b="-648"/>
          <a:stretch/>
        </p:blipFill>
        <p:spPr>
          <a:xfrm>
            <a:off x="7772400" y="463887"/>
            <a:ext cx="3881367" cy="48831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7962900" y="5627583"/>
            <a:ext cx="38607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A36332"/>
                </a:solidFill>
                <a:latin typeface="Brandon Text Light"/>
                <a:cs typeface="Brandon Text Light"/>
              </a:rPr>
              <a:t>When extended alone, the pinky finger is considered to represent </a:t>
            </a:r>
            <a:r>
              <a:rPr lang="en-US" dirty="0" smtClean="0">
                <a:solidFill>
                  <a:srgbClr val="A36332"/>
                </a:solidFill>
                <a:latin typeface="Brandon Text Bold"/>
                <a:cs typeface="Brandon Text Bold"/>
              </a:rPr>
              <a:t>pretense</a:t>
            </a:r>
            <a:r>
              <a:rPr lang="en-US" dirty="0" smtClean="0">
                <a:solidFill>
                  <a:srgbClr val="A36332"/>
                </a:solidFill>
                <a:latin typeface="Brandon Text Light"/>
                <a:cs typeface="Brandon Text Light"/>
              </a:rPr>
              <a:t>. </a:t>
            </a:r>
            <a:endParaRPr lang="en-US" dirty="0">
              <a:solidFill>
                <a:srgbClr val="A36332"/>
              </a:solidFill>
              <a:latin typeface="Brandon Text Light"/>
              <a:cs typeface="Brandon Text Light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-2631983" y="2079484"/>
            <a:ext cx="2301783" cy="363371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4344" y="3149140"/>
            <a:ext cx="5276850" cy="30064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&quot;No&quot; Symbol 18"/>
          <p:cNvSpPr/>
          <p:nvPr/>
        </p:nvSpPr>
        <p:spPr>
          <a:xfrm>
            <a:off x="1117600" y="3227398"/>
            <a:ext cx="3279442" cy="2894001"/>
          </a:xfrm>
          <a:prstGeom prst="noSmoking">
            <a:avLst>
              <a:gd name="adj" fmla="val 2231"/>
            </a:avLst>
          </a:prstGeom>
          <a:solidFill>
            <a:srgbClr val="D40202"/>
          </a:solidFill>
          <a:ln>
            <a:solidFill>
              <a:srgbClr val="D4020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68700" y="1365935"/>
            <a:ext cx="698500" cy="553998"/>
          </a:xfrm>
          <a:prstGeom prst="rect">
            <a:avLst/>
          </a:prstGeom>
          <a:solidFill>
            <a:srgbClr val="B96F37"/>
          </a:solidFill>
        </p:spPr>
        <p:txBody>
          <a:bodyPr wrap="square" rtlCol="0">
            <a:spAutoFit/>
          </a:bodyPr>
          <a:lstStyle/>
          <a:p>
            <a:endParaRPr lang="en-US" sz="1500" dirty="0" smtClean="0"/>
          </a:p>
          <a:p>
            <a:endParaRPr lang="en-US" sz="150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5"/>
          <a:srcRect l="65139"/>
          <a:stretch/>
        </p:blipFill>
        <p:spPr>
          <a:xfrm>
            <a:off x="4485941" y="2704639"/>
            <a:ext cx="2353405" cy="38462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7797800" y="631686"/>
            <a:ext cx="393216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 smtClean="0">
                <a:solidFill>
                  <a:schemeClr val="bg1"/>
                </a:solidFill>
                <a:latin typeface="Brandon Text Light"/>
                <a:cs typeface="Brandon Text Light"/>
              </a:rPr>
              <a:t>Pretending to be engaged? </a:t>
            </a:r>
            <a:endParaRPr lang="en-US" sz="2500" b="1" dirty="0">
              <a:solidFill>
                <a:schemeClr val="bg1"/>
              </a:solidFill>
              <a:latin typeface="Brandon Text Light"/>
              <a:cs typeface="Brandon Text Light"/>
            </a:endParaRPr>
          </a:p>
        </p:txBody>
      </p:sp>
    </p:spTree>
    <p:extLst>
      <p:ext uri="{BB962C8B-B14F-4D97-AF65-F5344CB8AC3E}">
        <p14:creationId xmlns:p14="http://schemas.microsoft.com/office/powerpoint/2010/main" val="2079126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79673" y="400152"/>
            <a:ext cx="5534427" cy="4893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Brandon Text Black"/>
                <a:cs typeface="Brandon Text Black"/>
              </a:rPr>
              <a:t>PIPES. </a:t>
            </a:r>
          </a:p>
          <a:p>
            <a:r>
              <a:rPr lang="en-US" sz="4800" dirty="0" smtClean="0">
                <a:latin typeface="Brandon Text Bold"/>
                <a:cs typeface="Brandon Text Bold"/>
              </a:rPr>
              <a:t>The NEW </a:t>
            </a:r>
            <a:r>
              <a:rPr lang="en-US" sz="6000" dirty="0" smtClean="0">
                <a:latin typeface="American Scribe"/>
                <a:cs typeface="American Scribe"/>
              </a:rPr>
              <a:t>Live Long and Prosper</a:t>
            </a:r>
            <a:r>
              <a:rPr lang="en-US" sz="4800" dirty="0" smtClean="0">
                <a:latin typeface="American Scribe"/>
                <a:cs typeface="American Scribe"/>
              </a:rPr>
              <a:t> </a:t>
            </a:r>
            <a:r>
              <a:rPr lang="en-US" sz="4800" dirty="0" smtClean="0">
                <a:latin typeface="Brandon Text Bold"/>
                <a:cs typeface="Brandon Text Bold"/>
              </a:rPr>
              <a:t>in your doTERRA </a:t>
            </a:r>
          </a:p>
          <a:p>
            <a:r>
              <a:rPr lang="en-US" sz="4800" dirty="0" smtClean="0">
                <a:latin typeface="Brandon Text Bold"/>
                <a:cs typeface="Brandon Text Bold"/>
              </a:rPr>
              <a:t>business. </a:t>
            </a:r>
          </a:p>
          <a:p>
            <a:r>
              <a:rPr lang="en-US" sz="4800" dirty="0" smtClean="0">
                <a:latin typeface="Brandon Text Black"/>
                <a:cs typeface="Brandon Text Black"/>
              </a:rPr>
              <a:t> </a:t>
            </a:r>
            <a:endParaRPr lang="en-US" sz="4800" dirty="0">
              <a:latin typeface="Brandon Text Black"/>
              <a:cs typeface="Brandon Text Black"/>
            </a:endParaRPr>
          </a:p>
        </p:txBody>
      </p:sp>
      <p:pic>
        <p:nvPicPr>
          <p:cNvPr id="5" name="Picture 4" descr="Screen Shot 2016-01-27 at 6.00.1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7686" y="3314700"/>
            <a:ext cx="2003213" cy="26362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779488"/>
            <a:ext cx="4000500" cy="538734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11200" y="4934044"/>
            <a:ext cx="404495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rgbClr val="D40202"/>
                </a:solidFill>
                <a:latin typeface="Brandon Text Black"/>
                <a:cs typeface="Brandon Text Black"/>
              </a:rPr>
              <a:t>P     IPE     S</a:t>
            </a:r>
            <a:endParaRPr lang="en-US" sz="6000" b="1" dirty="0">
              <a:solidFill>
                <a:srgbClr val="D40202"/>
              </a:solidFill>
              <a:latin typeface="Brandon Text Black"/>
              <a:cs typeface="Brandon Text Black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4983" y="5765041"/>
            <a:ext cx="4557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D40202"/>
                </a:solidFill>
                <a:latin typeface="Brandon Text Light"/>
                <a:cs typeface="Brandon Text Light"/>
              </a:rPr>
              <a:t>Prepare        Invite Present Enroll    Support</a:t>
            </a:r>
            <a:endParaRPr lang="en-US" dirty="0">
              <a:solidFill>
                <a:srgbClr val="D40202"/>
              </a:solidFill>
              <a:latin typeface="Brandon Text Light"/>
              <a:cs typeface="Brandon Text Light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398000" y="4818270"/>
            <a:ext cx="380996" cy="52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434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2905" t="1297" r="1410" b="81046"/>
          <a:stretch/>
        </p:blipFill>
        <p:spPr>
          <a:xfrm>
            <a:off x="7239000" y="5469341"/>
            <a:ext cx="4732981" cy="11659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609442" y="339196"/>
            <a:ext cx="10969943" cy="175184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9600" b="1" dirty="0" smtClean="0">
                <a:solidFill>
                  <a:schemeClr val="accent2">
                    <a:lumMod val="75000"/>
                  </a:schemeClr>
                </a:solidFill>
                <a:latin typeface="Rosewood Std Regular"/>
                <a:cs typeface="Blackoak Std"/>
              </a:rPr>
              <a:t>BELIEF &amp; ACTION</a:t>
            </a:r>
          </a:p>
          <a:p>
            <a:r>
              <a:rPr lang="en-US" sz="8000" b="1" dirty="0" smtClean="0">
                <a:solidFill>
                  <a:srgbClr val="F4CE71"/>
                </a:solidFill>
                <a:latin typeface="Opificio"/>
                <a:cs typeface="Opificio"/>
              </a:rPr>
              <a:t>+ </a:t>
            </a:r>
            <a:r>
              <a:rPr lang="en-US" sz="8000" b="1" dirty="0">
                <a:solidFill>
                  <a:srgbClr val="F4CE71"/>
                </a:solidFill>
                <a:latin typeface="Opificio"/>
                <a:cs typeface="Opificio"/>
              </a:rPr>
              <a:t>− × </a:t>
            </a:r>
            <a:r>
              <a:rPr lang="en-US" sz="8000" b="1" dirty="0" smtClean="0">
                <a:solidFill>
                  <a:srgbClr val="F4CE71"/>
                </a:solidFill>
                <a:latin typeface="Opificio"/>
                <a:cs typeface="Opificio"/>
              </a:rPr>
              <a:t>÷</a:t>
            </a:r>
          </a:p>
          <a:p>
            <a:r>
              <a:rPr lang="en-US" sz="6000" b="1" dirty="0" smtClean="0">
                <a:solidFill>
                  <a:srgbClr val="51000F"/>
                </a:solidFill>
                <a:latin typeface="Brandon Text Black"/>
                <a:cs typeface="Brandon Text Black"/>
              </a:rPr>
              <a:t>The “Multipliers” </a:t>
            </a:r>
          </a:p>
          <a:p>
            <a:r>
              <a:rPr lang="en-US" sz="6000" b="1" dirty="0" smtClean="0">
                <a:solidFill>
                  <a:srgbClr val="51000F"/>
                </a:solidFill>
                <a:latin typeface="Brandon Text Black"/>
                <a:cs typeface="Brandon Text Black"/>
              </a:rPr>
              <a:t>Of Success</a:t>
            </a:r>
            <a:endParaRPr lang="en-US" sz="8000" b="1" dirty="0">
              <a:solidFill>
                <a:srgbClr val="8B2E1A"/>
              </a:solidFill>
              <a:latin typeface="Brandon Text Black"/>
              <a:cs typeface="Brandon Text Black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-328919" y="2946930"/>
            <a:ext cx="226390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F4CE71"/>
                </a:solidFill>
                <a:latin typeface="Opificio"/>
                <a:cs typeface="Opificio"/>
              </a:rPr>
              <a:t>Intention: </a:t>
            </a:r>
            <a:endParaRPr lang="en-US" sz="4400" b="1" dirty="0">
              <a:solidFill>
                <a:srgbClr val="F4CE71"/>
              </a:solidFill>
              <a:latin typeface="Opificio"/>
              <a:cs typeface="Opificio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69948" y="5128248"/>
            <a:ext cx="1709485" cy="1554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526" tIns="38263" rIns="76526" bIns="38263">
            <a:spAutoFit/>
          </a:bodyPr>
          <a:lstStyle>
            <a:lvl1pPr eaLnBrk="0">
              <a:defRPr sz="3600">
                <a:solidFill>
                  <a:srgbClr val="000000"/>
                </a:solidFill>
                <a:latin typeface="Helvetica Light" charset="0"/>
                <a:ea typeface="ＭＳ Ｐゴシック" charset="0"/>
                <a:cs typeface="ＭＳ Ｐゴシック" charset="0"/>
                <a:sym typeface="Helvetica Light" charset="0"/>
              </a:defRPr>
            </a:lvl1pPr>
            <a:lvl2pPr marL="742950" indent="-285750" eaLnBrk="0">
              <a:defRPr sz="3600">
                <a:solidFill>
                  <a:srgbClr val="000000"/>
                </a:solidFill>
                <a:latin typeface="Helvetica Light" charset="0"/>
                <a:ea typeface="ＭＳ Ｐゴシック" charset="0"/>
                <a:sym typeface="Helvetica Light" charset="0"/>
              </a:defRPr>
            </a:lvl2pPr>
            <a:lvl3pPr marL="1143000" indent="-228600" eaLnBrk="0">
              <a:defRPr sz="3600">
                <a:solidFill>
                  <a:srgbClr val="000000"/>
                </a:solidFill>
                <a:latin typeface="Helvetica Light" charset="0"/>
                <a:ea typeface="ＭＳ Ｐゴシック" charset="0"/>
                <a:sym typeface="Helvetica Light" charset="0"/>
              </a:defRPr>
            </a:lvl3pPr>
            <a:lvl4pPr marL="1600200" indent="-228600" eaLnBrk="0">
              <a:defRPr sz="3600">
                <a:solidFill>
                  <a:srgbClr val="000000"/>
                </a:solidFill>
                <a:latin typeface="Helvetica Light" charset="0"/>
                <a:ea typeface="ＭＳ Ｐゴシック" charset="0"/>
                <a:sym typeface="Helvetica Light" charset="0"/>
              </a:defRPr>
            </a:lvl4pPr>
            <a:lvl5pPr marL="2057400" indent="-228600" eaLnBrk="0">
              <a:defRPr sz="3600">
                <a:solidFill>
                  <a:srgbClr val="000000"/>
                </a:solidFill>
                <a:latin typeface="Helvetica Light" charset="0"/>
                <a:ea typeface="ＭＳ Ｐゴシック" charset="0"/>
                <a:sym typeface="Helvetica Light" charset="0"/>
              </a:defRPr>
            </a:lvl5pPr>
            <a:lvl6pPr marL="2514600" indent="-228600" algn="ctr" defTabSz="5826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ＭＳ Ｐゴシック" charset="0"/>
                <a:sym typeface="Helvetica Light" charset="0"/>
              </a:defRPr>
            </a:lvl6pPr>
            <a:lvl7pPr marL="2971800" indent="-228600" algn="ctr" defTabSz="5826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ＭＳ Ｐゴシック" charset="0"/>
                <a:sym typeface="Helvetica Light" charset="0"/>
              </a:defRPr>
            </a:lvl7pPr>
            <a:lvl8pPr marL="3429000" indent="-228600" algn="ctr" defTabSz="5826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ＭＳ Ｐゴシック" charset="0"/>
                <a:sym typeface="Helvetica Light" charset="0"/>
              </a:defRPr>
            </a:lvl8pPr>
            <a:lvl9pPr marL="3886200" indent="-228600" algn="ctr" defTabSz="5826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ＭＳ Ｐゴシック" charset="0"/>
                <a:sym typeface="Helvetica Light" charset="0"/>
              </a:defRPr>
            </a:lvl9pPr>
          </a:lstStyle>
          <a:p>
            <a:pPr algn="ctr" eaLnBrk="1"/>
            <a:r>
              <a:rPr lang="en-US" sz="9600" b="1" dirty="0">
                <a:solidFill>
                  <a:srgbClr val="800000"/>
                </a:solidFill>
                <a:latin typeface="Zapf Dingbats" charset="0"/>
                <a:cs typeface="Zapf Dingbats" charset="0"/>
                <a:sym typeface="Zapf Dingbats" charset="0"/>
              </a:rPr>
              <a:t>★</a:t>
            </a:r>
            <a:endParaRPr lang="en-US" sz="9600" b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183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701800"/>
            <a:ext cx="10700365" cy="39395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smtClean="0">
                <a:solidFill>
                  <a:srgbClr val="D40202"/>
                </a:solidFill>
                <a:latin typeface="Brandon Text Black"/>
                <a:cs typeface="Brandon Text Black"/>
              </a:rPr>
              <a:t>The following extra slides that can be </a:t>
            </a:r>
          </a:p>
          <a:p>
            <a:r>
              <a:rPr lang="en-US" sz="5000" dirty="0" smtClean="0">
                <a:solidFill>
                  <a:srgbClr val="D40202"/>
                </a:solidFill>
                <a:latin typeface="Brandon Text Black"/>
                <a:cs typeface="Brandon Text Black"/>
              </a:rPr>
              <a:t>used for higher ranks, </a:t>
            </a:r>
          </a:p>
          <a:p>
            <a:r>
              <a:rPr lang="en-US" sz="5000" dirty="0" smtClean="0">
                <a:solidFill>
                  <a:srgbClr val="D40202"/>
                </a:solidFill>
                <a:latin typeface="Brandon Text Black"/>
                <a:cs typeface="Brandon Text Black"/>
              </a:rPr>
              <a:t>additional training, </a:t>
            </a:r>
          </a:p>
          <a:p>
            <a:r>
              <a:rPr lang="en-US" sz="5000" dirty="0" smtClean="0">
                <a:solidFill>
                  <a:srgbClr val="D40202"/>
                </a:solidFill>
                <a:latin typeface="Brandon Text Black"/>
                <a:cs typeface="Brandon Text Black"/>
              </a:rPr>
              <a:t>Transitions to other training, etc. </a:t>
            </a:r>
          </a:p>
          <a:p>
            <a:endParaRPr lang="en-US" sz="5000" dirty="0">
              <a:solidFill>
                <a:srgbClr val="D40202"/>
              </a:solidFill>
              <a:latin typeface="Brandon Text Black"/>
              <a:cs typeface="Brandon Text Black"/>
            </a:endParaRPr>
          </a:p>
        </p:txBody>
      </p:sp>
    </p:spTree>
    <p:extLst>
      <p:ext uri="{BB962C8B-B14F-4D97-AF65-F5344CB8AC3E}">
        <p14:creationId xmlns:p14="http://schemas.microsoft.com/office/powerpoint/2010/main" val="10880265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t="50950"/>
          <a:stretch/>
        </p:blipFill>
        <p:spPr>
          <a:xfrm>
            <a:off x="-799464" y="571501"/>
            <a:ext cx="9627285" cy="56462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7821" y="5776088"/>
            <a:ext cx="3211780" cy="7771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 rot="1296332">
            <a:off x="320401" y="90249"/>
            <a:ext cx="1229814" cy="5308517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30072" t="50950" r="29429" b="40334"/>
          <a:stretch/>
        </p:blipFill>
        <p:spPr>
          <a:xfrm>
            <a:off x="6375400" y="571501"/>
            <a:ext cx="5549900" cy="1428149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TextBox 1"/>
          <p:cNvSpPr txBox="1"/>
          <p:nvPr/>
        </p:nvSpPr>
        <p:spPr>
          <a:xfrm rot="1283022">
            <a:off x="6432852" y="496803"/>
            <a:ext cx="239560" cy="12142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 rot="5245418">
            <a:off x="9426389" y="-311405"/>
            <a:ext cx="355200" cy="15039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32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t="42346" b="-1"/>
          <a:stretch/>
        </p:blipFill>
        <p:spPr>
          <a:xfrm>
            <a:off x="-509060" y="327048"/>
            <a:ext cx="8433860" cy="581416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7821" y="5776088"/>
            <a:ext cx="3211780" cy="7771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 rot="1250273">
            <a:off x="521451" y="-183540"/>
            <a:ext cx="1218028" cy="5589395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 rot="20817019">
            <a:off x="5499132" y="112074"/>
            <a:ext cx="1304362" cy="2724863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33882" t="42346" r="33050" b="49059"/>
          <a:stretch/>
        </p:blipFill>
        <p:spPr>
          <a:xfrm>
            <a:off x="6775557" y="784248"/>
            <a:ext cx="4382725" cy="1362051"/>
          </a:xfrm>
          <a:prstGeom prst="rect">
            <a:avLst/>
          </a:prstGeom>
          <a:ln>
            <a:noFill/>
          </a:ln>
          <a:effectLst/>
        </p:spPr>
      </p:pic>
      <p:sp>
        <p:nvSpPr>
          <p:cNvPr id="9" name="TextBox 8"/>
          <p:cNvSpPr txBox="1"/>
          <p:nvPr/>
        </p:nvSpPr>
        <p:spPr>
          <a:xfrm rot="1283022">
            <a:off x="6816560" y="674606"/>
            <a:ext cx="239560" cy="12142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038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t="33431" b="-2"/>
          <a:stretch/>
        </p:blipFill>
        <p:spPr>
          <a:xfrm>
            <a:off x="-220938" y="640163"/>
            <a:ext cx="7029197" cy="559511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7821" y="5776088"/>
            <a:ext cx="3211780" cy="7771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 rot="1250273">
            <a:off x="593671" y="38552"/>
            <a:ext cx="1218028" cy="5589395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 rot="20817019">
            <a:off x="4609267" y="260111"/>
            <a:ext cx="1653990" cy="2769075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37471" t="33431" r="36873" b="57956"/>
          <a:stretch/>
        </p:blipFill>
        <p:spPr>
          <a:xfrm>
            <a:off x="5947106" y="1079500"/>
            <a:ext cx="5454699" cy="2189562"/>
          </a:xfrm>
          <a:prstGeom prst="rect">
            <a:avLst/>
          </a:prstGeom>
          <a:ln>
            <a:noFill/>
          </a:ln>
          <a:effectLst/>
        </p:spPr>
      </p:pic>
      <p:sp>
        <p:nvSpPr>
          <p:cNvPr id="9" name="TextBox 8"/>
          <p:cNvSpPr txBox="1"/>
          <p:nvPr/>
        </p:nvSpPr>
        <p:spPr>
          <a:xfrm rot="1283022" flipH="1">
            <a:off x="6109367" y="648188"/>
            <a:ext cx="506666" cy="246786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151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t="18148"/>
          <a:stretch/>
        </p:blipFill>
        <p:spPr>
          <a:xfrm>
            <a:off x="584575" y="275167"/>
            <a:ext cx="6357489" cy="62220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6560" y="5079999"/>
            <a:ext cx="5084111" cy="11755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8512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1-27 at 6.0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517"/>
            <a:ext cx="12188825" cy="602489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584823" y="485484"/>
            <a:ext cx="5254377" cy="5317859"/>
          </a:xfrm>
          <a:prstGeom prst="ellipse">
            <a:avLst/>
          </a:prstGeom>
          <a:solidFill>
            <a:srgbClr val="F4CE71"/>
          </a:solidFill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j-lt"/>
              <a:ea typeface="+mj-ea"/>
              <a:cs typeface="+mj-cs"/>
              <a:sym typeface="Optim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40459" y="1371070"/>
            <a:ext cx="1492716" cy="100027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8100" tIns="38100" rIns="38100" bIns="381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b="1" dirty="0" smtClean="0">
                <a:solidFill>
                  <a:srgbClr val="FFFFFF"/>
                </a:solidFill>
                <a:latin typeface="Brandon Text Black"/>
                <a:cs typeface="Brandon Text Black"/>
              </a:rPr>
              <a:t>Feel</a:t>
            </a:r>
            <a:endParaRPr kumimoji="0" lang="en-US" sz="6000" b="1" i="0" u="none" strike="noStrike" cap="none" spc="0" normalizeH="0" baseline="0" dirty="0" smtClean="0">
              <a:ln>
                <a:noFill/>
              </a:ln>
              <a:solidFill>
                <a:srgbClr val="FFFFFF"/>
              </a:solidFill>
              <a:effectLst/>
              <a:uFillTx/>
              <a:latin typeface="Brandon Text Black"/>
              <a:cs typeface="Brandon Text Black"/>
              <a:sym typeface="Optim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40459" y="3562702"/>
            <a:ext cx="1744318" cy="100027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8100" tIns="38100" rIns="38100" bIns="381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b="1" dirty="0" smtClean="0">
                <a:solidFill>
                  <a:srgbClr val="FFFFFF"/>
                </a:solidFill>
                <a:latin typeface="Brandon Text Black"/>
                <a:cs typeface="Brandon Text Black"/>
              </a:rPr>
              <a:t>Hear</a:t>
            </a:r>
            <a:endParaRPr kumimoji="0" lang="en-US" sz="6000" b="1" i="0" u="none" strike="noStrike" cap="none" spc="0" normalizeH="0" baseline="0" dirty="0" smtClean="0">
              <a:ln>
                <a:noFill/>
              </a:ln>
              <a:solidFill>
                <a:srgbClr val="FFFFFF"/>
              </a:solidFill>
              <a:effectLst/>
              <a:uFillTx/>
              <a:latin typeface="Brandon Text Black"/>
              <a:cs typeface="Brandon Text Black"/>
              <a:sym typeface="Optim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54977" y="2562428"/>
            <a:ext cx="1295226" cy="100027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8100" tIns="38100" rIns="38100" bIns="381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Brandon Text Black"/>
                <a:ea typeface="+mj-ea"/>
                <a:cs typeface="Brandon Text Black"/>
                <a:sym typeface="Optima"/>
              </a:rPr>
              <a:t>See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83705" y="2586721"/>
            <a:ext cx="1256754" cy="100027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8100" tIns="38100" rIns="38100" bIns="381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Brandon Text Black"/>
                <a:ea typeface="+mj-ea"/>
                <a:cs typeface="Brandon Text Black"/>
                <a:sym typeface="Optima"/>
              </a:rPr>
              <a:t>Say 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/>
          <a:srcRect l="2905" t="1297" r="1410" b="81046"/>
          <a:stretch/>
        </p:blipFill>
        <p:spPr>
          <a:xfrm>
            <a:off x="8229451" y="5825067"/>
            <a:ext cx="3907630" cy="9626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127001" y="5376488"/>
            <a:ext cx="91349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solidFill>
                  <a:srgbClr val="AD0000"/>
                </a:solidFill>
                <a:latin typeface="Allura"/>
                <a:cs typeface="Allura"/>
              </a:rPr>
              <a:t>Say It to Believe It!</a:t>
            </a:r>
            <a:endParaRPr lang="en-US" sz="8000" dirty="0">
              <a:solidFill>
                <a:srgbClr val="AD0000"/>
              </a:solidFill>
              <a:latin typeface="Allura"/>
              <a:cs typeface="Allura"/>
            </a:endParaRPr>
          </a:p>
        </p:txBody>
      </p:sp>
      <p:sp>
        <p:nvSpPr>
          <p:cNvPr id="16" name="Multiply 15"/>
          <p:cNvSpPr/>
          <p:nvPr/>
        </p:nvSpPr>
        <p:spPr>
          <a:xfrm>
            <a:off x="3594100" y="1133204"/>
            <a:ext cx="5245100" cy="3858722"/>
          </a:xfrm>
          <a:prstGeom prst="mathMultiply">
            <a:avLst>
              <a:gd name="adj1" fmla="val 3225"/>
            </a:avLst>
          </a:prstGeom>
          <a:solidFill>
            <a:srgbClr val="51000F"/>
          </a:solidFill>
          <a:ln w="3175" cap="flat">
            <a:solidFill>
              <a:srgbClr val="F4CE7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j-lt"/>
              <a:ea typeface="+mj-ea"/>
              <a:cs typeface="+mj-cs"/>
              <a:sym typeface="Optima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1" y="171662"/>
            <a:ext cx="12188824" cy="84708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500" b="1" dirty="0" smtClean="0">
                <a:solidFill>
                  <a:srgbClr val="8B2E1A"/>
                </a:solidFill>
                <a:latin typeface="Rosewood Std Regular"/>
                <a:cs typeface="Rosewood Std Regular"/>
              </a:rPr>
              <a:t>WHOLE BRAIN LEARNING</a:t>
            </a:r>
            <a:endParaRPr lang="en-US" sz="6500" b="1" dirty="0">
              <a:solidFill>
                <a:srgbClr val="8B2E1A"/>
              </a:solidFill>
              <a:latin typeface="Rosewood Std Regular"/>
              <a:cs typeface="Rosewood Std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41127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-101598"/>
            <a:ext cx="12188825" cy="68580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576680" y="2500573"/>
            <a:ext cx="3722305" cy="7612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Opificio"/>
                <a:cs typeface="Opificio"/>
              </a:rPr>
              <a:t>Principles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8200967" y="655698"/>
            <a:ext cx="35130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8B2E1A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Opificio"/>
                <a:cs typeface="Opificio"/>
              </a:rPr>
              <a:t>Best P</a:t>
            </a:r>
            <a:r>
              <a:rPr lang="en-US" sz="6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8B2E1A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Opificio"/>
                <a:cs typeface="Opificio"/>
              </a:rPr>
              <a:t>ractices</a:t>
            </a:r>
          </a:p>
        </p:txBody>
      </p:sp>
      <p:sp>
        <p:nvSpPr>
          <p:cNvPr id="2" name="TextBox 1"/>
          <p:cNvSpPr txBox="1"/>
          <p:nvPr/>
        </p:nvSpPr>
        <p:spPr>
          <a:xfrm rot="18533780">
            <a:off x="4143907" y="1512135"/>
            <a:ext cx="527555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360000"/>
                </a:solidFill>
                <a:latin typeface="Opificio"/>
                <a:cs typeface="Opificio"/>
              </a:rPr>
              <a:t>Filter through a systematic approach</a:t>
            </a:r>
            <a:endParaRPr lang="en-US" sz="4400" b="1" dirty="0">
              <a:solidFill>
                <a:srgbClr val="360000"/>
              </a:solidFill>
              <a:latin typeface="Opificio"/>
              <a:cs typeface="Opificio"/>
            </a:endParaRPr>
          </a:p>
        </p:txBody>
      </p:sp>
      <p:pic>
        <p:nvPicPr>
          <p:cNvPr id="11" name="Picture 10" descr="Screen Shot 2016-01-27 at 6.00.16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255511"/>
            <a:ext cx="12188823" cy="602489"/>
          </a:xfrm>
          <a:prstGeom prst="rect">
            <a:avLst/>
          </a:prstGeom>
        </p:spPr>
      </p:pic>
      <p:pic>
        <p:nvPicPr>
          <p:cNvPr id="13" name="Picture 12" descr="Screen Shot 2016-01-27 at 5.59.55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92" y="5617015"/>
            <a:ext cx="3016322" cy="10182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3" name="Rectangle 2"/>
          <p:cNvSpPr/>
          <p:nvPr/>
        </p:nvSpPr>
        <p:spPr>
          <a:xfrm>
            <a:off x="9029701" y="2615513"/>
            <a:ext cx="2372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Opificio"/>
                <a:cs typeface="Opificio"/>
              </a:rPr>
              <a:t>= ACTION</a:t>
            </a:r>
            <a:endParaRPr lang="en-US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Opificio"/>
              <a:cs typeface="Opificio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029701" y="3677475"/>
            <a:ext cx="294322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>
                <a:solidFill>
                  <a:srgbClr val="D40202"/>
                </a:solidFill>
              </a:rPr>
              <a:t>Each Builder/Leader takes systems and principles and decides how to implement these are there best practices.  </a:t>
            </a:r>
            <a:endParaRPr lang="en-US" sz="2500" dirty="0">
              <a:solidFill>
                <a:srgbClr val="D4020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530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27456</TotalTime>
  <Words>899</Words>
  <Application>Microsoft Macintosh PowerPoint</Application>
  <PresentationFormat>Custom</PresentationFormat>
  <Paragraphs>207</Paragraphs>
  <Slides>54</Slides>
  <Notes>45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Berni</dc:creator>
  <cp:lastModifiedBy>Laura Jacobs</cp:lastModifiedBy>
  <cp:revision>93</cp:revision>
  <dcterms:created xsi:type="dcterms:W3CDTF">2016-01-12T21:01:38Z</dcterms:created>
  <dcterms:modified xsi:type="dcterms:W3CDTF">2016-03-22T17:20:01Z</dcterms:modified>
</cp:coreProperties>
</file>