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1" r:id="rId5"/>
    <p:sldId id="287" r:id="rId6"/>
    <p:sldId id="306" r:id="rId7"/>
    <p:sldId id="304" r:id="rId8"/>
    <p:sldId id="315" r:id="rId9"/>
    <p:sldId id="289" r:id="rId10"/>
    <p:sldId id="312" r:id="rId11"/>
    <p:sldId id="290" r:id="rId12"/>
    <p:sldId id="291" r:id="rId13"/>
    <p:sldId id="292" r:id="rId14"/>
    <p:sldId id="313" r:id="rId15"/>
    <p:sldId id="297" r:id="rId16"/>
    <p:sldId id="299" r:id="rId17"/>
    <p:sldId id="314" r:id="rId18"/>
    <p:sldId id="300" r:id="rId19"/>
    <p:sldId id="307" r:id="rId20"/>
    <p:sldId id="308" r:id="rId21"/>
    <p:sldId id="309" r:id="rId22"/>
    <p:sldId id="310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751A57-6E57-4F51-8E50-360EB53C5566}">
          <p14:sldIdLst>
            <p14:sldId id="271"/>
            <p14:sldId id="287"/>
            <p14:sldId id="306"/>
            <p14:sldId id="304"/>
            <p14:sldId id="315"/>
            <p14:sldId id="289"/>
            <p14:sldId id="312"/>
            <p14:sldId id="290"/>
            <p14:sldId id="291"/>
            <p14:sldId id="292"/>
            <p14:sldId id="313"/>
            <p14:sldId id="297"/>
            <p14:sldId id="299"/>
            <p14:sldId id="314"/>
            <p14:sldId id="300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72E"/>
    <a:srgbClr val="A80000"/>
    <a:srgbClr val="F6F3EC"/>
    <a:srgbClr val="A40000"/>
    <a:srgbClr val="8A0000"/>
    <a:srgbClr val="420000"/>
    <a:srgbClr val="2E0000"/>
    <a:srgbClr val="3A0000"/>
    <a:srgbClr val="FF5D5D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9174" autoAdjust="0"/>
  </p:normalViewPr>
  <p:slideViewPr>
    <p:cSldViewPr snapToGrid="0">
      <p:cViewPr varScale="1">
        <p:scale>
          <a:sx n="56" d="100"/>
          <a:sy n="56" d="100"/>
        </p:scale>
        <p:origin x="10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6B4C-73E5-4542-B282-BD7B0990B26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C4B1-62E6-419A-8A14-DF5E7B7A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7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C7EDB-27CA-FFC2-7182-7DEEEDE20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53CC5-5DFD-560C-FA0D-8DB8F8A09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0C0A7-3061-21BD-BC93-22296F5A5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356F7-30E6-6138-75CA-D50388233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93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1B50-4F06-F328-6F71-772FAD52B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C34CD-4CFA-5615-5169-C8776366D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A0FB5-80B5-FBA5-C6D1-8B8E5FFCC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266B-39D4-F5C8-E2A1-4458B4373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4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300"/>
              </a:spcAft>
              <a:buClr>
                <a:srgbClr val="A40000"/>
              </a:buClr>
              <a:buFont typeface="Arial" panose="020B0604020202020204" pitchFamily="34" charset="0"/>
              <a:buNone/>
            </a:pPr>
            <a:endParaRPr lang="en-US" altLang="en-US" sz="1400" dirty="0">
              <a:highlight>
                <a:srgbClr val="FFFF00"/>
              </a:highlight>
              <a:latin typeface="HK Grotesk Pro AltJ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92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86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7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300"/>
              </a:spcAft>
              <a:buClr>
                <a:srgbClr val="A40000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highlight>
                <a:srgbClr val="FFFF00"/>
              </a:highlight>
              <a:latin typeface="HK Grotesk Pro AltJ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0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300"/>
              </a:spcAft>
              <a:buClr>
                <a:srgbClr val="A40000"/>
              </a:buClr>
              <a:buFont typeface="Arial" panose="020B0604020202020204" pitchFamily="34" charset="0"/>
              <a:buNone/>
            </a:pPr>
            <a:endParaRPr lang="en-US" altLang="en-US" sz="1400" dirty="0">
              <a:highlight>
                <a:srgbClr val="FFFF00"/>
              </a:highlight>
              <a:latin typeface="HK Grotesk Pro AltJ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300"/>
              </a:spcAft>
              <a:buClr>
                <a:srgbClr val="A40000"/>
              </a:buClr>
              <a:buFont typeface="Arial" panose="020B0604020202020204" pitchFamily="34" charset="0"/>
              <a:buChar char="•"/>
            </a:pPr>
            <a:endParaRPr lang="en-US" altLang="en-US" sz="1400" dirty="0">
              <a:highlight>
                <a:srgbClr val="FFFF00"/>
              </a:highlight>
              <a:latin typeface="HK Grotesk Pro AltJ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FC6B-37F0-A097-77F9-5FC4FE37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2DEAD-AB1F-7A55-9DEC-C13763384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BE7E3-B1B4-F0FA-7AC1-F7D439F96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3C90-52C0-76A4-0DD5-1A6348198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3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2646E-5CD3-F314-4225-EE40147EC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7166-8EBB-48BE-917D-62BFC41C3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B6021-1B9E-14A0-58B6-1F750D5A4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3403-6B9F-503C-7FA7-D0CA72E83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2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C4B1-62E6-419A-8A14-DF5E7B7A5D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294D-0829-4113-9F8A-C602B559F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164" y="2467069"/>
            <a:ext cx="10148047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8957-FE4F-479B-B091-09ED110FC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5236043"/>
            <a:ext cx="9144000" cy="5551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9527B-8AA9-4607-BF97-C2A6167C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165" y="6356350"/>
            <a:ext cx="2743200" cy="365125"/>
          </a:xfrm>
        </p:spPr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FCD86-5DEC-4F4B-A10D-1FE3AA1F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EAA77-EAE0-4325-9A8A-035B6D1E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635" y="6356350"/>
            <a:ext cx="2743200" cy="365125"/>
          </a:xfrm>
        </p:spPr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448E-7CC7-4F6E-9003-95233497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C8398-0B6A-42FA-BEEF-BAB9CE27A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0CFEC-0B79-4E6B-83EC-7DBB22E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C718E-4E1A-455E-8CF2-1D4A2C3A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38C21-6161-4934-9BB9-6CC8F224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313E-A4C0-4C4F-BC64-9CDF54DD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AC79-7200-47C7-A3AA-AE7833D2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DDE17-9DB8-4FB6-A9BF-50107AAC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9542B-93D3-4B46-995B-9297718B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B6E8-E7E9-40D2-B46A-95E442C8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7E26-7BCB-4F9D-8290-8A287908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166A1-D377-4F8D-8953-4BEA5AEAC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589E7-76BD-469B-9690-D2AD09073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3BEB6-3788-47D5-90FC-EA9D6111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F8C2-EA11-4F03-B2AE-B87FE8E4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4A28-F225-498A-96D6-53AEED19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830C-1433-46FA-B7D9-93AC8D41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8255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BF37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C71B-6CDF-4253-A9F8-2E925294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3" y="1506071"/>
            <a:ext cx="10515600" cy="46708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347D-96E3-4C4A-A41D-40A7AFBE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23" y="6356350"/>
            <a:ext cx="2743200" cy="365125"/>
          </a:xfrm>
        </p:spPr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20FF5-9D9C-42EF-9CCA-FFB0F9B1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382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5571-FF52-40ED-890B-0EF46B5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2743200" cy="365125"/>
          </a:xfrm>
        </p:spPr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FBCFA-13F5-7872-9F5F-68F4DCA16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70" y="6080760"/>
            <a:ext cx="2728422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830C-1433-46FA-B7D9-93AC8D41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975" y="1165738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rgbClr val="BF37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C71B-6CDF-4253-A9F8-2E925294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975" y="2491301"/>
            <a:ext cx="10515600" cy="36856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347D-96E3-4C4A-A41D-40A7AFBE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23" y="6356350"/>
            <a:ext cx="2743200" cy="365125"/>
          </a:xfrm>
        </p:spPr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20FF5-9D9C-42EF-9CCA-FFB0F9B1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5571-FF52-40ED-890B-0EF46B5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6BF1CE-439F-36B8-91B2-063A60DBB4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70" y="6080760"/>
            <a:ext cx="2728422" cy="6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8F1C-2D29-4B97-9806-EBBFA7A9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6F4F1-D144-4547-869E-7B1400B4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50" y="5148262"/>
            <a:ext cx="10515600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45C1-802E-41AE-BD35-B6CE51D0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6315E-BE29-4884-B996-8F43AC7C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B1B1-14E8-480F-A71F-0DBC44F5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185A-89AE-4B17-A98F-782D8EA2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E621-795D-4C99-93D2-8845842AC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0CDB6-3F19-4E9D-8A73-C4FC1AC7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93AD0-16EE-4DBA-AEC4-78996777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FC1EE-C277-4011-909A-33DF590B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68F90-46C7-43A6-82CA-8B430B3C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E225-36F6-404A-9A16-937B46D7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454DA-0559-4C9A-950A-B286C07FC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1619-3546-4DB9-B7C6-AB8BCD15B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7CBA4-A874-47DB-A765-7B181D353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8C18-2ECF-41CE-B956-BFA18FCE4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64D6A-4EAF-4920-877A-9889782F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D2450-851A-4BAD-A444-E4A695B5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9775D-0F7F-4247-B537-5773657D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C357-D84C-4A51-88D8-3198693D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E7D38-F89E-447E-9A7C-0B684961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4EAFF-B56D-435C-B88D-E1A9EA06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881FA-EF45-4FA3-B2CD-B23B566D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CB46D-66D8-47AF-9475-1127FBE2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77C6D-214A-40FE-B740-B8D75422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65920-7FF4-4861-A19A-98869D2A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429F-94CF-447A-A95D-CC37D175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9BA85-1908-4B44-B2AD-68466FB73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E4109-920B-4A78-BBA9-E14034EF5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BA6BC-67C8-4177-A7B2-63234365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BC32C-4353-4469-BB88-5EE47A96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54C1C-3C8D-406F-8B7F-DAC9795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8E9EF-A186-441D-8205-A13D90F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58ECE-B915-4702-906F-477673EF3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C703-CE65-4154-BB06-7E8CD6E2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6A1A-0671-4EF6-A648-D546EDC553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C9DE6-A52E-444A-9C34-0E9C0410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B186-D49F-47D0-A454-1821E3D16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4D19-6297-47C4-A60D-E60FAD8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Tisa Offc Serif Pro" panose="02010504030101020102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B73A0D-2BCB-4865-B7B3-D3FC88F233A0}"/>
              </a:ext>
            </a:extLst>
          </p:cNvPr>
          <p:cNvSpPr txBox="1">
            <a:spLocks/>
          </p:cNvSpPr>
          <p:nvPr/>
        </p:nvSpPr>
        <p:spPr>
          <a:xfrm>
            <a:off x="602810" y="81049"/>
            <a:ext cx="11385990" cy="1056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BF382E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EE37B21-EB3E-4E73-948F-88C57B87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93" y="2471486"/>
            <a:ext cx="100500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5400" b="1" i="1" dirty="0">
                <a:solidFill>
                  <a:srgbClr val="F6F3EC"/>
                </a:solidFill>
                <a:latin typeface="Tisa Offc Serif Pro" panose="02010504030101020102" pitchFamily="2" charset="0"/>
                <a:cs typeface="Times New Roman" panose="02020603050405020304" pitchFamily="18" charset="0"/>
              </a:rPr>
              <a:t>Proposal Development Guidelines for Signature Grantee Semi-Finalists</a:t>
            </a:r>
            <a:endParaRPr lang="en-US" altLang="en-US" sz="2800" dirty="0">
              <a:solidFill>
                <a:srgbClr val="F6F3EC"/>
              </a:solidFill>
              <a:latin typeface="Tisa Offc Serif Pro" panose="02010504030101020102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2501AC-45BD-AD7D-B577-46B82704D5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7" y="712470"/>
            <a:ext cx="3848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3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6908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5) Project Impacts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44B7B-9739-0F29-5281-3594AD9496C0}"/>
              </a:ext>
            </a:extLst>
          </p:cNvPr>
          <p:cNvSpPr txBox="1"/>
          <p:nvPr/>
        </p:nvSpPr>
        <p:spPr>
          <a:xfrm>
            <a:off x="0" y="1183000"/>
            <a:ext cx="9976513" cy="5389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820" lvl="1" indent="-514350" eaLnBrk="0" fontAlgn="base" hangingPunct="0"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en-US" sz="3200" b="1" kern="0" dirty="0">
                <a:solidFill>
                  <a:prstClr val="black"/>
                </a:solidFill>
              </a:rPr>
              <a:t>For Participants: </a:t>
            </a:r>
            <a:r>
              <a:rPr lang="en-US" altLang="en-US" sz="3200" kern="0" dirty="0">
                <a:solidFill>
                  <a:prstClr val="black"/>
                </a:solidFill>
              </a:rPr>
              <a:t>How will this project benefit participants in ways that address the issue you outlined in your Statement of Need?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What will participants learn as a result of this project?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What will participants be able to do as a result of this project?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How will participants grow as a result of this project?</a:t>
            </a:r>
          </a:p>
          <a:p>
            <a:pPr marL="845820" lvl="1" indent="-514350" eaLnBrk="0" fontAlgn="base" hangingPunct="0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200" b="1" kern="0" dirty="0">
                <a:solidFill>
                  <a:prstClr val="black"/>
                </a:solidFill>
              </a:rPr>
              <a:t>For Broader Communities: </a:t>
            </a:r>
            <a:r>
              <a:rPr lang="en-US" altLang="en-US" sz="3200" kern="0" dirty="0">
                <a:solidFill>
                  <a:prstClr val="black"/>
                </a:solidFill>
              </a:rPr>
              <a:t>What impacts could the project have on the communities surrounding your organization and/or project participants?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032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8337-1630-A58B-DD64-AA3FA139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3D69-ACD6-4E83-0835-38E679E8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6908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Project Impacts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10EE1-8050-43F8-4D7A-BBF472D0367B}"/>
              </a:ext>
            </a:extLst>
          </p:cNvPr>
          <p:cNvSpPr txBox="1"/>
          <p:nvPr/>
        </p:nvSpPr>
        <p:spPr>
          <a:xfrm>
            <a:off x="-109182" y="1099770"/>
            <a:ext cx="10167582" cy="565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5820" lvl="1" indent="-514350" eaLnBrk="0" fontAlgn="base" hangingPunct="0">
              <a:spcBef>
                <a:spcPct val="200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en-US" altLang="en-US" sz="3200" b="1" kern="0" dirty="0">
                <a:solidFill>
                  <a:prstClr val="black"/>
                </a:solidFill>
              </a:rPr>
              <a:t>For Your Organization: </a:t>
            </a:r>
            <a:r>
              <a:rPr lang="en-US" altLang="en-US" sz="3200" kern="0" dirty="0">
                <a:solidFill>
                  <a:prstClr val="black"/>
                </a:solidFill>
              </a:rPr>
              <a:t>How will this project position your organization for leadership within the field regarding the issues you are addressing?</a:t>
            </a:r>
          </a:p>
          <a:p>
            <a:pPr marL="845820" lvl="1" indent="-514350" eaLnBrk="0" fontAlgn="base" hangingPunct="0">
              <a:spcBef>
                <a:spcPct val="20000"/>
              </a:spcBef>
              <a:buSzPct val="100000"/>
              <a:buFont typeface="+mj-lt"/>
              <a:buAutoNum type="arabicPeriod" startAt="4"/>
            </a:pPr>
            <a:r>
              <a:rPr lang="en-US" altLang="en-US" sz="3200" b="1" kern="0" dirty="0">
                <a:solidFill>
                  <a:prstClr val="black"/>
                </a:solidFill>
              </a:rPr>
              <a:t>For the Field: </a:t>
            </a:r>
            <a:r>
              <a:rPr lang="en-US" altLang="en-US" sz="3200" kern="0" dirty="0">
                <a:solidFill>
                  <a:prstClr val="black"/>
                </a:solidFill>
              </a:rPr>
              <a:t>What broader impact might this project have on the field of Jewish education? </a:t>
            </a:r>
            <a:endParaRPr lang="en-US" altLang="en-US" sz="2800" kern="0" dirty="0">
              <a:solidFill>
                <a:prstClr val="black"/>
              </a:solidFill>
            </a:endParaRP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How does this project expand the boundaries of what we consider “Jewish education?”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If the project is successful, how might other organizations learn and benefit from it? 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If this project were to be widely adapted, what impact could this have on the North American Jewish community?</a:t>
            </a:r>
          </a:p>
        </p:txBody>
      </p:sp>
    </p:spTree>
    <p:extLst>
      <p:ext uri="{BB962C8B-B14F-4D97-AF65-F5344CB8AC3E}">
        <p14:creationId xmlns:p14="http://schemas.microsoft.com/office/powerpoint/2010/main" val="34895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6908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6) Innovation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B73F-3ED0-4F38-8E4F-356844DB34B8}"/>
              </a:ext>
            </a:extLst>
          </p:cNvPr>
          <p:cNvSpPr txBox="1"/>
          <p:nvPr/>
        </p:nvSpPr>
        <p:spPr>
          <a:xfrm>
            <a:off x="0" y="1494647"/>
            <a:ext cx="9577633" cy="4336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How does this project differ from existing programs that seek to address similar needs?</a:t>
            </a:r>
          </a:p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What are the unique elements of your project’s setting, methodology, pedagogy and/or target audience?</a:t>
            </a:r>
          </a:p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How does your project use Jewish content and wisdom in innovative and creative ways?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1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87938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7) Organizational Capacity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B73F-3ED0-4F38-8E4F-356844DB34B8}"/>
              </a:ext>
            </a:extLst>
          </p:cNvPr>
          <p:cNvSpPr txBox="1"/>
          <p:nvPr/>
        </p:nvSpPr>
        <p:spPr>
          <a:xfrm>
            <a:off x="0" y="1739744"/>
            <a:ext cx="9577633" cy="418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What resources (personnel, knowledge, experience, etc.) does your organization currently have or expect to obtain that will support your ability to successfully implement this project?</a:t>
            </a:r>
          </a:p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How do you envision sustaining the project after the grant period?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06AB9-D3A6-C3BB-EB95-60B074C5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133D-42DE-893E-5536-261EFB94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87938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Additional Proposal Components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F3606-CA2C-1A7B-9064-E41975BD6EED}"/>
              </a:ext>
            </a:extLst>
          </p:cNvPr>
          <p:cNvSpPr txBox="1"/>
          <p:nvPr/>
        </p:nvSpPr>
        <p:spPr>
          <a:xfrm>
            <a:off x="0" y="1234777"/>
            <a:ext cx="9577633" cy="548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buSzPct val="132000"/>
            </a:pPr>
            <a:r>
              <a:rPr lang="en-US" altLang="en-US" sz="3200" kern="0" dirty="0">
                <a:solidFill>
                  <a:prstClr val="black"/>
                </a:solidFill>
              </a:rPr>
              <a:t>Appendix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Project Timeline: approximate dates, deliverables, major activities, and milestones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Additional documents relevant to your organization’s history and record in the project area (optional)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Appendix should not exceed ten 8 ½” x 11″ pages</a:t>
            </a:r>
          </a:p>
          <a:p>
            <a:pPr marL="331470" lvl="1" eaLnBrk="0" fontAlgn="base" hangingPunct="0">
              <a:spcBef>
                <a:spcPct val="20000"/>
              </a:spcBef>
              <a:buSzPct val="132000"/>
            </a:pPr>
            <a:r>
              <a:rPr lang="en-US" altLang="en-US" sz="3200" kern="0" dirty="0">
                <a:solidFill>
                  <a:prstClr val="black"/>
                </a:solidFill>
              </a:rPr>
              <a:t>Staff Information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Brief résumé or CV for each key member of the project staff (information to be included is listed in the proposal guidelines)</a:t>
            </a:r>
            <a:endParaRPr lang="en-US" altLang="en-US" sz="32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25C198-04FF-4B81-96F1-5DC1A796B922}"/>
              </a:ext>
            </a:extLst>
          </p:cNvPr>
          <p:cNvSpPr txBox="1"/>
          <p:nvPr/>
        </p:nvSpPr>
        <p:spPr>
          <a:xfrm>
            <a:off x="1825657" y="2186608"/>
            <a:ext cx="9609056" cy="1242392"/>
          </a:xfrm>
          <a:prstGeom prst="rect">
            <a:avLst/>
          </a:prstGeom>
          <a:noFill/>
        </p:spPr>
        <p:txBody>
          <a:bodyPr wrap="square" numCol="1" anchor="ctr" anchorCtr="0">
            <a:noAutofit/>
          </a:bodyPr>
          <a:lstStyle/>
          <a:p>
            <a:pPr lvl="0">
              <a:spcAft>
                <a:spcPts val="4200"/>
              </a:spcAft>
            </a:pPr>
            <a:r>
              <a:rPr lang="en-US" sz="4800" b="1" dirty="0">
                <a:solidFill>
                  <a:srgbClr val="BF372E"/>
                </a:solidFill>
                <a:latin typeface="Tisa Offc Serif Pro" panose="02010504030101020102" pitchFamily="2" charset="0"/>
                <a:ea typeface="Palatino" pitchFamily="2" charset="77"/>
              </a:rPr>
              <a:t>Full Proposal Budget Guidelines</a:t>
            </a:r>
          </a:p>
        </p:txBody>
      </p:sp>
    </p:spTree>
    <p:extLst>
      <p:ext uri="{BB962C8B-B14F-4D97-AF65-F5344CB8AC3E}">
        <p14:creationId xmlns:p14="http://schemas.microsoft.com/office/powerpoint/2010/main" val="286313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87938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Using the Budget Template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ECF2D-31C6-4ECA-B079-4F10F6438A39}"/>
              </a:ext>
            </a:extLst>
          </p:cNvPr>
          <p:cNvSpPr txBox="1"/>
          <p:nvPr/>
        </p:nvSpPr>
        <p:spPr>
          <a:xfrm>
            <a:off x="100555" y="1513501"/>
            <a:ext cx="4798242" cy="422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</a:pPr>
            <a:r>
              <a:rPr lang="en-US" altLang="en-US" sz="2800" b="1" kern="0" dirty="0">
                <a:solidFill>
                  <a:prstClr val="black"/>
                </a:solidFill>
              </a:rPr>
              <a:t>Revenue: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Covenant Grant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In-Kind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Other Grants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Individuals (donations, etc.)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Other Sources (program fees, etc.) 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1B7A6-F2DB-465B-9355-C6F5327B4EC1}"/>
              </a:ext>
            </a:extLst>
          </p:cNvPr>
          <p:cNvSpPr txBox="1"/>
          <p:nvPr/>
        </p:nvSpPr>
        <p:spPr>
          <a:xfrm>
            <a:off x="4988352" y="1513501"/>
            <a:ext cx="3940404" cy="341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</a:pPr>
            <a:r>
              <a:rPr lang="en-US" altLang="en-US" sz="2800" b="1" kern="0" dirty="0">
                <a:solidFill>
                  <a:prstClr val="black"/>
                </a:solidFill>
              </a:rPr>
              <a:t>Expenses: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Personnel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Consultants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Supplies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Other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8B6CF-09F3-4846-A3B6-CEDF6E3A191B}"/>
              </a:ext>
            </a:extLst>
          </p:cNvPr>
          <p:cNvSpPr txBox="1"/>
          <p:nvPr/>
        </p:nvSpPr>
        <p:spPr>
          <a:xfrm>
            <a:off x="0" y="4923665"/>
            <a:ext cx="7393759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buSzPct val="132000"/>
            </a:pPr>
            <a:r>
              <a:rPr lang="en-US" altLang="en-US" sz="2800" b="1" kern="0" dirty="0">
                <a:solidFill>
                  <a:prstClr val="black"/>
                </a:solidFill>
              </a:rPr>
              <a:t>Project Budget and Request to Foundation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Simply enter numbers - formulas are already set.</a:t>
            </a:r>
          </a:p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b="1" kern="0" dirty="0">
              <a:solidFill>
                <a:prstClr val="black"/>
              </a:solidFill>
            </a:endParaRP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87938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Budget Guidelines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71D22-860B-48A1-8477-E5CF6D0D81B7}"/>
              </a:ext>
            </a:extLst>
          </p:cNvPr>
          <p:cNvSpPr txBox="1"/>
          <p:nvPr/>
        </p:nvSpPr>
        <p:spPr>
          <a:xfrm>
            <a:off x="586033" y="1714859"/>
            <a:ext cx="73937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ts val="4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Personnel</a:t>
            </a:r>
          </a:p>
          <a:p>
            <a:pPr marL="342900" lvl="0" indent="-342900" fontAlgn="base">
              <a:lnSpc>
                <a:spcPts val="4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Focus on expenses directly related to the proposed program</a:t>
            </a:r>
          </a:p>
          <a:p>
            <a:pPr marL="342900" lvl="0" indent="-342900" fontAlgn="base">
              <a:lnSpc>
                <a:spcPts val="4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Do not include overhead, fringe benefits, or evaluation expenses (as the Foundation does not fund </a:t>
            </a:r>
            <a:r>
              <a:rPr lang="en-US" altLang="en-US" sz="2800" kern="0">
                <a:solidFill>
                  <a:prstClr val="black"/>
                </a:solidFill>
              </a:rPr>
              <a:t>these expenses).</a:t>
            </a:r>
            <a:endParaRPr lang="en-US" altLang="en-US" sz="2800" kern="0" dirty="0">
              <a:solidFill>
                <a:prstClr val="black"/>
              </a:solidFill>
            </a:endParaRPr>
          </a:p>
          <a:p>
            <a:pPr marL="331470" lvl="1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</a:pPr>
            <a:endParaRPr lang="en-US" altLang="en-US" sz="2800" b="1" kern="0" dirty="0">
              <a:solidFill>
                <a:prstClr val="black"/>
              </a:solidFill>
            </a:endParaRP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9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87938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Financial Statement Form*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ECF2D-31C6-4ECA-B079-4F10F6438A39}"/>
              </a:ext>
            </a:extLst>
          </p:cNvPr>
          <p:cNvSpPr txBox="1"/>
          <p:nvPr/>
        </p:nvSpPr>
        <p:spPr>
          <a:xfrm>
            <a:off x="100555" y="1320350"/>
            <a:ext cx="4798242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</a:pPr>
            <a:r>
              <a:rPr lang="en-US" altLang="en-US" sz="2800" b="1" kern="0" dirty="0">
                <a:solidFill>
                  <a:prstClr val="black"/>
                </a:solidFill>
              </a:rPr>
              <a:t>Revenue: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Contributions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Fees and Dues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Grants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Earned Income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Other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1B7A6-F2DB-465B-9355-C6F5327B4EC1}"/>
              </a:ext>
            </a:extLst>
          </p:cNvPr>
          <p:cNvSpPr txBox="1"/>
          <p:nvPr/>
        </p:nvSpPr>
        <p:spPr>
          <a:xfrm>
            <a:off x="3789575" y="1305711"/>
            <a:ext cx="5139181" cy="555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1470" lvl="1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</a:pPr>
            <a:r>
              <a:rPr lang="en-US" altLang="en-US" sz="2800" b="1" kern="0" dirty="0">
                <a:solidFill>
                  <a:prstClr val="black"/>
                </a:solidFill>
              </a:rPr>
              <a:t>Expenses: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Personnel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Professional Fees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Occupancy Costs/Rent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Travel and Meetings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Supplies and Equipment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Communications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Non-recurring expenses (i.e. capital expense)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400" kern="0" dirty="0">
                <a:solidFill>
                  <a:prstClr val="black"/>
                </a:solidFill>
              </a:rPr>
              <a:t>Other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8B6CF-09F3-4846-A3B6-CEDF6E3A191B}"/>
              </a:ext>
            </a:extLst>
          </p:cNvPr>
          <p:cNvSpPr txBox="1"/>
          <p:nvPr/>
        </p:nvSpPr>
        <p:spPr>
          <a:xfrm>
            <a:off x="-245097" y="6085554"/>
            <a:ext cx="7393759" cy="157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1520" lvl="2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</a:pPr>
            <a:r>
              <a:rPr lang="en-US" altLang="en-US" sz="2400" b="1" kern="0" dirty="0">
                <a:solidFill>
                  <a:prstClr val="black"/>
                </a:solidFill>
              </a:rPr>
              <a:t>*For the most recently completed fiscal year</a:t>
            </a:r>
            <a:endParaRPr lang="en-US" altLang="en-US" sz="2800" b="1" kern="0" dirty="0">
              <a:solidFill>
                <a:prstClr val="black"/>
              </a:solidFill>
            </a:endParaRP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5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6" y="273377"/>
            <a:ext cx="1056278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Financial Statements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ECF2D-31C6-4ECA-B079-4F10F6438A39}"/>
              </a:ext>
            </a:extLst>
          </p:cNvPr>
          <p:cNvSpPr txBox="1"/>
          <p:nvPr/>
        </p:nvSpPr>
        <p:spPr>
          <a:xfrm>
            <a:off x="34565" y="1598940"/>
            <a:ext cx="9137715" cy="490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7220" lvl="1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Preferred: Copies of the most recent </a:t>
            </a:r>
            <a:r>
              <a:rPr lang="en-US" altLang="en-US" sz="2800" b="1" kern="0" dirty="0">
                <a:solidFill>
                  <a:prstClr val="black"/>
                </a:solidFill>
              </a:rPr>
              <a:t>audited</a:t>
            </a:r>
            <a:r>
              <a:rPr lang="en-US" altLang="en-US" sz="2800" kern="0" dirty="0">
                <a:solidFill>
                  <a:prstClr val="black"/>
                </a:solidFill>
              </a:rPr>
              <a:t> financial statements (2 years).</a:t>
            </a:r>
          </a:p>
          <a:p>
            <a:pPr marL="617220" lvl="1" indent="-3429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If audited financial statements are not available, then submit a copy of the most recent unaudited financial statements.</a:t>
            </a:r>
          </a:p>
          <a:p>
            <a:pPr marL="617220" lvl="1" indent="-34290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800" kern="0" dirty="0">
                <a:solidFill>
                  <a:prstClr val="black"/>
                </a:solidFill>
              </a:rPr>
              <a:t>If neither are available, please contact a Foundation staff member who can discuss special circumstances (new organizations, fiscal sponsors, etc.)</a:t>
            </a:r>
          </a:p>
          <a:p>
            <a:pPr marL="1245870" lvl="2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prstClr val="black"/>
              </a:solidFill>
            </a:endParaRPr>
          </a:p>
          <a:p>
            <a:pPr marL="685800" lvl="1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endParaRPr lang="en-US" alt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8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33611F-CEC3-4FD6-A1A7-BEE50C62749D}"/>
              </a:ext>
            </a:extLst>
          </p:cNvPr>
          <p:cNvGrpSpPr/>
          <p:nvPr/>
        </p:nvGrpSpPr>
        <p:grpSpPr>
          <a:xfrm>
            <a:off x="1941916" y="1624880"/>
            <a:ext cx="8946043" cy="1242392"/>
            <a:chOff x="1112357" y="965004"/>
            <a:chExt cx="8946043" cy="12423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51A307A-1CEA-4406-B13C-8B42A962BDA7}"/>
                </a:ext>
              </a:extLst>
            </p:cNvPr>
            <p:cNvSpPr/>
            <p:nvPr/>
          </p:nvSpPr>
          <p:spPr>
            <a:xfrm>
              <a:off x="1112357" y="1147092"/>
              <a:ext cx="999248" cy="938382"/>
            </a:xfrm>
            <a:prstGeom prst="ellipse">
              <a:avLst/>
            </a:prstGeom>
            <a:solidFill>
              <a:srgbClr val="BF3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i="1" dirty="0">
                  <a:solidFill>
                    <a:srgbClr val="F7F2EE"/>
                  </a:solidFill>
                  <a:latin typeface="Tisa Offc Serif Pro" panose="02010504030101020102" pitchFamily="2" charset="0"/>
                  <a:ea typeface="Palatino" pitchFamily="2" charset="77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25C198-04FF-4B81-96F1-5DC1A796B922}"/>
                </a:ext>
              </a:extLst>
            </p:cNvPr>
            <p:cNvSpPr txBox="1"/>
            <p:nvPr/>
          </p:nvSpPr>
          <p:spPr>
            <a:xfrm>
              <a:off x="2385583" y="965004"/>
              <a:ext cx="7672817" cy="1242392"/>
            </a:xfrm>
            <a:prstGeom prst="rect">
              <a:avLst/>
            </a:prstGeom>
            <a:noFill/>
          </p:spPr>
          <p:txBody>
            <a:bodyPr wrap="square" numCol="1" anchor="ctr" anchorCtr="0">
              <a:noAutofit/>
            </a:bodyPr>
            <a:lstStyle/>
            <a:p>
              <a:pPr lvl="0">
                <a:spcAft>
                  <a:spcPts val="4200"/>
                </a:spcAft>
              </a:pPr>
              <a:r>
                <a:rPr lang="en-US" sz="3600" dirty="0">
                  <a:latin typeface="Tisa Offc Serif Pro" panose="02010504030101020102" pitchFamily="2" charset="0"/>
                  <a:ea typeface="Palatino" pitchFamily="2" charset="77"/>
                </a:rPr>
                <a:t>Full Proposal Narrative Guidelines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658A9F-67A3-40D5-AFDB-32C92A373E5B}"/>
              </a:ext>
            </a:extLst>
          </p:cNvPr>
          <p:cNvGrpSpPr/>
          <p:nvPr/>
        </p:nvGrpSpPr>
        <p:grpSpPr>
          <a:xfrm>
            <a:off x="1941916" y="3118402"/>
            <a:ext cx="8578397" cy="1242392"/>
            <a:chOff x="1112357" y="2458526"/>
            <a:chExt cx="8578397" cy="124239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87A9DED-FB12-4C03-85FE-D67494530DC1}"/>
                </a:ext>
              </a:extLst>
            </p:cNvPr>
            <p:cNvSpPr/>
            <p:nvPr/>
          </p:nvSpPr>
          <p:spPr>
            <a:xfrm>
              <a:off x="1112357" y="2497245"/>
              <a:ext cx="999248" cy="1012948"/>
            </a:xfrm>
            <a:prstGeom prst="ellipse">
              <a:avLst/>
            </a:prstGeom>
            <a:solidFill>
              <a:srgbClr val="BF3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i="1" dirty="0">
                  <a:solidFill>
                    <a:srgbClr val="F7F2EE"/>
                  </a:solidFill>
                  <a:latin typeface="Tisa Offc Serif Pro" panose="02010504030101020102" pitchFamily="2" charset="0"/>
                  <a:ea typeface="Palatino" pitchFamily="2" charset="77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79E4F6-58FA-4288-B09D-218E70F1B4F3}"/>
                </a:ext>
              </a:extLst>
            </p:cNvPr>
            <p:cNvSpPr txBox="1"/>
            <p:nvPr/>
          </p:nvSpPr>
          <p:spPr>
            <a:xfrm>
              <a:off x="2385583" y="2458526"/>
              <a:ext cx="7305171" cy="1242392"/>
            </a:xfrm>
            <a:prstGeom prst="rect">
              <a:avLst/>
            </a:prstGeom>
            <a:noFill/>
          </p:spPr>
          <p:txBody>
            <a:bodyPr wrap="square" numCol="1" anchor="ctr" anchorCtr="0">
              <a:noAutofit/>
            </a:bodyPr>
            <a:lstStyle/>
            <a:p>
              <a:pPr lvl="0">
                <a:spcAft>
                  <a:spcPts val="4200"/>
                </a:spcAft>
              </a:pPr>
              <a:r>
                <a:rPr lang="en-US" sz="3600" dirty="0">
                  <a:latin typeface="Tisa Offc Serif Pro" panose="02010504030101020102" pitchFamily="2" charset="0"/>
                  <a:ea typeface="Palatino" pitchFamily="2" charset="77"/>
                </a:rPr>
                <a:t>Full Proposal Budget Guidelines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56BED5-F778-4013-BFF0-C0B4FF91E0D3}"/>
              </a:ext>
            </a:extLst>
          </p:cNvPr>
          <p:cNvGrpSpPr/>
          <p:nvPr/>
        </p:nvGrpSpPr>
        <p:grpSpPr>
          <a:xfrm>
            <a:off x="1941916" y="4581841"/>
            <a:ext cx="5288443" cy="1242392"/>
            <a:chOff x="1112357" y="3921965"/>
            <a:chExt cx="5288443" cy="12423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24047C-FF35-4A70-B155-6A9F58D34450}"/>
                </a:ext>
              </a:extLst>
            </p:cNvPr>
            <p:cNvSpPr/>
            <p:nvPr/>
          </p:nvSpPr>
          <p:spPr>
            <a:xfrm>
              <a:off x="1112357" y="3921965"/>
              <a:ext cx="999248" cy="1012948"/>
            </a:xfrm>
            <a:prstGeom prst="ellipse">
              <a:avLst/>
            </a:prstGeom>
            <a:solidFill>
              <a:srgbClr val="BF37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i="1" dirty="0">
                  <a:solidFill>
                    <a:srgbClr val="F7F2EE"/>
                  </a:solidFill>
                  <a:latin typeface="Tisa Offc Serif Pro" panose="02010504030101020102" pitchFamily="2" charset="0"/>
                  <a:ea typeface="Palatino" pitchFamily="2" charset="77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D020B0-63D7-4D8C-8F9C-5CFB1DA30A4E}"/>
                </a:ext>
              </a:extLst>
            </p:cNvPr>
            <p:cNvSpPr txBox="1"/>
            <p:nvPr/>
          </p:nvSpPr>
          <p:spPr>
            <a:xfrm>
              <a:off x="2385583" y="3921965"/>
              <a:ext cx="4015217" cy="1242392"/>
            </a:xfrm>
            <a:prstGeom prst="rect">
              <a:avLst/>
            </a:prstGeom>
            <a:noFill/>
          </p:spPr>
          <p:txBody>
            <a:bodyPr wrap="square" numCol="1" anchor="ctr" anchorCtr="0">
              <a:noAutofit/>
            </a:bodyPr>
            <a:lstStyle/>
            <a:p>
              <a:pPr lvl="0">
                <a:spcAft>
                  <a:spcPts val="4200"/>
                </a:spcAft>
              </a:pPr>
              <a:r>
                <a:rPr lang="en-US" sz="3600" dirty="0">
                  <a:latin typeface="Tisa Offc Serif Pro" panose="02010504030101020102" pitchFamily="2" charset="0"/>
                  <a:ea typeface="Palatino" pitchFamily="2" charset="77"/>
                </a:rPr>
                <a:t>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7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25C198-04FF-4B81-96F1-5DC1A796B922}"/>
              </a:ext>
            </a:extLst>
          </p:cNvPr>
          <p:cNvSpPr txBox="1"/>
          <p:nvPr/>
        </p:nvSpPr>
        <p:spPr>
          <a:xfrm>
            <a:off x="3252247" y="2186608"/>
            <a:ext cx="8182466" cy="1242392"/>
          </a:xfrm>
          <a:prstGeom prst="rect">
            <a:avLst/>
          </a:prstGeom>
          <a:noFill/>
        </p:spPr>
        <p:txBody>
          <a:bodyPr wrap="square" numCol="1" anchor="ctr" anchorCtr="0">
            <a:noAutofit/>
          </a:bodyPr>
          <a:lstStyle/>
          <a:p>
            <a:pPr lvl="0">
              <a:spcAft>
                <a:spcPts val="4200"/>
              </a:spcAft>
            </a:pPr>
            <a:r>
              <a:rPr lang="en-US" sz="5400" b="1" dirty="0">
                <a:solidFill>
                  <a:srgbClr val="BF372E"/>
                </a:solidFill>
                <a:latin typeface="Tisa Offc Serif Pro" panose="02010504030101020102" pitchFamily="2" charset="0"/>
                <a:ea typeface="Palatino" pitchFamily="2" charset="77"/>
              </a:rPr>
              <a:t>Questions for us? </a:t>
            </a:r>
          </a:p>
        </p:txBody>
      </p:sp>
    </p:spTree>
    <p:extLst>
      <p:ext uri="{BB962C8B-B14F-4D97-AF65-F5344CB8AC3E}">
        <p14:creationId xmlns:p14="http://schemas.microsoft.com/office/powerpoint/2010/main" val="180712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25C198-04FF-4B81-96F1-5DC1A796B922}"/>
              </a:ext>
            </a:extLst>
          </p:cNvPr>
          <p:cNvSpPr txBox="1"/>
          <p:nvPr/>
        </p:nvSpPr>
        <p:spPr>
          <a:xfrm>
            <a:off x="1825657" y="2186608"/>
            <a:ext cx="9609056" cy="1242392"/>
          </a:xfrm>
          <a:prstGeom prst="rect">
            <a:avLst/>
          </a:prstGeom>
          <a:noFill/>
        </p:spPr>
        <p:txBody>
          <a:bodyPr wrap="square" numCol="1" anchor="ctr" anchorCtr="0">
            <a:noAutofit/>
          </a:bodyPr>
          <a:lstStyle/>
          <a:p>
            <a:pPr lvl="0">
              <a:spcAft>
                <a:spcPts val="4200"/>
              </a:spcAft>
            </a:pPr>
            <a:r>
              <a:rPr lang="en-US" sz="4800" b="1" dirty="0">
                <a:solidFill>
                  <a:srgbClr val="BF372E"/>
                </a:solidFill>
                <a:latin typeface="Tisa Offc Serif Pro" panose="02010504030101020102" pitchFamily="2" charset="0"/>
                <a:ea typeface="Palatino" pitchFamily="2" charset="77"/>
              </a:rPr>
              <a:t>Full Proposal Narrative Guidelines</a:t>
            </a:r>
          </a:p>
        </p:txBody>
      </p:sp>
    </p:spTree>
    <p:extLst>
      <p:ext uri="{BB962C8B-B14F-4D97-AF65-F5344CB8AC3E}">
        <p14:creationId xmlns:p14="http://schemas.microsoft.com/office/powerpoint/2010/main" val="415513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42861B-2894-4D64-A3EC-987AE8215FE2}"/>
              </a:ext>
            </a:extLst>
          </p:cNvPr>
          <p:cNvSpPr txBox="1"/>
          <p:nvPr/>
        </p:nvSpPr>
        <p:spPr>
          <a:xfrm>
            <a:off x="373930" y="458683"/>
            <a:ext cx="7610574" cy="1242392"/>
          </a:xfrm>
          <a:prstGeom prst="rect">
            <a:avLst/>
          </a:prstGeom>
          <a:noFill/>
        </p:spPr>
        <p:txBody>
          <a:bodyPr wrap="square" numCol="1" anchor="ctr" anchorCtr="0">
            <a:noAutofit/>
          </a:bodyPr>
          <a:lstStyle/>
          <a:p>
            <a:pPr lvl="0">
              <a:spcAft>
                <a:spcPts val="4200"/>
              </a:spcAft>
            </a:pPr>
            <a:r>
              <a:rPr lang="en-US" sz="4400" b="1" dirty="0">
                <a:solidFill>
                  <a:srgbClr val="BF372E"/>
                </a:solidFill>
                <a:latin typeface="Tisa Offc Serif Pro" panose="02010504030101020102" pitchFamily="2" charset="0"/>
                <a:ea typeface="Palatino" pitchFamily="2" charset="77"/>
              </a:rPr>
              <a:t>The Proposal “Four Questions”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F387B-D25F-4698-9B84-AAFE5060AB2E}"/>
              </a:ext>
            </a:extLst>
          </p:cNvPr>
          <p:cNvSpPr txBox="1"/>
          <p:nvPr/>
        </p:nvSpPr>
        <p:spPr>
          <a:xfrm>
            <a:off x="515919" y="1859739"/>
            <a:ext cx="903244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What is the need/problem/issue that your project is seeking to address?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How will your project address this issue?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What will change for the people you are reaching through this project?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How is this project different from all other projects? </a:t>
            </a:r>
          </a:p>
        </p:txBody>
      </p:sp>
    </p:spTree>
    <p:extLst>
      <p:ext uri="{BB962C8B-B14F-4D97-AF65-F5344CB8AC3E}">
        <p14:creationId xmlns:p14="http://schemas.microsoft.com/office/powerpoint/2010/main" val="13917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C7F3-92D0-1838-A6B7-A60074092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21777C-DED4-832E-F009-34BA73ACA145}"/>
              </a:ext>
            </a:extLst>
          </p:cNvPr>
          <p:cNvSpPr txBox="1"/>
          <p:nvPr/>
        </p:nvSpPr>
        <p:spPr>
          <a:xfrm>
            <a:off x="373930" y="458683"/>
            <a:ext cx="7610574" cy="1242392"/>
          </a:xfrm>
          <a:prstGeom prst="rect">
            <a:avLst/>
          </a:prstGeom>
          <a:noFill/>
        </p:spPr>
        <p:txBody>
          <a:bodyPr wrap="square" numCol="1" anchor="ctr" anchorCtr="0">
            <a:noAutofit/>
          </a:bodyPr>
          <a:lstStyle/>
          <a:p>
            <a:pPr lvl="0">
              <a:spcAft>
                <a:spcPts val="4200"/>
              </a:spcAft>
            </a:pPr>
            <a:r>
              <a:rPr lang="en-US" sz="4400" b="1" dirty="0">
                <a:solidFill>
                  <a:srgbClr val="BF372E"/>
                </a:solidFill>
                <a:latin typeface="Tisa Offc Serif Pro" panose="02010504030101020102" pitchFamily="2" charset="0"/>
                <a:ea typeface="Palatino" pitchFamily="2" charset="77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7887A-04B4-E6D8-879A-A0EE4A6074BC}"/>
              </a:ext>
            </a:extLst>
          </p:cNvPr>
          <p:cNvSpPr txBox="1"/>
          <p:nvPr/>
        </p:nvSpPr>
        <p:spPr>
          <a:xfrm>
            <a:off x="474976" y="1701075"/>
            <a:ext cx="903244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Use section headings provided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Be sure to respond to all questions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Verdana" panose="020B0604030504040204" pitchFamily="34" charset="0"/>
                <a:cs typeface="Calibri Light" panose="020F0302020204030204" pitchFamily="34" charset="0"/>
              </a:rPr>
              <a:t>You </a:t>
            </a:r>
            <a:r>
              <a:rPr lang="en-US" altLang="en-US" sz="2800" i="1" dirty="0">
                <a:ea typeface="Verdana" panose="020B0604030504040204" pitchFamily="34" charset="0"/>
                <a:cs typeface="Calibri Light" panose="020F0302020204030204" pitchFamily="34" charset="0"/>
              </a:rPr>
              <a:t>do</a:t>
            </a:r>
            <a:r>
              <a:rPr lang="en-US" altLang="en-US" sz="2800" dirty="0"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2800" i="1" dirty="0">
                <a:ea typeface="Verdana" panose="020B0604030504040204" pitchFamily="34" charset="0"/>
                <a:cs typeface="Calibri Light" panose="020F0302020204030204" pitchFamily="34" charset="0"/>
              </a:rPr>
              <a:t>not </a:t>
            </a:r>
            <a:r>
              <a:rPr lang="en-US" altLang="en-US" sz="2800" dirty="0">
                <a:ea typeface="Verdana" panose="020B0604030504040204" pitchFamily="34" charset="0"/>
                <a:cs typeface="Calibri Light" panose="020F0302020204030204" pitchFamily="34" charset="0"/>
              </a:rPr>
              <a:t>need to use separate bullets for each question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Verdana" panose="020B0604030504040204" pitchFamily="34" charset="0"/>
                <a:cs typeface="Calibri Light" panose="020F0302020204030204" pitchFamily="34" charset="0"/>
              </a:rPr>
              <a:t>You should address all questions within a narrative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>
                <a:ea typeface="Verdana" panose="020B0604030504040204" pitchFamily="34" charset="0"/>
                <a:cs typeface="Calibri Light" panose="020F0302020204030204" pitchFamily="34" charset="0"/>
              </a:rPr>
              <a:t>Please stay within the requested word count for each section</a:t>
            </a:r>
          </a:p>
        </p:txBody>
      </p:sp>
    </p:spTree>
    <p:extLst>
      <p:ext uri="{BB962C8B-B14F-4D97-AF65-F5344CB8AC3E}">
        <p14:creationId xmlns:p14="http://schemas.microsoft.com/office/powerpoint/2010/main" val="1050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206791"/>
            <a:ext cx="10515600" cy="13255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1) Statement of Need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B73F-3ED0-4F38-8E4F-356844DB34B8}"/>
              </a:ext>
            </a:extLst>
          </p:cNvPr>
          <p:cNvSpPr txBox="1"/>
          <p:nvPr/>
        </p:nvSpPr>
        <p:spPr>
          <a:xfrm>
            <a:off x="0" y="1263362"/>
            <a:ext cx="10020693" cy="582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What is the specific issue or concern that your proposed project will address?</a:t>
            </a:r>
          </a:p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Who are the populations most impacted by this issue?</a:t>
            </a:r>
          </a:p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Why is addressing this need a priority for your organization?</a:t>
            </a:r>
          </a:p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Is there research that supports your statement of need?</a:t>
            </a:r>
          </a:p>
          <a:p>
            <a:pPr marL="1143000" lvl="2" indent="-411480" eaLnBrk="0" fontAlgn="base" hangingPunct="0">
              <a:spcBef>
                <a:spcPct val="20000"/>
              </a:spcBef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  <a:ea typeface="Verdana" panose="020B0604030504040204" pitchFamily="34" charset="0"/>
              </a:rPr>
              <a:t>Should be published, objective research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  <a:ea typeface="Verdana" panose="020B0604030504040204" pitchFamily="34" charset="0"/>
              </a:rPr>
              <a:t>Anecdotal observations, experiences, and feedback can go in an Appendix or the “Previous Work” section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18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7B12-04FA-5EE1-EBBB-3E8AE411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4A4D-3658-999D-43C8-436419DF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206791"/>
            <a:ext cx="10515600" cy="13255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2) Previous Work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F3FED-1950-DB8B-A96A-D50FE130736F}"/>
              </a:ext>
            </a:extLst>
          </p:cNvPr>
          <p:cNvSpPr txBox="1"/>
          <p:nvPr/>
        </p:nvSpPr>
        <p:spPr>
          <a:xfrm>
            <a:off x="1" y="1700091"/>
            <a:ext cx="9512490" cy="322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What work has your organization previously done in this area? </a:t>
            </a:r>
          </a:p>
          <a:p>
            <a:pPr marL="788670" lvl="1" indent="-457200" eaLnBrk="0" fontAlgn="base" hangingPunct="0">
              <a:spcBef>
                <a:spcPct val="20000"/>
              </a:spcBef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  <a:ea typeface="Verdana" panose="020B0604030504040204" pitchFamily="34" charset="0"/>
              </a:rPr>
              <a:t>Have you completed any pilot projects or other exploratory activities? 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  <a:ea typeface="Verdana" panose="020B0604030504040204" pitchFamily="34" charset="0"/>
              </a:rPr>
              <a:t>If so, please describe these projects and their results.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13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03096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3) Project Description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B73F-3ED0-4F38-8E4F-356844DB34B8}"/>
              </a:ext>
            </a:extLst>
          </p:cNvPr>
          <p:cNvSpPr txBox="1"/>
          <p:nvPr/>
        </p:nvSpPr>
        <p:spPr>
          <a:xfrm>
            <a:off x="0" y="1428659"/>
            <a:ext cx="10153934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What will you do during the course of the project? 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2800" kern="0" dirty="0">
                <a:solidFill>
                  <a:prstClr val="black"/>
                </a:solidFill>
              </a:rPr>
              <a:t>Include specific activities such as recruitment, marketing, courses, workshops, trainings, and/or curriculum development.</a:t>
            </a:r>
          </a:p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200" kern="0" dirty="0">
                <a:solidFill>
                  <a:prstClr val="black"/>
                </a:solidFill>
              </a:rPr>
              <a:t>If you have done previous work in this area (as described in Section 2) how does this project expand upon that work?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9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3992-8687-4C7E-B6FB-DA527D3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23" y="131377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4) Project Staffing</a:t>
            </a:r>
            <a:endParaRPr lang="en-US" altLang="en-US" sz="42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4B73F-3ED0-4F38-8E4F-356844DB34B8}"/>
              </a:ext>
            </a:extLst>
          </p:cNvPr>
          <p:cNvSpPr txBox="1"/>
          <p:nvPr/>
        </p:nvSpPr>
        <p:spPr>
          <a:xfrm>
            <a:off x="0" y="1589477"/>
            <a:ext cx="9841583" cy="465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600" kern="0" dirty="0">
                <a:solidFill>
                  <a:prstClr val="black"/>
                </a:solidFill>
              </a:rPr>
              <a:t>Who will be the lead staff for this project within your organization? </a:t>
            </a:r>
          </a:p>
          <a:p>
            <a:pPr marL="1143000" lvl="2" indent="-41148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504D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altLang="en-US" sz="3200" kern="0" dirty="0">
                <a:solidFill>
                  <a:prstClr val="black"/>
                </a:solidFill>
              </a:rPr>
              <a:t>Project Directors must be staff of your organization, not outside consultants</a:t>
            </a:r>
          </a:p>
          <a:p>
            <a:pPr marL="788670" lvl="1" indent="-457200" eaLnBrk="0" fontAlgn="base" hangingPunct="0">
              <a:spcBef>
                <a:spcPct val="20000"/>
              </a:spcBef>
              <a:spcAft>
                <a:spcPts val="600"/>
              </a:spcAft>
              <a:buSzPct val="132000"/>
              <a:buFont typeface="Arial" panose="020B0604020202020204" pitchFamily="34" charset="0"/>
              <a:buChar char="•"/>
            </a:pPr>
            <a:r>
              <a:rPr lang="en-US" altLang="en-US" sz="3600" kern="0" dirty="0">
                <a:solidFill>
                  <a:prstClr val="black"/>
                </a:solidFill>
              </a:rPr>
              <a:t>If you will be partnering with any outside organizations for this project, please identify them and describe their roles.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28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E8FA00B09584EA6F9A022EB395611" ma:contentTypeVersion="4" ma:contentTypeDescription="Create a new document." ma:contentTypeScope="" ma:versionID="d57652e9ce4b488cbd03205fdb79069b">
  <xsd:schema xmlns:xsd="http://www.w3.org/2001/XMLSchema" xmlns:xs="http://www.w3.org/2001/XMLSchema" xmlns:p="http://schemas.microsoft.com/office/2006/metadata/properties" xmlns:ns3="ce8d440b-bd49-4a29-b4f9-5b666ef2c4aa" targetNamespace="http://schemas.microsoft.com/office/2006/metadata/properties" ma:root="true" ma:fieldsID="294e7c6c98a2e5b55ea505066f5df5f5" ns3:_="">
    <xsd:import namespace="ce8d440b-bd49-4a29-b4f9-5b666ef2c4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d440b-bd49-4a29-b4f9-5b666ef2c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F7A53-4D5F-4CA3-AB59-55BC18987810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ce8d440b-bd49-4a29-b4f9-5b666ef2c4a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A77FBF-7BBF-43C1-B076-1EFC2DEDA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d440b-bd49-4a29-b4f9-5b666ef2c4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95B8B-6EB5-4417-9D17-B48053FBD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39771</TotalTime>
  <Words>906</Words>
  <Application>Microsoft Office PowerPoint</Application>
  <PresentationFormat>Widescreen</PresentationFormat>
  <Paragraphs>127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Garamond</vt:lpstr>
      <vt:lpstr>HK Grotesk Pro AltJ</vt:lpstr>
      <vt:lpstr>Times New Roman</vt:lpstr>
      <vt:lpstr>Tisa Offc Serif Pro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Statement of Need</vt:lpstr>
      <vt:lpstr>2) Previous Work</vt:lpstr>
      <vt:lpstr>3) Project Description</vt:lpstr>
      <vt:lpstr>4) Project Staffing</vt:lpstr>
      <vt:lpstr>5) Project Impacts</vt:lpstr>
      <vt:lpstr>Project Impacts</vt:lpstr>
      <vt:lpstr>6) Innovation</vt:lpstr>
      <vt:lpstr>7) Organizational Capacity</vt:lpstr>
      <vt:lpstr>Additional Proposal Components</vt:lpstr>
      <vt:lpstr>PowerPoint Presentation</vt:lpstr>
      <vt:lpstr>Using the Budget Template</vt:lpstr>
      <vt:lpstr>Budget Guidelines</vt:lpstr>
      <vt:lpstr>Financial Statement Form*</vt:lpstr>
      <vt:lpstr>Financial Statements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Woocher</dc:creator>
  <cp:lastModifiedBy>Meredith Woocher</cp:lastModifiedBy>
  <cp:revision>177</cp:revision>
  <cp:lastPrinted>2022-05-17T13:12:51Z</cp:lastPrinted>
  <dcterms:created xsi:type="dcterms:W3CDTF">2022-04-20T17:03:38Z</dcterms:created>
  <dcterms:modified xsi:type="dcterms:W3CDTF">2025-03-26T18:25:55Z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0x010100602E8FA00B09584EA6F9A022EB395611</vt:lpwstr>
  </property>
</Properties>
</file>