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300" r:id="rId5"/>
    <p:sldId id="307" r:id="rId6"/>
    <p:sldId id="308" r:id="rId7"/>
    <p:sldId id="309" r:id="rId8"/>
    <p:sldId id="310" r:id="rId9"/>
    <p:sldId id="31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0751A57-6E57-4F51-8E50-360EB53C5566}">
          <p14:sldIdLst>
            <p14:sldId id="300"/>
            <p14:sldId id="307"/>
            <p14:sldId id="308"/>
            <p14:sldId id="309"/>
            <p14:sldId id="310"/>
            <p14:sldId id="31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72E"/>
    <a:srgbClr val="A80000"/>
    <a:srgbClr val="F6F3EC"/>
    <a:srgbClr val="A40000"/>
    <a:srgbClr val="8A0000"/>
    <a:srgbClr val="420000"/>
    <a:srgbClr val="2E0000"/>
    <a:srgbClr val="3A0000"/>
    <a:srgbClr val="FF5D5D"/>
    <a:srgbClr val="FFDD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19" autoAdjust="0"/>
    <p:restoredTop sz="75067" autoAdjust="0"/>
  </p:normalViewPr>
  <p:slideViewPr>
    <p:cSldViewPr snapToGrid="0">
      <p:cViewPr varScale="1">
        <p:scale>
          <a:sx n="113" d="100"/>
          <a:sy n="113" d="100"/>
        </p:scale>
        <p:origin x="414" y="11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616B4C-73E5-4542-B282-BD7B0990B26C}" type="datetimeFigureOut">
              <a:rPr lang="en-US" smtClean="0"/>
              <a:t>3/22/2023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19C4B1-62E6-419A-8A14-DF5E7B7A5D03}" type="slidenum">
              <a:rPr lang="en-US" smtClean="0"/>
              <a:t>‹#›</a:t>
            </a:fld>
            <a:endParaRPr lang="en-US"/>
          </a:p>
        </p:txBody>
      </p:sp>
    </p:spTree>
    <p:extLst>
      <p:ext uri="{BB962C8B-B14F-4D97-AF65-F5344CB8AC3E}">
        <p14:creationId xmlns:p14="http://schemas.microsoft.com/office/powerpoint/2010/main" val="1872023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spcAft>
                <a:spcPts val="300"/>
              </a:spcAft>
              <a:buClr>
                <a:srgbClr val="A40000"/>
              </a:buClr>
              <a:buFont typeface="Arial" panose="020B0604020202020204" pitchFamily="34" charset="0"/>
              <a:buNone/>
            </a:pPr>
            <a:r>
              <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rPr>
              <a:t>Sight Line</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Freshly reimagined, compelling aesthetic with deep content - articles and videos about our grants, topics of emerging interest to the field at large, etc. </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rPr>
              <a:t>Partner with other aligned organizations for dedicated spots of content within each issue as well as potentially partner on events all of which will allow for far wider reach of content, conversation, etc. </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At least one in-person or virtual live event associated with each issue</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Two issues per year plus a “festival issue” with multiple events</a:t>
            </a:r>
          </a:p>
          <a:p>
            <a:endParaRPr lang="en-US" dirty="0">
              <a:solidFill>
                <a:schemeClr val="tx1"/>
              </a:solidFill>
            </a:endParaRPr>
          </a:p>
          <a:p>
            <a:endParaRPr lang="en-US" dirty="0">
              <a:solidFill>
                <a:schemeClr val="tx1"/>
              </a:solidFill>
            </a:endParaRPr>
          </a:p>
          <a:p>
            <a:r>
              <a:rPr lang="en-US" dirty="0">
                <a:solidFill>
                  <a:schemeClr val="tx1"/>
                </a:solidFill>
              </a:rPr>
              <a:t>Communications Advisory Council:</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8-10 experts in Jewish education and aligned fields: journalism, media, arts, text scholars, academics </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Provide content expertise and diverse perspectives on trends and opportunities</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Extend the Foundation’s sphere of influence into previously untapped networks</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Serve as ambassadors, facilitators, and resources for the Foundation</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rPr>
              <a:t>Facilitate panels, book talks, other media-related live events.</a:t>
            </a:r>
          </a:p>
          <a:p>
            <a:pPr marL="742950" lvl="1" indent="-285750">
              <a:spcAft>
                <a:spcPts val="300"/>
              </a:spcAft>
              <a:buClr>
                <a:srgbClr val="A40000"/>
              </a:buClr>
              <a:buFont typeface="Courier New" panose="02070309020205020404" pitchFamily="49" charset="0"/>
              <a:buChar char="o"/>
            </a:pPr>
            <a:endPar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endParaRPr>
          </a:p>
          <a:p>
            <a:pPr marL="0" lvl="0" indent="0">
              <a:spcAft>
                <a:spcPts val="300"/>
              </a:spcAft>
              <a:buClr>
                <a:srgbClr val="A40000"/>
              </a:buClr>
              <a:buFont typeface="Courier New" panose="02070309020205020404" pitchFamily="49" charset="0"/>
              <a:buNone/>
            </a:pPr>
            <a:r>
              <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rPr>
              <a:t>Sharing Foundation Learning: which we will discuss a bit further into this presentation will include </a:t>
            </a:r>
          </a:p>
          <a:p>
            <a:pPr marL="285750" lvl="0" indent="-285750">
              <a:spcAft>
                <a:spcPts val="300"/>
              </a:spcAft>
              <a:buClr>
                <a:srgbClr val="A40000"/>
              </a:buClr>
              <a:buFont typeface="Arial" panose="020B0604020202020204" pitchFamily="34" charset="0"/>
              <a:buChar char="•"/>
            </a:pPr>
            <a:r>
              <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rPr>
              <a:t>Sharing/Disseminating of</a:t>
            </a:r>
            <a:r>
              <a:rPr lang="en-US" altLang="en-US" sz="1400" baseline="0" dirty="0">
                <a:solidFill>
                  <a:schemeClr val="tx1"/>
                </a:solidFill>
                <a:highlight>
                  <a:srgbClr val="FFFF00"/>
                </a:highlight>
                <a:latin typeface="HK Grotesk Pro AltJ" panose="00000500000000000000" pitchFamily="2" charset="0"/>
                <a:cs typeface="Times New Roman" panose="02020603050405020304" pitchFamily="18" charset="0"/>
              </a:rPr>
              <a:t> the learning through papers, panels, articles in journals and so on</a:t>
            </a:r>
            <a:endPar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endParaRPr>
          </a:p>
          <a:p>
            <a:pPr marL="285750" lvl="0" indent="-285750">
              <a:spcAft>
                <a:spcPts val="300"/>
              </a:spcAft>
              <a:buClr>
                <a:srgbClr val="A40000"/>
              </a:buClr>
              <a:buFont typeface="Arial" panose="020B0604020202020204" pitchFamily="34" charset="0"/>
              <a:buChar char="•"/>
            </a:pPr>
            <a:endParaRPr lang="en-US" altLang="en-US" sz="1400" dirty="0">
              <a:highlight>
                <a:srgbClr val="FFFF00"/>
              </a:highlight>
              <a:latin typeface="HK Grotesk Pro AltJ" panose="00000500000000000000" pitchFamily="2"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9C4B1-62E6-419A-8A14-DF5E7B7A5D03}" type="slidenum">
              <a:rPr lang="en-US" smtClean="0"/>
              <a:t>1</a:t>
            </a:fld>
            <a:endParaRPr lang="en-US"/>
          </a:p>
        </p:txBody>
      </p:sp>
    </p:spTree>
    <p:extLst>
      <p:ext uri="{BB962C8B-B14F-4D97-AF65-F5344CB8AC3E}">
        <p14:creationId xmlns:p14="http://schemas.microsoft.com/office/powerpoint/2010/main" val="1599692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The Foundation has yet to be able to share learnings from our grants work with the field as we do not have enough topic specific grants in a particular area to be able to reach any meaningful conclusions about the work within a reasonable time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pPr marL="742950" lvl="1" indent="-285750">
              <a:spcBef>
                <a:spcPts val="600"/>
              </a:spcBef>
              <a:spcAft>
                <a:spcPts val="600"/>
              </a:spcAft>
              <a:buClr>
                <a:srgbClr val="A40000"/>
              </a:buClr>
              <a:buFont typeface="Courier New" panose="02070309020205020404" pitchFamily="49" charset="0"/>
              <a:buChar char="o"/>
            </a:pPr>
            <a:r>
              <a:rPr lang="en-US" altLang="en-US" sz="2000" dirty="0">
                <a:latin typeface="HK Grotesk Pro AltJ" panose="00000500000000000000" pitchFamily="2" charset="0"/>
                <a:cs typeface="Times New Roman" panose="02020603050405020304" pitchFamily="18" charset="0"/>
              </a:rPr>
              <a:t>Letters of Inquiry for Cluster Grants will come “over the transom” (as with Signature and Ignition Grants) maintaining responsiveness to the field</a:t>
            </a:r>
          </a:p>
          <a:p>
            <a:pPr marL="742950" lvl="1" indent="-285750">
              <a:spcBef>
                <a:spcPts val="600"/>
              </a:spcBef>
              <a:spcAft>
                <a:spcPts val="600"/>
              </a:spcAft>
              <a:buClr>
                <a:srgbClr val="A40000"/>
              </a:buClr>
              <a:buFont typeface="Courier New" panose="02070309020205020404" pitchFamily="49" charset="0"/>
              <a:buChar char="o"/>
            </a:pPr>
            <a:r>
              <a:rPr lang="en-US" altLang="en-US" sz="2000" dirty="0">
                <a:latin typeface="HK Grotesk Pro AltJ" panose="00000500000000000000" pitchFamily="2" charset="0"/>
                <a:cs typeface="Times New Roman" panose="02020603050405020304" pitchFamily="18" charset="0"/>
              </a:rPr>
              <a:t>Each Grant will undergo rigorous and thorough documentation and evaluation, both as individual projects and as a topical cluster</a:t>
            </a:r>
          </a:p>
          <a:p>
            <a:pPr marL="742950" lvl="1" indent="-285750">
              <a:spcBef>
                <a:spcPts val="600"/>
              </a:spcBef>
              <a:spcAft>
                <a:spcPts val="600"/>
              </a:spcAft>
              <a:buClr>
                <a:srgbClr val="A40000"/>
              </a:buClr>
              <a:buFont typeface="Courier New" panose="02070309020205020404" pitchFamily="49" charset="0"/>
              <a:buChar char="o"/>
            </a:pPr>
            <a:endParaRPr lang="en-US" altLang="en-US" sz="2000" dirty="0">
              <a:latin typeface="HK Grotesk Pro AltJ" panose="00000500000000000000" pitchFamily="2" charset="0"/>
              <a:cs typeface="Times New Roman" panose="02020603050405020304" pitchFamily="18" charset="0"/>
            </a:endParaRPr>
          </a:p>
          <a:p>
            <a:pPr marL="1257300" lvl="2" indent="-342900">
              <a:buClr>
                <a:srgbClr val="A40000"/>
              </a:buClr>
              <a:buFont typeface="Arial" panose="020B0604020202020204" pitchFamily="34" charset="0"/>
              <a:buChar char="•"/>
            </a:pPr>
            <a:r>
              <a:rPr lang="en-US" altLang="en-US" sz="2000" dirty="0">
                <a:latin typeface="HK Grotesk Pro AltJ" panose="00000500000000000000" pitchFamily="2" charset="0"/>
                <a:cs typeface="Times New Roman" panose="02020603050405020304" pitchFamily="18" charset="0"/>
              </a:rPr>
              <a:t>Articles in Sight Line and other venues (e.g., </a:t>
            </a:r>
            <a:r>
              <a:rPr lang="en-US" altLang="en-US" sz="2000" dirty="0" err="1">
                <a:latin typeface="HK Grotesk Pro AltJ" panose="00000500000000000000" pitchFamily="2" charset="0"/>
                <a:cs typeface="Times New Roman" panose="02020603050405020304" pitchFamily="18" charset="0"/>
              </a:rPr>
              <a:t>eJewishPhilanthropy</a:t>
            </a:r>
            <a:r>
              <a:rPr lang="en-US" altLang="en-US" sz="2000" dirty="0">
                <a:latin typeface="HK Grotesk Pro AltJ" panose="00000500000000000000" pitchFamily="2" charset="0"/>
                <a:cs typeface="Times New Roman" panose="02020603050405020304" pitchFamily="18" charset="0"/>
              </a:rPr>
              <a:t>, Journal of Jewish Education, other online outlets)</a:t>
            </a:r>
          </a:p>
          <a:p>
            <a:pPr marL="1257300" lvl="2" indent="-342900">
              <a:spcBef>
                <a:spcPts val="600"/>
              </a:spcBef>
              <a:spcAft>
                <a:spcPts val="600"/>
              </a:spcAft>
              <a:buClr>
                <a:srgbClr val="A40000"/>
              </a:buClr>
              <a:buFont typeface="Arial" panose="020B0604020202020204" pitchFamily="34" charset="0"/>
              <a:buChar char="•"/>
            </a:pPr>
            <a:r>
              <a:rPr lang="en-US" altLang="en-US" sz="2000" dirty="0">
                <a:latin typeface="HK Grotesk Pro AltJ" panose="00000500000000000000" pitchFamily="2" charset="0"/>
                <a:cs typeface="Times New Roman" panose="02020603050405020304" pitchFamily="18" charset="0"/>
              </a:rPr>
              <a:t>Conference presentations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819C4B1-62E6-419A-8A14-DF5E7B7A5D03}" type="slidenum">
              <a:rPr lang="en-US" smtClean="0"/>
              <a:t>2</a:t>
            </a:fld>
            <a:endParaRPr lang="en-US"/>
          </a:p>
        </p:txBody>
      </p:sp>
    </p:spTree>
    <p:extLst>
      <p:ext uri="{BB962C8B-B14F-4D97-AF65-F5344CB8AC3E}">
        <p14:creationId xmlns:p14="http://schemas.microsoft.com/office/powerpoint/2010/main" val="28705545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The Foundation has yet to be able to share learnings from our grants work with the field as we do not have enough topic specific grants in a particular area to be able to reach any meaningful conclusions about the work within a reasonable time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pPr marL="742950" lvl="1" indent="-285750">
              <a:spcBef>
                <a:spcPts val="600"/>
              </a:spcBef>
              <a:spcAft>
                <a:spcPts val="600"/>
              </a:spcAft>
              <a:buClr>
                <a:srgbClr val="A40000"/>
              </a:buClr>
              <a:buFont typeface="Courier New" panose="02070309020205020404" pitchFamily="49" charset="0"/>
              <a:buChar char="o"/>
            </a:pPr>
            <a:r>
              <a:rPr lang="en-US" altLang="en-US" sz="2000" dirty="0">
                <a:latin typeface="HK Grotesk Pro AltJ" panose="00000500000000000000" pitchFamily="2" charset="0"/>
                <a:cs typeface="Times New Roman" panose="02020603050405020304" pitchFamily="18" charset="0"/>
              </a:rPr>
              <a:t>Letters of Inquiry for Cluster Grants will come “over the transom” (as with Signature and Ignition Grants) maintaining responsiveness to the field</a:t>
            </a:r>
          </a:p>
          <a:p>
            <a:pPr marL="742950" lvl="1" indent="-285750">
              <a:spcBef>
                <a:spcPts val="600"/>
              </a:spcBef>
              <a:spcAft>
                <a:spcPts val="600"/>
              </a:spcAft>
              <a:buClr>
                <a:srgbClr val="A40000"/>
              </a:buClr>
              <a:buFont typeface="Courier New" panose="02070309020205020404" pitchFamily="49" charset="0"/>
              <a:buChar char="o"/>
            </a:pPr>
            <a:r>
              <a:rPr lang="en-US" altLang="en-US" sz="2000" dirty="0">
                <a:latin typeface="HK Grotesk Pro AltJ" panose="00000500000000000000" pitchFamily="2" charset="0"/>
                <a:cs typeface="Times New Roman" panose="02020603050405020304" pitchFamily="18" charset="0"/>
              </a:rPr>
              <a:t>Each Grant will undergo rigorous and thorough documentation and evaluation, both as individual projects and as a topical cluster</a:t>
            </a:r>
          </a:p>
          <a:p>
            <a:pPr marL="742950" lvl="1" indent="-285750">
              <a:spcBef>
                <a:spcPts val="600"/>
              </a:spcBef>
              <a:spcAft>
                <a:spcPts val="600"/>
              </a:spcAft>
              <a:buClr>
                <a:srgbClr val="A40000"/>
              </a:buClr>
              <a:buFont typeface="Courier New" panose="02070309020205020404" pitchFamily="49" charset="0"/>
              <a:buChar char="o"/>
            </a:pPr>
            <a:endParaRPr lang="en-US" altLang="en-US" sz="2000" dirty="0">
              <a:latin typeface="HK Grotesk Pro AltJ" panose="00000500000000000000" pitchFamily="2" charset="0"/>
              <a:cs typeface="Times New Roman" panose="02020603050405020304" pitchFamily="18" charset="0"/>
            </a:endParaRPr>
          </a:p>
          <a:p>
            <a:pPr marL="1257300" lvl="2" indent="-342900">
              <a:buClr>
                <a:srgbClr val="A40000"/>
              </a:buClr>
              <a:buFont typeface="Arial" panose="020B0604020202020204" pitchFamily="34" charset="0"/>
              <a:buChar char="•"/>
            </a:pPr>
            <a:r>
              <a:rPr lang="en-US" altLang="en-US" sz="2000" dirty="0">
                <a:latin typeface="HK Grotesk Pro AltJ" panose="00000500000000000000" pitchFamily="2" charset="0"/>
                <a:cs typeface="Times New Roman" panose="02020603050405020304" pitchFamily="18" charset="0"/>
              </a:rPr>
              <a:t>Articles in Sight Line and other venues (e.g., </a:t>
            </a:r>
            <a:r>
              <a:rPr lang="en-US" altLang="en-US" sz="2000" dirty="0" err="1">
                <a:latin typeface="HK Grotesk Pro AltJ" panose="00000500000000000000" pitchFamily="2" charset="0"/>
                <a:cs typeface="Times New Roman" panose="02020603050405020304" pitchFamily="18" charset="0"/>
              </a:rPr>
              <a:t>eJewishPhilanthropy</a:t>
            </a:r>
            <a:r>
              <a:rPr lang="en-US" altLang="en-US" sz="2000" dirty="0">
                <a:latin typeface="HK Grotesk Pro AltJ" panose="00000500000000000000" pitchFamily="2" charset="0"/>
                <a:cs typeface="Times New Roman" panose="02020603050405020304" pitchFamily="18" charset="0"/>
              </a:rPr>
              <a:t>, Journal of Jewish Education, other online outlets)</a:t>
            </a:r>
          </a:p>
          <a:p>
            <a:pPr marL="1257300" lvl="2" indent="-342900">
              <a:spcBef>
                <a:spcPts val="600"/>
              </a:spcBef>
              <a:spcAft>
                <a:spcPts val="600"/>
              </a:spcAft>
              <a:buClr>
                <a:srgbClr val="A40000"/>
              </a:buClr>
              <a:buFont typeface="Arial" panose="020B0604020202020204" pitchFamily="34" charset="0"/>
              <a:buChar char="•"/>
            </a:pPr>
            <a:r>
              <a:rPr lang="en-US" altLang="en-US" sz="2000" dirty="0">
                <a:latin typeface="HK Grotesk Pro AltJ" panose="00000500000000000000" pitchFamily="2" charset="0"/>
                <a:cs typeface="Times New Roman" panose="02020603050405020304" pitchFamily="18" charset="0"/>
              </a:rPr>
              <a:t>Conference presentations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819C4B1-62E6-419A-8A14-DF5E7B7A5D03}" type="slidenum">
              <a:rPr lang="en-US" smtClean="0"/>
              <a:t>3</a:t>
            </a:fld>
            <a:endParaRPr lang="en-US"/>
          </a:p>
        </p:txBody>
      </p:sp>
    </p:spTree>
    <p:extLst>
      <p:ext uri="{BB962C8B-B14F-4D97-AF65-F5344CB8AC3E}">
        <p14:creationId xmlns:p14="http://schemas.microsoft.com/office/powerpoint/2010/main" val="2676886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The Foundation has yet to be able to share learnings from our grants work with the field as we do not have enough topic specific grants in a particular area to be able to reach any meaningful conclusions about the work within a reasonable time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pPr marL="742950" lvl="1" indent="-285750">
              <a:spcBef>
                <a:spcPts val="600"/>
              </a:spcBef>
              <a:spcAft>
                <a:spcPts val="600"/>
              </a:spcAft>
              <a:buClr>
                <a:srgbClr val="A40000"/>
              </a:buClr>
              <a:buFont typeface="Courier New" panose="02070309020205020404" pitchFamily="49" charset="0"/>
              <a:buChar char="o"/>
            </a:pPr>
            <a:r>
              <a:rPr lang="en-US" altLang="en-US" sz="2000" dirty="0">
                <a:latin typeface="HK Grotesk Pro AltJ" panose="00000500000000000000" pitchFamily="2" charset="0"/>
                <a:cs typeface="Times New Roman" panose="02020603050405020304" pitchFamily="18" charset="0"/>
              </a:rPr>
              <a:t>Letters of Inquiry for Cluster Grants will come “over the transom” (as with Signature and Ignition Grants) maintaining responsiveness to the field</a:t>
            </a:r>
          </a:p>
          <a:p>
            <a:pPr marL="742950" lvl="1" indent="-285750">
              <a:spcBef>
                <a:spcPts val="600"/>
              </a:spcBef>
              <a:spcAft>
                <a:spcPts val="600"/>
              </a:spcAft>
              <a:buClr>
                <a:srgbClr val="A40000"/>
              </a:buClr>
              <a:buFont typeface="Courier New" panose="02070309020205020404" pitchFamily="49" charset="0"/>
              <a:buChar char="o"/>
            </a:pPr>
            <a:r>
              <a:rPr lang="en-US" altLang="en-US" sz="2000" dirty="0">
                <a:latin typeface="HK Grotesk Pro AltJ" panose="00000500000000000000" pitchFamily="2" charset="0"/>
                <a:cs typeface="Times New Roman" panose="02020603050405020304" pitchFamily="18" charset="0"/>
              </a:rPr>
              <a:t>Each Grant will undergo rigorous and thorough documentation and evaluation, both as individual projects and as a topical cluster</a:t>
            </a:r>
          </a:p>
          <a:p>
            <a:pPr marL="742950" lvl="1" indent="-285750">
              <a:spcBef>
                <a:spcPts val="600"/>
              </a:spcBef>
              <a:spcAft>
                <a:spcPts val="600"/>
              </a:spcAft>
              <a:buClr>
                <a:srgbClr val="A40000"/>
              </a:buClr>
              <a:buFont typeface="Courier New" panose="02070309020205020404" pitchFamily="49" charset="0"/>
              <a:buChar char="o"/>
            </a:pPr>
            <a:endParaRPr lang="en-US" altLang="en-US" sz="2000" dirty="0">
              <a:latin typeface="HK Grotesk Pro AltJ" panose="00000500000000000000" pitchFamily="2" charset="0"/>
              <a:cs typeface="Times New Roman" panose="02020603050405020304" pitchFamily="18" charset="0"/>
            </a:endParaRPr>
          </a:p>
          <a:p>
            <a:pPr marL="1257300" lvl="2" indent="-342900">
              <a:buClr>
                <a:srgbClr val="A40000"/>
              </a:buClr>
              <a:buFont typeface="Arial" panose="020B0604020202020204" pitchFamily="34" charset="0"/>
              <a:buChar char="•"/>
            </a:pPr>
            <a:r>
              <a:rPr lang="en-US" altLang="en-US" sz="2000" dirty="0">
                <a:latin typeface="HK Grotesk Pro AltJ" panose="00000500000000000000" pitchFamily="2" charset="0"/>
                <a:cs typeface="Times New Roman" panose="02020603050405020304" pitchFamily="18" charset="0"/>
              </a:rPr>
              <a:t>Articles in Sight Line and other venues (e.g., </a:t>
            </a:r>
            <a:r>
              <a:rPr lang="en-US" altLang="en-US" sz="2000" dirty="0" err="1">
                <a:latin typeface="HK Grotesk Pro AltJ" panose="00000500000000000000" pitchFamily="2" charset="0"/>
                <a:cs typeface="Times New Roman" panose="02020603050405020304" pitchFamily="18" charset="0"/>
              </a:rPr>
              <a:t>eJewishPhilanthropy</a:t>
            </a:r>
            <a:r>
              <a:rPr lang="en-US" altLang="en-US" sz="2000" dirty="0">
                <a:latin typeface="HK Grotesk Pro AltJ" panose="00000500000000000000" pitchFamily="2" charset="0"/>
                <a:cs typeface="Times New Roman" panose="02020603050405020304" pitchFamily="18" charset="0"/>
              </a:rPr>
              <a:t>, Journal of Jewish Education, other online outlets)</a:t>
            </a:r>
          </a:p>
          <a:p>
            <a:pPr marL="1257300" lvl="2" indent="-342900">
              <a:spcBef>
                <a:spcPts val="600"/>
              </a:spcBef>
              <a:spcAft>
                <a:spcPts val="600"/>
              </a:spcAft>
              <a:buClr>
                <a:srgbClr val="A40000"/>
              </a:buClr>
              <a:buFont typeface="Arial" panose="020B0604020202020204" pitchFamily="34" charset="0"/>
              <a:buChar char="•"/>
            </a:pPr>
            <a:r>
              <a:rPr lang="en-US" altLang="en-US" sz="2000" dirty="0">
                <a:latin typeface="HK Grotesk Pro AltJ" panose="00000500000000000000" pitchFamily="2" charset="0"/>
                <a:cs typeface="Times New Roman" panose="02020603050405020304" pitchFamily="18" charset="0"/>
              </a:rPr>
              <a:t>Conference presentations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819C4B1-62E6-419A-8A14-DF5E7B7A5D03}" type="slidenum">
              <a:rPr lang="en-US" smtClean="0"/>
              <a:t>4</a:t>
            </a:fld>
            <a:endParaRPr lang="en-US"/>
          </a:p>
        </p:txBody>
      </p:sp>
    </p:spTree>
    <p:extLst>
      <p:ext uri="{BB962C8B-B14F-4D97-AF65-F5344CB8AC3E}">
        <p14:creationId xmlns:p14="http://schemas.microsoft.com/office/powerpoint/2010/main" val="2305787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The Foundation has yet to be able to share learnings from our grants work with the field as we do not have enough topic specific grants in a particular area to be able to reach any meaningful conclusions about the work within a reasonable time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pPr marL="742950" lvl="1" indent="-285750">
              <a:spcBef>
                <a:spcPts val="600"/>
              </a:spcBef>
              <a:spcAft>
                <a:spcPts val="600"/>
              </a:spcAft>
              <a:buClr>
                <a:srgbClr val="A40000"/>
              </a:buClr>
              <a:buFont typeface="Courier New" panose="02070309020205020404" pitchFamily="49" charset="0"/>
              <a:buChar char="o"/>
            </a:pPr>
            <a:r>
              <a:rPr lang="en-US" altLang="en-US" sz="2000" dirty="0">
                <a:latin typeface="HK Grotesk Pro AltJ" panose="00000500000000000000" pitchFamily="2" charset="0"/>
                <a:cs typeface="Times New Roman" panose="02020603050405020304" pitchFamily="18" charset="0"/>
              </a:rPr>
              <a:t>Letters of Inquiry for Cluster Grants will come “over the transom” (as with Signature and Ignition Grants) maintaining responsiveness to the field</a:t>
            </a:r>
          </a:p>
          <a:p>
            <a:pPr marL="742950" lvl="1" indent="-285750">
              <a:spcBef>
                <a:spcPts val="600"/>
              </a:spcBef>
              <a:spcAft>
                <a:spcPts val="600"/>
              </a:spcAft>
              <a:buClr>
                <a:srgbClr val="A40000"/>
              </a:buClr>
              <a:buFont typeface="Courier New" panose="02070309020205020404" pitchFamily="49" charset="0"/>
              <a:buChar char="o"/>
            </a:pPr>
            <a:r>
              <a:rPr lang="en-US" altLang="en-US" sz="2000" dirty="0">
                <a:latin typeface="HK Grotesk Pro AltJ" panose="00000500000000000000" pitchFamily="2" charset="0"/>
                <a:cs typeface="Times New Roman" panose="02020603050405020304" pitchFamily="18" charset="0"/>
              </a:rPr>
              <a:t>Each Grant will undergo rigorous and thorough documentation and evaluation, both as individual projects and as a topical cluster</a:t>
            </a:r>
          </a:p>
          <a:p>
            <a:pPr marL="742950" lvl="1" indent="-285750">
              <a:spcBef>
                <a:spcPts val="600"/>
              </a:spcBef>
              <a:spcAft>
                <a:spcPts val="600"/>
              </a:spcAft>
              <a:buClr>
                <a:srgbClr val="A40000"/>
              </a:buClr>
              <a:buFont typeface="Courier New" panose="02070309020205020404" pitchFamily="49" charset="0"/>
              <a:buChar char="o"/>
            </a:pPr>
            <a:endParaRPr lang="en-US" altLang="en-US" sz="2000" dirty="0">
              <a:latin typeface="HK Grotesk Pro AltJ" panose="00000500000000000000" pitchFamily="2" charset="0"/>
              <a:cs typeface="Times New Roman" panose="02020603050405020304" pitchFamily="18" charset="0"/>
            </a:endParaRPr>
          </a:p>
          <a:p>
            <a:pPr marL="1257300" lvl="2" indent="-342900">
              <a:buClr>
                <a:srgbClr val="A40000"/>
              </a:buClr>
              <a:buFont typeface="Arial" panose="020B0604020202020204" pitchFamily="34" charset="0"/>
              <a:buChar char="•"/>
            </a:pPr>
            <a:r>
              <a:rPr lang="en-US" altLang="en-US" sz="2000" dirty="0">
                <a:latin typeface="HK Grotesk Pro AltJ" panose="00000500000000000000" pitchFamily="2" charset="0"/>
                <a:cs typeface="Times New Roman" panose="02020603050405020304" pitchFamily="18" charset="0"/>
              </a:rPr>
              <a:t>Articles in Sight Line and other venues (e.g., </a:t>
            </a:r>
            <a:r>
              <a:rPr lang="en-US" altLang="en-US" sz="2000" dirty="0" err="1">
                <a:latin typeface="HK Grotesk Pro AltJ" panose="00000500000000000000" pitchFamily="2" charset="0"/>
                <a:cs typeface="Times New Roman" panose="02020603050405020304" pitchFamily="18" charset="0"/>
              </a:rPr>
              <a:t>eJewishPhilanthropy</a:t>
            </a:r>
            <a:r>
              <a:rPr lang="en-US" altLang="en-US" sz="2000" dirty="0">
                <a:latin typeface="HK Grotesk Pro AltJ" panose="00000500000000000000" pitchFamily="2" charset="0"/>
                <a:cs typeface="Times New Roman" panose="02020603050405020304" pitchFamily="18" charset="0"/>
              </a:rPr>
              <a:t>, Journal of Jewish Education, other online outlets)</a:t>
            </a:r>
          </a:p>
          <a:p>
            <a:pPr marL="1257300" lvl="2" indent="-342900">
              <a:spcBef>
                <a:spcPts val="600"/>
              </a:spcBef>
              <a:spcAft>
                <a:spcPts val="600"/>
              </a:spcAft>
              <a:buClr>
                <a:srgbClr val="A40000"/>
              </a:buClr>
              <a:buFont typeface="Arial" panose="020B0604020202020204" pitchFamily="34" charset="0"/>
              <a:buChar char="•"/>
            </a:pPr>
            <a:r>
              <a:rPr lang="en-US" altLang="en-US" sz="2000" dirty="0">
                <a:latin typeface="HK Grotesk Pro AltJ" panose="00000500000000000000" pitchFamily="2" charset="0"/>
                <a:cs typeface="Times New Roman" panose="02020603050405020304" pitchFamily="18" charset="0"/>
              </a:rPr>
              <a:t>Conference presentations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1819C4B1-62E6-419A-8A14-DF5E7B7A5D03}" type="slidenum">
              <a:rPr lang="en-US" smtClean="0"/>
              <a:t>5</a:t>
            </a:fld>
            <a:endParaRPr lang="en-US"/>
          </a:p>
        </p:txBody>
      </p:sp>
    </p:spTree>
    <p:extLst>
      <p:ext uri="{BB962C8B-B14F-4D97-AF65-F5344CB8AC3E}">
        <p14:creationId xmlns:p14="http://schemas.microsoft.com/office/powerpoint/2010/main" val="1108625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spcAft>
                <a:spcPts val="300"/>
              </a:spcAft>
              <a:buClr>
                <a:srgbClr val="A40000"/>
              </a:buClr>
              <a:buFont typeface="Arial" panose="020B0604020202020204" pitchFamily="34" charset="0"/>
              <a:buNone/>
            </a:pPr>
            <a:r>
              <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rPr>
              <a:t>Sight Line</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Freshly reimagined, compelling aesthetic with deep content - articles and videos about our grants, topics of emerging interest to the field at large, etc. </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rPr>
              <a:t>Partner with other aligned organizations for dedicated spots of content within each issue as well as potentially partner on events all of which will allow for far wider reach of content, conversation, etc. </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At least one in-person or virtual live event associated with each issue</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Two issues per year plus a “festival issue” with multiple events</a:t>
            </a:r>
          </a:p>
          <a:p>
            <a:endParaRPr lang="en-US" dirty="0">
              <a:solidFill>
                <a:schemeClr val="tx1"/>
              </a:solidFill>
            </a:endParaRPr>
          </a:p>
          <a:p>
            <a:endParaRPr lang="en-US" dirty="0">
              <a:solidFill>
                <a:schemeClr val="tx1"/>
              </a:solidFill>
            </a:endParaRPr>
          </a:p>
          <a:p>
            <a:r>
              <a:rPr lang="en-US" dirty="0">
                <a:solidFill>
                  <a:schemeClr val="tx1"/>
                </a:solidFill>
              </a:rPr>
              <a:t>Communications Advisory Council:</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8-10 experts in Jewish education and aligned fields: journalism, media, arts, text scholars, academics </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Provide content expertise and diverse perspectives on trends and opportunities</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Extend the Foundation’s sphere of influence into previously untapped networks</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latin typeface="HK Grotesk Pro AltJ" panose="00000500000000000000" pitchFamily="2" charset="0"/>
                <a:cs typeface="Times New Roman" panose="02020603050405020304" pitchFamily="18" charset="0"/>
              </a:rPr>
              <a:t>Serve as ambassadors, facilitators, and resources for the Foundation</a:t>
            </a:r>
          </a:p>
          <a:p>
            <a:pPr marL="742950" lvl="1" indent="-285750">
              <a:spcAft>
                <a:spcPts val="300"/>
              </a:spcAft>
              <a:buClr>
                <a:srgbClr val="A40000"/>
              </a:buClr>
              <a:buFont typeface="Courier New" panose="02070309020205020404" pitchFamily="49" charset="0"/>
              <a:buChar char="o"/>
            </a:pPr>
            <a:r>
              <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rPr>
              <a:t>Facilitate panels, book talks, other media-related live events.</a:t>
            </a:r>
          </a:p>
          <a:p>
            <a:pPr marL="742950" lvl="1" indent="-285750">
              <a:spcAft>
                <a:spcPts val="300"/>
              </a:spcAft>
              <a:buClr>
                <a:srgbClr val="A40000"/>
              </a:buClr>
              <a:buFont typeface="Courier New" panose="02070309020205020404" pitchFamily="49" charset="0"/>
              <a:buChar char="o"/>
            </a:pPr>
            <a:endPar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endParaRPr>
          </a:p>
          <a:p>
            <a:pPr marL="0" lvl="0" indent="0">
              <a:spcAft>
                <a:spcPts val="300"/>
              </a:spcAft>
              <a:buClr>
                <a:srgbClr val="A40000"/>
              </a:buClr>
              <a:buFont typeface="Courier New" panose="02070309020205020404" pitchFamily="49" charset="0"/>
              <a:buNone/>
            </a:pPr>
            <a:r>
              <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rPr>
              <a:t>Sharing Foundation Learning: which we will discuss a bit further into this presentation will include </a:t>
            </a:r>
          </a:p>
          <a:p>
            <a:pPr marL="285750" lvl="0" indent="-285750">
              <a:spcAft>
                <a:spcPts val="300"/>
              </a:spcAft>
              <a:buClr>
                <a:srgbClr val="A40000"/>
              </a:buClr>
              <a:buFont typeface="Arial" panose="020B0604020202020204" pitchFamily="34" charset="0"/>
              <a:buChar char="•"/>
            </a:pPr>
            <a:r>
              <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rPr>
              <a:t>Sharing/Disseminating of</a:t>
            </a:r>
            <a:r>
              <a:rPr lang="en-US" altLang="en-US" sz="1400" baseline="0" dirty="0">
                <a:solidFill>
                  <a:schemeClr val="tx1"/>
                </a:solidFill>
                <a:highlight>
                  <a:srgbClr val="FFFF00"/>
                </a:highlight>
                <a:latin typeface="HK Grotesk Pro AltJ" panose="00000500000000000000" pitchFamily="2" charset="0"/>
                <a:cs typeface="Times New Roman" panose="02020603050405020304" pitchFamily="18" charset="0"/>
              </a:rPr>
              <a:t> the learning through papers, panels, articles in journals and so on</a:t>
            </a:r>
            <a:endParaRPr lang="en-US" altLang="en-US" sz="1400" dirty="0">
              <a:solidFill>
                <a:schemeClr val="tx1"/>
              </a:solidFill>
              <a:highlight>
                <a:srgbClr val="FFFF00"/>
              </a:highlight>
              <a:latin typeface="HK Grotesk Pro AltJ" panose="00000500000000000000" pitchFamily="2" charset="0"/>
              <a:cs typeface="Times New Roman" panose="02020603050405020304" pitchFamily="18" charset="0"/>
            </a:endParaRPr>
          </a:p>
          <a:p>
            <a:pPr marL="285750" lvl="0" indent="-285750">
              <a:spcAft>
                <a:spcPts val="300"/>
              </a:spcAft>
              <a:buClr>
                <a:srgbClr val="A40000"/>
              </a:buClr>
              <a:buFont typeface="Arial" panose="020B0604020202020204" pitchFamily="34" charset="0"/>
              <a:buChar char="•"/>
            </a:pPr>
            <a:endParaRPr lang="en-US" altLang="en-US" sz="1400" dirty="0">
              <a:highlight>
                <a:srgbClr val="FFFF00"/>
              </a:highlight>
              <a:latin typeface="HK Grotesk Pro AltJ" panose="00000500000000000000" pitchFamily="2"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819C4B1-62E6-419A-8A14-DF5E7B7A5D03}" type="slidenum">
              <a:rPr lang="en-US" smtClean="0"/>
              <a:t>6</a:t>
            </a:fld>
            <a:endParaRPr lang="en-US"/>
          </a:p>
        </p:txBody>
      </p:sp>
    </p:spTree>
    <p:extLst>
      <p:ext uri="{BB962C8B-B14F-4D97-AF65-F5344CB8AC3E}">
        <p14:creationId xmlns:p14="http://schemas.microsoft.com/office/powerpoint/2010/main" val="24030606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2294D-0829-4113-9F8A-C602B559FAC0}"/>
              </a:ext>
            </a:extLst>
          </p:cNvPr>
          <p:cNvSpPr>
            <a:spLocks noGrp="1"/>
          </p:cNvSpPr>
          <p:nvPr>
            <p:ph type="ctrTitle"/>
          </p:nvPr>
        </p:nvSpPr>
        <p:spPr>
          <a:xfrm>
            <a:off x="466164" y="2467069"/>
            <a:ext cx="10148047" cy="2387600"/>
          </a:xfrm>
        </p:spPr>
        <p:txBody>
          <a:bodyPr anchor="b"/>
          <a:lstStyle>
            <a:lvl1pPr algn="l">
              <a:defRPr sz="6000" b="1">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1B648957-FE4F-479B-B091-09ED110FCB98}"/>
              </a:ext>
            </a:extLst>
          </p:cNvPr>
          <p:cNvSpPr>
            <a:spLocks noGrp="1"/>
          </p:cNvSpPr>
          <p:nvPr>
            <p:ph type="subTitle" idx="1"/>
          </p:nvPr>
        </p:nvSpPr>
        <p:spPr>
          <a:xfrm>
            <a:off x="466165" y="5236043"/>
            <a:ext cx="9144000" cy="555157"/>
          </a:xfrm>
        </p:spPr>
        <p:txBody>
          <a:bodyPr/>
          <a:lstStyle>
            <a:lvl1pPr marL="0" indent="0" algn="l">
              <a:buNone/>
              <a:defRPr sz="2400">
                <a:solidFill>
                  <a:schemeClr val="bg1"/>
                </a:solidFill>
                <a:latin typeface="Tisa Offc Serif Pro" panose="02010504030101020102"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89527B-8AA9-4607-BF97-C2A6167C8061}"/>
              </a:ext>
            </a:extLst>
          </p:cNvPr>
          <p:cNvSpPr>
            <a:spLocks noGrp="1"/>
          </p:cNvSpPr>
          <p:nvPr>
            <p:ph type="dt" sz="half" idx="10"/>
          </p:nvPr>
        </p:nvSpPr>
        <p:spPr>
          <a:xfrm>
            <a:off x="466165" y="6356350"/>
            <a:ext cx="2743200" cy="365125"/>
          </a:xfrm>
        </p:spPr>
        <p:txBody>
          <a:bodyPr/>
          <a:lstStyle/>
          <a:p>
            <a:fld id="{A2286A1A-0671-4EF6-A648-D546EDC553C9}" type="datetimeFigureOut">
              <a:rPr lang="en-US" smtClean="0"/>
              <a:t>3/22/2023</a:t>
            </a:fld>
            <a:endParaRPr lang="en-US"/>
          </a:p>
        </p:txBody>
      </p:sp>
      <p:sp>
        <p:nvSpPr>
          <p:cNvPr id="5" name="Footer Placeholder 4">
            <a:extLst>
              <a:ext uri="{FF2B5EF4-FFF2-40B4-BE49-F238E27FC236}">
                <a16:creationId xmlns:a16="http://schemas.microsoft.com/office/drawing/2014/main" id="{2DDFCD86-5DEC-4F4B-A10D-1FE3AA1F4B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BEAA77-EAE0-4325-9A8A-035B6D1EDEEA}"/>
              </a:ext>
            </a:extLst>
          </p:cNvPr>
          <p:cNvSpPr>
            <a:spLocks noGrp="1"/>
          </p:cNvSpPr>
          <p:nvPr>
            <p:ph type="sldNum" sz="quarter" idx="12"/>
          </p:nvPr>
        </p:nvSpPr>
        <p:spPr>
          <a:xfrm>
            <a:off x="8982635" y="6356350"/>
            <a:ext cx="2743200" cy="365125"/>
          </a:xfrm>
        </p:spPr>
        <p:txBody>
          <a:bodyPr/>
          <a:lstStyle/>
          <a:p>
            <a:fld id="{04614D19-6297-47C4-A60D-E60FAD84A3FD}" type="slidenum">
              <a:rPr lang="en-US" smtClean="0"/>
              <a:t>‹#›</a:t>
            </a:fld>
            <a:endParaRPr lang="en-US"/>
          </a:p>
        </p:txBody>
      </p:sp>
    </p:spTree>
    <p:extLst>
      <p:ext uri="{BB962C8B-B14F-4D97-AF65-F5344CB8AC3E}">
        <p14:creationId xmlns:p14="http://schemas.microsoft.com/office/powerpoint/2010/main" val="4271278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rgbClr val="F6F3E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1448E-7CC7-4F6E-9003-95233497D2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9BC8398-0B6A-42FA-BEEF-BAB9CE27A7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90CFEC-0B79-4E6B-83EC-7DBB22E8E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AC718E-4E1A-455E-8CF2-1D4A2C3A8D1A}"/>
              </a:ext>
            </a:extLst>
          </p:cNvPr>
          <p:cNvSpPr>
            <a:spLocks noGrp="1"/>
          </p:cNvSpPr>
          <p:nvPr>
            <p:ph type="dt" sz="half" idx="10"/>
          </p:nvPr>
        </p:nvSpPr>
        <p:spPr/>
        <p:txBody>
          <a:bodyPr/>
          <a:lstStyle/>
          <a:p>
            <a:fld id="{A2286A1A-0671-4EF6-A648-D546EDC553C9}" type="datetimeFigureOut">
              <a:rPr lang="en-US" smtClean="0"/>
              <a:t>3/22/2023</a:t>
            </a:fld>
            <a:endParaRPr lang="en-US"/>
          </a:p>
        </p:txBody>
      </p:sp>
      <p:sp>
        <p:nvSpPr>
          <p:cNvPr id="6" name="Footer Placeholder 5">
            <a:extLst>
              <a:ext uri="{FF2B5EF4-FFF2-40B4-BE49-F238E27FC236}">
                <a16:creationId xmlns:a16="http://schemas.microsoft.com/office/drawing/2014/main" id="{47638C21-6161-4934-9BB9-6CC8F2243B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A2313E-A4C0-4C4F-BC64-9CDF54DD27A1}"/>
              </a:ext>
            </a:extLst>
          </p:cNvPr>
          <p:cNvSpPr>
            <a:spLocks noGrp="1"/>
          </p:cNvSpPr>
          <p:nvPr>
            <p:ph type="sldNum" sz="quarter" idx="12"/>
          </p:nvPr>
        </p:nvSpPr>
        <p:spPr/>
        <p:txBody>
          <a:bodyPr/>
          <a:lstStyle/>
          <a:p>
            <a:fld id="{04614D19-6297-47C4-A60D-E60FAD84A3FD}" type="slidenum">
              <a:rPr lang="en-US" smtClean="0"/>
              <a:t>‹#›</a:t>
            </a:fld>
            <a:endParaRPr lang="en-US"/>
          </a:p>
        </p:txBody>
      </p:sp>
    </p:spTree>
    <p:extLst>
      <p:ext uri="{BB962C8B-B14F-4D97-AF65-F5344CB8AC3E}">
        <p14:creationId xmlns:p14="http://schemas.microsoft.com/office/powerpoint/2010/main" val="3885339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rgbClr val="F6F3E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FAC79-7200-47C7-A3AA-AE7833D2725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3DDE17-9DB8-4FB6-A9BF-50107AAC46C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29542B-93D3-4B46-995B-9297718B5F16}"/>
              </a:ext>
            </a:extLst>
          </p:cNvPr>
          <p:cNvSpPr>
            <a:spLocks noGrp="1"/>
          </p:cNvSpPr>
          <p:nvPr>
            <p:ph type="dt" sz="half" idx="10"/>
          </p:nvPr>
        </p:nvSpPr>
        <p:spPr/>
        <p:txBody>
          <a:bodyPr/>
          <a:lstStyle/>
          <a:p>
            <a:fld id="{A2286A1A-0671-4EF6-A648-D546EDC553C9}" type="datetimeFigureOut">
              <a:rPr lang="en-US" smtClean="0"/>
              <a:t>3/22/2023</a:t>
            </a:fld>
            <a:endParaRPr lang="en-US"/>
          </a:p>
        </p:txBody>
      </p:sp>
      <p:sp>
        <p:nvSpPr>
          <p:cNvPr id="5" name="Footer Placeholder 4">
            <a:extLst>
              <a:ext uri="{FF2B5EF4-FFF2-40B4-BE49-F238E27FC236}">
                <a16:creationId xmlns:a16="http://schemas.microsoft.com/office/drawing/2014/main" id="{57BDB6E8-E7E9-40D2-B46A-95E442C84B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447E26-7BCB-4F9D-8290-8A287908188F}"/>
              </a:ext>
            </a:extLst>
          </p:cNvPr>
          <p:cNvSpPr>
            <a:spLocks noGrp="1"/>
          </p:cNvSpPr>
          <p:nvPr>
            <p:ph type="sldNum" sz="quarter" idx="12"/>
          </p:nvPr>
        </p:nvSpPr>
        <p:spPr/>
        <p:txBody>
          <a:bodyPr/>
          <a:lstStyle/>
          <a:p>
            <a:fld id="{04614D19-6297-47C4-A60D-E60FAD84A3FD}" type="slidenum">
              <a:rPr lang="en-US" smtClean="0"/>
              <a:t>‹#›</a:t>
            </a:fld>
            <a:endParaRPr lang="en-US"/>
          </a:p>
        </p:txBody>
      </p:sp>
    </p:spTree>
    <p:extLst>
      <p:ext uri="{BB962C8B-B14F-4D97-AF65-F5344CB8AC3E}">
        <p14:creationId xmlns:p14="http://schemas.microsoft.com/office/powerpoint/2010/main" val="10171550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rgbClr val="F6F3EC"/>
        </a:solidFill>
        <a:effectLst/>
      </p:bgPr>
    </p:bg>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2166A1-D377-4F8D-8953-4BEA5AEACA1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1589E7-76BD-469B-9690-D2AD090731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B3BEB6-3788-47D5-90FC-EA9D6111B8C4}"/>
              </a:ext>
            </a:extLst>
          </p:cNvPr>
          <p:cNvSpPr>
            <a:spLocks noGrp="1"/>
          </p:cNvSpPr>
          <p:nvPr>
            <p:ph type="dt" sz="half" idx="10"/>
          </p:nvPr>
        </p:nvSpPr>
        <p:spPr/>
        <p:txBody>
          <a:bodyPr/>
          <a:lstStyle/>
          <a:p>
            <a:fld id="{A2286A1A-0671-4EF6-A648-D546EDC553C9}" type="datetimeFigureOut">
              <a:rPr lang="en-US" smtClean="0"/>
              <a:t>3/22/2023</a:t>
            </a:fld>
            <a:endParaRPr lang="en-US"/>
          </a:p>
        </p:txBody>
      </p:sp>
      <p:sp>
        <p:nvSpPr>
          <p:cNvPr id="5" name="Footer Placeholder 4">
            <a:extLst>
              <a:ext uri="{FF2B5EF4-FFF2-40B4-BE49-F238E27FC236}">
                <a16:creationId xmlns:a16="http://schemas.microsoft.com/office/drawing/2014/main" id="{20FAF8C2-EA11-4F03-B2AE-B87FE8E45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5C4A28-F225-498A-96D6-53AEED19F403}"/>
              </a:ext>
            </a:extLst>
          </p:cNvPr>
          <p:cNvSpPr>
            <a:spLocks noGrp="1"/>
          </p:cNvSpPr>
          <p:nvPr>
            <p:ph type="sldNum" sz="quarter" idx="12"/>
          </p:nvPr>
        </p:nvSpPr>
        <p:spPr/>
        <p:txBody>
          <a:bodyPr/>
          <a:lstStyle/>
          <a:p>
            <a:fld id="{04614D19-6297-47C4-A60D-E60FAD84A3FD}" type="slidenum">
              <a:rPr lang="en-US" smtClean="0"/>
              <a:t>‹#›</a:t>
            </a:fld>
            <a:endParaRPr lang="en-US"/>
          </a:p>
        </p:txBody>
      </p:sp>
    </p:spTree>
    <p:extLst>
      <p:ext uri="{BB962C8B-B14F-4D97-AF65-F5344CB8AC3E}">
        <p14:creationId xmlns:p14="http://schemas.microsoft.com/office/powerpoint/2010/main" val="2785457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9830C-1433-46FA-B7D9-93AC8D4121C4}"/>
              </a:ext>
            </a:extLst>
          </p:cNvPr>
          <p:cNvSpPr>
            <a:spLocks noGrp="1"/>
          </p:cNvSpPr>
          <p:nvPr>
            <p:ph type="title"/>
          </p:nvPr>
        </p:nvSpPr>
        <p:spPr>
          <a:xfrm>
            <a:off x="273423" y="18255"/>
            <a:ext cx="10515600" cy="1325563"/>
          </a:xfrm>
        </p:spPr>
        <p:txBody>
          <a:bodyPr>
            <a:normAutofit/>
          </a:bodyPr>
          <a:lstStyle>
            <a:lvl1pPr>
              <a:defRPr sz="4200" b="1">
                <a:solidFill>
                  <a:srgbClr val="BF372E"/>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691C71B-6CDF-4253-A9F8-2E92529453F4}"/>
              </a:ext>
            </a:extLst>
          </p:cNvPr>
          <p:cNvSpPr>
            <a:spLocks noGrp="1"/>
          </p:cNvSpPr>
          <p:nvPr>
            <p:ph idx="1"/>
          </p:nvPr>
        </p:nvSpPr>
        <p:spPr>
          <a:xfrm>
            <a:off x="273423" y="1506071"/>
            <a:ext cx="10515600" cy="467089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BFC347D-96E3-4C4A-A41D-40A7AFBE645F}"/>
              </a:ext>
            </a:extLst>
          </p:cNvPr>
          <p:cNvSpPr>
            <a:spLocks noGrp="1"/>
          </p:cNvSpPr>
          <p:nvPr>
            <p:ph type="dt" sz="half" idx="10"/>
          </p:nvPr>
        </p:nvSpPr>
        <p:spPr>
          <a:xfrm>
            <a:off x="273423" y="6356350"/>
            <a:ext cx="2743200" cy="365125"/>
          </a:xfrm>
        </p:spPr>
        <p:txBody>
          <a:bodyPr/>
          <a:lstStyle/>
          <a:p>
            <a:fld id="{A2286A1A-0671-4EF6-A648-D546EDC553C9}" type="datetimeFigureOut">
              <a:rPr lang="en-US" smtClean="0"/>
              <a:t>3/22/2023</a:t>
            </a:fld>
            <a:endParaRPr lang="en-US"/>
          </a:p>
        </p:txBody>
      </p:sp>
      <p:sp>
        <p:nvSpPr>
          <p:cNvPr id="5" name="Footer Placeholder 4">
            <a:extLst>
              <a:ext uri="{FF2B5EF4-FFF2-40B4-BE49-F238E27FC236}">
                <a16:creationId xmlns:a16="http://schemas.microsoft.com/office/drawing/2014/main" id="{4EF20FF5-9D9C-42EF-9CCA-FFB0F9B10CF1}"/>
              </a:ext>
            </a:extLst>
          </p:cNvPr>
          <p:cNvSpPr>
            <a:spLocks noGrp="1"/>
          </p:cNvSpPr>
          <p:nvPr>
            <p:ph type="ftr" sz="quarter" idx="11"/>
          </p:nvPr>
        </p:nvSpPr>
        <p:spPr>
          <a:xfrm>
            <a:off x="3473823" y="6356350"/>
            <a:ext cx="4114800" cy="365125"/>
          </a:xfrm>
        </p:spPr>
        <p:txBody>
          <a:bodyPr/>
          <a:lstStyle/>
          <a:p>
            <a:endParaRPr lang="en-US"/>
          </a:p>
        </p:txBody>
      </p:sp>
      <p:sp>
        <p:nvSpPr>
          <p:cNvPr id="6" name="Slide Number Placeholder 5">
            <a:extLst>
              <a:ext uri="{FF2B5EF4-FFF2-40B4-BE49-F238E27FC236}">
                <a16:creationId xmlns:a16="http://schemas.microsoft.com/office/drawing/2014/main" id="{EADF5571-FF52-40ED-890B-0EF46B589D94}"/>
              </a:ext>
            </a:extLst>
          </p:cNvPr>
          <p:cNvSpPr>
            <a:spLocks noGrp="1"/>
          </p:cNvSpPr>
          <p:nvPr>
            <p:ph type="sldNum" sz="quarter" idx="12"/>
          </p:nvPr>
        </p:nvSpPr>
        <p:spPr>
          <a:xfrm>
            <a:off x="8153400" y="6356350"/>
            <a:ext cx="2743200" cy="365125"/>
          </a:xfrm>
        </p:spPr>
        <p:txBody>
          <a:bodyPr/>
          <a:lstStyle/>
          <a:p>
            <a:fld id="{04614D19-6297-47C4-A60D-E60FAD84A3FD}" type="slidenum">
              <a:rPr lang="en-US" smtClean="0"/>
              <a:t>‹#›</a:t>
            </a:fld>
            <a:endParaRPr lang="en-US"/>
          </a:p>
        </p:txBody>
      </p:sp>
      <p:pic>
        <p:nvPicPr>
          <p:cNvPr id="7" name="Picture 6" descr="A picture containing drawing&#10;&#10;Description automatically generated">
            <a:extLst>
              <a:ext uri="{FF2B5EF4-FFF2-40B4-BE49-F238E27FC236}">
                <a16:creationId xmlns:a16="http://schemas.microsoft.com/office/drawing/2014/main" id="{2C6FBCFA-13F5-7872-9F5F-68F4DCA169E1}"/>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8695670" y="6080760"/>
            <a:ext cx="2728422" cy="604520"/>
          </a:xfrm>
          <a:prstGeom prst="rect">
            <a:avLst/>
          </a:prstGeom>
        </p:spPr>
      </p:pic>
    </p:spTree>
    <p:extLst>
      <p:ext uri="{BB962C8B-B14F-4D97-AF65-F5344CB8AC3E}">
        <p14:creationId xmlns:p14="http://schemas.microsoft.com/office/powerpoint/2010/main" val="1565686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9830C-1433-46FA-B7D9-93AC8D4121C4}"/>
              </a:ext>
            </a:extLst>
          </p:cNvPr>
          <p:cNvSpPr>
            <a:spLocks noGrp="1"/>
          </p:cNvSpPr>
          <p:nvPr>
            <p:ph type="title"/>
          </p:nvPr>
        </p:nvSpPr>
        <p:spPr>
          <a:xfrm>
            <a:off x="1402975" y="1165738"/>
            <a:ext cx="10515600" cy="1325563"/>
          </a:xfrm>
        </p:spPr>
        <p:txBody>
          <a:bodyPr>
            <a:normAutofit/>
          </a:bodyPr>
          <a:lstStyle>
            <a:lvl1pPr>
              <a:defRPr sz="4200" b="1">
                <a:solidFill>
                  <a:srgbClr val="BF372E"/>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691C71B-6CDF-4253-A9F8-2E92529453F4}"/>
              </a:ext>
            </a:extLst>
          </p:cNvPr>
          <p:cNvSpPr>
            <a:spLocks noGrp="1"/>
          </p:cNvSpPr>
          <p:nvPr>
            <p:ph idx="1"/>
          </p:nvPr>
        </p:nvSpPr>
        <p:spPr>
          <a:xfrm>
            <a:off x="1402975" y="2491301"/>
            <a:ext cx="10515600" cy="368566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BFC347D-96E3-4C4A-A41D-40A7AFBE645F}"/>
              </a:ext>
            </a:extLst>
          </p:cNvPr>
          <p:cNvSpPr>
            <a:spLocks noGrp="1"/>
          </p:cNvSpPr>
          <p:nvPr>
            <p:ph type="dt" sz="half" idx="10"/>
          </p:nvPr>
        </p:nvSpPr>
        <p:spPr>
          <a:xfrm>
            <a:off x="273423" y="6356350"/>
            <a:ext cx="2743200" cy="365125"/>
          </a:xfrm>
        </p:spPr>
        <p:txBody>
          <a:bodyPr/>
          <a:lstStyle/>
          <a:p>
            <a:fld id="{A2286A1A-0671-4EF6-A648-D546EDC553C9}" type="datetimeFigureOut">
              <a:rPr lang="en-US" smtClean="0"/>
              <a:t>3/22/2023</a:t>
            </a:fld>
            <a:endParaRPr lang="en-US"/>
          </a:p>
        </p:txBody>
      </p:sp>
      <p:sp>
        <p:nvSpPr>
          <p:cNvPr id="5" name="Footer Placeholder 4">
            <a:extLst>
              <a:ext uri="{FF2B5EF4-FFF2-40B4-BE49-F238E27FC236}">
                <a16:creationId xmlns:a16="http://schemas.microsoft.com/office/drawing/2014/main" id="{4EF20FF5-9D9C-42EF-9CCA-FFB0F9B10C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DF5571-FF52-40ED-890B-0EF46B589D94}"/>
              </a:ext>
            </a:extLst>
          </p:cNvPr>
          <p:cNvSpPr>
            <a:spLocks noGrp="1"/>
          </p:cNvSpPr>
          <p:nvPr>
            <p:ph type="sldNum" sz="quarter" idx="12"/>
          </p:nvPr>
        </p:nvSpPr>
        <p:spPr/>
        <p:txBody>
          <a:bodyPr/>
          <a:lstStyle/>
          <a:p>
            <a:fld id="{04614D19-6297-47C4-A60D-E60FAD84A3FD}" type="slidenum">
              <a:rPr lang="en-US" smtClean="0"/>
              <a:t>‹#›</a:t>
            </a:fld>
            <a:endParaRPr lang="en-US"/>
          </a:p>
        </p:txBody>
      </p:sp>
      <p:pic>
        <p:nvPicPr>
          <p:cNvPr id="7" name="Picture 6" descr="A picture containing drawing&#10;&#10;Description automatically generated">
            <a:extLst>
              <a:ext uri="{FF2B5EF4-FFF2-40B4-BE49-F238E27FC236}">
                <a16:creationId xmlns:a16="http://schemas.microsoft.com/office/drawing/2014/main" id="{7C6BF1CE-439F-36B8-91B2-063A60DBB4BD}"/>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8695670" y="6080760"/>
            <a:ext cx="2728422" cy="604520"/>
          </a:xfrm>
          <a:prstGeom prst="rect">
            <a:avLst/>
          </a:prstGeom>
        </p:spPr>
      </p:pic>
    </p:spTree>
    <p:extLst>
      <p:ext uri="{BB962C8B-B14F-4D97-AF65-F5344CB8AC3E}">
        <p14:creationId xmlns:p14="http://schemas.microsoft.com/office/powerpoint/2010/main" val="3840916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28F1C-2D29-4B97-9806-EBBFA7A948D1}"/>
              </a:ext>
            </a:extLst>
          </p:cNvPr>
          <p:cNvSpPr>
            <a:spLocks noGrp="1"/>
          </p:cNvSpPr>
          <p:nvPr>
            <p:ph type="title"/>
          </p:nvPr>
        </p:nvSpPr>
        <p:spPr>
          <a:xfrm>
            <a:off x="374650" y="1709738"/>
            <a:ext cx="10515600" cy="2852737"/>
          </a:xfrm>
        </p:spPr>
        <p:txBody>
          <a:bodyPr anchor="b"/>
          <a:lstStyle>
            <a:lvl1pPr>
              <a:defRPr sz="6000" b="1">
                <a:solidFill>
                  <a:schemeClr val="bg1"/>
                </a:solidFill>
                <a:latin typeface="Tisa Offc Serif Pro" panose="02010504030101020102" pitchFamily="2" charset="0"/>
              </a:defRPr>
            </a:lvl1pPr>
          </a:lstStyle>
          <a:p>
            <a:r>
              <a:rPr lang="en-US"/>
              <a:t>Click to edit Master title style</a:t>
            </a:r>
          </a:p>
        </p:txBody>
      </p:sp>
      <p:sp>
        <p:nvSpPr>
          <p:cNvPr id="3" name="Text Placeholder 2">
            <a:extLst>
              <a:ext uri="{FF2B5EF4-FFF2-40B4-BE49-F238E27FC236}">
                <a16:creationId xmlns:a16="http://schemas.microsoft.com/office/drawing/2014/main" id="{3ED6F4F1-D144-4547-869E-7B1400B4A24A}"/>
              </a:ext>
            </a:extLst>
          </p:cNvPr>
          <p:cNvSpPr>
            <a:spLocks noGrp="1"/>
          </p:cNvSpPr>
          <p:nvPr>
            <p:ph type="body" idx="1"/>
          </p:nvPr>
        </p:nvSpPr>
        <p:spPr>
          <a:xfrm>
            <a:off x="374650" y="5148262"/>
            <a:ext cx="10515600" cy="941388"/>
          </a:xfrm>
        </p:spPr>
        <p:txBody>
          <a:bodyPr/>
          <a:lstStyle>
            <a:lvl1pPr marL="0" indent="0">
              <a:buNone/>
              <a:defRPr sz="2400">
                <a:solidFill>
                  <a:schemeClr val="bg1"/>
                </a:solidFill>
                <a:latin typeface="Tisa Offc Serif Pro" panose="02010504030101020102"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D845C1-802E-41AE-BD35-B6CE51D0938F}"/>
              </a:ext>
            </a:extLst>
          </p:cNvPr>
          <p:cNvSpPr>
            <a:spLocks noGrp="1"/>
          </p:cNvSpPr>
          <p:nvPr>
            <p:ph type="dt" sz="half" idx="10"/>
          </p:nvPr>
        </p:nvSpPr>
        <p:spPr>
          <a:xfrm>
            <a:off x="381000" y="6356350"/>
            <a:ext cx="2743200" cy="365125"/>
          </a:xfrm>
        </p:spPr>
        <p:txBody>
          <a:bodyPr/>
          <a:lstStyle/>
          <a:p>
            <a:fld id="{A2286A1A-0671-4EF6-A648-D546EDC553C9}" type="datetimeFigureOut">
              <a:rPr lang="en-US" smtClean="0"/>
              <a:t>3/22/2023</a:t>
            </a:fld>
            <a:endParaRPr lang="en-US"/>
          </a:p>
        </p:txBody>
      </p:sp>
      <p:sp>
        <p:nvSpPr>
          <p:cNvPr id="5" name="Footer Placeholder 4">
            <a:extLst>
              <a:ext uri="{FF2B5EF4-FFF2-40B4-BE49-F238E27FC236}">
                <a16:creationId xmlns:a16="http://schemas.microsoft.com/office/drawing/2014/main" id="{C3A6315E-BE29-4884-B996-8F43AC7C5A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D2B1B1-14E8-480F-A71F-0DBC44F5C3B6}"/>
              </a:ext>
            </a:extLst>
          </p:cNvPr>
          <p:cNvSpPr>
            <a:spLocks noGrp="1"/>
          </p:cNvSpPr>
          <p:nvPr>
            <p:ph type="sldNum" sz="quarter" idx="12"/>
          </p:nvPr>
        </p:nvSpPr>
        <p:spPr/>
        <p:txBody>
          <a:bodyPr/>
          <a:lstStyle/>
          <a:p>
            <a:fld id="{04614D19-6297-47C4-A60D-E60FAD84A3FD}" type="slidenum">
              <a:rPr lang="en-US" smtClean="0"/>
              <a:t>‹#›</a:t>
            </a:fld>
            <a:endParaRPr lang="en-US"/>
          </a:p>
        </p:txBody>
      </p:sp>
    </p:spTree>
    <p:extLst>
      <p:ext uri="{BB962C8B-B14F-4D97-AF65-F5344CB8AC3E}">
        <p14:creationId xmlns:p14="http://schemas.microsoft.com/office/powerpoint/2010/main" val="4276412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rgbClr val="F6F3E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5185A-89AE-4B17-A98F-782D8EA25C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F8E621-795D-4C99-93D2-8845842ACC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020CDB6-3F19-4E9D-8A73-C4FC1AC7C3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893AD0-16EE-4DBA-AEC4-789967776C80}"/>
              </a:ext>
            </a:extLst>
          </p:cNvPr>
          <p:cNvSpPr>
            <a:spLocks noGrp="1"/>
          </p:cNvSpPr>
          <p:nvPr>
            <p:ph type="dt" sz="half" idx="10"/>
          </p:nvPr>
        </p:nvSpPr>
        <p:spPr/>
        <p:txBody>
          <a:bodyPr/>
          <a:lstStyle/>
          <a:p>
            <a:fld id="{A2286A1A-0671-4EF6-A648-D546EDC553C9}" type="datetimeFigureOut">
              <a:rPr lang="en-US" smtClean="0"/>
              <a:t>3/22/2023</a:t>
            </a:fld>
            <a:endParaRPr lang="en-US"/>
          </a:p>
        </p:txBody>
      </p:sp>
      <p:sp>
        <p:nvSpPr>
          <p:cNvPr id="6" name="Footer Placeholder 5">
            <a:extLst>
              <a:ext uri="{FF2B5EF4-FFF2-40B4-BE49-F238E27FC236}">
                <a16:creationId xmlns:a16="http://schemas.microsoft.com/office/drawing/2014/main" id="{DC6FC1EE-C277-4011-909A-33DF590B75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868F90-46C7-43A6-82CA-8B430B3C24BF}"/>
              </a:ext>
            </a:extLst>
          </p:cNvPr>
          <p:cNvSpPr>
            <a:spLocks noGrp="1"/>
          </p:cNvSpPr>
          <p:nvPr>
            <p:ph type="sldNum" sz="quarter" idx="12"/>
          </p:nvPr>
        </p:nvSpPr>
        <p:spPr/>
        <p:txBody>
          <a:bodyPr/>
          <a:lstStyle/>
          <a:p>
            <a:fld id="{04614D19-6297-47C4-A60D-E60FAD84A3FD}" type="slidenum">
              <a:rPr lang="en-US" smtClean="0"/>
              <a:t>‹#›</a:t>
            </a:fld>
            <a:endParaRPr lang="en-US"/>
          </a:p>
        </p:txBody>
      </p:sp>
    </p:spTree>
    <p:extLst>
      <p:ext uri="{BB962C8B-B14F-4D97-AF65-F5344CB8AC3E}">
        <p14:creationId xmlns:p14="http://schemas.microsoft.com/office/powerpoint/2010/main" val="4176910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rgbClr val="F6F3E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2E225-36F6-404A-9A16-937B46D7096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0454DA-0559-4C9A-950A-B286C07FC5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9E1619-3546-4DB9-B7C6-AB8BCD15BAC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87CBA4-A874-47DB-A765-7B181D353D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D58C18-2ECF-41CE-B956-BFA18FCE46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5964D6A-4EAF-4920-877A-9889782F644C}"/>
              </a:ext>
            </a:extLst>
          </p:cNvPr>
          <p:cNvSpPr>
            <a:spLocks noGrp="1"/>
          </p:cNvSpPr>
          <p:nvPr>
            <p:ph type="dt" sz="half" idx="10"/>
          </p:nvPr>
        </p:nvSpPr>
        <p:spPr/>
        <p:txBody>
          <a:bodyPr/>
          <a:lstStyle/>
          <a:p>
            <a:fld id="{A2286A1A-0671-4EF6-A648-D546EDC553C9}" type="datetimeFigureOut">
              <a:rPr lang="en-US" smtClean="0"/>
              <a:t>3/22/2023</a:t>
            </a:fld>
            <a:endParaRPr lang="en-US"/>
          </a:p>
        </p:txBody>
      </p:sp>
      <p:sp>
        <p:nvSpPr>
          <p:cNvPr id="8" name="Footer Placeholder 7">
            <a:extLst>
              <a:ext uri="{FF2B5EF4-FFF2-40B4-BE49-F238E27FC236}">
                <a16:creationId xmlns:a16="http://schemas.microsoft.com/office/drawing/2014/main" id="{D31D2450-851A-4BAD-A444-E4A695B562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FA9775D-0F7F-4247-B537-5773657D4BE3}"/>
              </a:ext>
            </a:extLst>
          </p:cNvPr>
          <p:cNvSpPr>
            <a:spLocks noGrp="1"/>
          </p:cNvSpPr>
          <p:nvPr>
            <p:ph type="sldNum" sz="quarter" idx="12"/>
          </p:nvPr>
        </p:nvSpPr>
        <p:spPr/>
        <p:txBody>
          <a:bodyPr/>
          <a:lstStyle/>
          <a:p>
            <a:fld id="{04614D19-6297-47C4-A60D-E60FAD84A3FD}" type="slidenum">
              <a:rPr lang="en-US" smtClean="0"/>
              <a:t>‹#›</a:t>
            </a:fld>
            <a:endParaRPr lang="en-US"/>
          </a:p>
        </p:txBody>
      </p:sp>
    </p:spTree>
    <p:extLst>
      <p:ext uri="{BB962C8B-B14F-4D97-AF65-F5344CB8AC3E}">
        <p14:creationId xmlns:p14="http://schemas.microsoft.com/office/powerpoint/2010/main" val="199942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rgbClr val="F6F3E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1C357-D84C-4A51-88D8-3198693D65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CE7D38-F89E-447E-9A7C-0B684961F7C3}"/>
              </a:ext>
            </a:extLst>
          </p:cNvPr>
          <p:cNvSpPr>
            <a:spLocks noGrp="1"/>
          </p:cNvSpPr>
          <p:nvPr>
            <p:ph type="dt" sz="half" idx="10"/>
          </p:nvPr>
        </p:nvSpPr>
        <p:spPr/>
        <p:txBody>
          <a:bodyPr/>
          <a:lstStyle/>
          <a:p>
            <a:fld id="{A2286A1A-0671-4EF6-A648-D546EDC553C9}" type="datetimeFigureOut">
              <a:rPr lang="en-US" smtClean="0"/>
              <a:t>3/22/2023</a:t>
            </a:fld>
            <a:endParaRPr lang="en-US"/>
          </a:p>
        </p:txBody>
      </p:sp>
      <p:sp>
        <p:nvSpPr>
          <p:cNvPr id="4" name="Footer Placeholder 3">
            <a:extLst>
              <a:ext uri="{FF2B5EF4-FFF2-40B4-BE49-F238E27FC236}">
                <a16:creationId xmlns:a16="http://schemas.microsoft.com/office/drawing/2014/main" id="{B264EAFF-B56D-435C-B88D-E1A9EA06C31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B881FA-EF45-4FA3-B2CD-B23B566D009A}"/>
              </a:ext>
            </a:extLst>
          </p:cNvPr>
          <p:cNvSpPr>
            <a:spLocks noGrp="1"/>
          </p:cNvSpPr>
          <p:nvPr>
            <p:ph type="sldNum" sz="quarter" idx="12"/>
          </p:nvPr>
        </p:nvSpPr>
        <p:spPr/>
        <p:txBody>
          <a:bodyPr/>
          <a:lstStyle/>
          <a:p>
            <a:fld id="{04614D19-6297-47C4-A60D-E60FAD84A3FD}" type="slidenum">
              <a:rPr lang="en-US" smtClean="0"/>
              <a:t>‹#›</a:t>
            </a:fld>
            <a:endParaRPr lang="en-US"/>
          </a:p>
        </p:txBody>
      </p:sp>
    </p:spTree>
    <p:extLst>
      <p:ext uri="{BB962C8B-B14F-4D97-AF65-F5344CB8AC3E}">
        <p14:creationId xmlns:p14="http://schemas.microsoft.com/office/powerpoint/2010/main" val="1278221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6F3EC"/>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7CB46D-66D8-47AF-9475-1127FBE218A3}"/>
              </a:ext>
            </a:extLst>
          </p:cNvPr>
          <p:cNvSpPr>
            <a:spLocks noGrp="1"/>
          </p:cNvSpPr>
          <p:nvPr>
            <p:ph type="dt" sz="half" idx="10"/>
          </p:nvPr>
        </p:nvSpPr>
        <p:spPr/>
        <p:txBody>
          <a:bodyPr/>
          <a:lstStyle/>
          <a:p>
            <a:fld id="{A2286A1A-0671-4EF6-A648-D546EDC553C9}" type="datetimeFigureOut">
              <a:rPr lang="en-US" smtClean="0"/>
              <a:t>3/22/2023</a:t>
            </a:fld>
            <a:endParaRPr lang="en-US"/>
          </a:p>
        </p:txBody>
      </p:sp>
      <p:sp>
        <p:nvSpPr>
          <p:cNvPr id="3" name="Footer Placeholder 2">
            <a:extLst>
              <a:ext uri="{FF2B5EF4-FFF2-40B4-BE49-F238E27FC236}">
                <a16:creationId xmlns:a16="http://schemas.microsoft.com/office/drawing/2014/main" id="{00877C6D-214A-40FE-B740-B8D75422BF3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D65920-7FF4-4861-A19A-98869D2A9F4B}"/>
              </a:ext>
            </a:extLst>
          </p:cNvPr>
          <p:cNvSpPr>
            <a:spLocks noGrp="1"/>
          </p:cNvSpPr>
          <p:nvPr>
            <p:ph type="sldNum" sz="quarter" idx="12"/>
          </p:nvPr>
        </p:nvSpPr>
        <p:spPr/>
        <p:txBody>
          <a:bodyPr/>
          <a:lstStyle/>
          <a:p>
            <a:fld id="{04614D19-6297-47C4-A60D-E60FAD84A3FD}" type="slidenum">
              <a:rPr lang="en-US" smtClean="0"/>
              <a:t>‹#›</a:t>
            </a:fld>
            <a:endParaRPr lang="en-US"/>
          </a:p>
        </p:txBody>
      </p:sp>
    </p:spTree>
    <p:extLst>
      <p:ext uri="{BB962C8B-B14F-4D97-AF65-F5344CB8AC3E}">
        <p14:creationId xmlns:p14="http://schemas.microsoft.com/office/powerpoint/2010/main" val="4047937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rgbClr val="F6F3E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E429F-94CF-447A-A95D-CC37D17552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D9BA85-1908-4B44-B2AD-68466FB733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EE4109-920B-4A78-BBA9-E14034EF59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EBA6BC-67C8-4177-A7B2-632343656433}"/>
              </a:ext>
            </a:extLst>
          </p:cNvPr>
          <p:cNvSpPr>
            <a:spLocks noGrp="1"/>
          </p:cNvSpPr>
          <p:nvPr>
            <p:ph type="dt" sz="half" idx="10"/>
          </p:nvPr>
        </p:nvSpPr>
        <p:spPr/>
        <p:txBody>
          <a:bodyPr/>
          <a:lstStyle/>
          <a:p>
            <a:fld id="{A2286A1A-0671-4EF6-A648-D546EDC553C9}" type="datetimeFigureOut">
              <a:rPr lang="en-US" smtClean="0"/>
              <a:t>3/22/2023</a:t>
            </a:fld>
            <a:endParaRPr lang="en-US"/>
          </a:p>
        </p:txBody>
      </p:sp>
      <p:sp>
        <p:nvSpPr>
          <p:cNvPr id="6" name="Footer Placeholder 5">
            <a:extLst>
              <a:ext uri="{FF2B5EF4-FFF2-40B4-BE49-F238E27FC236}">
                <a16:creationId xmlns:a16="http://schemas.microsoft.com/office/drawing/2014/main" id="{BA0BC32C-4353-4469-BB88-5EE47A9672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854C1C-3C8D-406F-8B7F-DAC9795D3E98}"/>
              </a:ext>
            </a:extLst>
          </p:cNvPr>
          <p:cNvSpPr>
            <a:spLocks noGrp="1"/>
          </p:cNvSpPr>
          <p:nvPr>
            <p:ph type="sldNum" sz="quarter" idx="12"/>
          </p:nvPr>
        </p:nvSpPr>
        <p:spPr/>
        <p:txBody>
          <a:bodyPr/>
          <a:lstStyle/>
          <a:p>
            <a:fld id="{04614D19-6297-47C4-A60D-E60FAD84A3FD}" type="slidenum">
              <a:rPr lang="en-US" smtClean="0"/>
              <a:t>‹#›</a:t>
            </a:fld>
            <a:endParaRPr lang="en-US"/>
          </a:p>
        </p:txBody>
      </p:sp>
    </p:spTree>
    <p:extLst>
      <p:ext uri="{BB962C8B-B14F-4D97-AF65-F5344CB8AC3E}">
        <p14:creationId xmlns:p14="http://schemas.microsoft.com/office/powerpoint/2010/main" val="3231603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6F3EC"/>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D8E9EF-A186-441D-8205-A13D90F6E2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F158ECE-B915-4702-906F-477673EF30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7BC703-CE65-4154-BB06-7E8CD6E209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286A1A-0671-4EF6-A648-D546EDC553C9}" type="datetimeFigureOut">
              <a:rPr lang="en-US" smtClean="0"/>
              <a:t>3/22/2023</a:t>
            </a:fld>
            <a:endParaRPr lang="en-US"/>
          </a:p>
        </p:txBody>
      </p:sp>
      <p:sp>
        <p:nvSpPr>
          <p:cNvPr id="5" name="Footer Placeholder 4">
            <a:extLst>
              <a:ext uri="{FF2B5EF4-FFF2-40B4-BE49-F238E27FC236}">
                <a16:creationId xmlns:a16="http://schemas.microsoft.com/office/drawing/2014/main" id="{E65C9DE6-A52E-444A-9C34-0E9C0410C8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6A6B186-D49F-47D0-A454-1821E3D1683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614D19-6297-47C4-A60D-E60FAD84A3FD}" type="slidenum">
              <a:rPr lang="en-US" smtClean="0"/>
              <a:t>‹#›</a:t>
            </a:fld>
            <a:endParaRPr lang="en-US"/>
          </a:p>
        </p:txBody>
      </p:sp>
    </p:spTree>
    <p:extLst>
      <p:ext uri="{BB962C8B-B14F-4D97-AF65-F5344CB8AC3E}">
        <p14:creationId xmlns:p14="http://schemas.microsoft.com/office/powerpoint/2010/main" val="1442517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b="0" kern="1200">
          <a:solidFill>
            <a:schemeClr val="tx1"/>
          </a:solidFill>
          <a:latin typeface="Tisa Offc Serif Pro" panose="02010504030101020102"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325C198-04FF-4B81-96F1-5DC1A796B922}"/>
              </a:ext>
            </a:extLst>
          </p:cNvPr>
          <p:cNvSpPr txBox="1"/>
          <p:nvPr/>
        </p:nvSpPr>
        <p:spPr>
          <a:xfrm>
            <a:off x="1825657" y="2186608"/>
            <a:ext cx="9609056" cy="1242392"/>
          </a:xfrm>
          <a:prstGeom prst="rect">
            <a:avLst/>
          </a:prstGeom>
          <a:noFill/>
        </p:spPr>
        <p:txBody>
          <a:bodyPr wrap="square" numCol="1" anchor="ctr" anchorCtr="0">
            <a:noAutofit/>
          </a:bodyPr>
          <a:lstStyle/>
          <a:p>
            <a:pPr lvl="0">
              <a:spcAft>
                <a:spcPts val="4200"/>
              </a:spcAft>
            </a:pPr>
            <a:r>
              <a:rPr lang="en-US" sz="4800" b="1" dirty="0">
                <a:solidFill>
                  <a:srgbClr val="BF372E"/>
                </a:solidFill>
                <a:latin typeface="Tisa Offc Serif Pro" panose="02010504030101020102" pitchFamily="2" charset="0"/>
                <a:ea typeface="Palatino" pitchFamily="2" charset="77"/>
              </a:rPr>
              <a:t>Full Proposal Budget Guidelines</a:t>
            </a:r>
          </a:p>
        </p:txBody>
      </p:sp>
    </p:spTree>
    <p:extLst>
      <p:ext uri="{BB962C8B-B14F-4D97-AF65-F5344CB8AC3E}">
        <p14:creationId xmlns:p14="http://schemas.microsoft.com/office/powerpoint/2010/main" val="2863139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F3992-8687-4C7E-B6FB-DA527D380371}"/>
              </a:ext>
            </a:extLst>
          </p:cNvPr>
          <p:cNvSpPr>
            <a:spLocks noGrp="1"/>
          </p:cNvSpPr>
          <p:nvPr>
            <p:ph type="title"/>
          </p:nvPr>
        </p:nvSpPr>
        <p:spPr>
          <a:xfrm>
            <a:off x="320511" y="187938"/>
            <a:ext cx="10562780" cy="1325563"/>
          </a:xfrm>
        </p:spPr>
        <p:txBody>
          <a:bodyPr>
            <a:normAutofit/>
          </a:bodyPr>
          <a:lstStyle/>
          <a:p>
            <a:pPr>
              <a:spcBef>
                <a:spcPts val="400"/>
              </a:spcBef>
              <a:spcAft>
                <a:spcPts val="400"/>
              </a:spcAft>
            </a:pPr>
            <a:r>
              <a:rPr lang="en-US" altLang="en-US" dirty="0">
                <a:cs typeface="Times New Roman" panose="02020603050405020304" pitchFamily="18" charset="0"/>
              </a:rPr>
              <a:t>Using the Budget Template</a:t>
            </a:r>
            <a:endParaRPr lang="en-US" altLang="en-US" sz="4200" b="1" dirty="0">
              <a:cs typeface="Times New Roman" panose="02020603050405020304" pitchFamily="18" charset="0"/>
            </a:endParaRPr>
          </a:p>
        </p:txBody>
      </p:sp>
      <p:sp>
        <p:nvSpPr>
          <p:cNvPr id="4" name="TextBox 3">
            <a:extLst>
              <a:ext uri="{FF2B5EF4-FFF2-40B4-BE49-F238E27FC236}">
                <a16:creationId xmlns:a16="http://schemas.microsoft.com/office/drawing/2014/main" id="{F02ECF2D-31C6-4ECA-B079-4F10F6438A39}"/>
              </a:ext>
            </a:extLst>
          </p:cNvPr>
          <p:cNvSpPr txBox="1"/>
          <p:nvPr/>
        </p:nvSpPr>
        <p:spPr>
          <a:xfrm>
            <a:off x="100555" y="1513501"/>
            <a:ext cx="4798242" cy="4222694"/>
          </a:xfrm>
          <a:prstGeom prst="rect">
            <a:avLst/>
          </a:prstGeom>
          <a:noFill/>
        </p:spPr>
        <p:txBody>
          <a:bodyPr wrap="square">
            <a:spAutoFit/>
          </a:bodyPr>
          <a:lstStyle/>
          <a:p>
            <a:pPr marL="331470" lvl="1" eaLnBrk="0" fontAlgn="base" hangingPunct="0">
              <a:spcBef>
                <a:spcPct val="20000"/>
              </a:spcBef>
              <a:spcAft>
                <a:spcPts val="600"/>
              </a:spcAft>
              <a:buSzPct val="132000"/>
            </a:pPr>
            <a:r>
              <a:rPr lang="en-US" altLang="en-US" sz="2800" b="1" kern="0" dirty="0">
                <a:solidFill>
                  <a:prstClr val="black"/>
                </a:solidFill>
              </a:rPr>
              <a:t>Revenue:</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Covenant Grant</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In-Kind</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Other Grants</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Individuals (donations, etc.)</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Other Sources (program fees, etc.) </a:t>
            </a:r>
          </a:p>
          <a:p>
            <a:pPr marL="1245870" lvl="2" indent="-457200" eaLnBrk="0" fontAlgn="base" hangingPunct="0">
              <a:spcBef>
                <a:spcPct val="20000"/>
              </a:spcBef>
              <a:spcAft>
                <a:spcPts val="600"/>
              </a:spcAft>
              <a:buSzPct val="132000"/>
              <a:buFont typeface="Arial" panose="020B0604020202020204" pitchFamily="34" charset="0"/>
              <a:buChar char="•"/>
            </a:pPr>
            <a:endParaRPr lang="en-US" altLang="en-US" sz="2800" kern="0" dirty="0">
              <a:solidFill>
                <a:prstClr val="black"/>
              </a:solidFill>
            </a:endParaRPr>
          </a:p>
          <a:p>
            <a:pPr marL="685800" lvl="1" indent="-411480" eaLnBrk="0" fontAlgn="base" hangingPunct="0">
              <a:spcBef>
                <a:spcPct val="20000"/>
              </a:spcBef>
              <a:spcAft>
                <a:spcPts val="600"/>
              </a:spcAft>
              <a:buClr>
                <a:srgbClr val="C0504D"/>
              </a:buClr>
              <a:buSzPct val="110000"/>
              <a:buFont typeface="Courier New" panose="02070309020205020404" pitchFamily="49" charset="0"/>
              <a:buChar char="o"/>
            </a:pPr>
            <a:endParaRPr lang="en-US" altLang="en-US" sz="2400" kern="0" dirty="0">
              <a:solidFill>
                <a:prstClr val="black"/>
              </a:solidFill>
            </a:endParaRPr>
          </a:p>
        </p:txBody>
      </p:sp>
      <p:sp>
        <p:nvSpPr>
          <p:cNvPr id="5" name="TextBox 4">
            <a:extLst>
              <a:ext uri="{FF2B5EF4-FFF2-40B4-BE49-F238E27FC236}">
                <a16:creationId xmlns:a16="http://schemas.microsoft.com/office/drawing/2014/main" id="{17A1B7A6-F2DB-465B-9355-C6F5327B4EC1}"/>
              </a:ext>
            </a:extLst>
          </p:cNvPr>
          <p:cNvSpPr txBox="1"/>
          <p:nvPr/>
        </p:nvSpPr>
        <p:spPr>
          <a:xfrm>
            <a:off x="4988352" y="1513501"/>
            <a:ext cx="3940404" cy="3410164"/>
          </a:xfrm>
          <a:prstGeom prst="rect">
            <a:avLst/>
          </a:prstGeom>
          <a:noFill/>
        </p:spPr>
        <p:txBody>
          <a:bodyPr wrap="square">
            <a:spAutoFit/>
          </a:bodyPr>
          <a:lstStyle/>
          <a:p>
            <a:pPr marL="331470" lvl="1" eaLnBrk="0" fontAlgn="base" hangingPunct="0">
              <a:spcBef>
                <a:spcPct val="20000"/>
              </a:spcBef>
              <a:spcAft>
                <a:spcPts val="600"/>
              </a:spcAft>
              <a:buSzPct val="132000"/>
            </a:pPr>
            <a:r>
              <a:rPr lang="en-US" altLang="en-US" sz="2800" b="1" kern="0" dirty="0">
                <a:solidFill>
                  <a:prstClr val="black"/>
                </a:solidFill>
              </a:rPr>
              <a:t>Expenses:</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Personnel</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Consultants</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Supplies</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Other</a:t>
            </a:r>
          </a:p>
          <a:p>
            <a:pPr marL="1245870" lvl="2" indent="-457200" eaLnBrk="0" fontAlgn="base" hangingPunct="0">
              <a:spcBef>
                <a:spcPct val="20000"/>
              </a:spcBef>
              <a:spcAft>
                <a:spcPts val="600"/>
              </a:spcAft>
              <a:buSzPct val="132000"/>
              <a:buFont typeface="Arial" panose="020B0604020202020204" pitchFamily="34" charset="0"/>
              <a:buChar char="•"/>
            </a:pPr>
            <a:endParaRPr lang="en-US" altLang="en-US" sz="2800" kern="0" dirty="0">
              <a:solidFill>
                <a:prstClr val="black"/>
              </a:solidFill>
            </a:endParaRPr>
          </a:p>
          <a:p>
            <a:pPr marL="685800" lvl="1" indent="-411480" eaLnBrk="0" fontAlgn="base" hangingPunct="0">
              <a:spcBef>
                <a:spcPct val="20000"/>
              </a:spcBef>
              <a:spcAft>
                <a:spcPts val="600"/>
              </a:spcAft>
              <a:buClr>
                <a:srgbClr val="C0504D"/>
              </a:buClr>
              <a:buSzPct val="110000"/>
              <a:buFont typeface="Courier New" panose="02070309020205020404" pitchFamily="49" charset="0"/>
              <a:buChar char="o"/>
            </a:pPr>
            <a:endParaRPr lang="en-US" altLang="en-US" sz="2400" kern="0" dirty="0">
              <a:solidFill>
                <a:prstClr val="black"/>
              </a:solidFill>
            </a:endParaRPr>
          </a:p>
        </p:txBody>
      </p:sp>
      <p:sp>
        <p:nvSpPr>
          <p:cNvPr id="6" name="TextBox 5">
            <a:extLst>
              <a:ext uri="{FF2B5EF4-FFF2-40B4-BE49-F238E27FC236}">
                <a16:creationId xmlns:a16="http://schemas.microsoft.com/office/drawing/2014/main" id="{C818B6CF-09F3-4846-A3B6-CEDF6E3A191B}"/>
              </a:ext>
            </a:extLst>
          </p:cNvPr>
          <p:cNvSpPr txBox="1"/>
          <p:nvPr/>
        </p:nvSpPr>
        <p:spPr>
          <a:xfrm>
            <a:off x="0" y="4923665"/>
            <a:ext cx="7393759" cy="2751522"/>
          </a:xfrm>
          <a:prstGeom prst="rect">
            <a:avLst/>
          </a:prstGeom>
          <a:noFill/>
        </p:spPr>
        <p:txBody>
          <a:bodyPr wrap="square">
            <a:spAutoFit/>
          </a:bodyPr>
          <a:lstStyle/>
          <a:p>
            <a:pPr marL="331470" lvl="1" eaLnBrk="0" fontAlgn="base" hangingPunct="0">
              <a:spcBef>
                <a:spcPct val="20000"/>
              </a:spcBef>
              <a:buSzPct val="132000"/>
            </a:pPr>
            <a:r>
              <a:rPr lang="en-US" altLang="en-US" sz="2800" b="1" kern="0" dirty="0">
                <a:solidFill>
                  <a:prstClr val="black"/>
                </a:solidFill>
              </a:rPr>
              <a:t>Project Budget and Request to Foundation</a:t>
            </a:r>
          </a:p>
          <a:p>
            <a:pPr marL="1143000" lvl="2" indent="-411480" eaLnBrk="0" fontAlgn="base" hangingPunct="0">
              <a:spcBef>
                <a:spcPct val="20000"/>
              </a:spcBef>
              <a:spcAft>
                <a:spcPts val="600"/>
              </a:spcAft>
              <a:buClr>
                <a:srgbClr val="C0504D"/>
              </a:buClr>
              <a:buSzPct val="110000"/>
              <a:buFont typeface="Courier New" panose="02070309020205020404" pitchFamily="49" charset="0"/>
              <a:buChar char="o"/>
            </a:pPr>
            <a:r>
              <a:rPr lang="en-US" altLang="en-US" sz="2400" kern="0" dirty="0">
                <a:solidFill>
                  <a:prstClr val="black"/>
                </a:solidFill>
              </a:rPr>
              <a:t>Simply enter numbers - formulas are already set.</a:t>
            </a:r>
          </a:p>
          <a:p>
            <a:pPr marL="788670" lvl="1" indent="-457200" eaLnBrk="0" fontAlgn="base" hangingPunct="0">
              <a:spcBef>
                <a:spcPct val="20000"/>
              </a:spcBef>
              <a:spcAft>
                <a:spcPts val="600"/>
              </a:spcAft>
              <a:buSzPct val="132000"/>
              <a:buFont typeface="Arial" panose="020B0604020202020204" pitchFamily="34" charset="0"/>
              <a:buChar char="•"/>
            </a:pPr>
            <a:endParaRPr lang="en-US" altLang="en-US" sz="2800" b="1" kern="0" dirty="0">
              <a:solidFill>
                <a:prstClr val="black"/>
              </a:solidFill>
            </a:endParaRPr>
          </a:p>
          <a:p>
            <a:pPr marL="1245870" lvl="2" indent="-457200" eaLnBrk="0" fontAlgn="base" hangingPunct="0">
              <a:spcBef>
                <a:spcPct val="20000"/>
              </a:spcBef>
              <a:spcAft>
                <a:spcPts val="600"/>
              </a:spcAft>
              <a:buSzPct val="132000"/>
              <a:buFont typeface="Arial" panose="020B0604020202020204" pitchFamily="34" charset="0"/>
              <a:buChar char="•"/>
            </a:pPr>
            <a:endParaRPr lang="en-US" altLang="en-US" sz="2800" kern="0" dirty="0">
              <a:solidFill>
                <a:prstClr val="black"/>
              </a:solidFill>
            </a:endParaRPr>
          </a:p>
          <a:p>
            <a:pPr marL="685800" lvl="1" indent="-411480" eaLnBrk="0" fontAlgn="base" hangingPunct="0">
              <a:spcBef>
                <a:spcPct val="20000"/>
              </a:spcBef>
              <a:spcAft>
                <a:spcPts val="600"/>
              </a:spcAft>
              <a:buClr>
                <a:srgbClr val="C0504D"/>
              </a:buClr>
              <a:buSzPct val="110000"/>
              <a:buFont typeface="Courier New" panose="02070309020205020404" pitchFamily="49" charset="0"/>
              <a:buChar char="o"/>
            </a:pPr>
            <a:endParaRPr lang="en-US" altLang="en-US" sz="2400" kern="0" dirty="0">
              <a:solidFill>
                <a:prstClr val="black"/>
              </a:solidFill>
            </a:endParaRPr>
          </a:p>
        </p:txBody>
      </p:sp>
    </p:spTree>
    <p:extLst>
      <p:ext uri="{BB962C8B-B14F-4D97-AF65-F5344CB8AC3E}">
        <p14:creationId xmlns:p14="http://schemas.microsoft.com/office/powerpoint/2010/main" val="4241210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F3992-8687-4C7E-B6FB-DA527D380371}"/>
              </a:ext>
            </a:extLst>
          </p:cNvPr>
          <p:cNvSpPr>
            <a:spLocks noGrp="1"/>
          </p:cNvSpPr>
          <p:nvPr>
            <p:ph type="title"/>
          </p:nvPr>
        </p:nvSpPr>
        <p:spPr>
          <a:xfrm>
            <a:off x="320511" y="187938"/>
            <a:ext cx="10562780" cy="1325563"/>
          </a:xfrm>
        </p:spPr>
        <p:txBody>
          <a:bodyPr>
            <a:normAutofit/>
          </a:bodyPr>
          <a:lstStyle/>
          <a:p>
            <a:pPr>
              <a:spcBef>
                <a:spcPts val="400"/>
              </a:spcBef>
              <a:spcAft>
                <a:spcPts val="400"/>
              </a:spcAft>
            </a:pPr>
            <a:r>
              <a:rPr lang="en-US" altLang="en-US" dirty="0">
                <a:cs typeface="Times New Roman" panose="02020603050405020304" pitchFamily="18" charset="0"/>
              </a:rPr>
              <a:t>Budget Guidelines</a:t>
            </a:r>
            <a:endParaRPr lang="en-US" altLang="en-US" sz="4200" b="1" dirty="0">
              <a:cs typeface="Times New Roman" panose="02020603050405020304" pitchFamily="18" charset="0"/>
            </a:endParaRPr>
          </a:p>
        </p:txBody>
      </p:sp>
      <p:sp>
        <p:nvSpPr>
          <p:cNvPr id="7" name="TextBox 6">
            <a:extLst>
              <a:ext uri="{FF2B5EF4-FFF2-40B4-BE49-F238E27FC236}">
                <a16:creationId xmlns:a16="http://schemas.microsoft.com/office/drawing/2014/main" id="{60F71D22-860B-48A1-8477-E5CF6D0D81B7}"/>
              </a:ext>
            </a:extLst>
          </p:cNvPr>
          <p:cNvSpPr txBox="1"/>
          <p:nvPr/>
        </p:nvSpPr>
        <p:spPr>
          <a:xfrm>
            <a:off x="586033" y="1714859"/>
            <a:ext cx="7393759" cy="4955203"/>
          </a:xfrm>
          <a:prstGeom prst="rect">
            <a:avLst/>
          </a:prstGeom>
          <a:noFill/>
        </p:spPr>
        <p:txBody>
          <a:bodyPr wrap="square">
            <a:spAutoFit/>
          </a:bodyPr>
          <a:lstStyle/>
          <a:p>
            <a:pPr marL="342900" lvl="0" indent="-342900" fontAlgn="base">
              <a:lnSpc>
                <a:spcPct val="150000"/>
              </a:lnSpc>
              <a:spcAft>
                <a:spcPct val="0"/>
              </a:spcAft>
              <a:buFontTx/>
              <a:buChar char="•"/>
            </a:pPr>
            <a:r>
              <a:rPr lang="en-US" altLang="en-US" sz="2800" kern="0" dirty="0">
                <a:solidFill>
                  <a:prstClr val="black"/>
                </a:solidFill>
              </a:rPr>
              <a:t>Personnel</a:t>
            </a:r>
          </a:p>
          <a:p>
            <a:pPr marL="342900" lvl="0" indent="-342900" fontAlgn="base">
              <a:lnSpc>
                <a:spcPct val="150000"/>
              </a:lnSpc>
              <a:spcAft>
                <a:spcPct val="0"/>
              </a:spcAft>
              <a:buFontTx/>
              <a:buChar char="•"/>
            </a:pPr>
            <a:r>
              <a:rPr lang="en-US" altLang="en-US" sz="2800" kern="0" dirty="0">
                <a:solidFill>
                  <a:prstClr val="black"/>
                </a:solidFill>
              </a:rPr>
              <a:t>Focus on expenses directly related to the proposed program</a:t>
            </a:r>
          </a:p>
          <a:p>
            <a:pPr marL="342900" lvl="0" indent="-342900" fontAlgn="base">
              <a:lnSpc>
                <a:spcPct val="150000"/>
              </a:lnSpc>
              <a:spcAft>
                <a:spcPct val="0"/>
              </a:spcAft>
              <a:buFontTx/>
              <a:buChar char="•"/>
            </a:pPr>
            <a:r>
              <a:rPr lang="en-US" altLang="en-US" sz="2800" kern="0" dirty="0">
                <a:solidFill>
                  <a:prstClr val="black"/>
                </a:solidFill>
              </a:rPr>
              <a:t>No overhead or fringe benefits</a:t>
            </a:r>
          </a:p>
          <a:p>
            <a:pPr marL="342900" lvl="0" indent="-342900" fontAlgn="base">
              <a:lnSpc>
                <a:spcPct val="150000"/>
              </a:lnSpc>
              <a:spcAft>
                <a:spcPct val="0"/>
              </a:spcAft>
              <a:buFontTx/>
              <a:buChar char="•"/>
            </a:pPr>
            <a:r>
              <a:rPr lang="en-US" altLang="en-US" sz="2800" kern="0" dirty="0">
                <a:solidFill>
                  <a:prstClr val="black"/>
                </a:solidFill>
              </a:rPr>
              <a:t>Evaluation</a:t>
            </a:r>
          </a:p>
          <a:p>
            <a:pPr marL="788670" lvl="1" indent="-457200" eaLnBrk="0" fontAlgn="base" hangingPunct="0">
              <a:spcBef>
                <a:spcPct val="20000"/>
              </a:spcBef>
              <a:spcAft>
                <a:spcPts val="600"/>
              </a:spcAft>
              <a:buSzPct val="132000"/>
              <a:buFont typeface="Arial" panose="020B0604020202020204" pitchFamily="34" charset="0"/>
              <a:buChar char="•"/>
            </a:pPr>
            <a:endParaRPr lang="en-US" altLang="en-US" sz="2800" b="1" kern="0" dirty="0">
              <a:solidFill>
                <a:prstClr val="black"/>
              </a:solidFill>
            </a:endParaRPr>
          </a:p>
          <a:p>
            <a:pPr marL="1245870" lvl="2" indent="-457200" eaLnBrk="0" fontAlgn="base" hangingPunct="0">
              <a:spcBef>
                <a:spcPct val="20000"/>
              </a:spcBef>
              <a:spcAft>
                <a:spcPts val="600"/>
              </a:spcAft>
              <a:buSzPct val="132000"/>
              <a:buFont typeface="Arial" panose="020B0604020202020204" pitchFamily="34" charset="0"/>
              <a:buChar char="•"/>
            </a:pPr>
            <a:endParaRPr lang="en-US" altLang="en-US" sz="2800" kern="0" dirty="0">
              <a:solidFill>
                <a:prstClr val="black"/>
              </a:solidFill>
            </a:endParaRPr>
          </a:p>
          <a:p>
            <a:pPr marL="685800" lvl="1" indent="-411480" eaLnBrk="0" fontAlgn="base" hangingPunct="0">
              <a:spcBef>
                <a:spcPct val="20000"/>
              </a:spcBef>
              <a:spcAft>
                <a:spcPts val="600"/>
              </a:spcAft>
              <a:buClr>
                <a:srgbClr val="C0504D"/>
              </a:buClr>
              <a:buSzPct val="110000"/>
              <a:buFont typeface="Courier New" panose="02070309020205020404" pitchFamily="49" charset="0"/>
              <a:buChar char="o"/>
            </a:pPr>
            <a:endParaRPr lang="en-US" altLang="en-US" sz="2400" kern="0" dirty="0">
              <a:solidFill>
                <a:prstClr val="black"/>
              </a:solidFill>
            </a:endParaRPr>
          </a:p>
        </p:txBody>
      </p:sp>
    </p:spTree>
    <p:extLst>
      <p:ext uri="{BB962C8B-B14F-4D97-AF65-F5344CB8AC3E}">
        <p14:creationId xmlns:p14="http://schemas.microsoft.com/office/powerpoint/2010/main" val="2975293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F3992-8687-4C7E-B6FB-DA527D380371}"/>
              </a:ext>
            </a:extLst>
          </p:cNvPr>
          <p:cNvSpPr>
            <a:spLocks noGrp="1"/>
          </p:cNvSpPr>
          <p:nvPr>
            <p:ph type="title"/>
          </p:nvPr>
        </p:nvSpPr>
        <p:spPr>
          <a:xfrm>
            <a:off x="320511" y="187938"/>
            <a:ext cx="10562780" cy="1325563"/>
          </a:xfrm>
        </p:spPr>
        <p:txBody>
          <a:bodyPr>
            <a:normAutofit/>
          </a:bodyPr>
          <a:lstStyle/>
          <a:p>
            <a:pPr>
              <a:spcBef>
                <a:spcPts val="400"/>
              </a:spcBef>
              <a:spcAft>
                <a:spcPts val="400"/>
              </a:spcAft>
            </a:pPr>
            <a:r>
              <a:rPr lang="en-US" altLang="en-US" dirty="0">
                <a:cs typeface="Times New Roman" panose="02020603050405020304" pitchFamily="18" charset="0"/>
              </a:rPr>
              <a:t>Financial Statement Form*</a:t>
            </a:r>
            <a:endParaRPr lang="en-US" altLang="en-US" sz="4200" b="1" dirty="0">
              <a:cs typeface="Times New Roman" panose="02020603050405020304" pitchFamily="18" charset="0"/>
            </a:endParaRPr>
          </a:p>
        </p:txBody>
      </p:sp>
      <p:sp>
        <p:nvSpPr>
          <p:cNvPr id="4" name="TextBox 3">
            <a:extLst>
              <a:ext uri="{FF2B5EF4-FFF2-40B4-BE49-F238E27FC236}">
                <a16:creationId xmlns:a16="http://schemas.microsoft.com/office/drawing/2014/main" id="{F02ECF2D-31C6-4ECA-B079-4F10F6438A39}"/>
              </a:ext>
            </a:extLst>
          </p:cNvPr>
          <p:cNvSpPr txBox="1"/>
          <p:nvPr/>
        </p:nvSpPr>
        <p:spPr>
          <a:xfrm>
            <a:off x="100555" y="1320350"/>
            <a:ext cx="4798242" cy="3853363"/>
          </a:xfrm>
          <a:prstGeom prst="rect">
            <a:avLst/>
          </a:prstGeom>
          <a:noFill/>
        </p:spPr>
        <p:txBody>
          <a:bodyPr wrap="square">
            <a:spAutoFit/>
          </a:bodyPr>
          <a:lstStyle/>
          <a:p>
            <a:pPr marL="331470" lvl="1" eaLnBrk="0" fontAlgn="base" hangingPunct="0">
              <a:spcBef>
                <a:spcPct val="20000"/>
              </a:spcBef>
              <a:spcAft>
                <a:spcPts val="600"/>
              </a:spcAft>
              <a:buSzPct val="132000"/>
            </a:pPr>
            <a:r>
              <a:rPr lang="en-US" altLang="en-US" sz="2800" b="1" kern="0" dirty="0">
                <a:solidFill>
                  <a:prstClr val="black"/>
                </a:solidFill>
              </a:rPr>
              <a:t>Revenue:</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Contributions</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Fees and Dues</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Grants</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Earned Income</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Other</a:t>
            </a:r>
          </a:p>
          <a:p>
            <a:pPr marL="1245870" lvl="2" indent="-457200" eaLnBrk="0" fontAlgn="base" hangingPunct="0">
              <a:spcBef>
                <a:spcPct val="20000"/>
              </a:spcBef>
              <a:spcAft>
                <a:spcPts val="600"/>
              </a:spcAft>
              <a:buSzPct val="132000"/>
              <a:buFont typeface="Arial" panose="020B0604020202020204" pitchFamily="34" charset="0"/>
              <a:buChar char="•"/>
            </a:pPr>
            <a:endParaRPr lang="en-US" altLang="en-US" sz="2800" kern="0" dirty="0">
              <a:solidFill>
                <a:prstClr val="black"/>
              </a:solidFill>
            </a:endParaRPr>
          </a:p>
          <a:p>
            <a:pPr marL="685800" lvl="1" indent="-411480" eaLnBrk="0" fontAlgn="base" hangingPunct="0">
              <a:spcBef>
                <a:spcPct val="20000"/>
              </a:spcBef>
              <a:spcAft>
                <a:spcPts val="600"/>
              </a:spcAft>
              <a:buClr>
                <a:srgbClr val="C0504D"/>
              </a:buClr>
              <a:buSzPct val="110000"/>
              <a:buFont typeface="Courier New" panose="02070309020205020404" pitchFamily="49" charset="0"/>
              <a:buChar char="o"/>
            </a:pPr>
            <a:endParaRPr lang="en-US" altLang="en-US" sz="2400" kern="0" dirty="0">
              <a:solidFill>
                <a:prstClr val="black"/>
              </a:solidFill>
            </a:endParaRPr>
          </a:p>
        </p:txBody>
      </p:sp>
      <p:sp>
        <p:nvSpPr>
          <p:cNvPr id="5" name="TextBox 4">
            <a:extLst>
              <a:ext uri="{FF2B5EF4-FFF2-40B4-BE49-F238E27FC236}">
                <a16:creationId xmlns:a16="http://schemas.microsoft.com/office/drawing/2014/main" id="{17A1B7A6-F2DB-465B-9355-C6F5327B4EC1}"/>
              </a:ext>
            </a:extLst>
          </p:cNvPr>
          <p:cNvSpPr txBox="1"/>
          <p:nvPr/>
        </p:nvSpPr>
        <p:spPr>
          <a:xfrm>
            <a:off x="3789575" y="1305711"/>
            <a:ext cx="5139181" cy="5552289"/>
          </a:xfrm>
          <a:prstGeom prst="rect">
            <a:avLst/>
          </a:prstGeom>
          <a:noFill/>
        </p:spPr>
        <p:txBody>
          <a:bodyPr wrap="square">
            <a:spAutoFit/>
          </a:bodyPr>
          <a:lstStyle/>
          <a:p>
            <a:pPr marL="331470" lvl="1" eaLnBrk="0" fontAlgn="base" hangingPunct="0">
              <a:spcBef>
                <a:spcPct val="20000"/>
              </a:spcBef>
              <a:spcAft>
                <a:spcPts val="600"/>
              </a:spcAft>
              <a:buSzPct val="132000"/>
            </a:pPr>
            <a:r>
              <a:rPr lang="en-US" altLang="en-US" sz="2800" b="1" kern="0" dirty="0">
                <a:solidFill>
                  <a:prstClr val="black"/>
                </a:solidFill>
              </a:rPr>
              <a:t>Expenses:</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Personnel</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Professional Fees</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Occupancy Costs/Rent</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Travel and Meetings</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Supplies and Equipment</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Communications</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Non-recurring expenses (i.e. capital expense)</a:t>
            </a:r>
          </a:p>
          <a:p>
            <a:pPr marL="1143000" lvl="2" indent="-411480" eaLnBrk="0" fontAlgn="base" hangingPunct="0">
              <a:spcBef>
                <a:spcPct val="20000"/>
              </a:spcBef>
              <a:buClr>
                <a:srgbClr val="C0504D"/>
              </a:buClr>
              <a:buSzPct val="110000"/>
              <a:buFont typeface="Courier New" panose="02070309020205020404" pitchFamily="49" charset="0"/>
              <a:buChar char="o"/>
            </a:pPr>
            <a:r>
              <a:rPr lang="en-US" altLang="en-US" sz="2400" kern="0" dirty="0">
                <a:solidFill>
                  <a:prstClr val="black"/>
                </a:solidFill>
              </a:rPr>
              <a:t>Other</a:t>
            </a:r>
          </a:p>
          <a:p>
            <a:pPr marL="1245870" lvl="2" indent="-457200" eaLnBrk="0" fontAlgn="base" hangingPunct="0">
              <a:spcBef>
                <a:spcPct val="20000"/>
              </a:spcBef>
              <a:spcAft>
                <a:spcPts val="600"/>
              </a:spcAft>
              <a:buSzPct val="132000"/>
              <a:buFont typeface="Arial" panose="020B0604020202020204" pitchFamily="34" charset="0"/>
              <a:buChar char="•"/>
            </a:pPr>
            <a:endParaRPr lang="en-US" altLang="en-US" sz="2800" kern="0" dirty="0">
              <a:solidFill>
                <a:prstClr val="black"/>
              </a:solidFill>
            </a:endParaRPr>
          </a:p>
          <a:p>
            <a:pPr marL="685800" lvl="1" indent="-411480" eaLnBrk="0" fontAlgn="base" hangingPunct="0">
              <a:spcBef>
                <a:spcPct val="20000"/>
              </a:spcBef>
              <a:spcAft>
                <a:spcPts val="600"/>
              </a:spcAft>
              <a:buClr>
                <a:srgbClr val="C0504D"/>
              </a:buClr>
              <a:buSzPct val="110000"/>
              <a:buFont typeface="Courier New" panose="02070309020205020404" pitchFamily="49" charset="0"/>
              <a:buChar char="o"/>
            </a:pPr>
            <a:endParaRPr lang="en-US" altLang="en-US" sz="2400" kern="0" dirty="0">
              <a:solidFill>
                <a:prstClr val="black"/>
              </a:solidFill>
            </a:endParaRPr>
          </a:p>
        </p:txBody>
      </p:sp>
      <p:sp>
        <p:nvSpPr>
          <p:cNvPr id="6" name="TextBox 5">
            <a:extLst>
              <a:ext uri="{FF2B5EF4-FFF2-40B4-BE49-F238E27FC236}">
                <a16:creationId xmlns:a16="http://schemas.microsoft.com/office/drawing/2014/main" id="{C818B6CF-09F3-4846-A3B6-CEDF6E3A191B}"/>
              </a:ext>
            </a:extLst>
          </p:cNvPr>
          <p:cNvSpPr txBox="1"/>
          <p:nvPr/>
        </p:nvSpPr>
        <p:spPr>
          <a:xfrm>
            <a:off x="-245097" y="6085554"/>
            <a:ext cx="7393759" cy="1575816"/>
          </a:xfrm>
          <a:prstGeom prst="rect">
            <a:avLst/>
          </a:prstGeom>
          <a:noFill/>
        </p:spPr>
        <p:txBody>
          <a:bodyPr wrap="square">
            <a:spAutoFit/>
          </a:bodyPr>
          <a:lstStyle/>
          <a:p>
            <a:pPr marL="731520" lvl="2" eaLnBrk="0" fontAlgn="base" hangingPunct="0">
              <a:spcBef>
                <a:spcPct val="20000"/>
              </a:spcBef>
              <a:spcAft>
                <a:spcPts val="600"/>
              </a:spcAft>
              <a:buClr>
                <a:srgbClr val="C0504D"/>
              </a:buClr>
              <a:buSzPct val="110000"/>
            </a:pPr>
            <a:r>
              <a:rPr lang="en-US" altLang="en-US" sz="2400" b="1" kern="0" dirty="0">
                <a:solidFill>
                  <a:prstClr val="black"/>
                </a:solidFill>
              </a:rPr>
              <a:t>*For the most recently completed fiscal year</a:t>
            </a:r>
            <a:endParaRPr lang="en-US" altLang="en-US" sz="2800" b="1" kern="0" dirty="0">
              <a:solidFill>
                <a:prstClr val="black"/>
              </a:solidFill>
            </a:endParaRPr>
          </a:p>
          <a:p>
            <a:pPr marL="1245870" lvl="2" indent="-457200" eaLnBrk="0" fontAlgn="base" hangingPunct="0">
              <a:spcBef>
                <a:spcPct val="20000"/>
              </a:spcBef>
              <a:spcAft>
                <a:spcPts val="600"/>
              </a:spcAft>
              <a:buSzPct val="132000"/>
              <a:buFont typeface="Arial" panose="020B0604020202020204" pitchFamily="34" charset="0"/>
              <a:buChar char="•"/>
            </a:pPr>
            <a:endParaRPr lang="en-US" altLang="en-US" sz="2800" kern="0" dirty="0">
              <a:solidFill>
                <a:prstClr val="black"/>
              </a:solidFill>
            </a:endParaRPr>
          </a:p>
          <a:p>
            <a:pPr marL="685800" lvl="1" indent="-411480" eaLnBrk="0" fontAlgn="base" hangingPunct="0">
              <a:spcBef>
                <a:spcPct val="20000"/>
              </a:spcBef>
              <a:spcAft>
                <a:spcPts val="600"/>
              </a:spcAft>
              <a:buClr>
                <a:srgbClr val="C0504D"/>
              </a:buClr>
              <a:buSzPct val="110000"/>
              <a:buFont typeface="Courier New" panose="02070309020205020404" pitchFamily="49" charset="0"/>
              <a:buChar char="o"/>
            </a:pPr>
            <a:endParaRPr lang="en-US" altLang="en-US" sz="2400" kern="0" dirty="0">
              <a:solidFill>
                <a:prstClr val="black"/>
              </a:solidFill>
            </a:endParaRPr>
          </a:p>
        </p:txBody>
      </p:sp>
    </p:spTree>
    <p:extLst>
      <p:ext uri="{BB962C8B-B14F-4D97-AF65-F5344CB8AC3E}">
        <p14:creationId xmlns:p14="http://schemas.microsoft.com/office/powerpoint/2010/main" val="3392256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F3992-8687-4C7E-B6FB-DA527D380371}"/>
              </a:ext>
            </a:extLst>
          </p:cNvPr>
          <p:cNvSpPr>
            <a:spLocks noGrp="1"/>
          </p:cNvSpPr>
          <p:nvPr>
            <p:ph type="title"/>
          </p:nvPr>
        </p:nvSpPr>
        <p:spPr>
          <a:xfrm>
            <a:off x="355076" y="273377"/>
            <a:ext cx="10562780" cy="1325563"/>
          </a:xfrm>
        </p:spPr>
        <p:txBody>
          <a:bodyPr>
            <a:normAutofit/>
          </a:bodyPr>
          <a:lstStyle/>
          <a:p>
            <a:pPr>
              <a:spcBef>
                <a:spcPts val="400"/>
              </a:spcBef>
              <a:spcAft>
                <a:spcPts val="400"/>
              </a:spcAft>
            </a:pPr>
            <a:r>
              <a:rPr lang="en-US" altLang="en-US" dirty="0">
                <a:cs typeface="Times New Roman" panose="02020603050405020304" pitchFamily="18" charset="0"/>
              </a:rPr>
              <a:t>Financial Statements</a:t>
            </a:r>
            <a:endParaRPr lang="en-US" altLang="en-US" sz="4200" b="1" dirty="0">
              <a:cs typeface="Times New Roman" panose="02020603050405020304" pitchFamily="18" charset="0"/>
            </a:endParaRPr>
          </a:p>
        </p:txBody>
      </p:sp>
      <p:sp>
        <p:nvSpPr>
          <p:cNvPr id="4" name="TextBox 3">
            <a:extLst>
              <a:ext uri="{FF2B5EF4-FFF2-40B4-BE49-F238E27FC236}">
                <a16:creationId xmlns:a16="http://schemas.microsoft.com/office/drawing/2014/main" id="{F02ECF2D-31C6-4ECA-B079-4F10F6438A39}"/>
              </a:ext>
            </a:extLst>
          </p:cNvPr>
          <p:cNvSpPr txBox="1"/>
          <p:nvPr/>
        </p:nvSpPr>
        <p:spPr>
          <a:xfrm>
            <a:off x="34565" y="1598940"/>
            <a:ext cx="9137715" cy="4902881"/>
          </a:xfrm>
          <a:prstGeom prst="rect">
            <a:avLst/>
          </a:prstGeom>
          <a:noFill/>
        </p:spPr>
        <p:txBody>
          <a:bodyPr wrap="square">
            <a:spAutoFit/>
          </a:bodyPr>
          <a:lstStyle/>
          <a:p>
            <a:pPr marL="617220" lvl="1" indent="-342900" eaLnBrk="0" fontAlgn="base" hangingPunct="0">
              <a:spcBef>
                <a:spcPct val="20000"/>
              </a:spcBef>
              <a:spcAft>
                <a:spcPts val="600"/>
              </a:spcAft>
              <a:buClr>
                <a:srgbClr val="C0504D"/>
              </a:buClr>
              <a:buSzPct val="110000"/>
              <a:buFont typeface="Arial" panose="020B0604020202020204" pitchFamily="34" charset="0"/>
              <a:buChar char="•"/>
            </a:pPr>
            <a:r>
              <a:rPr lang="en-US" altLang="en-US" sz="2800" kern="0" dirty="0">
                <a:solidFill>
                  <a:prstClr val="black"/>
                </a:solidFill>
              </a:rPr>
              <a:t>Preferred: Copies of the most recent </a:t>
            </a:r>
            <a:r>
              <a:rPr lang="en-US" altLang="en-US" sz="2800" b="1" kern="0" dirty="0">
                <a:solidFill>
                  <a:prstClr val="black"/>
                </a:solidFill>
              </a:rPr>
              <a:t>audited</a:t>
            </a:r>
            <a:r>
              <a:rPr lang="en-US" altLang="en-US" sz="2800" kern="0" dirty="0">
                <a:solidFill>
                  <a:prstClr val="black"/>
                </a:solidFill>
              </a:rPr>
              <a:t> financial statements (2 years).</a:t>
            </a:r>
          </a:p>
          <a:p>
            <a:pPr marL="617220" lvl="1" indent="-342900" eaLnBrk="0" fontAlgn="base" hangingPunct="0">
              <a:spcBef>
                <a:spcPct val="20000"/>
              </a:spcBef>
              <a:spcAft>
                <a:spcPts val="600"/>
              </a:spcAft>
              <a:buClr>
                <a:srgbClr val="C0504D"/>
              </a:buClr>
              <a:buSzPct val="110000"/>
              <a:buFont typeface="Arial" panose="020B0604020202020204" pitchFamily="34" charset="0"/>
              <a:buChar char="•"/>
            </a:pPr>
            <a:r>
              <a:rPr lang="en-US" altLang="en-US" sz="2800" kern="0" dirty="0">
                <a:solidFill>
                  <a:prstClr val="black"/>
                </a:solidFill>
              </a:rPr>
              <a:t>If audited financial statements are not available, then submit a copy of the most recent unaudited financial statements.</a:t>
            </a:r>
          </a:p>
          <a:p>
            <a:pPr marL="617220" lvl="1" indent="-342900" eaLnBrk="0" fontAlgn="base" hangingPunct="0">
              <a:spcBef>
                <a:spcPct val="20000"/>
              </a:spcBef>
              <a:buClr>
                <a:srgbClr val="C0504D"/>
              </a:buClr>
              <a:buSzPct val="110000"/>
              <a:buFont typeface="Arial" panose="020B0604020202020204" pitchFamily="34" charset="0"/>
              <a:buChar char="•"/>
            </a:pPr>
            <a:r>
              <a:rPr lang="en-US" altLang="en-US" sz="2800" kern="0" dirty="0">
                <a:solidFill>
                  <a:prstClr val="black"/>
                </a:solidFill>
              </a:rPr>
              <a:t>If neither are available, please contact a Foundation staff member who can discuss special circumstances (new organizations, fiscal sponsors, etc.)</a:t>
            </a:r>
          </a:p>
          <a:p>
            <a:pPr marL="1245870" lvl="2" indent="-457200" eaLnBrk="0" fontAlgn="base" hangingPunct="0">
              <a:spcBef>
                <a:spcPct val="20000"/>
              </a:spcBef>
              <a:spcAft>
                <a:spcPts val="600"/>
              </a:spcAft>
              <a:buSzPct val="132000"/>
              <a:buFont typeface="Arial" panose="020B0604020202020204" pitchFamily="34" charset="0"/>
              <a:buChar char="•"/>
            </a:pPr>
            <a:endParaRPr lang="en-US" altLang="en-US" sz="2800" kern="0" dirty="0">
              <a:solidFill>
                <a:prstClr val="black"/>
              </a:solidFill>
            </a:endParaRPr>
          </a:p>
          <a:p>
            <a:pPr marL="685800" lvl="1" indent="-411480" eaLnBrk="0" fontAlgn="base" hangingPunct="0">
              <a:spcBef>
                <a:spcPct val="20000"/>
              </a:spcBef>
              <a:spcAft>
                <a:spcPts val="600"/>
              </a:spcAft>
              <a:buClr>
                <a:srgbClr val="C0504D"/>
              </a:buClr>
              <a:buSzPct val="110000"/>
              <a:buFont typeface="Courier New" panose="02070309020205020404" pitchFamily="49" charset="0"/>
              <a:buChar char="o"/>
            </a:pPr>
            <a:endParaRPr lang="en-US" altLang="en-US" sz="2400" kern="0" dirty="0">
              <a:solidFill>
                <a:prstClr val="black"/>
              </a:solidFill>
            </a:endParaRPr>
          </a:p>
        </p:txBody>
      </p:sp>
    </p:spTree>
    <p:extLst>
      <p:ext uri="{BB962C8B-B14F-4D97-AF65-F5344CB8AC3E}">
        <p14:creationId xmlns:p14="http://schemas.microsoft.com/office/powerpoint/2010/main" val="3617280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325C198-04FF-4B81-96F1-5DC1A796B922}"/>
              </a:ext>
            </a:extLst>
          </p:cNvPr>
          <p:cNvSpPr txBox="1"/>
          <p:nvPr/>
        </p:nvSpPr>
        <p:spPr>
          <a:xfrm>
            <a:off x="3252247" y="2186608"/>
            <a:ext cx="8182466" cy="1242392"/>
          </a:xfrm>
          <a:prstGeom prst="rect">
            <a:avLst/>
          </a:prstGeom>
          <a:noFill/>
        </p:spPr>
        <p:txBody>
          <a:bodyPr wrap="square" numCol="1" anchor="ctr" anchorCtr="0">
            <a:noAutofit/>
          </a:bodyPr>
          <a:lstStyle/>
          <a:p>
            <a:pPr lvl="0">
              <a:spcAft>
                <a:spcPts val="4200"/>
              </a:spcAft>
            </a:pPr>
            <a:r>
              <a:rPr lang="en-US" sz="5400" b="1" dirty="0">
                <a:solidFill>
                  <a:srgbClr val="BF372E"/>
                </a:solidFill>
                <a:latin typeface="Tisa Offc Serif Pro" panose="02010504030101020102" pitchFamily="2" charset="0"/>
                <a:ea typeface="Palatino" pitchFamily="2" charset="77"/>
              </a:rPr>
              <a:t>Questions for us? </a:t>
            </a:r>
          </a:p>
        </p:txBody>
      </p:sp>
    </p:spTree>
    <p:extLst>
      <p:ext uri="{BB962C8B-B14F-4D97-AF65-F5344CB8AC3E}">
        <p14:creationId xmlns:p14="http://schemas.microsoft.com/office/powerpoint/2010/main" val="1807124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02E8FA00B09584EA6F9A022EB395611" ma:contentTypeVersion="4" ma:contentTypeDescription="Create a new document." ma:contentTypeScope="" ma:versionID="d57652e9ce4b488cbd03205fdb79069b">
  <xsd:schema xmlns:xsd="http://www.w3.org/2001/XMLSchema" xmlns:xs="http://www.w3.org/2001/XMLSchema" xmlns:p="http://schemas.microsoft.com/office/2006/metadata/properties" xmlns:ns3="ce8d440b-bd49-4a29-b4f9-5b666ef2c4aa" targetNamespace="http://schemas.microsoft.com/office/2006/metadata/properties" ma:root="true" ma:fieldsID="294e7c6c98a2e5b55ea505066f5df5f5" ns3:_="">
    <xsd:import namespace="ce8d440b-bd49-4a29-b4f9-5b666ef2c4a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8d440b-bd49-4a29-b4f9-5b666ef2c4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0AF7A53-4D5F-4CA3-AB59-55BC18987810}">
  <ds:schemaRefs>
    <ds:schemaRef ds:uri="http://purl.org/dc/elements/1.1/"/>
    <ds:schemaRef ds:uri="http://schemas.microsoft.com/office/infopath/2007/PartnerControls"/>
    <ds:schemaRef ds:uri="http://schemas.microsoft.com/office/2006/documentManagement/types"/>
    <ds:schemaRef ds:uri="http://schemas.microsoft.com/office/2006/metadata/properties"/>
    <ds:schemaRef ds:uri="http://www.w3.org/XML/1998/namespace"/>
    <ds:schemaRef ds:uri="http://schemas.openxmlformats.org/package/2006/metadata/core-properties"/>
    <ds:schemaRef ds:uri="ce8d440b-bd49-4a29-b4f9-5b666ef2c4aa"/>
    <ds:schemaRef ds:uri="http://purl.org/dc/dcmitype/"/>
    <ds:schemaRef ds:uri="http://purl.org/dc/terms/"/>
  </ds:schemaRefs>
</ds:datastoreItem>
</file>

<file path=customXml/itemProps2.xml><?xml version="1.0" encoding="utf-8"?>
<ds:datastoreItem xmlns:ds="http://schemas.openxmlformats.org/officeDocument/2006/customXml" ds:itemID="{26A77FBF-7BBF-43C1-B076-1EFC2DEDAB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8d440b-bd49-4a29-b4f9-5b666ef2c4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AF95B8B-6EB5-4417-9D17-B48053FBD6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36613</TotalTime>
  <Words>1038</Words>
  <Application>Microsoft Office PowerPoint</Application>
  <PresentationFormat>Widescreen</PresentationFormat>
  <Paragraphs>110</Paragraphs>
  <Slides>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Calibri</vt:lpstr>
      <vt:lpstr>Courier New</vt:lpstr>
      <vt:lpstr>HK Grotesk Pro AltJ</vt:lpstr>
      <vt:lpstr>Palatino</vt:lpstr>
      <vt:lpstr>Times New Roman</vt:lpstr>
      <vt:lpstr>Tisa Offc Serif Pro</vt:lpstr>
      <vt:lpstr>Office Theme</vt:lpstr>
      <vt:lpstr>PowerPoint Presentation</vt:lpstr>
      <vt:lpstr>Using the Budget Template</vt:lpstr>
      <vt:lpstr>Budget Guidelines</vt:lpstr>
      <vt:lpstr>Financial Statement Form*</vt:lpstr>
      <vt:lpstr>Financial Statements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Meredith Woocher</dc:creator>
  <cp:lastModifiedBy>Milana Isakova</cp:lastModifiedBy>
  <cp:revision>158</cp:revision>
  <cp:lastPrinted>2022-05-17T13:12:51Z</cp:lastPrinted>
  <dcterms:created xsi:type="dcterms:W3CDTF">2022-04-20T17:03:38Z</dcterms:created>
  <dcterms:modified xsi:type="dcterms:W3CDTF">2023-03-22T19:40:12Z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0x010100602E8FA00B09584EA6F9A022EB395611</vt:lpwstr>
  </property>
</Properties>
</file>