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44" r:id="rId2"/>
    <p:sldId id="345" r:id="rId3"/>
    <p:sldId id="363" r:id="rId4"/>
    <p:sldId id="353" r:id="rId5"/>
    <p:sldId id="348" r:id="rId6"/>
    <p:sldId id="361" r:id="rId7"/>
    <p:sldId id="364" r:id="rId8"/>
    <p:sldId id="365" r:id="rId9"/>
    <p:sldId id="359" r:id="rId10"/>
    <p:sldId id="352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ri Whalen" initials="TW" lastIdx="16" clrIdx="0">
    <p:extLst>
      <p:ext uri="{19B8F6BF-5375-455C-9EA6-DF929625EA0E}">
        <p15:presenceInfo xmlns:p15="http://schemas.microsoft.com/office/powerpoint/2012/main" userId="S::twhalen@accelerate-academy.net::75a90bc9-9581-4a2a-8289-5fbb35d116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D60093"/>
    <a:srgbClr val="283B80"/>
    <a:srgbClr val="3B7ABE"/>
    <a:srgbClr val="182C6F"/>
    <a:srgbClr val="FCFCFC"/>
    <a:srgbClr val="000064"/>
    <a:srgbClr val="FF9627"/>
    <a:srgbClr val="9D6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0" autoAdjust="0"/>
    <p:restoredTop sz="64564" autoAdjust="0"/>
  </p:normalViewPr>
  <p:slideViewPr>
    <p:cSldViewPr snapToGrid="0" snapToObjects="1">
      <p:cViewPr varScale="1">
        <p:scale>
          <a:sx n="73" d="100"/>
          <a:sy n="73" d="100"/>
        </p:scale>
        <p:origin x="26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the student that we are going to review letters and sounds, sound out words, review our sight words and talk about what you learned this year.</a:t>
            </a:r>
            <a:endParaRPr lang="en-US" u="sng" dirty="0"/>
          </a:p>
          <a:p>
            <a:endParaRPr lang="en-US" u="sng" dirty="0"/>
          </a:p>
          <a:p>
            <a:r>
              <a:rPr lang="en-US" u="none" dirty="0"/>
              <a:t>Click to go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– “Do you have any questions about anything that you learned in this lesson?”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“Today, we are going to review some uppercase and lowercase letters.”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Q.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Q.)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T.)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U.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U.)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“Now, let’s look at the lowercase letters.”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q.  Ask: “What letter is this?”  (Lowercase q.)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and match Q to q.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t.  Ask: “What letter is this?”  (Lowercase t.)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and match T to 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r.  Ask: “What letter is this?”  (Lowercase 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R to 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u.  Ask: “What letter is this?”  (Lowercase u.)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U to u.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s.  Ask: “What letter is this?”  (Lowercase 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S to 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look at some more letters.”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V.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V.)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W.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W.)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X.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X.)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Y.)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uppercase Z.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letter is this?”  (Uppercase Z.)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“Now, let’s look at the lowercase letters.”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z.  Ask: “What letter is this?”  (Lowercase z.)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and match Z to z.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y.  Ask: “What letter is this?”  (Lowercase y.)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and match Y to 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x.  Ask: “What letter is this?”  (Lowercase x.)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X to x.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w.  Ask: “What letter is this?”  (Lowercase w.)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W to w.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v.  Ask: “What letter is this?”  (Lowercase v.)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match V to v.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0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b="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image of the children listening.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“Before we read words, let’s review the sounds of short vowels.”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a and apple.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sound does it make if it is a short a?” (/a/, as in apple.)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e and elephant.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sound does it make if it is a short e?” (/e/, as in elephant.)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igloo.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sound does it make if it is a short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?” (/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/, as in igloo.)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o and octopus.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sound does it make if it is a short o?” (/o/, as in octopus.)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u and umbrella.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sound does it make if it is a short u?” (/u/, as in umbrella.)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Applaud student’s effort.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b="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the image of the reading detective.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“Let’s read some words.”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word cap.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is this?” (Cap.)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student is struggling to read the word, point to each letter and help him/her sound it out: /k/ + /a/ + /p/ = cap.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picture of a cap.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word cap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happens when I add this silent e to the word cap?” (Cap becomes cape.)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student is struggling to read the word, point out each letter and help him/her sound it out: /k/ + long /a/ sound + /p/ {The e is silent} = cape.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picture of the superheroes with an arrow pointing to the cape.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“Let’s look at two more words.”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word cub.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is this?” (Cub.)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student is struggling to read the word, point to each letter and help him/her sound it out: /k/ + /u/ + /b/ = cub.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picture of a cub.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word cub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Ask: “What happens when I add this silent e to the word cub?” (Cub becomes cube.)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If student is struggling to read the word, point out each letter and help him/her sound it out: /k/ + long /u/ sound + /b/ {The e is silent} = cube.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bring up the picture of the cube.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“You did a great job reading these words!”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move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says: “Can you read these sight words?”  (There are 5 words on this slide.)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 “soon.””– When it appears on the screen, ask: “What word do you see?”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“soon,”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“soon.”  Have student say the word “soon.”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“please.”–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“please,”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“please.”  Have student say the word “please.”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“out.”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“out,”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“out.”  Have student say the word “out.” 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“ran.”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“ran,”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“ran.”  Have student say the word “ran.” 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final word, “this.”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“this,”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“this.”  Have student say the word “this.” 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“Let’s look at another group of words.”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arrow.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5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 “too.””– When it appears on the screen, ask: “What word do you see?”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“too,”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“too.”  Have student say the word “too.”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“white.”–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“white,”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“white.”  Have student say the word “white.” (Student repeats.)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“under.”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“under,”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“under.”  Have student say the word “under.”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“was.”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“was,”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“was.”  Have student say the word “was.”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final word, “well.”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“well,”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“well.”  Have student say the word “well.”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“Now, let’s look at our last group of words.”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arrow.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word, “what.””– When it appears on the screen, ask: “What word do you see?”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“what,”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“what.”  Have student say the word “what.”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“want.”–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“want,”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“want.”  Have student say the word “want.”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“who.”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“who,”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“who.”  Have student say the word “who.”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word, “will.”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“will,”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“will.”  Have student say the word “will.”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final word, “yes.” – When it appears on the screen, ask: “What word do you see?”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When student responds “yes,” applaud his/her answer.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If student does not respond correctly, teacher will tell the student that the word is “yes.”  Have student say the word “yes.”  (Student repeats.)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smiley face and applaud student’s effort.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7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“This year, you learned a lot!  Let’s take a look at some of the things you learned.  What does each picture remind you of?”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picture of the children with the book.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(Possible answers: I learned to read this year!  I learned how to become a better reader.  I learned about different kinds of stories.  I read many different stories this year.  I learned about the parts of the book.  I learned about what the author/illustrator does.)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image to the alphabet.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(Possible answers: I learned letters and sounds.  I learned about words that begin with each letter.)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paper and pencil.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 (Possible answers:  I learned how to hold a pencil.  I learned how to write each letter.  I learned how to write words.  I learned how to be a good writer.)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hand for the 5-finger retell.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 (Possible answer: I learned how to retell a story.)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ear.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 (Possible answer:  I learned how to be a good listener.  I learned how to listen for the sounds in each word.  I learned how to ear spell.)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question mark.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remind you of?”  (Possible answers: I learned about ending marks.  I learned to ask lots of questions.  I learned how to ask and answer questions to talk about the books I read.)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star.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student how proud you are of him/her.  Remind him/her to continue to be a great reader and writer.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efforts in completing this course.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5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8/12/2021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17C2-5DBC-4E59-8BB3-763F8AC6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50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Comic Sans MS" panose="030F0702030302020204" pitchFamily="66" charset="0"/>
              </a:rPr>
              <a:t>Let’s Review Letters!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763E2A6-62EA-49DF-9E8F-ACF32EE61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79304"/>
              </p:ext>
            </p:extLst>
          </p:nvPr>
        </p:nvGraphicFramePr>
        <p:xfrm>
          <a:off x="457200" y="1413163"/>
          <a:ext cx="8229600" cy="3927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0127574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1096855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6115386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20655876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278960634"/>
                    </a:ext>
                  </a:extLst>
                </a:gridCol>
              </a:tblGrid>
              <a:tr h="19638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408339"/>
                  </a:ext>
                </a:extLst>
              </a:tr>
              <a:tr h="1963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384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2EE1C-B78B-4A27-9C3C-F1815EE0EEB1}"/>
              </a:ext>
            </a:extLst>
          </p:cNvPr>
          <p:cNvSpPr txBox="1"/>
          <p:nvPr/>
        </p:nvSpPr>
        <p:spPr>
          <a:xfrm>
            <a:off x="810492" y="1743073"/>
            <a:ext cx="1039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8B120-D712-4651-ADD4-5E7E4A881805}"/>
              </a:ext>
            </a:extLst>
          </p:cNvPr>
          <p:cNvSpPr txBox="1"/>
          <p:nvPr/>
        </p:nvSpPr>
        <p:spPr>
          <a:xfrm>
            <a:off x="2556165" y="1782037"/>
            <a:ext cx="7489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2B115-5785-40B2-B150-612C3B84D783}"/>
              </a:ext>
            </a:extLst>
          </p:cNvPr>
          <p:cNvSpPr txBox="1"/>
          <p:nvPr/>
        </p:nvSpPr>
        <p:spPr>
          <a:xfrm>
            <a:off x="4096728" y="1782037"/>
            <a:ext cx="8066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4C669-9A80-4993-AB09-277681C80232}"/>
              </a:ext>
            </a:extLst>
          </p:cNvPr>
          <p:cNvSpPr txBox="1"/>
          <p:nvPr/>
        </p:nvSpPr>
        <p:spPr>
          <a:xfrm>
            <a:off x="5753712" y="1761540"/>
            <a:ext cx="7954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62DAD-14A4-45D1-BB7A-C68A247D527C}"/>
              </a:ext>
            </a:extLst>
          </p:cNvPr>
          <p:cNvSpPr txBox="1"/>
          <p:nvPr/>
        </p:nvSpPr>
        <p:spPr>
          <a:xfrm>
            <a:off x="7486801" y="1782037"/>
            <a:ext cx="84670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17AD2-4EE8-40C1-8921-A09A3370D3DF}"/>
              </a:ext>
            </a:extLst>
          </p:cNvPr>
          <p:cNvSpPr txBox="1"/>
          <p:nvPr/>
        </p:nvSpPr>
        <p:spPr>
          <a:xfrm>
            <a:off x="1004467" y="5340927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AE2E0-1CBA-4E5E-8C5C-557E40F15DFF}"/>
              </a:ext>
            </a:extLst>
          </p:cNvPr>
          <p:cNvSpPr txBox="1"/>
          <p:nvPr/>
        </p:nvSpPr>
        <p:spPr>
          <a:xfrm>
            <a:off x="2687611" y="5444837"/>
            <a:ext cx="6078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EB11E-31CF-48A0-ABB4-B12150326977}"/>
              </a:ext>
            </a:extLst>
          </p:cNvPr>
          <p:cNvSpPr txBox="1"/>
          <p:nvPr/>
        </p:nvSpPr>
        <p:spPr>
          <a:xfrm>
            <a:off x="4287485" y="5444836"/>
            <a:ext cx="615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8F10B-622C-4D2B-92B0-359BD1FC1FA6}"/>
              </a:ext>
            </a:extLst>
          </p:cNvPr>
          <p:cNvSpPr txBox="1"/>
          <p:nvPr/>
        </p:nvSpPr>
        <p:spPr>
          <a:xfrm>
            <a:off x="5848532" y="5444835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43D6A-6795-4E80-826A-5744FD2CCCF9}"/>
              </a:ext>
            </a:extLst>
          </p:cNvPr>
          <p:cNvSpPr txBox="1"/>
          <p:nvPr/>
        </p:nvSpPr>
        <p:spPr>
          <a:xfrm>
            <a:off x="7535237" y="5452058"/>
            <a:ext cx="6222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AA033-67AA-4793-B2AC-78522DFD463C}"/>
              </a:ext>
            </a:extLst>
          </p:cNvPr>
          <p:cNvSpPr txBox="1"/>
          <p:nvPr/>
        </p:nvSpPr>
        <p:spPr>
          <a:xfrm>
            <a:off x="1004467" y="3717060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0BDE2-ECB7-4FC0-8105-B7AFDEB21334}"/>
              </a:ext>
            </a:extLst>
          </p:cNvPr>
          <p:cNvSpPr txBox="1"/>
          <p:nvPr/>
        </p:nvSpPr>
        <p:spPr>
          <a:xfrm>
            <a:off x="2622689" y="3717059"/>
            <a:ext cx="615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827B4C-878A-41F8-852A-1852B23F50BD}"/>
              </a:ext>
            </a:extLst>
          </p:cNvPr>
          <p:cNvSpPr txBox="1"/>
          <p:nvPr/>
        </p:nvSpPr>
        <p:spPr>
          <a:xfrm>
            <a:off x="4260857" y="3717058"/>
            <a:ext cx="6222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24DDB-B89F-4E48-A1FA-4CB39FD7BF0F}"/>
              </a:ext>
            </a:extLst>
          </p:cNvPr>
          <p:cNvSpPr txBox="1"/>
          <p:nvPr/>
        </p:nvSpPr>
        <p:spPr>
          <a:xfrm>
            <a:off x="5873183" y="3717060"/>
            <a:ext cx="6078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5B43F-177C-4AF4-9EEA-B86E6C02C843}"/>
              </a:ext>
            </a:extLst>
          </p:cNvPr>
          <p:cNvSpPr txBox="1"/>
          <p:nvPr/>
        </p:nvSpPr>
        <p:spPr>
          <a:xfrm>
            <a:off x="7446992" y="3717060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6191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17C2-5DBC-4E59-8BB3-763F8AC6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50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latin typeface="Comic Sans MS" panose="030F0702030302020204" pitchFamily="66" charset="0"/>
              </a:rPr>
              <a:t>Let’s Review Letters- 2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7763E2A6-62EA-49DF-9E8F-ACF32EE61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658109"/>
              </p:ext>
            </p:extLst>
          </p:nvPr>
        </p:nvGraphicFramePr>
        <p:xfrm>
          <a:off x="457200" y="1413163"/>
          <a:ext cx="8229600" cy="39277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01275740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1096855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6115386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20655876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278960634"/>
                    </a:ext>
                  </a:extLst>
                </a:gridCol>
              </a:tblGrid>
              <a:tr h="19638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408339"/>
                  </a:ext>
                </a:extLst>
              </a:tr>
              <a:tr h="1963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384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2EE1C-B78B-4A27-9C3C-F1815EE0EEB1}"/>
              </a:ext>
            </a:extLst>
          </p:cNvPr>
          <p:cNvSpPr txBox="1"/>
          <p:nvPr/>
        </p:nvSpPr>
        <p:spPr>
          <a:xfrm>
            <a:off x="810492" y="1743073"/>
            <a:ext cx="10390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8B120-D712-4651-ADD4-5E7E4A881805}"/>
              </a:ext>
            </a:extLst>
          </p:cNvPr>
          <p:cNvSpPr txBox="1"/>
          <p:nvPr/>
        </p:nvSpPr>
        <p:spPr>
          <a:xfrm>
            <a:off x="2414348" y="1782037"/>
            <a:ext cx="11176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A2B115-5785-40B2-B150-612C3B84D783}"/>
              </a:ext>
            </a:extLst>
          </p:cNvPr>
          <p:cNvSpPr txBox="1"/>
          <p:nvPr/>
        </p:nvSpPr>
        <p:spPr>
          <a:xfrm>
            <a:off x="4096728" y="1782037"/>
            <a:ext cx="8338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4C669-9A80-4993-AB09-277681C80232}"/>
              </a:ext>
            </a:extLst>
          </p:cNvPr>
          <p:cNvSpPr txBox="1"/>
          <p:nvPr/>
        </p:nvSpPr>
        <p:spPr>
          <a:xfrm>
            <a:off x="5753712" y="1761540"/>
            <a:ext cx="75533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062DAD-14A4-45D1-BB7A-C68A247D527C}"/>
              </a:ext>
            </a:extLst>
          </p:cNvPr>
          <p:cNvSpPr txBox="1"/>
          <p:nvPr/>
        </p:nvSpPr>
        <p:spPr>
          <a:xfrm>
            <a:off x="7486801" y="1782037"/>
            <a:ext cx="8066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17AD2-4EE8-40C1-8921-A09A3370D3DF}"/>
              </a:ext>
            </a:extLst>
          </p:cNvPr>
          <p:cNvSpPr txBox="1"/>
          <p:nvPr/>
        </p:nvSpPr>
        <p:spPr>
          <a:xfrm>
            <a:off x="1004467" y="5340927"/>
            <a:ext cx="6671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AE2E0-1CBA-4E5E-8C5C-557E40F15DFF}"/>
              </a:ext>
            </a:extLst>
          </p:cNvPr>
          <p:cNvSpPr txBox="1"/>
          <p:nvPr/>
        </p:nvSpPr>
        <p:spPr>
          <a:xfrm>
            <a:off x="2687611" y="5444837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EB11E-31CF-48A0-ABB4-B12150326977}"/>
              </a:ext>
            </a:extLst>
          </p:cNvPr>
          <p:cNvSpPr txBox="1"/>
          <p:nvPr/>
        </p:nvSpPr>
        <p:spPr>
          <a:xfrm>
            <a:off x="4287485" y="5444836"/>
            <a:ext cx="7152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8F10B-622C-4D2B-92B0-359BD1FC1FA6}"/>
              </a:ext>
            </a:extLst>
          </p:cNvPr>
          <p:cNvSpPr txBox="1"/>
          <p:nvPr/>
        </p:nvSpPr>
        <p:spPr>
          <a:xfrm>
            <a:off x="5848532" y="5444835"/>
            <a:ext cx="7986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43D6A-6795-4E80-826A-5744FD2CCCF9}"/>
              </a:ext>
            </a:extLst>
          </p:cNvPr>
          <p:cNvSpPr txBox="1"/>
          <p:nvPr/>
        </p:nvSpPr>
        <p:spPr>
          <a:xfrm>
            <a:off x="7535237" y="5452058"/>
            <a:ext cx="6206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AA033-67AA-4793-B2AC-78522DFD463C}"/>
              </a:ext>
            </a:extLst>
          </p:cNvPr>
          <p:cNvSpPr txBox="1"/>
          <p:nvPr/>
        </p:nvSpPr>
        <p:spPr>
          <a:xfrm>
            <a:off x="1004467" y="3717060"/>
            <a:ext cx="6206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0BDE2-ECB7-4FC0-8105-B7AFDEB21334}"/>
              </a:ext>
            </a:extLst>
          </p:cNvPr>
          <p:cNvSpPr txBox="1"/>
          <p:nvPr/>
        </p:nvSpPr>
        <p:spPr>
          <a:xfrm>
            <a:off x="2622689" y="3717059"/>
            <a:ext cx="7986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827B4C-878A-41F8-852A-1852B23F50BD}"/>
              </a:ext>
            </a:extLst>
          </p:cNvPr>
          <p:cNvSpPr txBox="1"/>
          <p:nvPr/>
        </p:nvSpPr>
        <p:spPr>
          <a:xfrm>
            <a:off x="4260857" y="3717058"/>
            <a:ext cx="7152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24DDB-B89F-4E48-A1FA-4CB39FD7BF0F}"/>
              </a:ext>
            </a:extLst>
          </p:cNvPr>
          <p:cNvSpPr txBox="1"/>
          <p:nvPr/>
        </p:nvSpPr>
        <p:spPr>
          <a:xfrm>
            <a:off x="5873183" y="3717060"/>
            <a:ext cx="6511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5B43F-177C-4AF4-9EEA-B86E6C02C843}"/>
              </a:ext>
            </a:extLst>
          </p:cNvPr>
          <p:cNvSpPr txBox="1"/>
          <p:nvPr/>
        </p:nvSpPr>
        <p:spPr>
          <a:xfrm>
            <a:off x="7446992" y="3717060"/>
            <a:ext cx="6671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3399"/>
                </a:solidFill>
                <a:latin typeface="Comic Sans MS" panose="030F0702030302020204" pitchFamily="66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4817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971E1B-155D-4973-A56F-0629A7CE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228850" y="198421"/>
            <a:ext cx="4686300" cy="28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648FD-17AC-4092-8EF9-1C996FDEB931}"/>
              </a:ext>
            </a:extLst>
          </p:cNvPr>
          <p:cNvSpPr txBox="1"/>
          <p:nvPr/>
        </p:nvSpPr>
        <p:spPr>
          <a:xfrm>
            <a:off x="266628" y="237941"/>
            <a:ext cx="842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3399"/>
                </a:solidFill>
                <a:latin typeface="Comic Sans MS" panose="030F0702030302020204" pitchFamily="66" charset="0"/>
              </a:rPr>
              <a:t>Let’s Review Short Vowel Sounds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4406F0-4440-4483-8A8C-FEE08758BD06}"/>
              </a:ext>
            </a:extLst>
          </p:cNvPr>
          <p:cNvGrpSpPr/>
          <p:nvPr/>
        </p:nvGrpSpPr>
        <p:grpSpPr>
          <a:xfrm>
            <a:off x="1" y="3125928"/>
            <a:ext cx="1519074" cy="2729857"/>
            <a:chOff x="1" y="3125928"/>
            <a:chExt cx="1519074" cy="27298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B60669-056B-4E3D-A39D-62325F1535EC}"/>
                </a:ext>
              </a:extLst>
            </p:cNvPr>
            <p:cNvSpPr txBox="1"/>
            <p:nvPr/>
          </p:nvSpPr>
          <p:spPr>
            <a:xfrm>
              <a:off x="602673" y="3125928"/>
              <a:ext cx="914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dirty="0">
                  <a:latin typeface="Comic Sans MS" panose="030F0702030302020204" pitchFamily="66" charset="0"/>
                </a:rPr>
                <a:t>a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6CFC027-7F98-4F45-8F0F-8238FCB93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" y="4337015"/>
              <a:ext cx="1519074" cy="151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916F44-9EB7-4746-9B51-FAE19300AD71}"/>
              </a:ext>
            </a:extLst>
          </p:cNvPr>
          <p:cNvGrpSpPr/>
          <p:nvPr/>
        </p:nvGrpSpPr>
        <p:grpSpPr>
          <a:xfrm>
            <a:off x="1753145" y="3125928"/>
            <a:ext cx="1757701" cy="2950411"/>
            <a:chOff x="1753145" y="3125928"/>
            <a:chExt cx="1757701" cy="295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693A55F-7472-4A3F-B708-EF604DE7C210}"/>
                </a:ext>
              </a:extLst>
            </p:cNvPr>
            <p:cNvSpPr txBox="1"/>
            <p:nvPr/>
          </p:nvSpPr>
          <p:spPr>
            <a:xfrm>
              <a:off x="2358641" y="3125928"/>
              <a:ext cx="676788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0" dirty="0">
                  <a:latin typeface="Comic Sans MS" panose="030F0702030302020204" pitchFamily="66" charset="0"/>
                </a:rPr>
                <a:t>e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B99CDC5-849D-4C2A-B08B-41B7FA5F2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753145" y="4318638"/>
              <a:ext cx="1757701" cy="1757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0A389-C5B4-4CA7-94A2-13482C823D19}"/>
              </a:ext>
            </a:extLst>
          </p:cNvPr>
          <p:cNvGrpSpPr/>
          <p:nvPr/>
        </p:nvGrpSpPr>
        <p:grpSpPr>
          <a:xfrm>
            <a:off x="3510846" y="3119792"/>
            <a:ext cx="1777228" cy="2635092"/>
            <a:chOff x="3510846" y="3119792"/>
            <a:chExt cx="1777228" cy="26350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3F8658-86B8-4F1E-A773-49666049DBC3}"/>
                </a:ext>
              </a:extLst>
            </p:cNvPr>
            <p:cNvSpPr txBox="1"/>
            <p:nvPr/>
          </p:nvSpPr>
          <p:spPr>
            <a:xfrm>
              <a:off x="4135662" y="3119792"/>
              <a:ext cx="436338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0" dirty="0" err="1">
                  <a:latin typeface="Comic Sans MS" panose="030F0702030302020204" pitchFamily="66" charset="0"/>
                </a:rPr>
                <a:t>i</a:t>
              </a:r>
              <a:endParaRPr lang="en-US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2A239D2-D282-4E47-B27D-FDF337EE9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3510846" y="4620270"/>
              <a:ext cx="1777228" cy="1134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D4508C-721F-486D-B481-664C43E9C6DF}"/>
              </a:ext>
            </a:extLst>
          </p:cNvPr>
          <p:cNvGrpSpPr/>
          <p:nvPr/>
        </p:nvGrpSpPr>
        <p:grpSpPr>
          <a:xfrm>
            <a:off x="5613627" y="3136613"/>
            <a:ext cx="1700549" cy="2715701"/>
            <a:chOff x="5613627" y="3136613"/>
            <a:chExt cx="1700549" cy="27157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AAF762-3B3A-42B8-8410-2656660D7C9D}"/>
                </a:ext>
              </a:extLst>
            </p:cNvPr>
            <p:cNvSpPr txBox="1"/>
            <p:nvPr/>
          </p:nvSpPr>
          <p:spPr>
            <a:xfrm>
              <a:off x="6108573" y="3136613"/>
              <a:ext cx="655949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0" dirty="0">
                  <a:latin typeface="Comic Sans MS" panose="030F0702030302020204" pitchFamily="66" charset="0"/>
                </a:rPr>
                <a:t>o</a:t>
              </a: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8495C12-189A-4EC7-8820-52C03A082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5613627" y="4592269"/>
              <a:ext cx="1700549" cy="1260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9E23C3-FF5B-433E-A979-EAC60B7E2D8F}"/>
              </a:ext>
            </a:extLst>
          </p:cNvPr>
          <p:cNvGrpSpPr/>
          <p:nvPr/>
        </p:nvGrpSpPr>
        <p:grpSpPr>
          <a:xfrm>
            <a:off x="7314176" y="3119791"/>
            <a:ext cx="1759762" cy="2947666"/>
            <a:chOff x="7314176" y="3119791"/>
            <a:chExt cx="1759762" cy="2947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E67F76-1A3A-4F06-A176-7798A5197668}"/>
                </a:ext>
              </a:extLst>
            </p:cNvPr>
            <p:cNvSpPr txBox="1"/>
            <p:nvPr/>
          </p:nvSpPr>
          <p:spPr>
            <a:xfrm>
              <a:off x="7800583" y="3119791"/>
              <a:ext cx="65114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0" dirty="0">
                  <a:latin typeface="Comic Sans MS" panose="030F0702030302020204" pitchFamily="66" charset="0"/>
                </a:rPr>
                <a:t>u</a:t>
              </a: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E16F0D1B-B9D9-4E48-A3DA-EB1AB4A4A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7314176" y="4307695"/>
              <a:ext cx="1759762" cy="1759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66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036EE-1E90-4BF1-B5BF-4699F17A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36C7E-4CF7-47B0-9EF0-7409421C14A4}"/>
              </a:ext>
            </a:extLst>
          </p:cNvPr>
          <p:cNvSpPr txBox="1"/>
          <p:nvPr/>
        </p:nvSpPr>
        <p:spPr>
          <a:xfrm>
            <a:off x="1904834" y="435647"/>
            <a:ext cx="419377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283B80"/>
                </a:solidFill>
                <a:latin typeface="Comic Sans MS" panose="030F0702030302020204" pitchFamily="66" charset="0"/>
              </a:rPr>
              <a:t>Sound It Out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8966D2-03A4-4CD1-A7BF-290F41ED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rot="670672">
            <a:off x="6267648" y="502260"/>
            <a:ext cx="2588189" cy="19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BD4CED-D1F9-44F7-8CE4-E7B86A5C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96967" y="2419736"/>
            <a:ext cx="2293421" cy="15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511100-255A-44F1-AE2B-B334A48B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72000" y="2584896"/>
            <a:ext cx="2588189" cy="14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AC7D417-98F4-439B-8F7B-B7A0BA74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496967" y="4885194"/>
            <a:ext cx="1898589" cy="179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883C7174-D9F1-482E-9233-C4230330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327505" y="4884724"/>
            <a:ext cx="2800318" cy="18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0DA7F-5B43-4969-A90A-B50C5ABCBA8C}"/>
              </a:ext>
            </a:extLst>
          </p:cNvPr>
          <p:cNvSpPr txBox="1"/>
          <p:nvPr/>
        </p:nvSpPr>
        <p:spPr>
          <a:xfrm>
            <a:off x="1117291" y="1458430"/>
            <a:ext cx="984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748F3-FB68-4CDD-A7FC-9FF08F9FE660}"/>
              </a:ext>
            </a:extLst>
          </p:cNvPr>
          <p:cNvSpPr txBox="1"/>
          <p:nvPr/>
        </p:nvSpPr>
        <p:spPr>
          <a:xfrm>
            <a:off x="4659006" y="1543276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cap</a:t>
            </a:r>
            <a:r>
              <a:rPr lang="en-US" sz="4000" u="sng" dirty="0">
                <a:latin typeface="Comic Sans MS" panose="030F0702030302020204" pitchFamily="66" charset="0"/>
              </a:rPr>
              <a:t>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76DDD8-B327-4718-BA77-D8445EDA8B10}"/>
              </a:ext>
            </a:extLst>
          </p:cNvPr>
          <p:cNvCxnSpPr/>
          <p:nvPr/>
        </p:nvCxnSpPr>
        <p:spPr>
          <a:xfrm flipH="1" flipV="1">
            <a:off x="5964672" y="3334380"/>
            <a:ext cx="1870364" cy="189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BFA424-2206-4001-B56E-18F9DAB9686B}"/>
              </a:ext>
            </a:extLst>
          </p:cNvPr>
          <p:cNvSpPr txBox="1"/>
          <p:nvPr/>
        </p:nvSpPr>
        <p:spPr>
          <a:xfrm>
            <a:off x="954011" y="4146348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cub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76A40-5085-45AF-9A0C-A00CE8713B43}"/>
              </a:ext>
            </a:extLst>
          </p:cNvPr>
          <p:cNvSpPr txBox="1"/>
          <p:nvPr/>
        </p:nvSpPr>
        <p:spPr>
          <a:xfrm>
            <a:off x="5078287" y="4169037"/>
            <a:ext cx="1298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cub</a:t>
            </a:r>
            <a:r>
              <a:rPr lang="en-US" sz="4000" u="sng" dirty="0">
                <a:latin typeface="Comic Sans MS" panose="030F0702030302020204" pitchFamily="66" charset="0"/>
              </a:rPr>
              <a:t>e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/>
      <p:bldP spid="6" grpId="1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63" y="262584"/>
            <a:ext cx="7953154" cy="6854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86B7A-D97D-4C10-A937-8FDD412D11C5}"/>
              </a:ext>
            </a:extLst>
          </p:cNvPr>
          <p:cNvSpPr txBox="1"/>
          <p:nvPr/>
        </p:nvSpPr>
        <p:spPr>
          <a:xfrm>
            <a:off x="3819230" y="968831"/>
            <a:ext cx="15055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soon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E99CD-E226-4404-9DD6-A4E034174CA8}"/>
              </a:ext>
            </a:extLst>
          </p:cNvPr>
          <p:cNvSpPr txBox="1"/>
          <p:nvPr/>
        </p:nvSpPr>
        <p:spPr>
          <a:xfrm>
            <a:off x="3548322" y="2104495"/>
            <a:ext cx="20473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please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76E51-5974-427D-B216-35DA9D64758D}"/>
              </a:ext>
            </a:extLst>
          </p:cNvPr>
          <p:cNvSpPr txBox="1"/>
          <p:nvPr/>
        </p:nvSpPr>
        <p:spPr>
          <a:xfrm>
            <a:off x="3951917" y="3189675"/>
            <a:ext cx="11560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17BDE-E671-49CC-9319-02F0DE63EC0A}"/>
              </a:ext>
            </a:extLst>
          </p:cNvPr>
          <p:cNvSpPr txBox="1"/>
          <p:nvPr/>
        </p:nvSpPr>
        <p:spPr>
          <a:xfrm>
            <a:off x="3993956" y="4273349"/>
            <a:ext cx="11560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ran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05C34-7555-42A6-8EF6-4D3A0C998C9B}"/>
              </a:ext>
            </a:extLst>
          </p:cNvPr>
          <p:cNvSpPr txBox="1"/>
          <p:nvPr/>
        </p:nvSpPr>
        <p:spPr>
          <a:xfrm>
            <a:off x="3855737" y="5357023"/>
            <a:ext cx="1348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75D0C1B-4267-4C29-8CE8-5A87A61AD0D8}"/>
              </a:ext>
            </a:extLst>
          </p:cNvPr>
          <p:cNvSpPr/>
          <p:nvPr/>
        </p:nvSpPr>
        <p:spPr>
          <a:xfrm>
            <a:off x="7689273" y="5985164"/>
            <a:ext cx="1197448" cy="32033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8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63" y="262584"/>
            <a:ext cx="7953154" cy="6854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86B7A-D97D-4C10-A937-8FDD412D11C5}"/>
              </a:ext>
            </a:extLst>
          </p:cNvPr>
          <p:cNvSpPr txBox="1"/>
          <p:nvPr/>
        </p:nvSpPr>
        <p:spPr>
          <a:xfrm>
            <a:off x="3881746" y="968831"/>
            <a:ext cx="115929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too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E99CD-E226-4404-9DD6-A4E034174CA8}"/>
              </a:ext>
            </a:extLst>
          </p:cNvPr>
          <p:cNvSpPr txBox="1"/>
          <p:nvPr/>
        </p:nvSpPr>
        <p:spPr>
          <a:xfrm>
            <a:off x="3548322" y="2081909"/>
            <a:ext cx="18261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76E51-5974-427D-B216-35DA9D64758D}"/>
              </a:ext>
            </a:extLst>
          </p:cNvPr>
          <p:cNvSpPr txBox="1"/>
          <p:nvPr/>
        </p:nvSpPr>
        <p:spPr>
          <a:xfrm>
            <a:off x="3681810" y="3189574"/>
            <a:ext cx="18886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17BDE-E671-49CC-9319-02F0DE63EC0A}"/>
              </a:ext>
            </a:extLst>
          </p:cNvPr>
          <p:cNvSpPr txBox="1"/>
          <p:nvPr/>
        </p:nvSpPr>
        <p:spPr>
          <a:xfrm>
            <a:off x="3828847" y="4296132"/>
            <a:ext cx="12650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05C34-7555-42A6-8EF6-4D3A0C998C9B}"/>
              </a:ext>
            </a:extLst>
          </p:cNvPr>
          <p:cNvSpPr txBox="1"/>
          <p:nvPr/>
        </p:nvSpPr>
        <p:spPr>
          <a:xfrm>
            <a:off x="3828847" y="5395038"/>
            <a:ext cx="13276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well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FD6FCD5-1977-499F-A4F4-993F4F8217AF}"/>
              </a:ext>
            </a:extLst>
          </p:cNvPr>
          <p:cNvSpPr/>
          <p:nvPr/>
        </p:nvSpPr>
        <p:spPr>
          <a:xfrm>
            <a:off x="7523018" y="6308358"/>
            <a:ext cx="1290135" cy="30783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63" y="262584"/>
            <a:ext cx="7953154" cy="6854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3399"/>
                </a:solidFill>
                <a:latin typeface="Comic Sans MS" panose="030F0702030302020204" pitchFamily="66" charset="0"/>
              </a:rPr>
              <a:t>Sight Word Challenge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86B7A-D97D-4C10-A937-8FDD412D11C5}"/>
              </a:ext>
            </a:extLst>
          </p:cNvPr>
          <p:cNvSpPr txBox="1"/>
          <p:nvPr/>
        </p:nvSpPr>
        <p:spPr>
          <a:xfrm>
            <a:off x="3814058" y="974244"/>
            <a:ext cx="16241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E99CD-E226-4404-9DD6-A4E034174CA8}"/>
              </a:ext>
            </a:extLst>
          </p:cNvPr>
          <p:cNvSpPr txBox="1"/>
          <p:nvPr/>
        </p:nvSpPr>
        <p:spPr>
          <a:xfrm>
            <a:off x="3777551" y="2081909"/>
            <a:ext cx="15888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76E51-5974-427D-B216-35DA9D64758D}"/>
              </a:ext>
            </a:extLst>
          </p:cNvPr>
          <p:cNvSpPr txBox="1"/>
          <p:nvPr/>
        </p:nvSpPr>
        <p:spPr>
          <a:xfrm>
            <a:off x="3911802" y="3215769"/>
            <a:ext cx="13308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17BDE-E671-49CC-9319-02F0DE63EC0A}"/>
              </a:ext>
            </a:extLst>
          </p:cNvPr>
          <p:cNvSpPr txBox="1"/>
          <p:nvPr/>
        </p:nvSpPr>
        <p:spPr>
          <a:xfrm>
            <a:off x="3911802" y="4309783"/>
            <a:ext cx="11560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will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105C34-7555-42A6-8EF6-4D3A0C998C9B}"/>
              </a:ext>
            </a:extLst>
          </p:cNvPr>
          <p:cNvSpPr txBox="1"/>
          <p:nvPr/>
        </p:nvSpPr>
        <p:spPr>
          <a:xfrm>
            <a:off x="3911802" y="5403953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8F630B-48F9-4E38-BC69-0C14E18C4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275197" y="39528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9D40C0D6-FDC9-46A9-9AE9-5235E6926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92151" y="1386166"/>
            <a:ext cx="5338621" cy="53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67422A-FCCC-40F1-BD07-5E6CFA1F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202261-04BA-43E3-B1AF-D64A8F0F5376}"/>
              </a:ext>
            </a:extLst>
          </p:cNvPr>
          <p:cNvSpPr txBox="1"/>
          <p:nvPr/>
        </p:nvSpPr>
        <p:spPr>
          <a:xfrm>
            <a:off x="2653846" y="562676"/>
            <a:ext cx="38363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283B80"/>
                </a:solidFill>
                <a:latin typeface="Comic Sans MS" panose="030F0702030302020204" pitchFamily="66" charset="0"/>
              </a:rPr>
              <a:t>Wrap It Up!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38AC17-FA12-4761-9FDC-32DA7BAB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57199" y="1150235"/>
            <a:ext cx="2368096" cy="23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2D33319-70E8-493D-860C-662C6BC2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741013" y="1149884"/>
            <a:ext cx="1945786" cy="236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D08251D-09A9-47A5-B7C0-7B5BA057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316488" y="1411080"/>
            <a:ext cx="3002219" cy="25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32C3A-9993-4AE4-9AE6-9CA5A02607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65796" y="3816102"/>
            <a:ext cx="2550901" cy="2758050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5AEAF96-5107-4F50-90F4-E80C71A1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364831" y="4088340"/>
            <a:ext cx="2585783" cy="25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10BFAC7-B18B-4583-ACCD-55F9204D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5672233" y="4113442"/>
            <a:ext cx="3471767" cy="26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18509</TotalTime>
  <Words>2806</Words>
  <Application>Microsoft Office PowerPoint</Application>
  <PresentationFormat>On-screen Show (4:3)</PresentationFormat>
  <Paragraphs>325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Comic Sans MS</vt:lpstr>
      <vt:lpstr>Office Theme</vt:lpstr>
      <vt:lpstr>Review</vt:lpstr>
      <vt:lpstr>Let’s Review Letters! </vt:lpstr>
      <vt:lpstr>Let’s Review Letters- 2 </vt:lpstr>
      <vt:lpstr>PowerPoint Presentation</vt:lpstr>
      <vt:lpstr> </vt:lpstr>
      <vt:lpstr>Sight Word Challenge</vt:lpstr>
      <vt:lpstr>Sight Word Challenge</vt:lpstr>
      <vt:lpstr>Sight Word Challenge</vt:lpstr>
      <vt:lpstr> 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Shawn Mahoney</cp:lastModifiedBy>
  <cp:revision>527</cp:revision>
  <cp:lastPrinted>2021-07-26T17:23:14Z</cp:lastPrinted>
  <dcterms:created xsi:type="dcterms:W3CDTF">2012-04-20T18:25:02Z</dcterms:created>
  <dcterms:modified xsi:type="dcterms:W3CDTF">2021-08-12T21:57:51Z</dcterms:modified>
</cp:coreProperties>
</file>