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344" r:id="rId2"/>
    <p:sldId id="345" r:id="rId3"/>
    <p:sldId id="353" r:id="rId4"/>
    <p:sldId id="348" r:id="rId5"/>
    <p:sldId id="361" r:id="rId6"/>
    <p:sldId id="362" r:id="rId7"/>
    <p:sldId id="358" r:id="rId8"/>
    <p:sldId id="359" r:id="rId9"/>
    <p:sldId id="351" r:id="rId10"/>
    <p:sldId id="352" r:id="rId11"/>
  </p:sldIdLst>
  <p:sldSz cx="9144000" cy="6858000" type="screen4x3"/>
  <p:notesSz cx="6858000" cy="9144000"/>
  <p:custDataLst>
    <p:tags r:id="rId1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rri Whalen" initials="TW" lastIdx="14" clrIdx="0">
    <p:extLst>
      <p:ext uri="{19B8F6BF-5375-455C-9EA6-DF929625EA0E}">
        <p15:presenceInfo xmlns:p15="http://schemas.microsoft.com/office/powerpoint/2012/main" userId="S::twhalen@accelerate-academy.net::75a90bc9-9581-4a2a-8289-5fbb35d116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D60093"/>
    <a:srgbClr val="283B80"/>
    <a:srgbClr val="3B7ABE"/>
    <a:srgbClr val="182C6F"/>
    <a:srgbClr val="FCFCFC"/>
    <a:srgbClr val="000064"/>
    <a:srgbClr val="FF9627"/>
    <a:srgbClr val="9D6D5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30" autoAdjust="0"/>
    <p:restoredTop sz="64564" autoAdjust="0"/>
  </p:normalViewPr>
  <p:slideViewPr>
    <p:cSldViewPr snapToGrid="0" snapToObjects="1">
      <p:cViewPr varScale="1">
        <p:scale>
          <a:sx n="73" d="100"/>
          <a:sy n="73" d="100"/>
        </p:scale>
        <p:origin x="262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A8D203-957B-4E0D-BFEF-AC11BFDF7A2F}" type="datetimeFigureOut">
              <a:rPr lang="en-US" smtClean="0"/>
              <a:t>8/12/2021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13B794-5A4F-4F47-9EB8-2D6C2FE8DF19}" type="slidenum">
              <a:rPr lang="en-US" smtClean="0"/>
              <a:t>‹#›</a:t>
            </a:fld>
            <a:endParaRPr lang="en-US"/>
          </a:p>
        </p:txBody>
      </p:sp>
    </p:spTree>
    <p:extLst>
      <p:ext uri="{BB962C8B-B14F-4D97-AF65-F5344CB8AC3E}">
        <p14:creationId xmlns:p14="http://schemas.microsoft.com/office/powerpoint/2010/main" val="688666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the student that we are going to review the long u with the silent e, review some letters and our sight words and complete a story retell for </a:t>
            </a:r>
            <a:r>
              <a:rPr lang="en-US" u="sng" dirty="0"/>
              <a:t>Who Will Say Yes?</a:t>
            </a:r>
          </a:p>
          <a:p>
            <a:endParaRPr lang="en-US" u="sng" dirty="0"/>
          </a:p>
          <a:p>
            <a:r>
              <a:rPr lang="en-US" u="none" dirty="0"/>
              <a:t>Click to go to the next slide.</a:t>
            </a:r>
          </a:p>
        </p:txBody>
      </p:sp>
      <p:sp>
        <p:nvSpPr>
          <p:cNvPr id="4" name="Slide Number Placeholder 3"/>
          <p:cNvSpPr>
            <a:spLocks noGrp="1"/>
          </p:cNvSpPr>
          <p:nvPr>
            <p:ph type="sldNum" sz="quarter" idx="5"/>
          </p:nvPr>
        </p:nvSpPr>
        <p:spPr/>
        <p:txBody>
          <a:bodyPr/>
          <a:lstStyle/>
          <a:p>
            <a:fld id="{1813B794-5A4F-4F47-9EB8-2D6C2FE8DF19}" type="slidenum">
              <a:rPr lang="en-US" smtClean="0"/>
              <a:t>1</a:t>
            </a:fld>
            <a:endParaRPr lang="en-US"/>
          </a:p>
        </p:txBody>
      </p:sp>
    </p:spTree>
    <p:extLst>
      <p:ext uri="{BB962C8B-B14F-4D97-AF65-F5344CB8AC3E}">
        <p14:creationId xmlns:p14="http://schemas.microsoft.com/office/powerpoint/2010/main" val="254973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 “Do you have any questions about anything that you learned in this lesson?”</a:t>
            </a:r>
          </a:p>
          <a:p>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10</a:t>
            </a:fld>
            <a:endParaRPr lang="en-US"/>
          </a:p>
        </p:txBody>
      </p:sp>
    </p:spTree>
    <p:extLst>
      <p:ext uri="{BB962C8B-B14F-4D97-AF65-F5344CB8AC3E}">
        <p14:creationId xmlns:p14="http://schemas.microsoft.com/office/powerpoint/2010/main" val="4161536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effectLst/>
                <a:latin typeface="Comic Sans MS" panose="030F0702030302020204" pitchFamily="66" charset="0"/>
                <a:ea typeface="Calibri" panose="020F0502020204030204" pitchFamily="34" charset="0"/>
                <a:cs typeface="Calibri" panose="020F0502020204030204" pitchFamily="34" charset="0"/>
              </a:rPr>
              <a:t>Notes to Teacher:</a:t>
            </a:r>
            <a:r>
              <a:rPr lang="en-US" sz="1800" dirty="0">
                <a:effectLst/>
                <a:latin typeface="Comic Sans MS" panose="030F0702030302020204" pitchFamily="66" charset="0"/>
                <a:ea typeface="Calibri" panose="020F0502020204030204" pitchFamily="34" charset="0"/>
                <a:cs typeface="Calibri" panose="020F0502020204030204" pitchFamily="34" charset="0"/>
              </a:rPr>
              <a:t> </a:t>
            </a:r>
          </a:p>
          <a:p>
            <a:pPr marL="0" marR="0">
              <a:lnSpc>
                <a:spcPct val="115000"/>
              </a:lnSpc>
              <a:spcBef>
                <a:spcPts val="0"/>
              </a:spcBef>
              <a:spcAft>
                <a:spcPts val="1000"/>
              </a:spcAft>
            </a:pPr>
            <a:endParaRPr lang="en-US" sz="1800" dirty="0">
              <a:effectLst/>
              <a:latin typeface="Comic Sans MS" panose="030F0702030302020204" pitchFamily="66" charset="0"/>
              <a:ea typeface="Calibri" panose="020F0502020204030204" pitchFamily="34" charset="0"/>
              <a:cs typeface="Calibri" panose="020F0502020204030204" pitchFamily="34"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letters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Uu</a:t>
            </a:r>
            <a:r>
              <a:rPr lang="en-US" sz="1800" dirty="0">
                <a:effectLst/>
                <a:latin typeface="Comic Sans MS" panose="030F0702030302020204" pitchFamily="66" charset="0"/>
                <a:ea typeface="Calibri" panose="020F0502020204030204" pitchFamily="34" charset="0"/>
                <a:cs typeface="Calibri" panose="020F0502020204030204" pitchFamily="34" charset="0"/>
              </a:rPr>
              <a:t> on the screen.</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Teacher: “Point to the letters on the screen.  “What sound does the long u make?  (Student will answer /u/, as in unicorn.)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If student is struggling, teacher will model making the long /u/ sound and have the student repeat: /u/, like in </a:t>
            </a:r>
            <a:r>
              <a:rPr lang="en-US" sz="1800" u="sng" dirty="0">
                <a:effectLst/>
                <a:latin typeface="Comic Sans MS" panose="030F0702030302020204" pitchFamily="66" charset="0"/>
                <a:ea typeface="Calibri" panose="020F0502020204030204" pitchFamily="34" charset="0"/>
                <a:cs typeface="Calibri" panose="020F0502020204030204" pitchFamily="34" charset="0"/>
              </a:rPr>
              <a:t>u</a:t>
            </a:r>
            <a:r>
              <a:rPr lang="en-US" sz="1800" dirty="0">
                <a:effectLst/>
                <a:latin typeface="Comic Sans MS" panose="030F0702030302020204" pitchFamily="66" charset="0"/>
                <a:ea typeface="Calibri" panose="020F0502020204030204" pitchFamily="34" charset="0"/>
                <a:cs typeface="Calibri" panose="020F0502020204030204" pitchFamily="34" charset="0"/>
              </a:rPr>
              <a:t>nicorn /u/, /u/, /u/.</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next image –unicorn.   When it appears on the screen, ask, “What is this?” If student responds “unicorn,” applaud his/her answer.  If student does not respond correctly, teacher will tell student that it is a picture of unicorn.  Click to show the word “unicorn.”</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 picture of the unicycle.  When it appears on the screen, ask, “What is this?” When student responds “unicycle,” applaud his/her answer.  If student does not respond correctly, teacher will tell student that it is a picture of unicycle.  Click to show the word “unicycle.”</a:t>
            </a:r>
            <a:br>
              <a:rPr lang="en-US" sz="1800" dirty="0">
                <a:effectLst/>
                <a:latin typeface="Comic Sans MS" panose="030F0702030302020204" pitchFamily="66" charset="0"/>
                <a:ea typeface="Calibri" panose="020F0502020204030204" pitchFamily="34" charset="0"/>
                <a:cs typeface="Calibri" panose="020F0502020204030204" pitchFamily="34" charset="0"/>
              </a:rPr>
            </a:b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Applaud student’s efforts.</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Click to go to the next slide.</a:t>
            </a:r>
          </a:p>
        </p:txBody>
      </p:sp>
      <p:sp>
        <p:nvSpPr>
          <p:cNvPr id="4" name="Slide Number Placeholder 3"/>
          <p:cNvSpPr>
            <a:spLocks noGrp="1"/>
          </p:cNvSpPr>
          <p:nvPr>
            <p:ph type="sldNum" sz="quarter" idx="5"/>
          </p:nvPr>
        </p:nvSpPr>
        <p:spPr/>
        <p:txBody>
          <a:bodyPr/>
          <a:lstStyle/>
          <a:p>
            <a:fld id="{1813B794-5A4F-4F47-9EB8-2D6C2FE8DF19}" type="slidenum">
              <a:rPr lang="en-US" smtClean="0"/>
              <a:t>2</a:t>
            </a:fld>
            <a:endParaRPr lang="en-US"/>
          </a:p>
        </p:txBody>
      </p:sp>
    </p:spTree>
    <p:extLst>
      <p:ext uri="{BB962C8B-B14F-4D97-AF65-F5344CB8AC3E}">
        <p14:creationId xmlns:p14="http://schemas.microsoft.com/office/powerpoint/2010/main" val="904538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b="1" dirty="0">
                <a:effectLst/>
                <a:latin typeface="Comic Sans MS" panose="030F0702030302020204" pitchFamily="66" charset="0"/>
                <a:ea typeface="Calibri" panose="020F0502020204030204" pitchFamily="34" charset="0"/>
                <a:cs typeface="Calibri" panose="020F0502020204030204" pitchFamily="34" charset="0"/>
              </a:rPr>
              <a:t>Notes to Teacher: </a:t>
            </a:r>
          </a:p>
          <a:p>
            <a:pPr marL="0" marR="0">
              <a:lnSpc>
                <a:spcPct val="115000"/>
              </a:lnSpc>
              <a:spcBef>
                <a:spcPts val="0"/>
              </a:spcBef>
              <a:spcAft>
                <a:spcPts val="1000"/>
              </a:spcAft>
            </a:pPr>
            <a:endParaRPr lang="en-US" sz="1800" b="0" dirty="0">
              <a:effectLst/>
              <a:latin typeface="Comic Sans MS" panose="030F0702030302020204" pitchFamily="66" charset="0"/>
              <a:ea typeface="Calibri" panose="020F0502020204030204" pitchFamily="34" charset="0"/>
              <a:cs typeface="Calibri" panose="020F0502020204030204" pitchFamily="34"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bring up the letters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Uu</a:t>
            </a:r>
            <a:r>
              <a:rPr lang="en-US" sz="1800" dirty="0">
                <a:effectLst/>
                <a:latin typeface="Comic Sans MS" panose="030F0702030302020204" pitchFamily="66" charset="0"/>
                <a:ea typeface="Calibri" panose="020F0502020204030204" pitchFamily="34" charset="0"/>
                <a:cs typeface="Calibri" panose="020F0502020204030204" pitchFamily="34" charset="0"/>
              </a:rPr>
              <a:t>) to the slide.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Teacher: “What sound does the long u make?” (Long u sound, as in </a:t>
            </a:r>
            <a:r>
              <a:rPr lang="en-US" sz="1800" u="sng" dirty="0">
                <a:effectLst/>
                <a:latin typeface="Comic Sans MS" panose="030F0702030302020204" pitchFamily="66" charset="0"/>
                <a:ea typeface="Calibri" panose="020F0502020204030204" pitchFamily="34" charset="0"/>
                <a:cs typeface="Calibri" panose="020F0502020204030204" pitchFamily="34" charset="0"/>
              </a:rPr>
              <a:t>u</a:t>
            </a:r>
            <a:r>
              <a:rPr lang="en-US" sz="1800" dirty="0">
                <a:effectLst/>
                <a:latin typeface="Comic Sans MS" panose="030F0702030302020204" pitchFamily="66" charset="0"/>
                <a:ea typeface="Calibri" panose="020F0502020204030204" pitchFamily="34" charset="0"/>
                <a:cs typeface="Calibri" panose="020F0502020204030204" pitchFamily="34" charset="0"/>
              </a:rPr>
              <a:t>nicorn.)  If student makes long u sound, applaud his/her answer.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If student is still unsure, remind him/her by making long /u/ sound like /u/ as in </a:t>
            </a:r>
            <a:r>
              <a:rPr lang="en-US" sz="1800" u="sng" dirty="0">
                <a:effectLst/>
                <a:latin typeface="Comic Sans MS" panose="030F0702030302020204" pitchFamily="66" charset="0"/>
                <a:ea typeface="Calibri" panose="020F0502020204030204" pitchFamily="34" charset="0"/>
                <a:cs typeface="Calibri" panose="020F0502020204030204" pitchFamily="34" charset="0"/>
              </a:rPr>
              <a:t>u</a:t>
            </a:r>
            <a:r>
              <a:rPr lang="en-US" sz="1800" dirty="0">
                <a:effectLst/>
                <a:latin typeface="Comic Sans MS" panose="030F0702030302020204" pitchFamily="66" charset="0"/>
                <a:ea typeface="Calibri" panose="020F0502020204030204" pitchFamily="34" charset="0"/>
                <a:cs typeface="Calibri" panose="020F0502020204030204" pitchFamily="34" charset="0"/>
              </a:rPr>
              <a:t>nicorn.  (Student should repeat teacher.)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Teacher: “Remember, today we are talking about words that begin with the long u sound.”</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 picture of a map of the United States of America.  When it appears on the screen, ask, “What is this a map of?” When student responds “United States of America,” applaud his/her answer.  If student does not respond correctly, teacher will tell student that it is a picture of the </a:t>
            </a:r>
            <a:r>
              <a:rPr lang="en-US" sz="1800" u="sng" dirty="0">
                <a:effectLst/>
                <a:latin typeface="Comic Sans MS" panose="030F0702030302020204" pitchFamily="66" charset="0"/>
                <a:ea typeface="Calibri" panose="020F0502020204030204" pitchFamily="34" charset="0"/>
                <a:cs typeface="Calibri" panose="020F0502020204030204" pitchFamily="34" charset="0"/>
              </a:rPr>
              <a:t>U</a:t>
            </a:r>
            <a:r>
              <a:rPr lang="en-US" sz="1800" dirty="0">
                <a:effectLst/>
                <a:latin typeface="Comic Sans MS" panose="030F0702030302020204" pitchFamily="66" charset="0"/>
                <a:ea typeface="Calibri" panose="020F0502020204030204" pitchFamily="34" charset="0"/>
                <a:cs typeface="Calibri" panose="020F0502020204030204" pitchFamily="34" charset="0"/>
              </a:rPr>
              <a:t>nited States of America.  Click to show the word “</a:t>
            </a:r>
            <a:r>
              <a:rPr lang="en-US" sz="1800" u="sng" dirty="0">
                <a:effectLst/>
                <a:latin typeface="Comic Sans MS" panose="030F0702030302020204" pitchFamily="66" charset="0"/>
                <a:ea typeface="Calibri" panose="020F0502020204030204" pitchFamily="34" charset="0"/>
                <a:cs typeface="Calibri" panose="020F0502020204030204" pitchFamily="34" charset="0"/>
              </a:rPr>
              <a:t>U</a:t>
            </a:r>
            <a:r>
              <a:rPr lang="en-US" sz="1800" dirty="0">
                <a:effectLst/>
                <a:latin typeface="Comic Sans MS" panose="030F0702030302020204" pitchFamily="66" charset="0"/>
                <a:ea typeface="Calibri" panose="020F0502020204030204" pitchFamily="34" charset="0"/>
                <a:cs typeface="Calibri" panose="020F0502020204030204" pitchFamily="34" charset="0"/>
              </a:rPr>
              <a:t>nited States of America.”</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 picture of a tree.  When it appears on the screen, ask, “What is this?” When student responds “tree,” applaud his/her answer.  If student does not respond correctly, teacher will tell student that it is a picture of a tree.  Click to show the word “</a:t>
            </a:r>
            <a:r>
              <a:rPr lang="en-US" sz="1800" u="sng" dirty="0">
                <a:effectLst/>
                <a:latin typeface="Comic Sans MS" panose="030F0702030302020204" pitchFamily="66" charset="0"/>
                <a:ea typeface="Calibri" panose="020F0502020204030204" pitchFamily="34" charset="0"/>
                <a:cs typeface="Calibri" panose="020F0502020204030204" pitchFamily="34" charset="0"/>
              </a:rPr>
              <a:t>tr</a:t>
            </a:r>
            <a:r>
              <a:rPr lang="en-US" sz="1800" dirty="0">
                <a:effectLst/>
                <a:latin typeface="Comic Sans MS" panose="030F0702030302020204" pitchFamily="66" charset="0"/>
                <a:ea typeface="Calibri" panose="020F0502020204030204" pitchFamily="34" charset="0"/>
                <a:cs typeface="Calibri" panose="020F0502020204030204" pitchFamily="34" charset="0"/>
              </a:rPr>
              <a:t>ee.”</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After identifying the pictures (United States of America and tree,) ask: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Teacher: “Which picture begins with the long /u/ sound?” (United States of America.)</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If student is struggling to name the picture that begins with the long u sound, teacher will assist by saying each picture name and asking if it begins with the long u sound: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 - “</a:t>
            </a:r>
            <a:r>
              <a:rPr lang="en-US" sz="1800" u="sng" dirty="0">
                <a:effectLst/>
                <a:latin typeface="Comic Sans MS" panose="030F0702030302020204" pitchFamily="66" charset="0"/>
                <a:ea typeface="Calibri" panose="020F0502020204030204" pitchFamily="34" charset="0"/>
                <a:cs typeface="Calibri" panose="020F0502020204030204" pitchFamily="34" charset="0"/>
              </a:rPr>
              <a:t>U</a:t>
            </a:r>
            <a:r>
              <a:rPr lang="en-US" sz="1800" dirty="0">
                <a:effectLst/>
                <a:latin typeface="Comic Sans MS" panose="030F0702030302020204" pitchFamily="66" charset="0"/>
                <a:ea typeface="Calibri" panose="020F0502020204030204" pitchFamily="34" charset="0"/>
                <a:cs typeface="Calibri" panose="020F0502020204030204" pitchFamily="34" charset="0"/>
              </a:rPr>
              <a:t>nited States of America– Does it begin with the long u sound?” (Yes.)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 - “</a:t>
            </a:r>
            <a:r>
              <a:rPr lang="en-US" sz="1800" u="sng" dirty="0">
                <a:effectLst/>
                <a:latin typeface="Comic Sans MS" panose="030F0702030302020204" pitchFamily="66" charset="0"/>
                <a:ea typeface="Calibri" panose="020F0502020204030204" pitchFamily="34" charset="0"/>
                <a:cs typeface="Calibri" panose="020F0502020204030204" pitchFamily="34" charset="0"/>
              </a:rPr>
              <a:t>Tr</a:t>
            </a:r>
            <a:r>
              <a:rPr lang="en-US" sz="1800" dirty="0">
                <a:effectLst/>
                <a:latin typeface="Comic Sans MS" panose="030F0702030302020204" pitchFamily="66" charset="0"/>
                <a:ea typeface="Calibri" panose="020F0502020204030204" pitchFamily="34" charset="0"/>
                <a:cs typeface="Calibri" panose="020F0502020204030204" pitchFamily="34" charset="0"/>
              </a:rPr>
              <a:t>ee- Does it begin with the long u sound?” (No.)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br>
              <a:rPr lang="en-US" sz="1800" dirty="0">
                <a:effectLst/>
                <a:latin typeface="Comic Sans MS" panose="030F0702030302020204" pitchFamily="66" charset="0"/>
                <a:ea typeface="Calibri" panose="020F0502020204030204" pitchFamily="34" charset="0"/>
                <a:cs typeface="Calibri" panose="020F0502020204030204" pitchFamily="34" charset="0"/>
              </a:rPr>
            </a:br>
            <a:r>
              <a:rPr lang="en-US" sz="1800" dirty="0">
                <a:effectLst/>
                <a:latin typeface="Comic Sans MS" panose="030F0702030302020204" pitchFamily="66" charset="0"/>
                <a:ea typeface="Calibri" panose="020F0502020204030204" pitchFamily="34" charset="0"/>
                <a:cs typeface="Calibri" panose="020F0502020204030204" pitchFamily="34" charset="0"/>
              </a:rPr>
              <a:t>Teacher: “Which picture begins with the long u sound?” (United States of America.)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remove the tree from the screen.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Teacher will applaud efforts of student.  </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Click to go to the next slide.</a:t>
            </a:r>
            <a:endParaRPr lang="en-US" sz="1800" b="0" dirty="0">
              <a:effectLst/>
              <a:latin typeface="Comic Sans MS" panose="030F0702030302020204" pitchFamily="66"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1813B794-5A4F-4F47-9EB8-2D6C2FE8DF19}" type="slidenum">
              <a:rPr lang="en-US" smtClean="0"/>
              <a:t>3</a:t>
            </a:fld>
            <a:endParaRPr lang="en-US"/>
          </a:p>
        </p:txBody>
      </p:sp>
    </p:spTree>
    <p:extLst>
      <p:ext uri="{BB962C8B-B14F-4D97-AF65-F5344CB8AC3E}">
        <p14:creationId xmlns:p14="http://schemas.microsoft.com/office/powerpoint/2010/main" val="279160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b="1" dirty="0">
                <a:effectLst/>
                <a:latin typeface="Comic Sans MS" panose="030F0702030302020204" pitchFamily="66" charset="0"/>
                <a:ea typeface="Calibri" panose="020F0502020204030204" pitchFamily="34" charset="0"/>
                <a:cs typeface="Calibri" panose="020F0502020204030204" pitchFamily="34" charset="0"/>
              </a:rPr>
              <a:t>Notes to Teacher: </a:t>
            </a:r>
          </a:p>
          <a:p>
            <a:pPr marL="0" marR="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show the word c</a:t>
            </a:r>
            <a:r>
              <a:rPr lang="en-US" sz="1800" u="sng" dirty="0">
                <a:effectLst/>
                <a:latin typeface="Comic Sans MS" panose="030F0702030302020204" pitchFamily="66" charset="0"/>
                <a:ea typeface="Calibri" panose="020F0502020204030204" pitchFamily="34" charset="0"/>
                <a:cs typeface="Times New Roman" panose="02020603050405020304" pitchFamily="18" charset="0"/>
              </a:rPr>
              <a:t>u</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b</a:t>
            </a:r>
            <a:r>
              <a:rPr lang="en-US" sz="1800" u="sng" dirty="0">
                <a:effectLst/>
                <a:latin typeface="Comic Sans MS" panose="030F0702030302020204" pitchFamily="66" charset="0"/>
                <a:ea typeface="Calibri" panose="020F0502020204030204" pitchFamily="34" charset="0"/>
                <a:cs typeface="Times New Roman" panose="02020603050405020304" pitchFamily="18" charset="0"/>
              </a:rPr>
              <a:t>e</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Ask: “What does this say?”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Remind student that the e is silent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show line through e representing that it is silent.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As you click to show each letter, encourage the student to tell you what sound each letter makes: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show c = “/k/”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show u = “long /u/ sound,” like in </a:t>
            </a:r>
            <a:r>
              <a:rPr lang="en-US" sz="1800" u="sng" dirty="0">
                <a:effectLst/>
                <a:latin typeface="Comic Sans MS" panose="030F0702030302020204" pitchFamily="66" charset="0"/>
                <a:ea typeface="Calibri" panose="020F0502020204030204" pitchFamily="34" charset="0"/>
                <a:cs typeface="Times New Roman" panose="02020603050405020304" pitchFamily="18" charset="0"/>
              </a:rPr>
              <a:t>u</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nicorn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show b = “/b/”</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show e=silent; e does not make a sound.  It makes the u say its name.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Teacher: “Let’s put all of the sounds together and sound the word out: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 + long /u/ + b = cube”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show a picture of a cube with an arrow pointing to the word cube.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Applaud efforts.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go to the next slide.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813B794-5A4F-4F47-9EB8-2D6C2FE8DF19}" type="slidenum">
              <a:rPr lang="en-US" smtClean="0"/>
              <a:t>4</a:t>
            </a:fld>
            <a:endParaRPr lang="en-US"/>
          </a:p>
        </p:txBody>
      </p:sp>
    </p:spTree>
    <p:extLst>
      <p:ext uri="{BB962C8B-B14F-4D97-AF65-F5344CB8AC3E}">
        <p14:creationId xmlns:p14="http://schemas.microsoft.com/office/powerpoint/2010/main" val="323822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omic Sans MS" panose="030F0702030302020204" pitchFamily="66" charset="0"/>
                <a:ea typeface="Calibri" panose="020F0502020204030204" pitchFamily="34" charset="0"/>
                <a:cs typeface="Calibri" panose="020F0502020204030204" pitchFamily="34" charset="0"/>
              </a:rPr>
              <a:t>Notes to Teacher:</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Teacher: “Today, we are going to review some uppercase and lowercase letters.”</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show the uppercase 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Ask: “What letter is this?”  (Uppercase 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show the uppercase 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Ask: “What letter is this?”  (Uppercase 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show the uppercase 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Ask: “What letter is this?”  (Uppercase 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show the uppercase 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Ask: “What letter is this?”  (Uppercase 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show the uppercase 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Ask: “What letter is this?”  (Uppercase 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Teacher: “Now, let’s look at the lowercase letters.”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show </a:t>
            </a:r>
            <a:r>
              <a:rPr lang="en-US" sz="1800" dirty="0" err="1">
                <a:effectLst/>
                <a:latin typeface="Comic Sans MS" panose="030F0702030302020204" pitchFamily="66" charset="0"/>
                <a:ea typeface="Calibri" panose="020F0502020204030204" pitchFamily="34" charset="0"/>
                <a:cs typeface="Times New Roman" panose="02020603050405020304" pitchFamily="18" charset="0"/>
              </a:rPr>
              <a:t>i</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Ask: “What letter is this?”  (Lowercase </a:t>
            </a:r>
            <a:r>
              <a:rPr lang="en-US" sz="1800" dirty="0" err="1">
                <a:effectLst/>
                <a:latin typeface="Comic Sans MS" panose="030F0702030302020204" pitchFamily="66" charset="0"/>
                <a:ea typeface="Calibri" panose="020F0502020204030204" pitchFamily="34" charset="0"/>
                <a:cs typeface="Times New Roman" panose="02020603050405020304" pitchFamily="18" charset="0"/>
              </a:rPr>
              <a:t>i</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move and match I to </a:t>
            </a:r>
            <a:r>
              <a:rPr lang="en-US" sz="1800" dirty="0" err="1">
                <a:effectLst/>
                <a:latin typeface="Comic Sans MS" panose="030F0702030302020204" pitchFamily="66" charset="0"/>
                <a:ea typeface="Calibri" panose="020F0502020204030204" pitchFamily="34" charset="0"/>
                <a:cs typeface="Times New Roman" panose="02020603050405020304" pitchFamily="18" charset="0"/>
              </a:rPr>
              <a:t>i</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show g.  Ask: “What letter is this?”  (Lowercase 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move and match G to 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show k.  Ask: “What letter is this?”  (Lowercase 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match K to 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show h.  Ask: “What letter is this?”  (Lowercase 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match H to 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show j.  Ask: “What letter is this?”  (Lowercase 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match J to 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Applaud student’s effort.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move to the next slide.</a:t>
            </a:r>
            <a:endParaRPr lang="en-US" b="1" i="0" dirty="0">
              <a:effectLst/>
              <a:latin typeface="Roboto" panose="02000000000000000000" pitchFamily="2" charset="0"/>
            </a:endParaRPr>
          </a:p>
        </p:txBody>
      </p:sp>
      <p:sp>
        <p:nvSpPr>
          <p:cNvPr id="4" name="Slide Number Placeholder 3"/>
          <p:cNvSpPr>
            <a:spLocks noGrp="1"/>
          </p:cNvSpPr>
          <p:nvPr>
            <p:ph type="sldNum" sz="quarter" idx="5"/>
          </p:nvPr>
        </p:nvSpPr>
        <p:spPr/>
        <p:txBody>
          <a:bodyPr/>
          <a:lstStyle/>
          <a:p>
            <a:fld id="{1813B794-5A4F-4F47-9EB8-2D6C2FE8DF19}" type="slidenum">
              <a:rPr lang="en-US" smtClean="0"/>
              <a:t>5</a:t>
            </a:fld>
            <a:endParaRPr lang="en-US"/>
          </a:p>
        </p:txBody>
      </p:sp>
    </p:spTree>
    <p:extLst>
      <p:ext uri="{BB962C8B-B14F-4D97-AF65-F5344CB8AC3E}">
        <p14:creationId xmlns:p14="http://schemas.microsoft.com/office/powerpoint/2010/main" val="2141051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omic Sans MS" panose="030F0702030302020204" pitchFamily="66" charset="0"/>
                <a:ea typeface="Calibri" panose="020F0502020204030204" pitchFamily="34" charset="0"/>
                <a:cs typeface="Calibri" panose="020F0502020204030204" pitchFamily="34" charset="0"/>
              </a:rPr>
              <a:t>Notes to Teacher: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effectLst/>
              <a:latin typeface="Comic Sans MS" panose="030F0702030302020204" pitchFamily="66" charset="0"/>
              <a:ea typeface="Calibri" panose="020F0502020204030204" pitchFamily="34" charset="0"/>
              <a:cs typeface="Calibri" panose="020F0502020204030204" pitchFamily="34"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Teacher: “Let’s look at some more letters.”</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show the uppercase 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Ask: “What letter is this?”  (Uppercase 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show the uppercase 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Ask: “What letter is this?”  (Uppercase 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show the uppercase 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Ask: “What letter is this?”  (Uppercase 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show the uppercase 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Ask: “What letter is this?”  (Uppercase 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show the uppercase 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Ask: “What letter is this?”  (Uppercase 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Teacher: “Now, let’s look at the lowercase letters.”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show p.  Ask: “What letter is this?”  (Lowercase 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move and match P to 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show l.  Ask: “What letter is this?”  (Lowercase 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move and match L to 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show n.  Ask: “What letter is this?”  (Lowercase 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match N to 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show o.  Ask: “What letter is this?”  (Lowercase 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match O to 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show m.  Ask: “What letter is this?”  (Lowercase 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match M to 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Applaud student’s effort.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move to the next slide.</a:t>
            </a:r>
            <a:endParaRPr lang="en-US" b="1" i="0" dirty="0">
              <a:effectLst/>
              <a:latin typeface="Roboto" panose="02000000000000000000" pitchFamily="2" charset="0"/>
            </a:endParaRPr>
          </a:p>
        </p:txBody>
      </p:sp>
      <p:sp>
        <p:nvSpPr>
          <p:cNvPr id="4" name="Slide Number Placeholder 3"/>
          <p:cNvSpPr>
            <a:spLocks noGrp="1"/>
          </p:cNvSpPr>
          <p:nvPr>
            <p:ph type="sldNum" sz="quarter" idx="5"/>
          </p:nvPr>
        </p:nvSpPr>
        <p:spPr/>
        <p:txBody>
          <a:bodyPr/>
          <a:lstStyle/>
          <a:p>
            <a:fld id="{1813B794-5A4F-4F47-9EB8-2D6C2FE8DF19}" type="slidenum">
              <a:rPr lang="en-US" smtClean="0"/>
              <a:t>6</a:t>
            </a:fld>
            <a:endParaRPr lang="en-US"/>
          </a:p>
        </p:txBody>
      </p:sp>
    </p:spTree>
    <p:extLst>
      <p:ext uri="{BB962C8B-B14F-4D97-AF65-F5344CB8AC3E}">
        <p14:creationId xmlns:p14="http://schemas.microsoft.com/office/powerpoint/2010/main" val="3511401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b="1" dirty="0">
                <a:effectLst/>
                <a:latin typeface="Comic Sans MS" panose="030F0702030302020204" pitchFamily="66" charset="0"/>
                <a:ea typeface="Calibri" panose="020F0502020204030204" pitchFamily="34" charset="0"/>
                <a:cs typeface="Calibri" panose="020F0502020204030204" pitchFamily="34" charset="0"/>
              </a:rPr>
              <a:t>Notes to Teacher:</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p>
          <a:p>
            <a:pPr marL="0" marR="0">
              <a:lnSpc>
                <a:spcPct val="115000"/>
              </a:lnSpc>
              <a:spcBef>
                <a:spcPts val="0"/>
              </a:spcBef>
              <a:spcAft>
                <a:spcPts val="1000"/>
              </a:spcAft>
            </a:pPr>
            <a:endParaRPr lang="en-US" sz="1800" dirty="0">
              <a:effectLst/>
              <a:latin typeface="Comic Sans MS" panose="030F0702030302020204" pitchFamily="66"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Teacher says: “Let’s look at our sight words from this week.”  (There are 3 words on this slide.)</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word “who.”– When it appears on the screen, ask: “What word do you see?”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When student responds “who,” applaud his/her answer.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If student does not respond correctly, teacher will tell the student that the word is “who.”  Have student say the word “who.” (Student repeats.)</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next word, “will.” - When it appears on the screen, ask: “What word do you see?”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When student responds “will,” applaud his/her answer.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If student does not respond correctly, teacher will tell the student that the word is “will.”  Have student say the word “will.” (Student repeats.)</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final word, “yes.” – When it appears on the screen, ask: “What word do you see?”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When student responds “yes,” applaud his/her answer.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If student does not respond correctly, teacher will tell the student that the word is “yes.”  Have student say the word “yes.”  (Student repeats.)</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Applaud student’s effort.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Click to go to the next slide.</a:t>
            </a:r>
            <a:endParaRPr lang="en-US" sz="18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813B794-5A4F-4F47-9EB8-2D6C2FE8DF19}" type="slidenum">
              <a:rPr lang="en-US" smtClean="0"/>
              <a:t>7</a:t>
            </a:fld>
            <a:endParaRPr lang="en-US"/>
          </a:p>
        </p:txBody>
      </p:sp>
    </p:spTree>
    <p:extLst>
      <p:ext uri="{BB962C8B-B14F-4D97-AF65-F5344CB8AC3E}">
        <p14:creationId xmlns:p14="http://schemas.microsoft.com/office/powerpoint/2010/main" val="930184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b="1" dirty="0">
                <a:effectLst/>
                <a:latin typeface="Comic Sans MS" panose="030F0702030302020204" pitchFamily="66" charset="0"/>
                <a:ea typeface="Calibri" panose="020F0502020204030204" pitchFamily="34" charset="0"/>
                <a:cs typeface="Calibri" panose="020F0502020204030204" pitchFamily="34" charset="0"/>
              </a:rPr>
              <a:t>Notes to Teacher:</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p>
          <a:p>
            <a:pPr marL="0" marR="0">
              <a:lnSpc>
                <a:spcPct val="115000"/>
              </a:lnSpc>
              <a:spcBef>
                <a:spcPts val="0"/>
              </a:spcBef>
              <a:spcAft>
                <a:spcPts val="1000"/>
              </a:spcAft>
            </a:pPr>
            <a:endParaRPr lang="en-US" sz="1800" dirty="0">
              <a:effectLst/>
              <a:latin typeface="Comic Sans MS" panose="030F0702030302020204" pitchFamily="66" charset="0"/>
              <a:ea typeface="Calibri" panose="020F0502020204030204" pitchFamily="34" charset="0"/>
              <a:cs typeface="Calibri" panose="020F0502020204030204" pitchFamily="34"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bring up the image of the park.</a:t>
            </a: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Ask:” What is this?” (Park.)</a:t>
            </a: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label the park.</a:t>
            </a:r>
          </a:p>
          <a:p>
            <a:pPr marL="0" marR="0">
              <a:lnSpc>
                <a:spcPct val="115000"/>
              </a:lnSpc>
              <a:spcBef>
                <a:spcPts val="0"/>
              </a:spcBef>
              <a:spcAft>
                <a:spcPts val="1000"/>
              </a:spcAft>
            </a:pPr>
            <a:endParaRPr lang="en-US" sz="1800" dirty="0">
              <a:effectLst/>
              <a:latin typeface="Comic Sans MS" panose="030F0702030302020204" pitchFamily="66" charset="0"/>
              <a:ea typeface="Calibri" panose="020F0502020204030204" pitchFamily="34" charset="0"/>
              <a:cs typeface="Calibri" panose="020F0502020204030204" pitchFamily="34"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If student is ready, allow him/her to read each sentence to you.  If student is not ready, assist him/her in reading.  </a:t>
            </a:r>
          </a:p>
          <a:p>
            <a:pPr marL="0" marR="0">
              <a:lnSpc>
                <a:spcPct val="115000"/>
              </a:lnSpc>
              <a:spcBef>
                <a:spcPts val="0"/>
              </a:spcBef>
              <a:spcAft>
                <a:spcPts val="1000"/>
              </a:spcAft>
            </a:pPr>
            <a:endParaRPr lang="en-US" sz="1800" dirty="0">
              <a:effectLst/>
              <a:latin typeface="Comic Sans MS" panose="030F0702030302020204" pitchFamily="66" charset="0"/>
              <a:ea typeface="Calibri" panose="020F0502020204030204" pitchFamily="34" charset="0"/>
              <a:cs typeface="Calibri" panose="020F0502020204030204" pitchFamily="34"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Remind student to look at the picture when reading the sentence.</a:t>
            </a:r>
          </a:p>
          <a:p>
            <a:pPr marL="0" marR="0">
              <a:lnSpc>
                <a:spcPct val="115000"/>
              </a:lnSpc>
              <a:spcBef>
                <a:spcPts val="0"/>
              </a:spcBef>
              <a:spcAft>
                <a:spcPts val="1000"/>
              </a:spcAft>
            </a:pPr>
            <a:endParaRPr lang="en-US" sz="1800" dirty="0">
              <a:effectLst/>
              <a:latin typeface="Comic Sans MS" panose="030F0702030302020204" pitchFamily="66" charset="0"/>
              <a:ea typeface="Calibri" panose="020F0502020204030204" pitchFamily="34" charset="0"/>
              <a:cs typeface="Calibri" panose="020F0502020204030204" pitchFamily="34"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make the question appear to allow student to practice reading sight words:  </a:t>
            </a:r>
            <a:r>
              <a:rPr lang="en-US" sz="1800" b="1" u="sng" dirty="0">
                <a:effectLst/>
                <a:latin typeface="Comic Sans MS" panose="030F0702030302020204" pitchFamily="66" charset="0"/>
                <a:ea typeface="Calibri" panose="020F0502020204030204" pitchFamily="34" charset="0"/>
                <a:cs typeface="Calibri" panose="020F0502020204030204" pitchFamily="34" charset="0"/>
              </a:rPr>
              <a:t>Who will</a:t>
            </a:r>
            <a:r>
              <a:rPr lang="en-US" sz="1800" b="1" u="none" dirty="0">
                <a:effectLst/>
                <a:latin typeface="Comic Sans MS" panose="030F0702030302020204" pitchFamily="66" charset="0"/>
                <a:ea typeface="Calibri" panose="020F0502020204030204" pitchFamily="34" charset="0"/>
                <a:cs typeface="Calibri" panose="020F0502020204030204" pitchFamily="34" charset="0"/>
              </a:rPr>
              <a:t> go to the park</a:t>
            </a:r>
            <a:r>
              <a:rPr lang="en-US" sz="1800" b="1" dirty="0">
                <a:effectLst/>
                <a:latin typeface="Comic Sans MS" panose="030F0702030302020204" pitchFamily="66"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Applaud all efforts.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b="1" dirty="0">
                <a:effectLst/>
                <a:latin typeface="Comic Sans MS" panose="030F0702030302020204" pitchFamily="66"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Click to move to next slide. </a:t>
            </a:r>
            <a:endParaRPr lang="en-US" sz="18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813B794-5A4F-4F47-9EB8-2D6C2FE8DF19}" type="slidenum">
              <a:rPr lang="en-US" smtClean="0"/>
              <a:t>8</a:t>
            </a:fld>
            <a:endParaRPr lang="en-US"/>
          </a:p>
        </p:txBody>
      </p:sp>
    </p:spTree>
    <p:extLst>
      <p:ext uri="{BB962C8B-B14F-4D97-AF65-F5344CB8AC3E}">
        <p14:creationId xmlns:p14="http://schemas.microsoft.com/office/powerpoint/2010/main" val="2552659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omic Sans MS" panose="030F0702030302020204" pitchFamily="66" charset="0"/>
                <a:ea typeface="Calibri" panose="020F0502020204030204" pitchFamily="34" charset="0"/>
                <a:cs typeface="Calibri" panose="020F0502020204030204" pitchFamily="34" charset="0"/>
              </a:rPr>
              <a:t>Notes to Teacher:</a:t>
            </a:r>
          </a:p>
          <a:p>
            <a:pPr marL="0" marR="0">
              <a:lnSpc>
                <a:spcPct val="115000"/>
              </a:lnSpc>
              <a:spcBef>
                <a:spcPts val="0"/>
              </a:spcBef>
              <a:spcAft>
                <a:spcPts val="0"/>
              </a:spcAft>
            </a:pPr>
            <a:endParaRPr lang="en-US" sz="1100" dirty="0">
              <a:effectLst/>
              <a:latin typeface="Comic Sans MS" panose="030F0702030302020204" pitchFamily="66" charset="0"/>
              <a:ea typeface="Calibri" panose="020F0502020204030204" pitchFamily="34" charset="0"/>
              <a:cs typeface="Calibri" panose="020F0502020204030204" pitchFamily="34" charset="0"/>
            </a:endParaRPr>
          </a:p>
          <a:p>
            <a:pPr marL="0" marR="0">
              <a:lnSpc>
                <a:spcPct val="115000"/>
              </a:lnSpc>
              <a:spcBef>
                <a:spcPts val="0"/>
              </a:spcBef>
              <a:spcAft>
                <a:spcPts val="0"/>
              </a:spcAft>
            </a:pPr>
            <a:r>
              <a:rPr lang="en-US" sz="1100" b="1" dirty="0">
                <a:effectLst/>
                <a:latin typeface="Comic Sans MS" panose="030F0702030302020204" pitchFamily="66" charset="0"/>
                <a:ea typeface="Calibri" panose="020F0502020204030204" pitchFamily="34" charset="0"/>
                <a:cs typeface="Calibri" panose="020F0502020204030204" pitchFamily="34" charset="0"/>
              </a:rPr>
              <a:t>Teacher: </a:t>
            </a:r>
            <a:r>
              <a:rPr lang="en-US" sz="1100" dirty="0">
                <a:effectLst/>
                <a:latin typeface="Comic Sans MS" panose="030F0702030302020204" pitchFamily="66" charset="0"/>
                <a:ea typeface="Calibri" panose="020F0502020204030204" pitchFamily="34" charset="0"/>
                <a:cs typeface="Calibri" panose="020F0502020204030204" pitchFamily="34" charset="0"/>
              </a:rPr>
              <a:t>“This week, you read the story, </a:t>
            </a:r>
            <a:r>
              <a:rPr lang="en-US" sz="1100" u="sng" dirty="0">
                <a:effectLst/>
                <a:latin typeface="Comic Sans MS" panose="030F0702030302020204" pitchFamily="66" charset="0"/>
                <a:ea typeface="Calibri" panose="020F0502020204030204" pitchFamily="34" charset="0"/>
                <a:cs typeface="Calibri" panose="020F0502020204030204" pitchFamily="34" charset="0"/>
              </a:rPr>
              <a:t>Who Will Say Yes?</a:t>
            </a:r>
            <a:r>
              <a:rPr lang="en-US" sz="1100" dirty="0">
                <a:effectLst/>
                <a:latin typeface="Comic Sans MS" panose="030F0702030302020204" pitchFamily="66" charset="0"/>
                <a:ea typeface="Calibri" panose="020F0502020204030204" pitchFamily="34" charset="0"/>
                <a:cs typeface="Calibri" panose="020F0502020204030204" pitchFamily="34" charset="0"/>
              </a:rPr>
              <a:t>  Let’s use our strategy to retell the story together.”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dirty="0">
                <a:effectLst/>
                <a:latin typeface="Comic Sans MS" panose="030F0702030302020204" pitchFamily="66"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dirty="0">
                <a:effectLst/>
                <a:latin typeface="Comic Sans MS" panose="030F0702030302020204" pitchFamily="66" charset="0"/>
                <a:ea typeface="Calibri" panose="020F0502020204030204" pitchFamily="34" charset="0"/>
                <a:cs typeface="Calibri" panose="020F0502020204030204" pitchFamily="34" charset="0"/>
              </a:rPr>
              <a:t>Click to bring the image to the slide.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dirty="0">
                <a:effectLst/>
                <a:latin typeface="Comic Sans MS" panose="030F0702030302020204" pitchFamily="66"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dirty="0">
                <a:effectLst/>
                <a:latin typeface="Comic Sans MS" panose="030F0702030302020204" pitchFamily="66" charset="0"/>
                <a:ea typeface="Calibri" panose="020F0502020204030204" pitchFamily="34" charset="0"/>
                <a:cs typeface="Calibri" panose="020F0502020204030204" pitchFamily="34" charset="0"/>
              </a:rPr>
              <a:t>“Let’s work on our story retell together.”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tabLst>
                <a:tab pos="457200" algn="l"/>
              </a:tabLst>
            </a:pPr>
            <a:r>
              <a:rPr lang="en-US" sz="1100" dirty="0">
                <a:effectLst/>
                <a:latin typeface="Comic Sans MS" panose="030F0702030302020204" pitchFamily="66" charset="0"/>
                <a:ea typeface="Calibri" panose="020F0502020204030204" pitchFamily="34" charset="0"/>
                <a:cs typeface="Calibri" panose="020F0502020204030204" pitchFamily="34" charset="0"/>
              </a:rPr>
              <a:t>Characters: “Who were the characters in the story?”  (Characters: Family of four.)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tabLst>
                <a:tab pos="457200" algn="l"/>
              </a:tabLst>
            </a:pPr>
            <a:r>
              <a:rPr lang="en-US" sz="1100" dirty="0">
                <a:effectLst/>
                <a:latin typeface="Comic Sans MS" panose="030F0702030302020204" pitchFamily="66" charset="0"/>
                <a:ea typeface="Calibri" panose="020F0502020204030204" pitchFamily="34" charset="0"/>
                <a:cs typeface="Calibri" panose="020F0502020204030204" pitchFamily="34" charset="0"/>
              </a:rPr>
              <a:t>Setting: “What was the setting of the story?  Where did it take place?”  (We do not really know the setting of the story.  We did see the outdoors when we looked at the huge tube and the dune.)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tabLst>
                <a:tab pos="457200" algn="l"/>
              </a:tabLst>
            </a:pPr>
            <a:r>
              <a:rPr lang="en-US" sz="1100" dirty="0">
                <a:effectLst/>
                <a:latin typeface="Comic Sans MS" panose="030F0702030302020204" pitchFamily="66" charset="0"/>
                <a:ea typeface="Calibri" panose="020F0502020204030204" pitchFamily="34" charset="0"/>
                <a:cs typeface="Calibri" panose="020F0502020204030204" pitchFamily="34" charset="0"/>
              </a:rPr>
              <a:t>Problem – “What was the problem in the story?”  (There were not any problems in the story.  The characters were presented with questions.)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tabLst>
                <a:tab pos="457200" algn="l"/>
              </a:tabLst>
            </a:pPr>
            <a:r>
              <a:rPr lang="en-US" sz="1100" dirty="0">
                <a:effectLst/>
                <a:latin typeface="Comic Sans MS" panose="030F0702030302020204" pitchFamily="66" charset="0"/>
                <a:ea typeface="Calibri" panose="020F0502020204030204" pitchFamily="34" charset="0"/>
                <a:cs typeface="Calibri" panose="020F0502020204030204" pitchFamily="34" charset="0"/>
              </a:rPr>
              <a:t>Events: “What happened in the story?”  (Someone asked who would like a cube, a cute mule, a dune and a huge tube.)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tabLst>
                <a:tab pos="914400" algn="l"/>
              </a:tabLst>
            </a:pPr>
            <a:r>
              <a:rPr lang="en-US" sz="1100" dirty="0">
                <a:effectLst/>
                <a:latin typeface="Comic Sans MS" panose="030F0702030302020204" pitchFamily="66" charset="0"/>
                <a:ea typeface="Calibri" panose="020F0502020204030204" pitchFamily="34" charset="0"/>
                <a:cs typeface="Calibri" panose="020F0502020204030204" pitchFamily="34" charset="0"/>
              </a:rPr>
              <a:t>The boy wanted to play with the cube.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tabLst>
                <a:tab pos="914400" algn="l"/>
              </a:tabLst>
            </a:pPr>
            <a:r>
              <a:rPr lang="en-US" sz="1100" dirty="0">
                <a:effectLst/>
                <a:latin typeface="Comic Sans MS" panose="030F0702030302020204" pitchFamily="66" charset="0"/>
                <a:ea typeface="Calibri" panose="020F0502020204030204" pitchFamily="34" charset="0"/>
                <a:cs typeface="Calibri" panose="020F0502020204030204" pitchFamily="34" charset="0"/>
              </a:rPr>
              <a:t>The mom wanted to ride the cute mule.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tabLst>
                <a:tab pos="914400" algn="l"/>
              </a:tabLst>
            </a:pPr>
            <a:r>
              <a:rPr lang="en-US" sz="1100" dirty="0">
                <a:effectLst/>
                <a:latin typeface="Comic Sans MS" panose="030F0702030302020204" pitchFamily="66" charset="0"/>
                <a:ea typeface="Calibri" panose="020F0502020204030204" pitchFamily="34" charset="0"/>
                <a:cs typeface="Calibri" panose="020F0502020204030204" pitchFamily="34" charset="0"/>
              </a:rPr>
              <a:t>The dad wanted to ride the dune.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tabLst>
                <a:tab pos="914400" algn="l"/>
              </a:tabLst>
            </a:pPr>
            <a:r>
              <a:rPr lang="en-US" sz="1100" dirty="0">
                <a:effectLst/>
                <a:latin typeface="Comic Sans MS" panose="030F0702030302020204" pitchFamily="66" charset="0"/>
                <a:ea typeface="Calibri" panose="020F0502020204030204" pitchFamily="34" charset="0"/>
                <a:cs typeface="Calibri" panose="020F0502020204030204" pitchFamily="34" charset="0"/>
              </a:rPr>
              <a:t>The girl wanted the huge tube.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tabLst>
                <a:tab pos="457200" algn="l"/>
              </a:tabLst>
            </a:pPr>
            <a:r>
              <a:rPr lang="en-US" sz="1100" dirty="0">
                <a:effectLst/>
                <a:latin typeface="Comic Sans MS" panose="030F0702030302020204" pitchFamily="66" charset="0"/>
                <a:ea typeface="Calibri" panose="020F0502020204030204" pitchFamily="34" charset="0"/>
                <a:cs typeface="Calibri" panose="020F0502020204030204" pitchFamily="34" charset="0"/>
              </a:rPr>
              <a:t>Ending: “What happened at the end of the story?”  (Everyone said yes to something!)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tabLst>
                <a:tab pos="457200" algn="l"/>
              </a:tabLst>
            </a:pPr>
            <a:r>
              <a:rPr lang="en-US" sz="1100" dirty="0">
                <a:effectLst/>
                <a:latin typeface="Comic Sans MS" panose="030F0702030302020204" pitchFamily="66" charset="0"/>
                <a:ea typeface="Calibri" panose="020F0502020204030204" pitchFamily="34" charset="0"/>
                <a:cs typeface="Calibri" panose="020F0502020204030204" pitchFamily="34" charset="0"/>
              </a:rPr>
              <a:t>Connection: Possible questions to ask to help student to connect to this story: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tabLst>
                <a:tab pos="914400" algn="l"/>
              </a:tabLst>
            </a:pPr>
            <a:r>
              <a:rPr lang="en-US" sz="1100" dirty="0">
                <a:effectLst/>
                <a:latin typeface="Comic Sans MS" panose="030F0702030302020204" pitchFamily="66" charset="0"/>
                <a:ea typeface="Calibri" panose="020F0502020204030204" pitchFamily="34" charset="0"/>
                <a:cs typeface="Calibri" panose="020F0502020204030204" pitchFamily="34" charset="0"/>
              </a:rPr>
              <a:t>Did you ever play with a cube?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tabLst>
                <a:tab pos="914400" algn="l"/>
              </a:tabLst>
            </a:pPr>
            <a:r>
              <a:rPr lang="en-US" sz="1100" dirty="0">
                <a:effectLst/>
                <a:latin typeface="Comic Sans MS" panose="030F0702030302020204" pitchFamily="66" charset="0"/>
                <a:ea typeface="Calibri" panose="020F0502020204030204" pitchFamily="34" charset="0"/>
                <a:cs typeface="Calibri" panose="020F0502020204030204" pitchFamily="34" charset="0"/>
              </a:rPr>
              <a:t>Did you ever see a mule?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tabLst>
                <a:tab pos="914400" algn="l"/>
              </a:tabLst>
            </a:pPr>
            <a:r>
              <a:rPr lang="en-US" sz="1100" dirty="0">
                <a:effectLst/>
                <a:latin typeface="Comic Sans MS" panose="030F0702030302020204" pitchFamily="66" charset="0"/>
                <a:ea typeface="Calibri" panose="020F0502020204030204" pitchFamily="34" charset="0"/>
                <a:cs typeface="Calibri" panose="020F0502020204030204" pitchFamily="34" charset="0"/>
              </a:rPr>
              <a:t>Did you ever see a dune?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tabLst>
                <a:tab pos="914400" algn="l"/>
              </a:tabLst>
            </a:pPr>
            <a:r>
              <a:rPr lang="en-US" sz="1100" dirty="0">
                <a:effectLst/>
                <a:latin typeface="Comic Sans MS" panose="030F0702030302020204" pitchFamily="66" charset="0"/>
                <a:ea typeface="Calibri" panose="020F0502020204030204" pitchFamily="34" charset="0"/>
                <a:cs typeface="Calibri" panose="020F0502020204030204" pitchFamily="34" charset="0"/>
              </a:rPr>
              <a:t>Did you ever ride in a huge tube?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tabLst>
                <a:tab pos="914400" algn="l"/>
              </a:tabLst>
            </a:pPr>
            <a:r>
              <a:rPr lang="en-US" sz="1100" dirty="0">
                <a:effectLst/>
                <a:latin typeface="Comic Sans MS" panose="030F0702030302020204" pitchFamily="66" charset="0"/>
                <a:ea typeface="Calibri" panose="020F0502020204030204" pitchFamily="34" charset="0"/>
                <a:cs typeface="Calibri" panose="020F0502020204030204" pitchFamily="34" charset="0"/>
              </a:rPr>
              <a:t>What was your favorite part of the story?  Why?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tabLst>
                <a:tab pos="457200" algn="l"/>
              </a:tabLst>
            </a:pPr>
            <a:r>
              <a:rPr lang="en-US" sz="1100" dirty="0">
                <a:effectLst/>
                <a:latin typeface="Comic Sans MS" panose="030F0702030302020204" pitchFamily="66" charset="0"/>
                <a:ea typeface="Calibri" panose="020F0502020204030204" pitchFamily="34" charset="0"/>
                <a:cs typeface="Calibri" panose="020F0502020204030204" pitchFamily="34" charset="0"/>
              </a:rPr>
              <a:t>Main Idea: What is this story about?  (This story was about the family saying yes to playing with a cube and riding in a huge tube, on a dune and on a cute mule.)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sz="1100" dirty="0">
                <a:effectLst/>
                <a:latin typeface="Comic Sans MS" panose="030F0702030302020204" pitchFamily="66"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100" dirty="0">
                <a:effectLst/>
                <a:latin typeface="Comic Sans MS" panose="030F0702030302020204" pitchFamily="66" charset="0"/>
                <a:ea typeface="Calibri" panose="020F0502020204030204" pitchFamily="34" charset="0"/>
                <a:cs typeface="Calibri" panose="020F0502020204030204" pitchFamily="34" charset="0"/>
              </a:rPr>
              <a:t>Applaud student’s efforts in completing this story retell.</a:t>
            </a:r>
          </a:p>
          <a:p>
            <a:pPr marL="0" marR="0">
              <a:lnSpc>
                <a:spcPct val="115000"/>
              </a:lnSpc>
              <a:spcBef>
                <a:spcPts val="0"/>
              </a:spcBef>
              <a:spcAft>
                <a:spcPts val="10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100" dirty="0">
                <a:effectLst/>
                <a:latin typeface="Comic Sans MS" panose="030F0702030302020204" pitchFamily="66" charset="0"/>
                <a:ea typeface="Calibri" panose="020F0502020204030204" pitchFamily="34" charset="0"/>
                <a:cs typeface="Calibri" panose="020F0502020204030204" pitchFamily="34" charset="0"/>
              </a:rPr>
              <a:t>Click to the next slide.</a:t>
            </a:r>
            <a:endParaRPr lang="en-US" sz="1100" b="1" dirty="0">
              <a:effectLst/>
              <a:latin typeface="Comic Sans MS" panose="030F0702030302020204" pitchFamily="66"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1813B794-5A4F-4F47-9EB8-2D6C2FE8DF19}" type="slidenum">
              <a:rPr lang="en-US" smtClean="0"/>
              <a:t>9</a:t>
            </a:fld>
            <a:endParaRPr lang="en-US"/>
          </a:p>
        </p:txBody>
      </p:sp>
    </p:spTree>
    <p:extLst>
      <p:ext uri="{BB962C8B-B14F-4D97-AF65-F5344CB8AC3E}">
        <p14:creationId xmlns:p14="http://schemas.microsoft.com/office/powerpoint/2010/main" val="1243096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36C3037-0BF7-5C43-B4C6-7CEA18ED8560}" type="datetimeFigureOut">
              <a:rPr lang="en-US" smtClean="0"/>
              <a:t>8/12/2021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384619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522024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329245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405138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6C3037-0BF7-5C43-B4C6-7CEA18ED8560}" type="datetimeFigureOut">
              <a:rPr lang="en-US" smtClean="0"/>
              <a:t>8/12/2021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670158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6C3037-0BF7-5C43-B4C6-7CEA18ED8560}" type="datetimeFigureOut">
              <a:rPr lang="en-US" smtClean="0"/>
              <a:t>8/12/2021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14263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6C3037-0BF7-5C43-B4C6-7CEA18ED8560}" type="datetimeFigureOut">
              <a:rPr lang="en-US" smtClean="0"/>
              <a:t>8/12/2021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123600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6C3037-0BF7-5C43-B4C6-7CEA18ED8560}" type="datetimeFigureOut">
              <a:rPr lang="en-US" smtClean="0"/>
              <a:t>8/12/2021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80745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6C3037-0BF7-5C43-B4C6-7CEA18ED8560}" type="datetimeFigureOut">
              <a:rPr lang="en-US" smtClean="0"/>
              <a:t>8/12/2021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4110805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6C3037-0BF7-5C43-B4C6-7CEA18ED8560}" type="datetimeFigureOut">
              <a:rPr lang="en-US" smtClean="0"/>
              <a:t>8/12/2021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786281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6C3037-0BF7-5C43-B4C6-7CEA18ED8560}" type="datetimeFigureOut">
              <a:rPr lang="en-US" smtClean="0"/>
              <a:t>8/12/2021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4030092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7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5/2012</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7" name="Picture 6" descr="sign_pic.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378957" y="6126163"/>
            <a:ext cx="469245" cy="595311"/>
          </a:xfrm>
          <a:prstGeom prst="rect">
            <a:avLst/>
          </a:prstGeom>
        </p:spPr>
      </p:pic>
      <p:sp>
        <p:nvSpPr>
          <p:cNvPr id="9" name="Rectangle 8"/>
          <p:cNvSpPr/>
          <p:nvPr userDrawn="1"/>
        </p:nvSpPr>
        <p:spPr>
          <a:xfrm>
            <a:off x="6364853" y="6413698"/>
            <a:ext cx="2089494" cy="307777"/>
          </a:xfrm>
          <a:prstGeom prst="rect">
            <a:avLst/>
          </a:prstGeom>
        </p:spPr>
        <p:txBody>
          <a:bodyPr wrap="square">
            <a:spAutoFit/>
          </a:bodyPr>
          <a:lstStyle/>
          <a:p>
            <a:pPr algn="l"/>
            <a:r>
              <a:rPr lang="en-US" sz="1400" dirty="0">
                <a:solidFill>
                  <a:schemeClr val="bg1">
                    <a:lumMod val="65000"/>
                  </a:schemeClr>
                </a:solidFill>
              </a:rPr>
              <a:t>HOST: MOLLY ENOCKSON </a:t>
            </a:r>
          </a:p>
        </p:txBody>
      </p:sp>
    </p:spTree>
    <p:extLst>
      <p:ext uri="{BB962C8B-B14F-4D97-AF65-F5344CB8AC3E}">
        <p14:creationId xmlns:p14="http://schemas.microsoft.com/office/powerpoint/2010/main" val="1540261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rgbClr val="182C6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3B7ABE"/>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3B7ABE"/>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3B7ABE"/>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3B7ABE"/>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3B7AB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13B7-8E9E-42BB-8F4D-0CCE26455008}"/>
              </a:ext>
            </a:extLst>
          </p:cNvPr>
          <p:cNvSpPr>
            <a:spLocks noGrp="1"/>
          </p:cNvSpPr>
          <p:nvPr>
            <p:ph type="ctrTitle"/>
          </p:nvPr>
        </p:nvSpPr>
        <p:spPr/>
        <p:txBody>
          <a:bodyPr>
            <a:normAutofit/>
          </a:bodyPr>
          <a:lstStyle/>
          <a:p>
            <a:r>
              <a:rPr lang="en-US" sz="6000" dirty="0">
                <a:latin typeface="Comic Sans MS" panose="030F0902030302020204" pitchFamily="66" charset="0"/>
              </a:rPr>
              <a:t>Phonics of the Week</a:t>
            </a:r>
          </a:p>
        </p:txBody>
      </p:sp>
      <p:sp>
        <p:nvSpPr>
          <p:cNvPr id="3" name="Subtitle 2">
            <a:extLst>
              <a:ext uri="{FF2B5EF4-FFF2-40B4-BE49-F238E27FC236}">
                <a16:creationId xmlns:a16="http://schemas.microsoft.com/office/drawing/2014/main" id="{0AE881EE-D65D-48D7-8CA4-D12A9075449A}"/>
              </a:ext>
            </a:extLst>
          </p:cNvPr>
          <p:cNvSpPr>
            <a:spLocks noGrp="1"/>
          </p:cNvSpPr>
          <p:nvPr>
            <p:ph type="subTitle" idx="1"/>
          </p:nvPr>
        </p:nvSpPr>
        <p:spPr/>
        <p:txBody>
          <a:bodyPr>
            <a:normAutofit/>
          </a:bodyPr>
          <a:lstStyle/>
          <a:p>
            <a:r>
              <a:rPr lang="en-US" sz="4000" dirty="0">
                <a:latin typeface="Comic Sans MS" panose="030F0902030302020204" pitchFamily="66" charset="0"/>
              </a:rPr>
              <a:t>Long u; _</a:t>
            </a:r>
            <a:r>
              <a:rPr lang="en-US" sz="4000" dirty="0" err="1">
                <a:latin typeface="Comic Sans MS" panose="030F0902030302020204" pitchFamily="66" charset="0"/>
              </a:rPr>
              <a:t>u_e</a:t>
            </a:r>
            <a:endParaRPr lang="en-US" sz="4000" dirty="0">
              <a:latin typeface="Comic Sans MS" panose="030F0902030302020204" pitchFamily="66" charset="0"/>
            </a:endParaRPr>
          </a:p>
        </p:txBody>
      </p:sp>
    </p:spTree>
    <p:extLst>
      <p:ext uri="{BB962C8B-B14F-4D97-AF65-F5344CB8AC3E}">
        <p14:creationId xmlns:p14="http://schemas.microsoft.com/office/powerpoint/2010/main" val="3328551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13B7-8E9E-42BB-8F4D-0CCE26455008}"/>
              </a:ext>
            </a:extLst>
          </p:cNvPr>
          <p:cNvSpPr>
            <a:spLocks noGrp="1"/>
          </p:cNvSpPr>
          <p:nvPr>
            <p:ph type="ctrTitle"/>
          </p:nvPr>
        </p:nvSpPr>
        <p:spPr/>
        <p:txBody>
          <a:bodyPr>
            <a:normAutofit/>
          </a:bodyPr>
          <a:lstStyle/>
          <a:p>
            <a:r>
              <a:rPr lang="en-US" sz="6000" dirty="0">
                <a:latin typeface="Comic Sans MS" panose="030F0902030302020204" pitchFamily="66" charset="0"/>
              </a:rPr>
              <a:t>Q &amp; A</a:t>
            </a:r>
          </a:p>
        </p:txBody>
      </p:sp>
      <p:sp>
        <p:nvSpPr>
          <p:cNvPr id="3" name="Subtitle 2">
            <a:extLst>
              <a:ext uri="{FF2B5EF4-FFF2-40B4-BE49-F238E27FC236}">
                <a16:creationId xmlns:a16="http://schemas.microsoft.com/office/drawing/2014/main" id="{0AE881EE-D65D-48D7-8CA4-D12A9075449A}"/>
              </a:ext>
            </a:extLst>
          </p:cNvPr>
          <p:cNvSpPr>
            <a:spLocks noGrp="1"/>
          </p:cNvSpPr>
          <p:nvPr>
            <p:ph type="subTitle" idx="1"/>
          </p:nvPr>
        </p:nvSpPr>
        <p:spPr/>
        <p:txBody>
          <a:bodyPr>
            <a:normAutofit/>
          </a:bodyPr>
          <a:lstStyle/>
          <a:p>
            <a:r>
              <a:rPr lang="en-US" sz="4000" dirty="0">
                <a:latin typeface="Comic Sans MS" panose="030F0902030302020204" pitchFamily="66" charset="0"/>
              </a:rPr>
              <a:t>Any Questions?</a:t>
            </a:r>
          </a:p>
        </p:txBody>
      </p:sp>
    </p:spTree>
    <p:extLst>
      <p:ext uri="{BB962C8B-B14F-4D97-AF65-F5344CB8AC3E}">
        <p14:creationId xmlns:p14="http://schemas.microsoft.com/office/powerpoint/2010/main" val="3717781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717C2-5DBC-4E59-8BB3-763F8AC63E22}"/>
              </a:ext>
            </a:extLst>
          </p:cNvPr>
          <p:cNvSpPr>
            <a:spLocks noGrp="1"/>
          </p:cNvSpPr>
          <p:nvPr>
            <p:ph type="title"/>
          </p:nvPr>
        </p:nvSpPr>
        <p:spPr>
          <a:xfrm>
            <a:off x="457200" y="475091"/>
            <a:ext cx="8229600" cy="1143000"/>
          </a:xfrm>
        </p:spPr>
        <p:txBody>
          <a:bodyPr>
            <a:normAutofit fontScale="90000"/>
          </a:bodyPr>
          <a:lstStyle/>
          <a:p>
            <a:r>
              <a:rPr lang="en-US" sz="5300" dirty="0">
                <a:latin typeface="Comic Sans MS" panose="030F0702030302020204" pitchFamily="66" charset="0"/>
              </a:rPr>
              <a:t>Check It Out!</a:t>
            </a:r>
            <a:br>
              <a:rPr lang="en-US" dirty="0">
                <a:latin typeface="Comic Sans MS" panose="030F0702030302020204" pitchFamily="66" charset="0"/>
              </a:rPr>
            </a:br>
            <a:endParaRPr lang="en-US" dirty="0">
              <a:latin typeface="Comic Sans MS" panose="030F0702030302020204" pitchFamily="66" charset="0"/>
            </a:endParaRPr>
          </a:p>
        </p:txBody>
      </p:sp>
      <p:sp>
        <p:nvSpPr>
          <p:cNvPr id="17" name="TextBox 16">
            <a:extLst>
              <a:ext uri="{FF2B5EF4-FFF2-40B4-BE49-F238E27FC236}">
                <a16:creationId xmlns:a16="http://schemas.microsoft.com/office/drawing/2014/main" id="{5E5DBD73-073C-4FEA-9C36-29EF6C2E911E}"/>
              </a:ext>
            </a:extLst>
          </p:cNvPr>
          <p:cNvSpPr txBox="1"/>
          <p:nvPr/>
        </p:nvSpPr>
        <p:spPr>
          <a:xfrm>
            <a:off x="1257870" y="5089362"/>
            <a:ext cx="1467330" cy="553998"/>
          </a:xfrm>
          <a:prstGeom prst="rect">
            <a:avLst/>
          </a:prstGeom>
          <a:noFill/>
        </p:spPr>
        <p:txBody>
          <a:bodyPr wrap="square" rtlCol="0">
            <a:spAutoFit/>
          </a:bodyPr>
          <a:lstStyle/>
          <a:p>
            <a:r>
              <a:rPr lang="en-US" sz="3000" dirty="0">
                <a:latin typeface="Comic Sans MS" panose="030F0702030302020204" pitchFamily="66" charset="0"/>
              </a:rPr>
              <a:t>unicorn</a:t>
            </a:r>
          </a:p>
        </p:txBody>
      </p:sp>
      <p:sp>
        <p:nvSpPr>
          <p:cNvPr id="5" name="TextBox 4">
            <a:extLst>
              <a:ext uri="{FF2B5EF4-FFF2-40B4-BE49-F238E27FC236}">
                <a16:creationId xmlns:a16="http://schemas.microsoft.com/office/drawing/2014/main" id="{F13CD618-EA38-4796-AC51-5FFACD2AA308}"/>
              </a:ext>
            </a:extLst>
          </p:cNvPr>
          <p:cNvSpPr txBox="1"/>
          <p:nvPr/>
        </p:nvSpPr>
        <p:spPr>
          <a:xfrm>
            <a:off x="6585057" y="5089362"/>
            <a:ext cx="1741660" cy="553998"/>
          </a:xfrm>
          <a:prstGeom prst="rect">
            <a:avLst/>
          </a:prstGeom>
          <a:noFill/>
        </p:spPr>
        <p:txBody>
          <a:bodyPr wrap="square" rtlCol="0">
            <a:spAutoFit/>
          </a:bodyPr>
          <a:lstStyle/>
          <a:p>
            <a:r>
              <a:rPr lang="en-US" sz="3000" dirty="0">
                <a:latin typeface="Comic Sans MS" panose="030F0702030302020204" pitchFamily="66" charset="0"/>
              </a:rPr>
              <a:t>unicycle</a:t>
            </a:r>
          </a:p>
        </p:txBody>
      </p:sp>
      <p:sp>
        <p:nvSpPr>
          <p:cNvPr id="4" name="TextBox 3">
            <a:extLst>
              <a:ext uri="{FF2B5EF4-FFF2-40B4-BE49-F238E27FC236}">
                <a16:creationId xmlns:a16="http://schemas.microsoft.com/office/drawing/2014/main" id="{0ABE2D8F-C0AF-4E29-B8F5-6E443AC50CA6}"/>
              </a:ext>
            </a:extLst>
          </p:cNvPr>
          <p:cNvSpPr txBox="1"/>
          <p:nvPr/>
        </p:nvSpPr>
        <p:spPr>
          <a:xfrm>
            <a:off x="4110139" y="2666133"/>
            <a:ext cx="1467330" cy="1169551"/>
          </a:xfrm>
          <a:prstGeom prst="rect">
            <a:avLst/>
          </a:prstGeom>
          <a:noFill/>
        </p:spPr>
        <p:txBody>
          <a:bodyPr wrap="square" rtlCol="0">
            <a:spAutoFit/>
          </a:bodyPr>
          <a:lstStyle/>
          <a:p>
            <a:r>
              <a:rPr lang="en-US" sz="7000" b="1" dirty="0" err="1">
                <a:latin typeface="Comic Sans MS" panose="030F0702030302020204" pitchFamily="66" charset="0"/>
              </a:rPr>
              <a:t>Uu</a:t>
            </a:r>
            <a:endParaRPr lang="en-US" sz="7000" b="1" dirty="0">
              <a:latin typeface="Comic Sans MS" panose="030F0702030302020204" pitchFamily="66" charset="0"/>
            </a:endParaRPr>
          </a:p>
        </p:txBody>
      </p:sp>
      <p:pic>
        <p:nvPicPr>
          <p:cNvPr id="6" name="Picture 2">
            <a:extLst>
              <a:ext uri="{FF2B5EF4-FFF2-40B4-BE49-F238E27FC236}">
                <a16:creationId xmlns:a16="http://schemas.microsoft.com/office/drawing/2014/main" id="{E0591956-99B1-4353-96EA-8895A3238A8C}"/>
              </a:ext>
            </a:extLst>
          </p:cNvPr>
          <p:cNvPicPr>
            <a:picLocks noChangeAspect="1" noChangeArrowheads="1"/>
          </p:cNvPicPr>
          <p:nvPr/>
        </p:nvPicPr>
        <p:blipFill>
          <a:blip r:embed="rId3"/>
          <a:srcRect/>
          <a:stretch/>
        </p:blipFill>
        <p:spPr bwMode="auto">
          <a:xfrm>
            <a:off x="700034" y="1390650"/>
            <a:ext cx="2583003" cy="34930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3C5FA45-BA88-4FEB-9FDC-2A1693AB52F6}"/>
              </a:ext>
            </a:extLst>
          </p:cNvPr>
          <p:cNvPicPr>
            <a:picLocks noChangeAspect="1" noChangeArrowheads="1"/>
          </p:cNvPicPr>
          <p:nvPr/>
        </p:nvPicPr>
        <p:blipFill>
          <a:blip r:embed="rId4"/>
          <a:srcRect/>
          <a:stretch/>
        </p:blipFill>
        <p:spPr bwMode="auto">
          <a:xfrm>
            <a:off x="6234696" y="1617066"/>
            <a:ext cx="2054648" cy="3266661"/>
          </a:xfrm>
          <a:prstGeom prst="rect">
            <a:avLst/>
          </a:prstGeom>
          <a:noFill/>
          <a:extLst>
            <a:ext uri="{909E8E84-426E-40DD-AFC4-6F175D3DCCD1}">
              <a14:hiddenFill xmlns:a14="http://schemas.microsoft.com/office/drawing/2010/main">
                <a:solidFill>
                  <a:srgbClr val="FFFFFF"/>
                </a:solidFill>
              </a14:hiddenFill>
            </a:ext>
          </a:extLst>
        </p:spPr>
      </p:pic>
      <p:sp>
        <p:nvSpPr>
          <p:cNvPr id="8" name="Flowchart: Connector 7">
            <a:extLst>
              <a:ext uri="{FF2B5EF4-FFF2-40B4-BE49-F238E27FC236}">
                <a16:creationId xmlns:a16="http://schemas.microsoft.com/office/drawing/2014/main" id="{CCDBC737-6704-4F6D-A378-AFD0A90325BB}"/>
              </a:ext>
            </a:extLst>
          </p:cNvPr>
          <p:cNvSpPr/>
          <p:nvPr/>
        </p:nvSpPr>
        <p:spPr>
          <a:xfrm>
            <a:off x="3889481" y="2410691"/>
            <a:ext cx="1791897" cy="1808018"/>
          </a:xfrm>
          <a:prstGeom prst="flowChartConnector">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912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p:bldP spid="4" grpId="0"/>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4648FD-17AC-4092-8EF9-1C996FDEB931}"/>
              </a:ext>
            </a:extLst>
          </p:cNvPr>
          <p:cNvSpPr txBox="1"/>
          <p:nvPr/>
        </p:nvSpPr>
        <p:spPr>
          <a:xfrm>
            <a:off x="359228" y="373413"/>
            <a:ext cx="8425543" cy="861774"/>
          </a:xfrm>
          <a:prstGeom prst="rect">
            <a:avLst/>
          </a:prstGeom>
          <a:noFill/>
        </p:spPr>
        <p:txBody>
          <a:bodyPr wrap="square" rtlCol="0">
            <a:spAutoFit/>
          </a:bodyPr>
          <a:lstStyle/>
          <a:p>
            <a:pPr algn="ctr"/>
            <a:r>
              <a:rPr lang="en-US" sz="5000" dirty="0">
                <a:solidFill>
                  <a:srgbClr val="003399"/>
                </a:solidFill>
                <a:latin typeface="Comic Sans MS" panose="030F0702030302020204" pitchFamily="66" charset="0"/>
              </a:rPr>
              <a:t>Let’s Practice!</a:t>
            </a:r>
          </a:p>
        </p:txBody>
      </p:sp>
      <p:sp>
        <p:nvSpPr>
          <p:cNvPr id="12" name="TextBox 11">
            <a:extLst>
              <a:ext uri="{FF2B5EF4-FFF2-40B4-BE49-F238E27FC236}">
                <a16:creationId xmlns:a16="http://schemas.microsoft.com/office/drawing/2014/main" id="{6C87255D-FCD9-42D0-804B-347CE1ABF465}"/>
              </a:ext>
            </a:extLst>
          </p:cNvPr>
          <p:cNvSpPr txBox="1"/>
          <p:nvPr/>
        </p:nvSpPr>
        <p:spPr>
          <a:xfrm>
            <a:off x="3842803" y="3075183"/>
            <a:ext cx="2060016" cy="1169551"/>
          </a:xfrm>
          <a:prstGeom prst="rect">
            <a:avLst/>
          </a:prstGeom>
          <a:noFill/>
        </p:spPr>
        <p:txBody>
          <a:bodyPr wrap="square" rtlCol="0">
            <a:spAutoFit/>
          </a:bodyPr>
          <a:lstStyle/>
          <a:p>
            <a:r>
              <a:rPr lang="en-US" sz="7000" dirty="0" err="1">
                <a:latin typeface="Comic Sans MS" panose="030F0702030302020204" pitchFamily="66" charset="0"/>
              </a:rPr>
              <a:t>Uu</a:t>
            </a:r>
            <a:endParaRPr lang="en-US" sz="7000" dirty="0">
              <a:latin typeface="Comic Sans MS" panose="030F0702030302020204" pitchFamily="66" charset="0"/>
            </a:endParaRPr>
          </a:p>
        </p:txBody>
      </p:sp>
      <p:pic>
        <p:nvPicPr>
          <p:cNvPr id="2" name="Picture 2">
            <a:extLst>
              <a:ext uri="{FF2B5EF4-FFF2-40B4-BE49-F238E27FC236}">
                <a16:creationId xmlns:a16="http://schemas.microsoft.com/office/drawing/2014/main" id="{A9B1B12B-4099-4233-A701-0744205D5A8B}"/>
              </a:ext>
            </a:extLst>
          </p:cNvPr>
          <p:cNvPicPr>
            <a:picLocks noChangeAspect="1" noChangeArrowheads="1"/>
          </p:cNvPicPr>
          <p:nvPr/>
        </p:nvPicPr>
        <p:blipFill>
          <a:blip r:embed="rId3"/>
          <a:srcRect/>
          <a:stretch/>
        </p:blipFill>
        <p:spPr bwMode="auto">
          <a:xfrm>
            <a:off x="0" y="1449784"/>
            <a:ext cx="3732200" cy="27350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D0BB76A-2CE4-4DAC-8623-C72C0862D6D8}"/>
              </a:ext>
            </a:extLst>
          </p:cNvPr>
          <p:cNvSpPr txBox="1"/>
          <p:nvPr/>
        </p:nvSpPr>
        <p:spPr>
          <a:xfrm>
            <a:off x="359228" y="4613175"/>
            <a:ext cx="2848857" cy="1015663"/>
          </a:xfrm>
          <a:prstGeom prst="rect">
            <a:avLst/>
          </a:prstGeom>
          <a:noFill/>
        </p:spPr>
        <p:txBody>
          <a:bodyPr wrap="none" rtlCol="0">
            <a:spAutoFit/>
          </a:bodyPr>
          <a:lstStyle/>
          <a:p>
            <a:pPr algn="ctr"/>
            <a:r>
              <a:rPr lang="en-US" sz="3000" u="sng" dirty="0">
                <a:latin typeface="Comic Sans MS" panose="030F0702030302020204" pitchFamily="66" charset="0"/>
              </a:rPr>
              <a:t>U</a:t>
            </a:r>
            <a:r>
              <a:rPr lang="en-US" sz="3000" dirty="0">
                <a:latin typeface="Comic Sans MS" panose="030F0702030302020204" pitchFamily="66" charset="0"/>
              </a:rPr>
              <a:t>nited States </a:t>
            </a:r>
          </a:p>
          <a:p>
            <a:pPr algn="ctr"/>
            <a:r>
              <a:rPr lang="en-US" sz="3000" dirty="0">
                <a:latin typeface="Comic Sans MS" panose="030F0702030302020204" pitchFamily="66" charset="0"/>
              </a:rPr>
              <a:t>of America</a:t>
            </a:r>
          </a:p>
        </p:txBody>
      </p:sp>
      <p:pic>
        <p:nvPicPr>
          <p:cNvPr id="2052" name="Picture 4">
            <a:extLst>
              <a:ext uri="{FF2B5EF4-FFF2-40B4-BE49-F238E27FC236}">
                <a16:creationId xmlns:a16="http://schemas.microsoft.com/office/drawing/2014/main" id="{BD4E8EF1-F5D6-4AFE-9293-9F5834725CC3}"/>
              </a:ext>
            </a:extLst>
          </p:cNvPr>
          <p:cNvPicPr>
            <a:picLocks noChangeAspect="1" noChangeArrowheads="1"/>
          </p:cNvPicPr>
          <p:nvPr/>
        </p:nvPicPr>
        <p:blipFill>
          <a:blip r:embed="rId4"/>
          <a:srcRect/>
          <a:stretch/>
        </p:blipFill>
        <p:spPr bwMode="auto">
          <a:xfrm>
            <a:off x="5751297" y="1778629"/>
            <a:ext cx="3154646" cy="388864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258B85C7-1FD2-4A29-BC1F-C4C388FA03AE}"/>
              </a:ext>
            </a:extLst>
          </p:cNvPr>
          <p:cNvSpPr/>
          <p:nvPr/>
        </p:nvSpPr>
        <p:spPr>
          <a:xfrm>
            <a:off x="3657601" y="2888680"/>
            <a:ext cx="1643598" cy="1675820"/>
          </a:xfrm>
          <a:prstGeom prst="roundRect">
            <a:avLst/>
          </a:prstGeom>
          <a:noFill/>
          <a:ln w="38100">
            <a:solidFill>
              <a:srgbClr val="00339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E607B68-DF80-42BE-9108-DFEF5D937714}"/>
              </a:ext>
            </a:extLst>
          </p:cNvPr>
          <p:cNvSpPr txBox="1"/>
          <p:nvPr/>
        </p:nvSpPr>
        <p:spPr>
          <a:xfrm>
            <a:off x="6843551" y="6051382"/>
            <a:ext cx="970137" cy="553998"/>
          </a:xfrm>
          <a:prstGeom prst="rect">
            <a:avLst/>
          </a:prstGeom>
          <a:noFill/>
        </p:spPr>
        <p:txBody>
          <a:bodyPr wrap="none" rtlCol="0">
            <a:spAutoFit/>
          </a:bodyPr>
          <a:lstStyle/>
          <a:p>
            <a:r>
              <a:rPr lang="en-US" sz="3000" u="sng" dirty="0">
                <a:latin typeface="Comic Sans MS" panose="030F0702030302020204" pitchFamily="66" charset="0"/>
              </a:rPr>
              <a:t>t</a:t>
            </a:r>
            <a:r>
              <a:rPr lang="en-US" sz="3000" dirty="0">
                <a:latin typeface="Comic Sans MS" panose="030F0702030302020204" pitchFamily="66" charset="0"/>
              </a:rPr>
              <a:t>ree</a:t>
            </a:r>
          </a:p>
        </p:txBody>
      </p:sp>
    </p:spTree>
    <p:extLst>
      <p:ext uri="{BB962C8B-B14F-4D97-AF65-F5344CB8AC3E}">
        <p14:creationId xmlns:p14="http://schemas.microsoft.com/office/powerpoint/2010/main" val="80660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5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2052"/>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P spid="9" grpId="0" animBg="1"/>
      <p:bldP spid="10" grpId="0"/>
      <p:bldP spid="1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p:txBody>
          <a:bodyPr>
            <a:normAutofit fontScale="90000"/>
          </a:bodyPr>
          <a:lstStyle/>
          <a:p>
            <a:br>
              <a:rPr lang="en-US" dirty="0">
                <a:latin typeface="Comic Sans MS" panose="030F0702030302020204" pitchFamily="66" charset="0"/>
              </a:rPr>
            </a:br>
            <a:endParaRPr lang="en-US" dirty="0">
              <a:latin typeface="Comic Sans MS" panose="030F0702030302020204" pitchFamily="66" charset="0"/>
            </a:endParaRPr>
          </a:p>
        </p:txBody>
      </p:sp>
      <p:sp>
        <p:nvSpPr>
          <p:cNvPr id="3" name="TextBox 2">
            <a:extLst>
              <a:ext uri="{FF2B5EF4-FFF2-40B4-BE49-F238E27FC236}">
                <a16:creationId xmlns:a16="http://schemas.microsoft.com/office/drawing/2014/main" id="{C6236C7E-4CF7-47B0-9EF0-7409421C14A4}"/>
              </a:ext>
            </a:extLst>
          </p:cNvPr>
          <p:cNvSpPr txBox="1"/>
          <p:nvPr/>
        </p:nvSpPr>
        <p:spPr>
          <a:xfrm>
            <a:off x="2475110" y="415251"/>
            <a:ext cx="4193777" cy="861774"/>
          </a:xfrm>
          <a:prstGeom prst="rect">
            <a:avLst/>
          </a:prstGeom>
          <a:noFill/>
        </p:spPr>
        <p:txBody>
          <a:bodyPr wrap="none" rtlCol="0">
            <a:spAutoFit/>
          </a:bodyPr>
          <a:lstStyle/>
          <a:p>
            <a:r>
              <a:rPr lang="en-US" sz="5000" dirty="0">
                <a:solidFill>
                  <a:srgbClr val="283B80"/>
                </a:solidFill>
                <a:latin typeface="Comic Sans MS" panose="030F0702030302020204" pitchFamily="66" charset="0"/>
              </a:rPr>
              <a:t>Sound It Out</a:t>
            </a:r>
          </a:p>
        </p:txBody>
      </p:sp>
      <p:sp>
        <p:nvSpPr>
          <p:cNvPr id="18" name="TextBox 17">
            <a:extLst>
              <a:ext uri="{FF2B5EF4-FFF2-40B4-BE49-F238E27FC236}">
                <a16:creationId xmlns:a16="http://schemas.microsoft.com/office/drawing/2014/main" id="{5E04D918-EDA4-466E-82BE-D20A0486967A}"/>
              </a:ext>
            </a:extLst>
          </p:cNvPr>
          <p:cNvSpPr txBox="1"/>
          <p:nvPr/>
        </p:nvSpPr>
        <p:spPr>
          <a:xfrm>
            <a:off x="3894287" y="4350543"/>
            <a:ext cx="1859805" cy="1015663"/>
          </a:xfrm>
          <a:prstGeom prst="rect">
            <a:avLst/>
          </a:prstGeom>
          <a:noFill/>
        </p:spPr>
        <p:txBody>
          <a:bodyPr wrap="none" rtlCol="0">
            <a:spAutoFit/>
          </a:bodyPr>
          <a:lstStyle/>
          <a:p>
            <a:r>
              <a:rPr lang="en-US" sz="6000" dirty="0">
                <a:latin typeface="Comic Sans MS" panose="030F0702030302020204" pitchFamily="66" charset="0"/>
              </a:rPr>
              <a:t>c</a:t>
            </a:r>
            <a:r>
              <a:rPr lang="en-US" sz="6000" u="sng" dirty="0">
                <a:latin typeface="Comic Sans MS" panose="030F0702030302020204" pitchFamily="66" charset="0"/>
              </a:rPr>
              <a:t>u</a:t>
            </a:r>
            <a:r>
              <a:rPr lang="en-US" sz="6000" dirty="0">
                <a:latin typeface="Comic Sans MS" panose="030F0702030302020204" pitchFamily="66" charset="0"/>
              </a:rPr>
              <a:t>b</a:t>
            </a:r>
            <a:r>
              <a:rPr lang="en-US" sz="6000" u="sng" dirty="0">
                <a:latin typeface="Comic Sans MS" panose="030F0702030302020204" pitchFamily="66" charset="0"/>
              </a:rPr>
              <a:t>e</a:t>
            </a:r>
          </a:p>
        </p:txBody>
      </p:sp>
      <p:cxnSp>
        <p:nvCxnSpPr>
          <p:cNvPr id="5" name="Straight Connector 4">
            <a:extLst>
              <a:ext uri="{FF2B5EF4-FFF2-40B4-BE49-F238E27FC236}">
                <a16:creationId xmlns:a16="http://schemas.microsoft.com/office/drawing/2014/main" id="{EFE869AD-8273-47A3-B76E-AFAF8797A898}"/>
              </a:ext>
            </a:extLst>
          </p:cNvPr>
          <p:cNvCxnSpPr/>
          <p:nvPr/>
        </p:nvCxnSpPr>
        <p:spPr>
          <a:xfrm>
            <a:off x="5193495" y="4505444"/>
            <a:ext cx="579931" cy="70585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0D297441-590A-4F9E-AB5A-1CB67E4992D8}"/>
              </a:ext>
            </a:extLst>
          </p:cNvPr>
          <p:cNvSpPr txBox="1"/>
          <p:nvPr/>
        </p:nvSpPr>
        <p:spPr>
          <a:xfrm>
            <a:off x="3686981" y="2866272"/>
            <a:ext cx="447558" cy="707886"/>
          </a:xfrm>
          <a:prstGeom prst="rect">
            <a:avLst/>
          </a:prstGeom>
          <a:noFill/>
        </p:spPr>
        <p:txBody>
          <a:bodyPr wrap="none" rtlCol="0">
            <a:spAutoFit/>
          </a:bodyPr>
          <a:lstStyle/>
          <a:p>
            <a:r>
              <a:rPr lang="en-US" sz="4000" dirty="0">
                <a:latin typeface="Comic Sans MS" panose="030F0702030302020204" pitchFamily="66" charset="0"/>
              </a:rPr>
              <a:t>c</a:t>
            </a:r>
          </a:p>
        </p:txBody>
      </p:sp>
      <p:sp>
        <p:nvSpPr>
          <p:cNvPr id="10" name="TextBox 9">
            <a:extLst>
              <a:ext uri="{FF2B5EF4-FFF2-40B4-BE49-F238E27FC236}">
                <a16:creationId xmlns:a16="http://schemas.microsoft.com/office/drawing/2014/main" id="{B925BF5C-F04C-483A-8FDA-8260CC0CF047}"/>
              </a:ext>
            </a:extLst>
          </p:cNvPr>
          <p:cNvSpPr txBox="1"/>
          <p:nvPr/>
        </p:nvSpPr>
        <p:spPr>
          <a:xfrm>
            <a:off x="4323320" y="2900982"/>
            <a:ext cx="450764" cy="707886"/>
          </a:xfrm>
          <a:prstGeom prst="rect">
            <a:avLst/>
          </a:prstGeom>
          <a:noFill/>
        </p:spPr>
        <p:txBody>
          <a:bodyPr wrap="none" rtlCol="0">
            <a:spAutoFit/>
          </a:bodyPr>
          <a:lstStyle/>
          <a:p>
            <a:r>
              <a:rPr lang="en-US" sz="4000" dirty="0">
                <a:latin typeface="Comic Sans MS" panose="030F0702030302020204" pitchFamily="66" charset="0"/>
              </a:rPr>
              <a:t>u</a:t>
            </a:r>
          </a:p>
        </p:txBody>
      </p:sp>
      <p:sp>
        <p:nvSpPr>
          <p:cNvPr id="11" name="TextBox 10">
            <a:extLst>
              <a:ext uri="{FF2B5EF4-FFF2-40B4-BE49-F238E27FC236}">
                <a16:creationId xmlns:a16="http://schemas.microsoft.com/office/drawing/2014/main" id="{AC788FDB-E334-4B52-B586-24D920815F5A}"/>
              </a:ext>
            </a:extLst>
          </p:cNvPr>
          <p:cNvSpPr txBox="1"/>
          <p:nvPr/>
        </p:nvSpPr>
        <p:spPr>
          <a:xfrm>
            <a:off x="4948877" y="2912276"/>
            <a:ext cx="489236" cy="707886"/>
          </a:xfrm>
          <a:prstGeom prst="rect">
            <a:avLst/>
          </a:prstGeom>
          <a:noFill/>
        </p:spPr>
        <p:txBody>
          <a:bodyPr wrap="none" rtlCol="0">
            <a:spAutoFit/>
          </a:bodyPr>
          <a:lstStyle/>
          <a:p>
            <a:r>
              <a:rPr lang="en-US" sz="4000" dirty="0">
                <a:latin typeface="Comic Sans MS" panose="030F0702030302020204" pitchFamily="66" charset="0"/>
              </a:rPr>
              <a:t>b</a:t>
            </a:r>
          </a:p>
        </p:txBody>
      </p:sp>
      <p:sp>
        <p:nvSpPr>
          <p:cNvPr id="12" name="TextBox 11">
            <a:extLst>
              <a:ext uri="{FF2B5EF4-FFF2-40B4-BE49-F238E27FC236}">
                <a16:creationId xmlns:a16="http://schemas.microsoft.com/office/drawing/2014/main" id="{1ABC8BC6-9C9F-4637-8B88-4FD8621CBEBD}"/>
              </a:ext>
            </a:extLst>
          </p:cNvPr>
          <p:cNvSpPr txBox="1"/>
          <p:nvPr/>
        </p:nvSpPr>
        <p:spPr>
          <a:xfrm>
            <a:off x="5521496" y="2858537"/>
            <a:ext cx="465192" cy="707886"/>
          </a:xfrm>
          <a:prstGeom prst="rect">
            <a:avLst/>
          </a:prstGeom>
          <a:noFill/>
        </p:spPr>
        <p:txBody>
          <a:bodyPr wrap="none" rtlCol="0">
            <a:spAutoFit/>
          </a:bodyPr>
          <a:lstStyle/>
          <a:p>
            <a:r>
              <a:rPr lang="en-US" sz="4000" dirty="0">
                <a:latin typeface="Comic Sans MS" panose="030F0702030302020204" pitchFamily="66" charset="0"/>
              </a:rPr>
              <a:t>e</a:t>
            </a:r>
          </a:p>
        </p:txBody>
      </p:sp>
      <p:cxnSp>
        <p:nvCxnSpPr>
          <p:cNvPr id="14" name="Straight Connector 13">
            <a:extLst>
              <a:ext uri="{FF2B5EF4-FFF2-40B4-BE49-F238E27FC236}">
                <a16:creationId xmlns:a16="http://schemas.microsoft.com/office/drawing/2014/main" id="{3A4746E2-189A-4F11-A44B-A1962A2DB5B3}"/>
              </a:ext>
            </a:extLst>
          </p:cNvPr>
          <p:cNvCxnSpPr/>
          <p:nvPr/>
        </p:nvCxnSpPr>
        <p:spPr>
          <a:xfrm>
            <a:off x="5601384" y="2958681"/>
            <a:ext cx="455025" cy="68426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BFCA8994-7B8A-4258-9A22-C08D54002753}"/>
              </a:ext>
            </a:extLst>
          </p:cNvPr>
          <p:cNvCxnSpPr>
            <a:cxnSpLocks/>
          </p:cNvCxnSpPr>
          <p:nvPr/>
        </p:nvCxnSpPr>
        <p:spPr>
          <a:xfrm>
            <a:off x="4759094" y="3595255"/>
            <a:ext cx="0" cy="76688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EB644D22-5DFC-4659-BAF7-FD1F1A8EBE96}"/>
              </a:ext>
            </a:extLst>
          </p:cNvPr>
          <p:cNvPicPr>
            <a:picLocks noChangeAspect="1"/>
          </p:cNvPicPr>
          <p:nvPr/>
        </p:nvPicPr>
        <p:blipFill>
          <a:blip r:embed="rId3"/>
          <a:stretch>
            <a:fillRect/>
          </a:stretch>
        </p:blipFill>
        <p:spPr>
          <a:xfrm>
            <a:off x="635268" y="2610673"/>
            <a:ext cx="2329482" cy="2203564"/>
          </a:xfrm>
          <a:prstGeom prst="rect">
            <a:avLst/>
          </a:prstGeom>
        </p:spPr>
      </p:pic>
    </p:spTree>
    <p:extLst>
      <p:ext uri="{BB962C8B-B14F-4D97-AF65-F5344CB8AC3E}">
        <p14:creationId xmlns:p14="http://schemas.microsoft.com/office/powerpoint/2010/main" val="171809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9"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a:xfrm>
            <a:off x="649563" y="262584"/>
            <a:ext cx="7953154" cy="685465"/>
          </a:xfrm>
        </p:spPr>
        <p:txBody>
          <a:bodyPr>
            <a:normAutofit fontScale="90000"/>
          </a:bodyPr>
          <a:lstStyle/>
          <a:p>
            <a:r>
              <a:rPr lang="en-US" dirty="0">
                <a:solidFill>
                  <a:srgbClr val="003399"/>
                </a:solidFill>
                <a:latin typeface="Comic Sans MS" panose="030F0702030302020204" pitchFamily="66" charset="0"/>
              </a:rPr>
              <a:t>Let’s Review Letters!</a:t>
            </a:r>
          </a:p>
        </p:txBody>
      </p:sp>
      <p:graphicFrame>
        <p:nvGraphicFramePr>
          <p:cNvPr id="4" name="Table 4">
            <a:extLst>
              <a:ext uri="{FF2B5EF4-FFF2-40B4-BE49-F238E27FC236}">
                <a16:creationId xmlns:a16="http://schemas.microsoft.com/office/drawing/2014/main" id="{C3DEDD96-6653-4CA1-BF27-6F616736B06B}"/>
              </a:ext>
            </a:extLst>
          </p:cNvPr>
          <p:cNvGraphicFramePr>
            <a:graphicFrameLocks noGrp="1"/>
          </p:cNvGraphicFramePr>
          <p:nvPr>
            <p:extLst>
              <p:ext uri="{D42A27DB-BD31-4B8C-83A1-F6EECF244321}">
                <p14:modId xmlns:p14="http://schemas.microsoft.com/office/powerpoint/2010/main" val="3074911165"/>
              </p:ext>
            </p:extLst>
          </p:nvPr>
        </p:nvGraphicFramePr>
        <p:xfrm>
          <a:off x="555567" y="1600199"/>
          <a:ext cx="8141145" cy="3283528"/>
        </p:xfrm>
        <a:graphic>
          <a:graphicData uri="http://schemas.openxmlformats.org/drawingml/2006/table">
            <a:tbl>
              <a:tblPr firstRow="1" bandRow="1">
                <a:tableStyleId>{5940675A-B579-460E-94D1-54222C63F5DA}</a:tableStyleId>
              </a:tblPr>
              <a:tblGrid>
                <a:gridCol w="1628229">
                  <a:extLst>
                    <a:ext uri="{9D8B030D-6E8A-4147-A177-3AD203B41FA5}">
                      <a16:colId xmlns:a16="http://schemas.microsoft.com/office/drawing/2014/main" val="514883709"/>
                    </a:ext>
                  </a:extLst>
                </a:gridCol>
                <a:gridCol w="1628229">
                  <a:extLst>
                    <a:ext uri="{9D8B030D-6E8A-4147-A177-3AD203B41FA5}">
                      <a16:colId xmlns:a16="http://schemas.microsoft.com/office/drawing/2014/main" val="3102498197"/>
                    </a:ext>
                  </a:extLst>
                </a:gridCol>
                <a:gridCol w="1628229">
                  <a:extLst>
                    <a:ext uri="{9D8B030D-6E8A-4147-A177-3AD203B41FA5}">
                      <a16:colId xmlns:a16="http://schemas.microsoft.com/office/drawing/2014/main" val="871319170"/>
                    </a:ext>
                  </a:extLst>
                </a:gridCol>
                <a:gridCol w="1628229">
                  <a:extLst>
                    <a:ext uri="{9D8B030D-6E8A-4147-A177-3AD203B41FA5}">
                      <a16:colId xmlns:a16="http://schemas.microsoft.com/office/drawing/2014/main" val="2563752744"/>
                    </a:ext>
                  </a:extLst>
                </a:gridCol>
                <a:gridCol w="1628229">
                  <a:extLst>
                    <a:ext uri="{9D8B030D-6E8A-4147-A177-3AD203B41FA5}">
                      <a16:colId xmlns:a16="http://schemas.microsoft.com/office/drawing/2014/main" val="2109957364"/>
                    </a:ext>
                  </a:extLst>
                </a:gridCol>
              </a:tblGrid>
              <a:tr h="1641764">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919505568"/>
                  </a:ext>
                </a:extLst>
              </a:tr>
              <a:tr h="1641764">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390496143"/>
                  </a:ext>
                </a:extLst>
              </a:tr>
            </a:tbl>
          </a:graphicData>
        </a:graphic>
      </p:graphicFrame>
      <p:sp>
        <p:nvSpPr>
          <p:cNvPr id="5" name="TextBox 4">
            <a:extLst>
              <a:ext uri="{FF2B5EF4-FFF2-40B4-BE49-F238E27FC236}">
                <a16:creationId xmlns:a16="http://schemas.microsoft.com/office/drawing/2014/main" id="{A5FDC53C-7018-4923-BF9F-752DDADBFD46}"/>
              </a:ext>
            </a:extLst>
          </p:cNvPr>
          <p:cNvSpPr txBox="1"/>
          <p:nvPr/>
        </p:nvSpPr>
        <p:spPr>
          <a:xfrm>
            <a:off x="649563" y="1891145"/>
            <a:ext cx="1428619" cy="1169551"/>
          </a:xfrm>
          <a:prstGeom prst="rect">
            <a:avLst/>
          </a:prstGeom>
          <a:noFill/>
        </p:spPr>
        <p:txBody>
          <a:bodyPr wrap="square" rtlCol="0">
            <a:spAutoFit/>
          </a:bodyPr>
          <a:lstStyle/>
          <a:p>
            <a:pPr algn="ctr"/>
            <a:r>
              <a:rPr lang="en-US" sz="7000" dirty="0">
                <a:solidFill>
                  <a:srgbClr val="003399"/>
                </a:solidFill>
                <a:latin typeface="Comic Sans MS" panose="030F0702030302020204" pitchFamily="66" charset="0"/>
              </a:rPr>
              <a:t>G</a:t>
            </a:r>
          </a:p>
        </p:txBody>
      </p:sp>
      <p:sp>
        <p:nvSpPr>
          <p:cNvPr id="6" name="TextBox 5">
            <a:extLst>
              <a:ext uri="{FF2B5EF4-FFF2-40B4-BE49-F238E27FC236}">
                <a16:creationId xmlns:a16="http://schemas.microsoft.com/office/drawing/2014/main" id="{CDF30A85-79B8-4457-96AE-3046D799FEA6}"/>
              </a:ext>
            </a:extLst>
          </p:cNvPr>
          <p:cNvSpPr txBox="1"/>
          <p:nvPr/>
        </p:nvSpPr>
        <p:spPr>
          <a:xfrm>
            <a:off x="2254565" y="1911927"/>
            <a:ext cx="1428619" cy="1169551"/>
          </a:xfrm>
          <a:prstGeom prst="rect">
            <a:avLst/>
          </a:prstGeom>
          <a:noFill/>
        </p:spPr>
        <p:txBody>
          <a:bodyPr wrap="square" rtlCol="0">
            <a:spAutoFit/>
          </a:bodyPr>
          <a:lstStyle/>
          <a:p>
            <a:pPr algn="ctr"/>
            <a:r>
              <a:rPr lang="en-US" sz="7000" dirty="0">
                <a:solidFill>
                  <a:srgbClr val="003399"/>
                </a:solidFill>
                <a:latin typeface="Comic Sans MS" panose="030F0702030302020204" pitchFamily="66" charset="0"/>
              </a:rPr>
              <a:t>H</a:t>
            </a:r>
          </a:p>
        </p:txBody>
      </p:sp>
      <p:sp>
        <p:nvSpPr>
          <p:cNvPr id="7" name="TextBox 6">
            <a:extLst>
              <a:ext uri="{FF2B5EF4-FFF2-40B4-BE49-F238E27FC236}">
                <a16:creationId xmlns:a16="http://schemas.microsoft.com/office/drawing/2014/main" id="{67365420-EA6B-45BB-82F7-723C1D4D1C4A}"/>
              </a:ext>
            </a:extLst>
          </p:cNvPr>
          <p:cNvSpPr txBox="1"/>
          <p:nvPr/>
        </p:nvSpPr>
        <p:spPr>
          <a:xfrm>
            <a:off x="4005565" y="1891145"/>
            <a:ext cx="1382254" cy="1169551"/>
          </a:xfrm>
          <a:prstGeom prst="rect">
            <a:avLst/>
          </a:prstGeom>
          <a:noFill/>
        </p:spPr>
        <p:txBody>
          <a:bodyPr wrap="square" rtlCol="0">
            <a:spAutoFit/>
          </a:bodyPr>
          <a:lstStyle/>
          <a:p>
            <a:pPr algn="ctr"/>
            <a:r>
              <a:rPr lang="en-US" sz="7000" dirty="0">
                <a:solidFill>
                  <a:srgbClr val="003399"/>
                </a:solidFill>
                <a:latin typeface="Comic Sans MS" panose="030F0702030302020204" pitchFamily="66" charset="0"/>
              </a:rPr>
              <a:t>I</a:t>
            </a:r>
          </a:p>
        </p:txBody>
      </p:sp>
      <p:sp>
        <p:nvSpPr>
          <p:cNvPr id="8" name="TextBox 7">
            <a:extLst>
              <a:ext uri="{FF2B5EF4-FFF2-40B4-BE49-F238E27FC236}">
                <a16:creationId xmlns:a16="http://schemas.microsoft.com/office/drawing/2014/main" id="{91BD52C7-C18B-4B3D-BB68-68375D32A7E3}"/>
              </a:ext>
            </a:extLst>
          </p:cNvPr>
          <p:cNvSpPr txBox="1"/>
          <p:nvPr/>
        </p:nvSpPr>
        <p:spPr>
          <a:xfrm>
            <a:off x="5631873" y="1891145"/>
            <a:ext cx="1382254" cy="1169551"/>
          </a:xfrm>
          <a:prstGeom prst="rect">
            <a:avLst/>
          </a:prstGeom>
          <a:noFill/>
        </p:spPr>
        <p:txBody>
          <a:bodyPr wrap="square" rtlCol="0">
            <a:spAutoFit/>
          </a:bodyPr>
          <a:lstStyle/>
          <a:p>
            <a:pPr algn="ctr"/>
            <a:r>
              <a:rPr lang="en-US" sz="7000" dirty="0">
                <a:solidFill>
                  <a:srgbClr val="003399"/>
                </a:solidFill>
                <a:latin typeface="Comic Sans MS" panose="030F0702030302020204" pitchFamily="66" charset="0"/>
              </a:rPr>
              <a:t>J</a:t>
            </a:r>
          </a:p>
        </p:txBody>
      </p:sp>
      <p:sp>
        <p:nvSpPr>
          <p:cNvPr id="9" name="TextBox 8">
            <a:extLst>
              <a:ext uri="{FF2B5EF4-FFF2-40B4-BE49-F238E27FC236}">
                <a16:creationId xmlns:a16="http://schemas.microsoft.com/office/drawing/2014/main" id="{B3575CDE-FB03-4B69-A8A5-EB8F14554FB3}"/>
              </a:ext>
            </a:extLst>
          </p:cNvPr>
          <p:cNvSpPr txBox="1"/>
          <p:nvPr/>
        </p:nvSpPr>
        <p:spPr>
          <a:xfrm>
            <a:off x="7183151" y="1911927"/>
            <a:ext cx="1344536" cy="1169551"/>
          </a:xfrm>
          <a:prstGeom prst="rect">
            <a:avLst/>
          </a:prstGeom>
          <a:noFill/>
        </p:spPr>
        <p:txBody>
          <a:bodyPr wrap="square" rtlCol="0">
            <a:spAutoFit/>
          </a:bodyPr>
          <a:lstStyle/>
          <a:p>
            <a:pPr algn="ctr"/>
            <a:r>
              <a:rPr lang="en-US" sz="7000" dirty="0">
                <a:solidFill>
                  <a:srgbClr val="003399"/>
                </a:solidFill>
                <a:latin typeface="Comic Sans MS" panose="030F0702030302020204" pitchFamily="66" charset="0"/>
              </a:rPr>
              <a:t>K</a:t>
            </a:r>
          </a:p>
        </p:txBody>
      </p:sp>
      <p:sp>
        <p:nvSpPr>
          <p:cNvPr id="10" name="TextBox 9">
            <a:extLst>
              <a:ext uri="{FF2B5EF4-FFF2-40B4-BE49-F238E27FC236}">
                <a16:creationId xmlns:a16="http://schemas.microsoft.com/office/drawing/2014/main" id="{2B6A7609-ED23-4715-90FF-73BECB6C4B57}"/>
              </a:ext>
            </a:extLst>
          </p:cNvPr>
          <p:cNvSpPr txBox="1"/>
          <p:nvPr/>
        </p:nvSpPr>
        <p:spPr>
          <a:xfrm>
            <a:off x="1002933" y="5257801"/>
            <a:ext cx="436338" cy="1169551"/>
          </a:xfrm>
          <a:prstGeom prst="rect">
            <a:avLst/>
          </a:prstGeom>
          <a:noFill/>
        </p:spPr>
        <p:txBody>
          <a:bodyPr wrap="none" rtlCol="0">
            <a:spAutoFit/>
          </a:bodyPr>
          <a:lstStyle/>
          <a:p>
            <a:r>
              <a:rPr lang="en-US" sz="7000" dirty="0" err="1">
                <a:solidFill>
                  <a:srgbClr val="003399"/>
                </a:solidFill>
                <a:latin typeface="Comic Sans MS" panose="030F0702030302020204" pitchFamily="66" charset="0"/>
              </a:rPr>
              <a:t>i</a:t>
            </a:r>
            <a:endParaRPr lang="en-US" sz="7000" dirty="0">
              <a:solidFill>
                <a:srgbClr val="003399"/>
              </a:solidFill>
              <a:latin typeface="Comic Sans MS" panose="030F0702030302020204" pitchFamily="66" charset="0"/>
            </a:endParaRPr>
          </a:p>
        </p:txBody>
      </p:sp>
      <p:sp>
        <p:nvSpPr>
          <p:cNvPr id="11" name="TextBox 10">
            <a:extLst>
              <a:ext uri="{FF2B5EF4-FFF2-40B4-BE49-F238E27FC236}">
                <a16:creationId xmlns:a16="http://schemas.microsoft.com/office/drawing/2014/main" id="{FB19FFD9-3711-4B1B-BF3A-8AE6A645144F}"/>
              </a:ext>
            </a:extLst>
          </p:cNvPr>
          <p:cNvSpPr txBox="1"/>
          <p:nvPr/>
        </p:nvSpPr>
        <p:spPr>
          <a:xfrm>
            <a:off x="2639291" y="5195455"/>
            <a:ext cx="789709" cy="1169551"/>
          </a:xfrm>
          <a:prstGeom prst="rect">
            <a:avLst/>
          </a:prstGeom>
          <a:noFill/>
        </p:spPr>
        <p:txBody>
          <a:bodyPr wrap="square" rtlCol="0">
            <a:spAutoFit/>
          </a:bodyPr>
          <a:lstStyle/>
          <a:p>
            <a:r>
              <a:rPr lang="en-US" sz="7000" dirty="0">
                <a:solidFill>
                  <a:srgbClr val="003399"/>
                </a:solidFill>
                <a:latin typeface="Comic Sans MS" panose="030F0702030302020204" pitchFamily="66" charset="0"/>
              </a:rPr>
              <a:t>g</a:t>
            </a:r>
          </a:p>
        </p:txBody>
      </p:sp>
      <p:sp>
        <p:nvSpPr>
          <p:cNvPr id="12" name="TextBox 11">
            <a:extLst>
              <a:ext uri="{FF2B5EF4-FFF2-40B4-BE49-F238E27FC236}">
                <a16:creationId xmlns:a16="http://schemas.microsoft.com/office/drawing/2014/main" id="{C5B7DF19-A657-4F00-9862-57C874B1F2DD}"/>
              </a:ext>
            </a:extLst>
          </p:cNvPr>
          <p:cNvSpPr txBox="1"/>
          <p:nvPr/>
        </p:nvSpPr>
        <p:spPr>
          <a:xfrm>
            <a:off x="4177145" y="5257801"/>
            <a:ext cx="789709" cy="1169551"/>
          </a:xfrm>
          <a:prstGeom prst="rect">
            <a:avLst/>
          </a:prstGeom>
          <a:noFill/>
        </p:spPr>
        <p:txBody>
          <a:bodyPr wrap="square" rtlCol="0">
            <a:spAutoFit/>
          </a:bodyPr>
          <a:lstStyle/>
          <a:p>
            <a:r>
              <a:rPr lang="en-US" sz="7000" dirty="0">
                <a:solidFill>
                  <a:srgbClr val="003399"/>
                </a:solidFill>
                <a:latin typeface="Comic Sans MS" panose="030F0702030302020204" pitchFamily="66" charset="0"/>
              </a:rPr>
              <a:t>k</a:t>
            </a:r>
          </a:p>
        </p:txBody>
      </p:sp>
      <p:sp>
        <p:nvSpPr>
          <p:cNvPr id="13" name="TextBox 12">
            <a:extLst>
              <a:ext uri="{FF2B5EF4-FFF2-40B4-BE49-F238E27FC236}">
                <a16:creationId xmlns:a16="http://schemas.microsoft.com/office/drawing/2014/main" id="{16A19467-A2A9-4D29-89E9-6EF04A4161A2}"/>
              </a:ext>
            </a:extLst>
          </p:cNvPr>
          <p:cNvSpPr txBox="1"/>
          <p:nvPr/>
        </p:nvSpPr>
        <p:spPr>
          <a:xfrm>
            <a:off x="5818908" y="5257800"/>
            <a:ext cx="702436" cy="1169551"/>
          </a:xfrm>
          <a:prstGeom prst="rect">
            <a:avLst/>
          </a:prstGeom>
          <a:noFill/>
        </p:spPr>
        <p:txBody>
          <a:bodyPr wrap="none" rtlCol="0">
            <a:spAutoFit/>
          </a:bodyPr>
          <a:lstStyle/>
          <a:p>
            <a:r>
              <a:rPr lang="en-US" sz="7000" dirty="0">
                <a:solidFill>
                  <a:srgbClr val="003399"/>
                </a:solidFill>
                <a:latin typeface="Comic Sans MS" panose="030F0702030302020204" pitchFamily="66" charset="0"/>
              </a:rPr>
              <a:t>h</a:t>
            </a:r>
          </a:p>
        </p:txBody>
      </p:sp>
      <p:sp>
        <p:nvSpPr>
          <p:cNvPr id="14" name="TextBox 13">
            <a:extLst>
              <a:ext uri="{FF2B5EF4-FFF2-40B4-BE49-F238E27FC236}">
                <a16:creationId xmlns:a16="http://schemas.microsoft.com/office/drawing/2014/main" id="{03F9F50D-3E03-4802-B904-012099748567}"/>
              </a:ext>
            </a:extLst>
          </p:cNvPr>
          <p:cNvSpPr txBox="1"/>
          <p:nvPr/>
        </p:nvSpPr>
        <p:spPr>
          <a:xfrm>
            <a:off x="7594122" y="5195455"/>
            <a:ext cx="546945" cy="1169551"/>
          </a:xfrm>
          <a:prstGeom prst="rect">
            <a:avLst/>
          </a:prstGeom>
          <a:noFill/>
        </p:spPr>
        <p:txBody>
          <a:bodyPr wrap="none" rtlCol="0">
            <a:spAutoFit/>
          </a:bodyPr>
          <a:lstStyle/>
          <a:p>
            <a:r>
              <a:rPr lang="en-US" sz="7000" dirty="0">
                <a:solidFill>
                  <a:srgbClr val="003399"/>
                </a:solidFill>
                <a:latin typeface="Comic Sans MS" panose="030F0702030302020204" pitchFamily="66" charset="0"/>
              </a:rPr>
              <a:t>j</a:t>
            </a:r>
          </a:p>
        </p:txBody>
      </p:sp>
      <p:sp>
        <p:nvSpPr>
          <p:cNvPr id="18" name="TextBox 17">
            <a:extLst>
              <a:ext uri="{FF2B5EF4-FFF2-40B4-BE49-F238E27FC236}">
                <a16:creationId xmlns:a16="http://schemas.microsoft.com/office/drawing/2014/main" id="{80B998B5-3DB2-4EC8-9BBD-CA12F0F1C90E}"/>
              </a:ext>
            </a:extLst>
          </p:cNvPr>
          <p:cNvSpPr txBox="1"/>
          <p:nvPr/>
        </p:nvSpPr>
        <p:spPr>
          <a:xfrm>
            <a:off x="4478523" y="3436580"/>
            <a:ext cx="436338" cy="1169551"/>
          </a:xfrm>
          <a:prstGeom prst="rect">
            <a:avLst/>
          </a:prstGeom>
          <a:noFill/>
        </p:spPr>
        <p:txBody>
          <a:bodyPr wrap="none" rtlCol="0">
            <a:spAutoFit/>
          </a:bodyPr>
          <a:lstStyle/>
          <a:p>
            <a:r>
              <a:rPr lang="en-US" sz="7000" dirty="0" err="1">
                <a:solidFill>
                  <a:srgbClr val="003399"/>
                </a:solidFill>
                <a:latin typeface="Comic Sans MS" panose="030F0702030302020204" pitchFamily="66" charset="0"/>
              </a:rPr>
              <a:t>i</a:t>
            </a:r>
            <a:endParaRPr lang="en-US" sz="7000" dirty="0">
              <a:solidFill>
                <a:srgbClr val="003399"/>
              </a:solidFill>
              <a:latin typeface="Comic Sans MS" panose="030F0702030302020204" pitchFamily="66" charset="0"/>
            </a:endParaRPr>
          </a:p>
        </p:txBody>
      </p:sp>
      <p:sp>
        <p:nvSpPr>
          <p:cNvPr id="20" name="TextBox 19">
            <a:extLst>
              <a:ext uri="{FF2B5EF4-FFF2-40B4-BE49-F238E27FC236}">
                <a16:creationId xmlns:a16="http://schemas.microsoft.com/office/drawing/2014/main" id="{DFEA546C-4587-403E-ACBA-9E08F89D10E1}"/>
              </a:ext>
            </a:extLst>
          </p:cNvPr>
          <p:cNvSpPr txBox="1"/>
          <p:nvPr/>
        </p:nvSpPr>
        <p:spPr>
          <a:xfrm>
            <a:off x="971680" y="3351642"/>
            <a:ext cx="935182" cy="1169551"/>
          </a:xfrm>
          <a:prstGeom prst="rect">
            <a:avLst/>
          </a:prstGeom>
          <a:noFill/>
        </p:spPr>
        <p:txBody>
          <a:bodyPr wrap="square">
            <a:spAutoFit/>
          </a:bodyPr>
          <a:lstStyle/>
          <a:p>
            <a:r>
              <a:rPr lang="en-US" sz="7000" dirty="0">
                <a:solidFill>
                  <a:srgbClr val="003399"/>
                </a:solidFill>
                <a:latin typeface="Comic Sans MS" panose="030F0702030302020204" pitchFamily="66" charset="0"/>
              </a:rPr>
              <a:t>g</a:t>
            </a:r>
          </a:p>
        </p:txBody>
      </p:sp>
      <p:sp>
        <p:nvSpPr>
          <p:cNvPr id="16" name="TextBox 15">
            <a:extLst>
              <a:ext uri="{FF2B5EF4-FFF2-40B4-BE49-F238E27FC236}">
                <a16:creationId xmlns:a16="http://schemas.microsoft.com/office/drawing/2014/main" id="{30BB5F68-5861-4C2A-8AE4-C1B8BEFF3BBB}"/>
              </a:ext>
            </a:extLst>
          </p:cNvPr>
          <p:cNvSpPr txBox="1"/>
          <p:nvPr/>
        </p:nvSpPr>
        <p:spPr>
          <a:xfrm>
            <a:off x="7594014" y="3442276"/>
            <a:ext cx="668773" cy="1169551"/>
          </a:xfrm>
          <a:prstGeom prst="rect">
            <a:avLst/>
          </a:prstGeom>
          <a:noFill/>
        </p:spPr>
        <p:txBody>
          <a:bodyPr wrap="none" rtlCol="0">
            <a:spAutoFit/>
          </a:bodyPr>
          <a:lstStyle/>
          <a:p>
            <a:r>
              <a:rPr lang="en-US" sz="7000" dirty="0">
                <a:solidFill>
                  <a:srgbClr val="003399"/>
                </a:solidFill>
                <a:latin typeface="Comic Sans MS" panose="030F0702030302020204" pitchFamily="66" charset="0"/>
              </a:rPr>
              <a:t>k</a:t>
            </a:r>
          </a:p>
        </p:txBody>
      </p:sp>
      <p:sp>
        <p:nvSpPr>
          <p:cNvPr id="17" name="TextBox 16">
            <a:extLst>
              <a:ext uri="{FF2B5EF4-FFF2-40B4-BE49-F238E27FC236}">
                <a16:creationId xmlns:a16="http://schemas.microsoft.com/office/drawing/2014/main" id="{4ECE2A51-47A5-4FDB-A27B-DA471D717868}"/>
              </a:ext>
            </a:extLst>
          </p:cNvPr>
          <p:cNvSpPr txBox="1"/>
          <p:nvPr/>
        </p:nvSpPr>
        <p:spPr>
          <a:xfrm>
            <a:off x="2726564" y="3442276"/>
            <a:ext cx="702436" cy="1169551"/>
          </a:xfrm>
          <a:prstGeom prst="rect">
            <a:avLst/>
          </a:prstGeom>
          <a:noFill/>
        </p:spPr>
        <p:txBody>
          <a:bodyPr wrap="none" rtlCol="0">
            <a:spAutoFit/>
          </a:bodyPr>
          <a:lstStyle/>
          <a:p>
            <a:r>
              <a:rPr lang="en-US" sz="7000" dirty="0">
                <a:solidFill>
                  <a:srgbClr val="003399"/>
                </a:solidFill>
                <a:latin typeface="Comic Sans MS" panose="030F0702030302020204" pitchFamily="66" charset="0"/>
              </a:rPr>
              <a:t>h</a:t>
            </a:r>
          </a:p>
        </p:txBody>
      </p:sp>
      <p:sp>
        <p:nvSpPr>
          <p:cNvPr id="19" name="TextBox 18">
            <a:extLst>
              <a:ext uri="{FF2B5EF4-FFF2-40B4-BE49-F238E27FC236}">
                <a16:creationId xmlns:a16="http://schemas.microsoft.com/office/drawing/2014/main" id="{A90A659B-0D6D-4927-A97F-942EE43F95D4}"/>
              </a:ext>
            </a:extLst>
          </p:cNvPr>
          <p:cNvSpPr txBox="1"/>
          <p:nvPr/>
        </p:nvSpPr>
        <p:spPr>
          <a:xfrm>
            <a:off x="5964384" y="3491347"/>
            <a:ext cx="546945" cy="1169551"/>
          </a:xfrm>
          <a:prstGeom prst="rect">
            <a:avLst/>
          </a:prstGeom>
          <a:noFill/>
        </p:spPr>
        <p:txBody>
          <a:bodyPr wrap="none" rtlCol="0">
            <a:spAutoFit/>
          </a:bodyPr>
          <a:lstStyle/>
          <a:p>
            <a:r>
              <a:rPr lang="en-US" sz="7000" dirty="0">
                <a:solidFill>
                  <a:srgbClr val="003399"/>
                </a:solidFill>
                <a:latin typeface="Comic Sans MS" panose="030F0702030302020204" pitchFamily="66" charset="0"/>
              </a:rPr>
              <a:t>j</a:t>
            </a:r>
          </a:p>
        </p:txBody>
      </p:sp>
    </p:spTree>
    <p:extLst>
      <p:ext uri="{BB962C8B-B14F-4D97-AF65-F5344CB8AC3E}">
        <p14:creationId xmlns:p14="http://schemas.microsoft.com/office/powerpoint/2010/main" val="331898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1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par>
                                <p:cTn id="51" presetID="1" presetClass="exit" presetSubtype="0" fill="hold" grpId="1" nodeType="withEffect">
                                  <p:stCondLst>
                                    <p:cond delay="0"/>
                                  </p:stCondLst>
                                  <p:childTnLst>
                                    <p:set>
                                      <p:cBhvr>
                                        <p:cTn id="52" dur="1" fill="hold">
                                          <p:stCondLst>
                                            <p:cond delay="0"/>
                                          </p:stCondLst>
                                        </p:cTn>
                                        <p:tgtEl>
                                          <p:spTgt spid="1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par>
                                <p:cTn id="61" presetID="1" presetClass="exit" presetSubtype="0" fill="hold" grpId="1" nodeType="withEffect">
                                  <p:stCondLst>
                                    <p:cond delay="0"/>
                                  </p:stCondLst>
                                  <p:childTnLst>
                                    <p:set>
                                      <p:cBhvr>
                                        <p:cTn id="62" dur="1" fill="hold">
                                          <p:stCondLst>
                                            <p:cond delay="0"/>
                                          </p:stCondLst>
                                        </p:cTn>
                                        <p:tgtEl>
                                          <p:spTgt spid="13"/>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childTnLst>
                                </p:cTn>
                              </p:par>
                              <p:par>
                                <p:cTn id="71" presetID="1" presetClass="exit" presetSubtype="0" fill="hold" grpId="1" nodeType="withEffect">
                                  <p:stCondLst>
                                    <p:cond delay="0"/>
                                  </p:stCondLst>
                                  <p:childTnLst>
                                    <p:set>
                                      <p:cBhvr>
                                        <p:cTn id="72"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0" grpId="1"/>
      <p:bldP spid="11" grpId="0"/>
      <p:bldP spid="11" grpId="1"/>
      <p:bldP spid="12" grpId="0"/>
      <p:bldP spid="12" grpId="1"/>
      <p:bldP spid="13" grpId="0"/>
      <p:bldP spid="13" grpId="1"/>
      <p:bldP spid="14" grpId="0"/>
      <p:bldP spid="14" grpId="1"/>
      <p:bldP spid="18" grpId="0"/>
      <p:bldP spid="20" grpId="0"/>
      <p:bldP spid="16" grpId="0"/>
      <p:bldP spid="17"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a:xfrm>
            <a:off x="649563" y="262584"/>
            <a:ext cx="7953154" cy="685465"/>
          </a:xfrm>
        </p:spPr>
        <p:txBody>
          <a:bodyPr>
            <a:normAutofit fontScale="90000"/>
          </a:bodyPr>
          <a:lstStyle/>
          <a:p>
            <a:r>
              <a:rPr lang="en-US" dirty="0">
                <a:solidFill>
                  <a:srgbClr val="003399"/>
                </a:solidFill>
                <a:latin typeface="Comic Sans MS" panose="030F0702030302020204" pitchFamily="66" charset="0"/>
              </a:rPr>
              <a:t>Let’s Review Letters!</a:t>
            </a:r>
          </a:p>
        </p:txBody>
      </p:sp>
      <p:graphicFrame>
        <p:nvGraphicFramePr>
          <p:cNvPr id="4" name="Table 4">
            <a:extLst>
              <a:ext uri="{FF2B5EF4-FFF2-40B4-BE49-F238E27FC236}">
                <a16:creationId xmlns:a16="http://schemas.microsoft.com/office/drawing/2014/main" id="{C3DEDD96-6653-4CA1-BF27-6F616736B06B}"/>
              </a:ext>
            </a:extLst>
          </p:cNvPr>
          <p:cNvGraphicFramePr>
            <a:graphicFrameLocks noGrp="1"/>
          </p:cNvGraphicFramePr>
          <p:nvPr/>
        </p:nvGraphicFramePr>
        <p:xfrm>
          <a:off x="555567" y="1600199"/>
          <a:ext cx="8141145" cy="3283528"/>
        </p:xfrm>
        <a:graphic>
          <a:graphicData uri="http://schemas.openxmlformats.org/drawingml/2006/table">
            <a:tbl>
              <a:tblPr firstRow="1" bandRow="1">
                <a:tableStyleId>{5940675A-B579-460E-94D1-54222C63F5DA}</a:tableStyleId>
              </a:tblPr>
              <a:tblGrid>
                <a:gridCol w="1628229">
                  <a:extLst>
                    <a:ext uri="{9D8B030D-6E8A-4147-A177-3AD203B41FA5}">
                      <a16:colId xmlns:a16="http://schemas.microsoft.com/office/drawing/2014/main" val="514883709"/>
                    </a:ext>
                  </a:extLst>
                </a:gridCol>
                <a:gridCol w="1628229">
                  <a:extLst>
                    <a:ext uri="{9D8B030D-6E8A-4147-A177-3AD203B41FA5}">
                      <a16:colId xmlns:a16="http://schemas.microsoft.com/office/drawing/2014/main" val="3102498197"/>
                    </a:ext>
                  </a:extLst>
                </a:gridCol>
                <a:gridCol w="1628229">
                  <a:extLst>
                    <a:ext uri="{9D8B030D-6E8A-4147-A177-3AD203B41FA5}">
                      <a16:colId xmlns:a16="http://schemas.microsoft.com/office/drawing/2014/main" val="871319170"/>
                    </a:ext>
                  </a:extLst>
                </a:gridCol>
                <a:gridCol w="1628229">
                  <a:extLst>
                    <a:ext uri="{9D8B030D-6E8A-4147-A177-3AD203B41FA5}">
                      <a16:colId xmlns:a16="http://schemas.microsoft.com/office/drawing/2014/main" val="2563752744"/>
                    </a:ext>
                  </a:extLst>
                </a:gridCol>
                <a:gridCol w="1628229">
                  <a:extLst>
                    <a:ext uri="{9D8B030D-6E8A-4147-A177-3AD203B41FA5}">
                      <a16:colId xmlns:a16="http://schemas.microsoft.com/office/drawing/2014/main" val="2109957364"/>
                    </a:ext>
                  </a:extLst>
                </a:gridCol>
              </a:tblGrid>
              <a:tr h="1641764">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919505568"/>
                  </a:ext>
                </a:extLst>
              </a:tr>
              <a:tr h="1641764">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390496143"/>
                  </a:ext>
                </a:extLst>
              </a:tr>
            </a:tbl>
          </a:graphicData>
        </a:graphic>
      </p:graphicFrame>
      <p:sp>
        <p:nvSpPr>
          <p:cNvPr id="5" name="TextBox 4">
            <a:extLst>
              <a:ext uri="{FF2B5EF4-FFF2-40B4-BE49-F238E27FC236}">
                <a16:creationId xmlns:a16="http://schemas.microsoft.com/office/drawing/2014/main" id="{A5FDC53C-7018-4923-BF9F-752DDADBFD46}"/>
              </a:ext>
            </a:extLst>
          </p:cNvPr>
          <p:cNvSpPr txBox="1"/>
          <p:nvPr/>
        </p:nvSpPr>
        <p:spPr>
          <a:xfrm>
            <a:off x="649563" y="1891145"/>
            <a:ext cx="1428619" cy="1169551"/>
          </a:xfrm>
          <a:prstGeom prst="rect">
            <a:avLst/>
          </a:prstGeom>
          <a:noFill/>
        </p:spPr>
        <p:txBody>
          <a:bodyPr wrap="square" rtlCol="0">
            <a:spAutoFit/>
          </a:bodyPr>
          <a:lstStyle/>
          <a:p>
            <a:pPr algn="ctr"/>
            <a:r>
              <a:rPr lang="en-US" sz="7000" dirty="0">
                <a:solidFill>
                  <a:srgbClr val="003399"/>
                </a:solidFill>
                <a:latin typeface="Comic Sans MS" panose="030F0702030302020204" pitchFamily="66" charset="0"/>
              </a:rPr>
              <a:t>L</a:t>
            </a:r>
          </a:p>
        </p:txBody>
      </p:sp>
      <p:sp>
        <p:nvSpPr>
          <p:cNvPr id="6" name="TextBox 5">
            <a:extLst>
              <a:ext uri="{FF2B5EF4-FFF2-40B4-BE49-F238E27FC236}">
                <a16:creationId xmlns:a16="http://schemas.microsoft.com/office/drawing/2014/main" id="{CDF30A85-79B8-4457-96AE-3046D799FEA6}"/>
              </a:ext>
            </a:extLst>
          </p:cNvPr>
          <p:cNvSpPr txBox="1"/>
          <p:nvPr/>
        </p:nvSpPr>
        <p:spPr>
          <a:xfrm>
            <a:off x="2254565" y="1911927"/>
            <a:ext cx="1428619" cy="1169551"/>
          </a:xfrm>
          <a:prstGeom prst="rect">
            <a:avLst/>
          </a:prstGeom>
          <a:noFill/>
        </p:spPr>
        <p:txBody>
          <a:bodyPr wrap="square" rtlCol="0">
            <a:spAutoFit/>
          </a:bodyPr>
          <a:lstStyle/>
          <a:p>
            <a:pPr algn="ctr"/>
            <a:r>
              <a:rPr lang="en-US" sz="7000" dirty="0">
                <a:solidFill>
                  <a:srgbClr val="003399"/>
                </a:solidFill>
                <a:latin typeface="Comic Sans MS" panose="030F0702030302020204" pitchFamily="66" charset="0"/>
              </a:rPr>
              <a:t>M</a:t>
            </a:r>
          </a:p>
        </p:txBody>
      </p:sp>
      <p:sp>
        <p:nvSpPr>
          <p:cNvPr id="7" name="TextBox 6">
            <a:extLst>
              <a:ext uri="{FF2B5EF4-FFF2-40B4-BE49-F238E27FC236}">
                <a16:creationId xmlns:a16="http://schemas.microsoft.com/office/drawing/2014/main" id="{67365420-EA6B-45BB-82F7-723C1D4D1C4A}"/>
              </a:ext>
            </a:extLst>
          </p:cNvPr>
          <p:cNvSpPr txBox="1"/>
          <p:nvPr/>
        </p:nvSpPr>
        <p:spPr>
          <a:xfrm>
            <a:off x="4005565" y="1891145"/>
            <a:ext cx="1382254" cy="1169551"/>
          </a:xfrm>
          <a:prstGeom prst="rect">
            <a:avLst/>
          </a:prstGeom>
          <a:noFill/>
        </p:spPr>
        <p:txBody>
          <a:bodyPr wrap="square" rtlCol="0">
            <a:spAutoFit/>
          </a:bodyPr>
          <a:lstStyle/>
          <a:p>
            <a:pPr algn="ctr"/>
            <a:r>
              <a:rPr lang="en-US" sz="7000" dirty="0">
                <a:solidFill>
                  <a:srgbClr val="003399"/>
                </a:solidFill>
                <a:latin typeface="Comic Sans MS" panose="030F0702030302020204" pitchFamily="66" charset="0"/>
              </a:rPr>
              <a:t>N</a:t>
            </a:r>
          </a:p>
        </p:txBody>
      </p:sp>
      <p:sp>
        <p:nvSpPr>
          <p:cNvPr id="8" name="TextBox 7">
            <a:extLst>
              <a:ext uri="{FF2B5EF4-FFF2-40B4-BE49-F238E27FC236}">
                <a16:creationId xmlns:a16="http://schemas.microsoft.com/office/drawing/2014/main" id="{91BD52C7-C18B-4B3D-BB68-68375D32A7E3}"/>
              </a:ext>
            </a:extLst>
          </p:cNvPr>
          <p:cNvSpPr txBox="1"/>
          <p:nvPr/>
        </p:nvSpPr>
        <p:spPr>
          <a:xfrm>
            <a:off x="5631873" y="1891145"/>
            <a:ext cx="1382254" cy="1169551"/>
          </a:xfrm>
          <a:prstGeom prst="rect">
            <a:avLst/>
          </a:prstGeom>
          <a:noFill/>
        </p:spPr>
        <p:txBody>
          <a:bodyPr wrap="square" rtlCol="0">
            <a:spAutoFit/>
          </a:bodyPr>
          <a:lstStyle/>
          <a:p>
            <a:pPr algn="ctr"/>
            <a:r>
              <a:rPr lang="en-US" sz="7000" dirty="0">
                <a:solidFill>
                  <a:srgbClr val="003399"/>
                </a:solidFill>
                <a:latin typeface="Comic Sans MS" panose="030F0702030302020204" pitchFamily="66" charset="0"/>
              </a:rPr>
              <a:t>O</a:t>
            </a:r>
          </a:p>
        </p:txBody>
      </p:sp>
      <p:sp>
        <p:nvSpPr>
          <p:cNvPr id="9" name="TextBox 8">
            <a:extLst>
              <a:ext uri="{FF2B5EF4-FFF2-40B4-BE49-F238E27FC236}">
                <a16:creationId xmlns:a16="http://schemas.microsoft.com/office/drawing/2014/main" id="{B3575CDE-FB03-4B69-A8A5-EB8F14554FB3}"/>
              </a:ext>
            </a:extLst>
          </p:cNvPr>
          <p:cNvSpPr txBox="1"/>
          <p:nvPr/>
        </p:nvSpPr>
        <p:spPr>
          <a:xfrm>
            <a:off x="7183151" y="1911927"/>
            <a:ext cx="1344536" cy="1169551"/>
          </a:xfrm>
          <a:prstGeom prst="rect">
            <a:avLst/>
          </a:prstGeom>
          <a:noFill/>
        </p:spPr>
        <p:txBody>
          <a:bodyPr wrap="square" rtlCol="0">
            <a:spAutoFit/>
          </a:bodyPr>
          <a:lstStyle/>
          <a:p>
            <a:pPr algn="ctr"/>
            <a:r>
              <a:rPr lang="en-US" sz="7000" dirty="0">
                <a:solidFill>
                  <a:srgbClr val="003399"/>
                </a:solidFill>
                <a:latin typeface="Comic Sans MS" panose="030F0702030302020204" pitchFamily="66" charset="0"/>
              </a:rPr>
              <a:t>P</a:t>
            </a:r>
          </a:p>
        </p:txBody>
      </p:sp>
      <p:sp>
        <p:nvSpPr>
          <p:cNvPr id="10" name="TextBox 9">
            <a:extLst>
              <a:ext uri="{FF2B5EF4-FFF2-40B4-BE49-F238E27FC236}">
                <a16:creationId xmlns:a16="http://schemas.microsoft.com/office/drawing/2014/main" id="{2B6A7609-ED23-4715-90FF-73BECB6C4B57}"/>
              </a:ext>
            </a:extLst>
          </p:cNvPr>
          <p:cNvSpPr txBox="1"/>
          <p:nvPr/>
        </p:nvSpPr>
        <p:spPr>
          <a:xfrm>
            <a:off x="1002933" y="5257801"/>
            <a:ext cx="663964" cy="1169551"/>
          </a:xfrm>
          <a:prstGeom prst="rect">
            <a:avLst/>
          </a:prstGeom>
          <a:noFill/>
        </p:spPr>
        <p:txBody>
          <a:bodyPr wrap="none" rtlCol="0">
            <a:spAutoFit/>
          </a:bodyPr>
          <a:lstStyle/>
          <a:p>
            <a:r>
              <a:rPr lang="en-US" sz="7000" dirty="0">
                <a:solidFill>
                  <a:srgbClr val="003399"/>
                </a:solidFill>
                <a:latin typeface="Comic Sans MS" panose="030F0702030302020204" pitchFamily="66" charset="0"/>
              </a:rPr>
              <a:t>p</a:t>
            </a:r>
          </a:p>
        </p:txBody>
      </p:sp>
      <p:sp>
        <p:nvSpPr>
          <p:cNvPr id="11" name="TextBox 10">
            <a:extLst>
              <a:ext uri="{FF2B5EF4-FFF2-40B4-BE49-F238E27FC236}">
                <a16:creationId xmlns:a16="http://schemas.microsoft.com/office/drawing/2014/main" id="{FB19FFD9-3711-4B1B-BF3A-8AE6A645144F}"/>
              </a:ext>
            </a:extLst>
          </p:cNvPr>
          <p:cNvSpPr txBox="1"/>
          <p:nvPr/>
        </p:nvSpPr>
        <p:spPr>
          <a:xfrm>
            <a:off x="2639291" y="5195455"/>
            <a:ext cx="789709" cy="1169551"/>
          </a:xfrm>
          <a:prstGeom prst="rect">
            <a:avLst/>
          </a:prstGeom>
          <a:noFill/>
        </p:spPr>
        <p:txBody>
          <a:bodyPr wrap="square" rtlCol="0">
            <a:spAutoFit/>
          </a:bodyPr>
          <a:lstStyle/>
          <a:p>
            <a:r>
              <a:rPr lang="en-US" sz="7000" dirty="0">
                <a:solidFill>
                  <a:srgbClr val="003399"/>
                </a:solidFill>
                <a:latin typeface="Comic Sans MS" panose="030F0702030302020204" pitchFamily="66" charset="0"/>
              </a:rPr>
              <a:t>l</a:t>
            </a:r>
          </a:p>
        </p:txBody>
      </p:sp>
      <p:sp>
        <p:nvSpPr>
          <p:cNvPr id="12" name="TextBox 11">
            <a:extLst>
              <a:ext uri="{FF2B5EF4-FFF2-40B4-BE49-F238E27FC236}">
                <a16:creationId xmlns:a16="http://schemas.microsoft.com/office/drawing/2014/main" id="{C5B7DF19-A657-4F00-9862-57C874B1F2DD}"/>
              </a:ext>
            </a:extLst>
          </p:cNvPr>
          <p:cNvSpPr txBox="1"/>
          <p:nvPr/>
        </p:nvSpPr>
        <p:spPr>
          <a:xfrm>
            <a:off x="4177145" y="5257801"/>
            <a:ext cx="789709" cy="1169551"/>
          </a:xfrm>
          <a:prstGeom prst="rect">
            <a:avLst/>
          </a:prstGeom>
          <a:noFill/>
        </p:spPr>
        <p:txBody>
          <a:bodyPr wrap="square" rtlCol="0">
            <a:spAutoFit/>
          </a:bodyPr>
          <a:lstStyle/>
          <a:p>
            <a:r>
              <a:rPr lang="en-US" sz="7000" dirty="0">
                <a:solidFill>
                  <a:srgbClr val="003399"/>
                </a:solidFill>
                <a:latin typeface="Comic Sans MS" panose="030F0702030302020204" pitchFamily="66" charset="0"/>
              </a:rPr>
              <a:t>n</a:t>
            </a:r>
          </a:p>
        </p:txBody>
      </p:sp>
      <p:sp>
        <p:nvSpPr>
          <p:cNvPr id="13" name="TextBox 12">
            <a:extLst>
              <a:ext uri="{FF2B5EF4-FFF2-40B4-BE49-F238E27FC236}">
                <a16:creationId xmlns:a16="http://schemas.microsoft.com/office/drawing/2014/main" id="{16A19467-A2A9-4D29-89E9-6EF04A4161A2}"/>
              </a:ext>
            </a:extLst>
          </p:cNvPr>
          <p:cNvSpPr txBox="1"/>
          <p:nvPr/>
        </p:nvSpPr>
        <p:spPr>
          <a:xfrm>
            <a:off x="5818908" y="5257800"/>
            <a:ext cx="655949" cy="1169551"/>
          </a:xfrm>
          <a:prstGeom prst="rect">
            <a:avLst/>
          </a:prstGeom>
          <a:noFill/>
        </p:spPr>
        <p:txBody>
          <a:bodyPr wrap="none" rtlCol="0">
            <a:spAutoFit/>
          </a:bodyPr>
          <a:lstStyle/>
          <a:p>
            <a:r>
              <a:rPr lang="en-US" sz="7000" dirty="0">
                <a:solidFill>
                  <a:srgbClr val="003399"/>
                </a:solidFill>
                <a:latin typeface="Comic Sans MS" panose="030F0702030302020204" pitchFamily="66" charset="0"/>
              </a:rPr>
              <a:t>o</a:t>
            </a:r>
          </a:p>
        </p:txBody>
      </p:sp>
      <p:sp>
        <p:nvSpPr>
          <p:cNvPr id="14" name="TextBox 13">
            <a:extLst>
              <a:ext uri="{FF2B5EF4-FFF2-40B4-BE49-F238E27FC236}">
                <a16:creationId xmlns:a16="http://schemas.microsoft.com/office/drawing/2014/main" id="{03F9F50D-3E03-4802-B904-012099748567}"/>
              </a:ext>
            </a:extLst>
          </p:cNvPr>
          <p:cNvSpPr txBox="1"/>
          <p:nvPr/>
        </p:nvSpPr>
        <p:spPr>
          <a:xfrm>
            <a:off x="7594122" y="5195455"/>
            <a:ext cx="881973" cy="1169551"/>
          </a:xfrm>
          <a:prstGeom prst="rect">
            <a:avLst/>
          </a:prstGeom>
          <a:noFill/>
        </p:spPr>
        <p:txBody>
          <a:bodyPr wrap="none" rtlCol="0">
            <a:spAutoFit/>
          </a:bodyPr>
          <a:lstStyle/>
          <a:p>
            <a:r>
              <a:rPr lang="en-US" sz="7000" dirty="0">
                <a:solidFill>
                  <a:srgbClr val="003399"/>
                </a:solidFill>
                <a:latin typeface="Comic Sans MS" panose="030F0702030302020204" pitchFamily="66" charset="0"/>
              </a:rPr>
              <a:t>m</a:t>
            </a:r>
          </a:p>
        </p:txBody>
      </p:sp>
      <p:sp>
        <p:nvSpPr>
          <p:cNvPr id="18" name="TextBox 17">
            <a:extLst>
              <a:ext uri="{FF2B5EF4-FFF2-40B4-BE49-F238E27FC236}">
                <a16:creationId xmlns:a16="http://schemas.microsoft.com/office/drawing/2014/main" id="{80B998B5-3DB2-4EC8-9BBD-CA12F0F1C90E}"/>
              </a:ext>
            </a:extLst>
          </p:cNvPr>
          <p:cNvSpPr txBox="1"/>
          <p:nvPr/>
        </p:nvSpPr>
        <p:spPr>
          <a:xfrm>
            <a:off x="4478523" y="3436580"/>
            <a:ext cx="654346" cy="1169551"/>
          </a:xfrm>
          <a:prstGeom prst="rect">
            <a:avLst/>
          </a:prstGeom>
          <a:noFill/>
        </p:spPr>
        <p:txBody>
          <a:bodyPr wrap="none" rtlCol="0">
            <a:spAutoFit/>
          </a:bodyPr>
          <a:lstStyle/>
          <a:p>
            <a:r>
              <a:rPr lang="en-US" sz="7000" dirty="0">
                <a:solidFill>
                  <a:srgbClr val="003399"/>
                </a:solidFill>
                <a:latin typeface="Comic Sans MS" panose="030F0702030302020204" pitchFamily="66" charset="0"/>
              </a:rPr>
              <a:t>n</a:t>
            </a:r>
          </a:p>
        </p:txBody>
      </p:sp>
      <p:sp>
        <p:nvSpPr>
          <p:cNvPr id="20" name="TextBox 19">
            <a:extLst>
              <a:ext uri="{FF2B5EF4-FFF2-40B4-BE49-F238E27FC236}">
                <a16:creationId xmlns:a16="http://schemas.microsoft.com/office/drawing/2014/main" id="{DFEA546C-4587-403E-ACBA-9E08F89D10E1}"/>
              </a:ext>
            </a:extLst>
          </p:cNvPr>
          <p:cNvSpPr txBox="1"/>
          <p:nvPr/>
        </p:nvSpPr>
        <p:spPr>
          <a:xfrm>
            <a:off x="971680" y="3351642"/>
            <a:ext cx="935182" cy="1169551"/>
          </a:xfrm>
          <a:prstGeom prst="rect">
            <a:avLst/>
          </a:prstGeom>
          <a:noFill/>
        </p:spPr>
        <p:txBody>
          <a:bodyPr wrap="square">
            <a:spAutoFit/>
          </a:bodyPr>
          <a:lstStyle/>
          <a:p>
            <a:r>
              <a:rPr lang="en-US" sz="7000" dirty="0">
                <a:solidFill>
                  <a:srgbClr val="003399"/>
                </a:solidFill>
                <a:latin typeface="Comic Sans MS" panose="030F0702030302020204" pitchFamily="66" charset="0"/>
              </a:rPr>
              <a:t>l</a:t>
            </a:r>
          </a:p>
        </p:txBody>
      </p:sp>
      <p:sp>
        <p:nvSpPr>
          <p:cNvPr id="16" name="TextBox 15">
            <a:extLst>
              <a:ext uri="{FF2B5EF4-FFF2-40B4-BE49-F238E27FC236}">
                <a16:creationId xmlns:a16="http://schemas.microsoft.com/office/drawing/2014/main" id="{30BB5F68-5861-4C2A-8AE4-C1B8BEFF3BBB}"/>
              </a:ext>
            </a:extLst>
          </p:cNvPr>
          <p:cNvSpPr txBox="1"/>
          <p:nvPr/>
        </p:nvSpPr>
        <p:spPr>
          <a:xfrm>
            <a:off x="7594014" y="3442276"/>
            <a:ext cx="663964" cy="1169551"/>
          </a:xfrm>
          <a:prstGeom prst="rect">
            <a:avLst/>
          </a:prstGeom>
          <a:noFill/>
        </p:spPr>
        <p:txBody>
          <a:bodyPr wrap="none" rtlCol="0">
            <a:spAutoFit/>
          </a:bodyPr>
          <a:lstStyle/>
          <a:p>
            <a:r>
              <a:rPr lang="en-US" sz="7000" dirty="0">
                <a:solidFill>
                  <a:srgbClr val="003399"/>
                </a:solidFill>
                <a:latin typeface="Comic Sans MS" panose="030F0702030302020204" pitchFamily="66" charset="0"/>
              </a:rPr>
              <a:t>p</a:t>
            </a:r>
          </a:p>
        </p:txBody>
      </p:sp>
      <p:sp>
        <p:nvSpPr>
          <p:cNvPr id="17" name="TextBox 16">
            <a:extLst>
              <a:ext uri="{FF2B5EF4-FFF2-40B4-BE49-F238E27FC236}">
                <a16:creationId xmlns:a16="http://schemas.microsoft.com/office/drawing/2014/main" id="{4ECE2A51-47A5-4FDB-A27B-DA471D717868}"/>
              </a:ext>
            </a:extLst>
          </p:cNvPr>
          <p:cNvSpPr txBox="1"/>
          <p:nvPr/>
        </p:nvSpPr>
        <p:spPr>
          <a:xfrm>
            <a:off x="2726564" y="3442276"/>
            <a:ext cx="881973" cy="1169551"/>
          </a:xfrm>
          <a:prstGeom prst="rect">
            <a:avLst/>
          </a:prstGeom>
          <a:noFill/>
        </p:spPr>
        <p:txBody>
          <a:bodyPr wrap="none" rtlCol="0">
            <a:spAutoFit/>
          </a:bodyPr>
          <a:lstStyle/>
          <a:p>
            <a:r>
              <a:rPr lang="en-US" sz="7000" dirty="0">
                <a:solidFill>
                  <a:srgbClr val="003399"/>
                </a:solidFill>
                <a:latin typeface="Comic Sans MS" panose="030F0702030302020204" pitchFamily="66" charset="0"/>
              </a:rPr>
              <a:t>m</a:t>
            </a:r>
          </a:p>
        </p:txBody>
      </p:sp>
      <p:sp>
        <p:nvSpPr>
          <p:cNvPr id="19" name="TextBox 18">
            <a:extLst>
              <a:ext uri="{FF2B5EF4-FFF2-40B4-BE49-F238E27FC236}">
                <a16:creationId xmlns:a16="http://schemas.microsoft.com/office/drawing/2014/main" id="{A90A659B-0D6D-4927-A97F-942EE43F95D4}"/>
              </a:ext>
            </a:extLst>
          </p:cNvPr>
          <p:cNvSpPr txBox="1"/>
          <p:nvPr/>
        </p:nvSpPr>
        <p:spPr>
          <a:xfrm>
            <a:off x="5964384" y="3491347"/>
            <a:ext cx="655949" cy="1169551"/>
          </a:xfrm>
          <a:prstGeom prst="rect">
            <a:avLst/>
          </a:prstGeom>
          <a:noFill/>
        </p:spPr>
        <p:txBody>
          <a:bodyPr wrap="none" rtlCol="0">
            <a:spAutoFit/>
          </a:bodyPr>
          <a:lstStyle/>
          <a:p>
            <a:r>
              <a:rPr lang="en-US" sz="7000" dirty="0">
                <a:solidFill>
                  <a:srgbClr val="003399"/>
                </a:solidFill>
                <a:latin typeface="Comic Sans MS" panose="030F0702030302020204" pitchFamily="66" charset="0"/>
              </a:rPr>
              <a:t>o</a:t>
            </a:r>
          </a:p>
        </p:txBody>
      </p:sp>
    </p:spTree>
    <p:extLst>
      <p:ext uri="{BB962C8B-B14F-4D97-AF65-F5344CB8AC3E}">
        <p14:creationId xmlns:p14="http://schemas.microsoft.com/office/powerpoint/2010/main" val="6852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1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1" presetClass="exit" presetSubtype="0" fill="hold" grpId="1" nodeType="withEffect">
                                  <p:stCondLst>
                                    <p:cond delay="0"/>
                                  </p:stCondLst>
                                  <p:childTnLst>
                                    <p:set>
                                      <p:cBhvr>
                                        <p:cTn id="52" dur="1" fill="hold">
                                          <p:stCondLst>
                                            <p:cond delay="0"/>
                                          </p:stCondLst>
                                        </p:cTn>
                                        <p:tgtEl>
                                          <p:spTgt spid="1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par>
                                <p:cTn id="61" presetID="1" presetClass="exit" presetSubtype="0" fill="hold" grpId="1" nodeType="withEffect">
                                  <p:stCondLst>
                                    <p:cond delay="0"/>
                                  </p:stCondLst>
                                  <p:childTnLst>
                                    <p:set>
                                      <p:cBhvr>
                                        <p:cTn id="62" dur="1" fill="hold">
                                          <p:stCondLst>
                                            <p:cond delay="0"/>
                                          </p:stCondLst>
                                        </p:cTn>
                                        <p:tgtEl>
                                          <p:spTgt spid="13"/>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childTnLst>
                                </p:cTn>
                              </p:par>
                              <p:par>
                                <p:cTn id="71" presetID="1" presetClass="exit" presetSubtype="0" fill="hold" grpId="1" nodeType="withEffect">
                                  <p:stCondLst>
                                    <p:cond delay="0"/>
                                  </p:stCondLst>
                                  <p:childTnLst>
                                    <p:set>
                                      <p:cBhvr>
                                        <p:cTn id="72"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0" grpId="1"/>
      <p:bldP spid="11" grpId="0"/>
      <p:bldP spid="11" grpId="1"/>
      <p:bldP spid="12" grpId="0"/>
      <p:bldP spid="12" grpId="1"/>
      <p:bldP spid="13" grpId="0"/>
      <p:bldP spid="13" grpId="1"/>
      <p:bldP spid="14" grpId="0"/>
      <p:bldP spid="14" grpId="1"/>
      <p:bldP spid="18" grpId="0"/>
      <p:bldP spid="20" grpId="0"/>
      <p:bldP spid="16" grpId="0"/>
      <p:bldP spid="17"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p:txBody>
          <a:bodyPr>
            <a:normAutofit fontScale="90000"/>
          </a:bodyPr>
          <a:lstStyle/>
          <a:p>
            <a:br>
              <a:rPr lang="en-US" dirty="0">
                <a:latin typeface="Comic Sans MS" panose="030F0702030302020204" pitchFamily="66" charset="0"/>
              </a:rPr>
            </a:br>
            <a:endParaRPr lang="en-US" dirty="0">
              <a:latin typeface="Comic Sans MS" panose="030F0702030302020204" pitchFamily="66" charset="0"/>
            </a:endParaRPr>
          </a:p>
        </p:txBody>
      </p:sp>
      <p:sp>
        <p:nvSpPr>
          <p:cNvPr id="14" name="TextBox 13">
            <a:extLst>
              <a:ext uri="{FF2B5EF4-FFF2-40B4-BE49-F238E27FC236}">
                <a16:creationId xmlns:a16="http://schemas.microsoft.com/office/drawing/2014/main" id="{E6D31D0C-04DC-4AB4-9833-8325458C541C}"/>
              </a:ext>
            </a:extLst>
          </p:cNvPr>
          <p:cNvSpPr txBox="1"/>
          <p:nvPr/>
        </p:nvSpPr>
        <p:spPr>
          <a:xfrm>
            <a:off x="2808515" y="447730"/>
            <a:ext cx="6335485" cy="861774"/>
          </a:xfrm>
          <a:prstGeom prst="rect">
            <a:avLst/>
          </a:prstGeom>
          <a:noFill/>
        </p:spPr>
        <p:txBody>
          <a:bodyPr wrap="square">
            <a:spAutoFit/>
          </a:bodyPr>
          <a:lstStyle/>
          <a:p>
            <a:r>
              <a:rPr lang="en-US" sz="5000" dirty="0">
                <a:solidFill>
                  <a:srgbClr val="003399"/>
                </a:solidFill>
                <a:latin typeface="Comic Sans MS" panose="030F0702030302020204" pitchFamily="66" charset="0"/>
              </a:rPr>
              <a:t>Sight Words</a:t>
            </a:r>
          </a:p>
        </p:txBody>
      </p:sp>
      <p:sp>
        <p:nvSpPr>
          <p:cNvPr id="5" name="TextBox 4">
            <a:extLst>
              <a:ext uri="{FF2B5EF4-FFF2-40B4-BE49-F238E27FC236}">
                <a16:creationId xmlns:a16="http://schemas.microsoft.com/office/drawing/2014/main" id="{B4654E3F-DEBF-4B21-85F5-D12BCA71F927}"/>
              </a:ext>
            </a:extLst>
          </p:cNvPr>
          <p:cNvSpPr txBox="1"/>
          <p:nvPr/>
        </p:nvSpPr>
        <p:spPr>
          <a:xfrm>
            <a:off x="4079031" y="1590730"/>
            <a:ext cx="1573624" cy="707886"/>
          </a:xfrm>
          <a:prstGeom prst="rect">
            <a:avLst/>
          </a:prstGeom>
          <a:noFill/>
        </p:spPr>
        <p:txBody>
          <a:bodyPr wrap="square" rtlCol="0">
            <a:spAutoFit/>
          </a:bodyPr>
          <a:lstStyle/>
          <a:p>
            <a:r>
              <a:rPr lang="en-US" sz="4000" dirty="0">
                <a:latin typeface="Comic Sans MS" panose="030F0702030302020204" pitchFamily="66" charset="0"/>
              </a:rPr>
              <a:t>who</a:t>
            </a:r>
          </a:p>
        </p:txBody>
      </p:sp>
      <p:sp>
        <p:nvSpPr>
          <p:cNvPr id="11" name="TextBox 10">
            <a:extLst>
              <a:ext uri="{FF2B5EF4-FFF2-40B4-BE49-F238E27FC236}">
                <a16:creationId xmlns:a16="http://schemas.microsoft.com/office/drawing/2014/main" id="{89BD6E3A-E522-4DE1-A1E0-89937B93FE3E}"/>
              </a:ext>
            </a:extLst>
          </p:cNvPr>
          <p:cNvSpPr txBox="1"/>
          <p:nvPr/>
        </p:nvSpPr>
        <p:spPr>
          <a:xfrm>
            <a:off x="4184062" y="5236200"/>
            <a:ext cx="1880920" cy="707886"/>
          </a:xfrm>
          <a:prstGeom prst="rect">
            <a:avLst/>
          </a:prstGeom>
          <a:noFill/>
        </p:spPr>
        <p:txBody>
          <a:bodyPr wrap="square">
            <a:spAutoFit/>
          </a:bodyPr>
          <a:lstStyle/>
          <a:p>
            <a:r>
              <a:rPr lang="en-US" sz="4000" dirty="0">
                <a:latin typeface="Comic Sans MS" panose="030F0702030302020204" pitchFamily="66" charset="0"/>
              </a:rPr>
              <a:t>yes</a:t>
            </a:r>
          </a:p>
        </p:txBody>
      </p:sp>
      <p:sp>
        <p:nvSpPr>
          <p:cNvPr id="13" name="TextBox 12">
            <a:extLst>
              <a:ext uri="{FF2B5EF4-FFF2-40B4-BE49-F238E27FC236}">
                <a16:creationId xmlns:a16="http://schemas.microsoft.com/office/drawing/2014/main" id="{D111CA5F-F945-4C59-977C-9CCAC7A28D2A}"/>
              </a:ext>
            </a:extLst>
          </p:cNvPr>
          <p:cNvSpPr txBox="1"/>
          <p:nvPr/>
        </p:nvSpPr>
        <p:spPr>
          <a:xfrm>
            <a:off x="4095510" y="3413465"/>
            <a:ext cx="2058025" cy="707886"/>
          </a:xfrm>
          <a:prstGeom prst="rect">
            <a:avLst/>
          </a:prstGeom>
          <a:noFill/>
        </p:spPr>
        <p:txBody>
          <a:bodyPr wrap="square">
            <a:spAutoFit/>
          </a:bodyPr>
          <a:lstStyle/>
          <a:p>
            <a:r>
              <a:rPr lang="en-US" sz="4000" dirty="0">
                <a:latin typeface="Comic Sans MS" panose="030F0702030302020204" pitchFamily="66" charset="0"/>
              </a:rPr>
              <a:t>will</a:t>
            </a:r>
          </a:p>
        </p:txBody>
      </p:sp>
    </p:spTree>
    <p:extLst>
      <p:ext uri="{BB962C8B-B14F-4D97-AF65-F5344CB8AC3E}">
        <p14:creationId xmlns:p14="http://schemas.microsoft.com/office/powerpoint/2010/main" val="306400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1" grpId="0"/>
      <p:bldP spid="13" grpId="0"/>
      <p:bldP spid="1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AA36511-D6D4-47F1-8FA4-8F3D99757DBB}"/>
              </a:ext>
            </a:extLst>
          </p:cNvPr>
          <p:cNvSpPr txBox="1"/>
          <p:nvPr/>
        </p:nvSpPr>
        <p:spPr>
          <a:xfrm>
            <a:off x="2089185" y="5517503"/>
            <a:ext cx="6202760" cy="630942"/>
          </a:xfrm>
          <a:prstGeom prst="rect">
            <a:avLst/>
          </a:prstGeom>
          <a:noFill/>
        </p:spPr>
        <p:txBody>
          <a:bodyPr wrap="square" rtlCol="0">
            <a:spAutoFit/>
          </a:bodyPr>
          <a:lstStyle/>
          <a:p>
            <a:r>
              <a:rPr lang="en-US" sz="3500" u="sng" dirty="0">
                <a:latin typeface="Comic Sans MS" panose="030F0702030302020204" pitchFamily="66" charset="0"/>
              </a:rPr>
              <a:t>Who</a:t>
            </a:r>
            <a:r>
              <a:rPr lang="en-US" sz="3500" dirty="0">
                <a:latin typeface="Comic Sans MS" panose="030F0702030302020204" pitchFamily="66" charset="0"/>
              </a:rPr>
              <a:t> </a:t>
            </a:r>
            <a:r>
              <a:rPr lang="en-US" sz="3500" u="sng" dirty="0">
                <a:latin typeface="Comic Sans MS" panose="030F0702030302020204" pitchFamily="66" charset="0"/>
              </a:rPr>
              <a:t>will</a:t>
            </a:r>
            <a:r>
              <a:rPr lang="en-US" sz="3500" dirty="0">
                <a:latin typeface="Comic Sans MS" panose="030F0702030302020204" pitchFamily="66" charset="0"/>
              </a:rPr>
              <a:t> go to the park?</a:t>
            </a:r>
          </a:p>
        </p:txBody>
      </p:sp>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p:txBody>
          <a:bodyPr>
            <a:normAutofit fontScale="90000"/>
          </a:bodyPr>
          <a:lstStyle/>
          <a:p>
            <a:br>
              <a:rPr lang="en-US" dirty="0">
                <a:latin typeface="Comic Sans MS" panose="030F0702030302020204" pitchFamily="66" charset="0"/>
              </a:rPr>
            </a:br>
            <a:endParaRPr lang="en-US" dirty="0">
              <a:latin typeface="Comic Sans MS" panose="030F0702030302020204" pitchFamily="66" charset="0"/>
            </a:endParaRPr>
          </a:p>
        </p:txBody>
      </p:sp>
      <p:sp>
        <p:nvSpPr>
          <p:cNvPr id="3" name="TextBox 2">
            <a:extLst>
              <a:ext uri="{FF2B5EF4-FFF2-40B4-BE49-F238E27FC236}">
                <a16:creationId xmlns:a16="http://schemas.microsoft.com/office/drawing/2014/main" id="{7E202261-04BA-43E3-B1AF-D64A8F0F5376}"/>
              </a:ext>
            </a:extLst>
          </p:cNvPr>
          <p:cNvSpPr txBox="1"/>
          <p:nvPr/>
        </p:nvSpPr>
        <p:spPr>
          <a:xfrm>
            <a:off x="1606793" y="250207"/>
            <a:ext cx="6351419" cy="861774"/>
          </a:xfrm>
          <a:prstGeom prst="rect">
            <a:avLst/>
          </a:prstGeom>
          <a:noFill/>
        </p:spPr>
        <p:txBody>
          <a:bodyPr wrap="none" rtlCol="0">
            <a:spAutoFit/>
          </a:bodyPr>
          <a:lstStyle/>
          <a:p>
            <a:r>
              <a:rPr lang="en-US" sz="5000" dirty="0">
                <a:solidFill>
                  <a:srgbClr val="283B80"/>
                </a:solidFill>
                <a:latin typeface="Comic Sans MS" panose="030F0702030302020204" pitchFamily="66" charset="0"/>
              </a:rPr>
              <a:t>Sight Word Practice</a:t>
            </a:r>
          </a:p>
        </p:txBody>
      </p:sp>
      <p:pic>
        <p:nvPicPr>
          <p:cNvPr id="4098" name="Picture 2">
            <a:extLst>
              <a:ext uri="{FF2B5EF4-FFF2-40B4-BE49-F238E27FC236}">
                <a16:creationId xmlns:a16="http://schemas.microsoft.com/office/drawing/2014/main" id="{1B934307-E06B-420F-8FA8-51FA5C22D17F}"/>
              </a:ext>
            </a:extLst>
          </p:cNvPr>
          <p:cNvPicPr>
            <a:picLocks noChangeAspect="1" noChangeArrowheads="1"/>
          </p:cNvPicPr>
          <p:nvPr/>
        </p:nvPicPr>
        <p:blipFill>
          <a:blip r:embed="rId3"/>
          <a:srcRect/>
          <a:stretch/>
        </p:blipFill>
        <p:spPr bwMode="auto">
          <a:xfrm>
            <a:off x="1776859" y="2223866"/>
            <a:ext cx="5715000" cy="309197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EE4B53C-0ADF-4C1D-85B1-DAA66C81D0C3}"/>
              </a:ext>
            </a:extLst>
          </p:cNvPr>
          <p:cNvSpPr txBox="1"/>
          <p:nvPr/>
        </p:nvSpPr>
        <p:spPr>
          <a:xfrm>
            <a:off x="4082122" y="1445082"/>
            <a:ext cx="1104475" cy="553998"/>
          </a:xfrm>
          <a:prstGeom prst="rect">
            <a:avLst/>
          </a:prstGeom>
          <a:noFill/>
          <a:ln w="28575">
            <a:solidFill>
              <a:schemeClr val="tx1"/>
            </a:solidFill>
          </a:ln>
        </p:spPr>
        <p:txBody>
          <a:bodyPr wrap="square" rtlCol="0">
            <a:spAutoFit/>
          </a:bodyPr>
          <a:lstStyle/>
          <a:p>
            <a:r>
              <a:rPr lang="en-US" sz="3000" dirty="0">
                <a:latin typeface="Comic Sans MS" panose="030F0702030302020204" pitchFamily="66" charset="0"/>
              </a:rPr>
              <a:t>park</a:t>
            </a:r>
          </a:p>
        </p:txBody>
      </p:sp>
    </p:spTree>
    <p:extLst>
      <p:ext uri="{BB962C8B-B14F-4D97-AF65-F5344CB8AC3E}">
        <p14:creationId xmlns:p14="http://schemas.microsoft.com/office/powerpoint/2010/main" val="2607204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a:xfrm>
            <a:off x="789108" y="349217"/>
            <a:ext cx="7565784" cy="685465"/>
          </a:xfrm>
        </p:spPr>
        <p:txBody>
          <a:bodyPr>
            <a:normAutofit fontScale="90000"/>
          </a:bodyPr>
          <a:lstStyle/>
          <a:p>
            <a:r>
              <a:rPr lang="en-US" u="sng" dirty="0">
                <a:latin typeface="Comic Sans MS" panose="030F0702030302020204" pitchFamily="66" charset="0"/>
              </a:rPr>
              <a:t>Who Will Say Yes?</a:t>
            </a:r>
          </a:p>
        </p:txBody>
      </p:sp>
      <p:pic>
        <p:nvPicPr>
          <p:cNvPr id="17" name="Picture 4">
            <a:extLst>
              <a:ext uri="{FF2B5EF4-FFF2-40B4-BE49-F238E27FC236}">
                <a16:creationId xmlns:a16="http://schemas.microsoft.com/office/drawing/2014/main" id="{3430E2B9-6456-4813-B56E-1D873E9EA07D}"/>
              </a:ext>
            </a:extLst>
          </p:cNvPr>
          <p:cNvPicPr>
            <a:picLocks noChangeAspect="1" noChangeArrowheads="1"/>
          </p:cNvPicPr>
          <p:nvPr/>
        </p:nvPicPr>
        <p:blipFill>
          <a:blip r:embed="rId3"/>
          <a:srcRect/>
          <a:stretch/>
        </p:blipFill>
        <p:spPr bwMode="auto">
          <a:xfrm>
            <a:off x="0" y="1274940"/>
            <a:ext cx="4343400" cy="469611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7872D1FE-E99B-4209-B955-740292B4A2BF}"/>
              </a:ext>
            </a:extLst>
          </p:cNvPr>
          <p:cNvPicPr>
            <a:picLocks noChangeAspect="1" noChangeArrowheads="1"/>
          </p:cNvPicPr>
          <p:nvPr/>
        </p:nvPicPr>
        <p:blipFill>
          <a:blip r:embed="rId4"/>
          <a:srcRect/>
          <a:stretch/>
        </p:blipFill>
        <p:spPr bwMode="auto">
          <a:xfrm>
            <a:off x="4299376" y="1533714"/>
            <a:ext cx="4462473" cy="4462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88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Accelerate Ed">
      <a:dk1>
        <a:sysClr val="windowText" lastClr="000000"/>
      </a:dk1>
      <a:lt1>
        <a:sysClr val="window" lastClr="FFFFFF"/>
      </a:lt1>
      <a:dk2>
        <a:srgbClr val="464646"/>
      </a:dk2>
      <a:lt2>
        <a:srgbClr val="DEF5FA"/>
      </a:lt2>
      <a:accent1>
        <a:srgbClr val="111E5C"/>
      </a:accent1>
      <a:accent2>
        <a:srgbClr val="8AC7CE"/>
      </a:accent2>
      <a:accent3>
        <a:srgbClr val="4A2E16"/>
      </a:accent3>
      <a:accent4>
        <a:srgbClr val="39639D"/>
      </a:accent4>
      <a:accent5>
        <a:srgbClr val="C8BBAE"/>
      </a:accent5>
      <a:accent6>
        <a:srgbClr val="72BBBF"/>
      </a:accent6>
      <a:hlink>
        <a:srgbClr val="1BB752"/>
      </a:hlink>
      <a:folHlink>
        <a:srgbClr val="B5A99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Couture.thmx</Template>
  <TotalTime>18400</TotalTime>
  <Words>2193</Words>
  <Application>Microsoft Office PowerPoint</Application>
  <PresentationFormat>On-screen Show (4:3)</PresentationFormat>
  <Paragraphs>278</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Comic Sans MS</vt:lpstr>
      <vt:lpstr>Roboto</vt:lpstr>
      <vt:lpstr>Office Theme</vt:lpstr>
      <vt:lpstr>Phonics of the Week</vt:lpstr>
      <vt:lpstr>Check It Out! </vt:lpstr>
      <vt:lpstr>PowerPoint Presentation</vt:lpstr>
      <vt:lpstr> </vt:lpstr>
      <vt:lpstr>Let’s Review Letters!</vt:lpstr>
      <vt:lpstr>Let’s Review Letters!</vt:lpstr>
      <vt:lpstr> </vt:lpstr>
      <vt:lpstr> </vt:lpstr>
      <vt:lpstr>Who Will Say Yes?</vt:lpstr>
      <vt:lpstr>Q &amp; A</vt:lpstr>
    </vt:vector>
  </TitlesOfParts>
  <Company>Accelerate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Johnson</dc:creator>
  <cp:lastModifiedBy>Shawn Mahoney</cp:lastModifiedBy>
  <cp:revision>525</cp:revision>
  <cp:lastPrinted>2021-07-26T17:23:14Z</cp:lastPrinted>
  <dcterms:created xsi:type="dcterms:W3CDTF">2012-04-20T18:25:02Z</dcterms:created>
  <dcterms:modified xsi:type="dcterms:W3CDTF">2021-08-12T21:43:08Z</dcterms:modified>
</cp:coreProperties>
</file>