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1" r:id="rId6"/>
    <p:sldId id="360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4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70850" autoAdjust="0"/>
  </p:normalViewPr>
  <p:slideViewPr>
    <p:cSldViewPr snapToGrid="0" snapToObjects="1">
      <p:cViewPr varScale="1">
        <p:scale>
          <a:sx n="81" d="100"/>
          <a:sy n="81" d="100"/>
        </p:scale>
        <p:origin x="24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long o with the silent e, review some letters and our sight words and complete a story retell for </a:t>
            </a:r>
            <a:r>
              <a:rPr lang="en-US" u="sng" dirty="0"/>
              <a:t>What Do You Want?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letters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on the screen.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Point to the letters on the screen.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sound does the long o make?  (Student will answer /o/ as in oval.)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long /o/ sound and have the student repeat: /o/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val /o/, /o/, /o/.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image of an oval.   When it appears on the screen, ask, “What shape is this?” If student responds “oval,” applaud his/her answer.  If student does not respond correctly, teacher will tell student that it is a picture of oval.  Click to show the word “oval.”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the ocean.  When it appears on the screen, ask, “What is this?” When student responds “ocean,” applaud his/her answer.  If student does not respond correctly, teacher will tell student that it is a picture of ocean.  Click to show the word “ocean.”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letters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 to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long o make?” (Long o sound as in oval.)  If student makes long o sound,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making long /o/ sound like /o/ as in oval.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“Remember, today we are talking about words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that begin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with the long o sound.”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the boxes.  Ask: “What do you see?”  (I see two boxes.)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correct answer or assist in telling the correct name for the picture.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words: closed and open.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“Which word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begins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with the long o sound: closed or open?” (Open.)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(closed and open,)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long /o/ sound?” (Open.)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*If student is struggling to name the picture that begins with the long o sound, teacher will assist by saying each picture name and asking if it begins with the long o sound.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“Closed– Does it begin with the long o sound?”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“Open- Does it begin with the long o sound?”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circle the opened box and remove the word closed.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r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Assist student in sounding out the word: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r=/r/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o= long /o/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s=/s/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e=silent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 of the rose and applaud student’s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two pictures.”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pictures of the bone and cone.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students to identify the pictures (Bone and cone.)  If student is struggling, assist him/her in naming the pictures.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cone.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word do you see?” (Cone.)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student is struggling, assist him/her in sounding out the word: /k/ + long /o/ + /n/  (silent 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picture matches the word?” (The second picture of the cone.)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circle the cone, as well as remove the picture of the bone.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“Today, we are going to review some uppercase and lowercase letters.”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table.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A.)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B.)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C.)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D.)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uppercase F.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letter is this?”  (Uppercase F.)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“Now, let’s look at the lowercase letters.”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f.  Ask: “What letter is this?”  (Lowercase f.)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F to f.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c.  Ask: “What letter is this?”  (Lowercase c.)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C to 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a.  Ask: “What letter is this?”  (Lowercase a.)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A to 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e.  Ask: “What letter is this?”  (Lowercase 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E to 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b.  Ask: “What letter is this?”  (Lowercase b.)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B to 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d.  Ask: “What letter is this?”  (Lowercase d.)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D to 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“well.”–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“well,”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“well.”  Have student say the word “well.”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“what.”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“what,”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“what.”  Have student say the word “what”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“want.”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“want,”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“want.”  Have student say the word “want.”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this question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question appear to allow student to practice reading sight words: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you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Want?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5 snowmen.)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(This story took place outside in the city streets.)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(We were trying to figure out what each snowman wants.)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(Someone asked each snowman what he wants.)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first snowman wanted a cone.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second snowman wanted a pole.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third snowman wanted a robe.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fourth snowman wanted a hose.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fifth snowman wanted a nice nose.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happy snowmen stood outside with what they asked for.)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Why do you think the snowmen wanted a cone, pole, robe, hose and a nose?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was about asking each snowman what he wanted.)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Long o; _</a:t>
            </a:r>
            <a:r>
              <a:rPr lang="en-US" sz="4000" dirty="0" err="1">
                <a:latin typeface="Comic Sans MS" panose="030F0902030302020204" pitchFamily="66" charset="0"/>
              </a:rPr>
              <a:t>o_e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0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omic Sans MS" panose="030F0702030302020204" pitchFamily="66" charset="0"/>
              </a:rPr>
              <a:t>Check It Out!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2410895" y="3429000"/>
            <a:ext cx="146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ocean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7057092" y="5089362"/>
            <a:ext cx="1103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oval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49B12F-3610-46D1-A657-D12417C29D7C}"/>
              </a:ext>
            </a:extLst>
          </p:cNvPr>
          <p:cNvSpPr/>
          <p:nvPr/>
        </p:nvSpPr>
        <p:spPr>
          <a:xfrm>
            <a:off x="6421379" y="1563990"/>
            <a:ext cx="2042286" cy="3525372"/>
          </a:xfrm>
          <a:prstGeom prst="ellipse">
            <a:avLst/>
          </a:prstGeom>
          <a:solidFill>
            <a:srgbClr val="00B0F0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E2D8F-C0AF-4E29-B8F5-6E443AC50CA6}"/>
              </a:ext>
            </a:extLst>
          </p:cNvPr>
          <p:cNvSpPr txBox="1"/>
          <p:nvPr/>
        </p:nvSpPr>
        <p:spPr>
          <a:xfrm>
            <a:off x="2344563" y="1751175"/>
            <a:ext cx="1467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Oo</a:t>
            </a:r>
            <a:endParaRPr lang="en-US" sz="70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B8D5B9-0D66-4EF4-9132-14D2B514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7015" y="4096521"/>
            <a:ext cx="5715000" cy="25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33E636-0F3F-4FF1-ABBA-5F58F8483D23}"/>
              </a:ext>
            </a:extLst>
          </p:cNvPr>
          <p:cNvGrpSpPr/>
          <p:nvPr/>
        </p:nvGrpSpPr>
        <p:grpSpPr>
          <a:xfrm>
            <a:off x="297015" y="2125800"/>
            <a:ext cx="2634004" cy="3392322"/>
            <a:chOff x="3869815" y="3013676"/>
            <a:chExt cx="1386704" cy="1180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7255D-FCD9-42D0-804B-347CE1ABF465}"/>
                </a:ext>
              </a:extLst>
            </p:cNvPr>
            <p:cNvSpPr txBox="1"/>
            <p:nvPr/>
          </p:nvSpPr>
          <p:spPr>
            <a:xfrm>
              <a:off x="4171998" y="3400563"/>
              <a:ext cx="1084521" cy="4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Oo</a:t>
              </a:r>
              <a:endParaRPr lang="en-US" sz="70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36A7A4-2018-4219-8B08-1316B1CB8CCC}"/>
                </a:ext>
              </a:extLst>
            </p:cNvPr>
            <p:cNvSpPr/>
            <p:nvPr/>
          </p:nvSpPr>
          <p:spPr>
            <a:xfrm>
              <a:off x="3869815" y="3013676"/>
              <a:ext cx="1300283" cy="1180909"/>
            </a:xfrm>
            <a:prstGeom prst="ellipse">
              <a:avLst/>
            </a:prstGeom>
            <a:noFill/>
            <a:ln w="38100">
              <a:solidFill>
                <a:srgbClr val="283B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F85DA3-FC44-4FF5-BBB3-64643C90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390310" y="1509984"/>
            <a:ext cx="4623955" cy="46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29084-13D9-4527-9302-ECD9777DC94D}"/>
              </a:ext>
            </a:extLst>
          </p:cNvPr>
          <p:cNvSpPr txBox="1"/>
          <p:nvPr/>
        </p:nvSpPr>
        <p:spPr>
          <a:xfrm>
            <a:off x="7252855" y="2404736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closed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BB5AB-797B-4BA5-BE38-1574E80FC290}"/>
              </a:ext>
            </a:extLst>
          </p:cNvPr>
          <p:cNvSpPr txBox="1"/>
          <p:nvPr/>
        </p:nvSpPr>
        <p:spPr>
          <a:xfrm>
            <a:off x="7407544" y="4627510"/>
            <a:ext cx="100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open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ECA712-DCB1-46D6-9FAB-B018E709F22A}"/>
              </a:ext>
            </a:extLst>
          </p:cNvPr>
          <p:cNvSpPr/>
          <p:nvPr/>
        </p:nvSpPr>
        <p:spPr>
          <a:xfrm>
            <a:off x="3786216" y="3391075"/>
            <a:ext cx="3666817" cy="276398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8A1496-62AB-4B1E-99AD-8BD7F2E48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575307">
            <a:off x="2187286" y="1469462"/>
            <a:ext cx="4769427" cy="35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642078" y="310957"/>
            <a:ext cx="7845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Meet Long o with Silent 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04D918-EDA4-466E-82BE-D20A0486967A}"/>
              </a:ext>
            </a:extLst>
          </p:cNvPr>
          <p:cNvSpPr txBox="1"/>
          <p:nvPr/>
        </p:nvSpPr>
        <p:spPr>
          <a:xfrm>
            <a:off x="3686981" y="5322069"/>
            <a:ext cx="1755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r</a:t>
            </a:r>
            <a:r>
              <a:rPr lang="en-US" sz="6000" u="sng" dirty="0">
                <a:latin typeface="Comic Sans MS" panose="030F0702030302020204" pitchFamily="66" charset="0"/>
              </a:rPr>
              <a:t>o</a:t>
            </a:r>
            <a:r>
              <a:rPr lang="en-US" sz="6000" dirty="0">
                <a:latin typeface="Comic Sans MS" panose="030F0702030302020204" pitchFamily="66" charset="0"/>
              </a:rPr>
              <a:t>s</a:t>
            </a:r>
            <a:r>
              <a:rPr lang="en-US" sz="6000" u="sng" dirty="0"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A30615C-2EF3-40A7-8424-23BBC22F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487057" y="1523819"/>
            <a:ext cx="2305467" cy="27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63" y="262584"/>
            <a:ext cx="7953154" cy="6854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Sound It Out!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0244F-C5ED-4609-83F0-0A9F58840E54}"/>
              </a:ext>
            </a:extLst>
          </p:cNvPr>
          <p:cNvSpPr txBox="1"/>
          <p:nvPr/>
        </p:nvSpPr>
        <p:spPr>
          <a:xfrm>
            <a:off x="3667746" y="5154345"/>
            <a:ext cx="1808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c</a:t>
            </a:r>
            <a:r>
              <a:rPr lang="en-US" sz="6000" u="sng" dirty="0">
                <a:latin typeface="Comic Sans MS" panose="030F0702030302020204" pitchFamily="66" charset="0"/>
              </a:rPr>
              <a:t>o</a:t>
            </a:r>
            <a:r>
              <a:rPr lang="en-US" sz="6000" dirty="0">
                <a:latin typeface="Comic Sans MS" panose="030F0702030302020204" pitchFamily="66" charset="0"/>
              </a:rPr>
              <a:t>n</a:t>
            </a:r>
            <a:r>
              <a:rPr lang="en-US" sz="6000" u="sng" dirty="0">
                <a:latin typeface="Comic Sans MS" panose="030F0702030302020204" pitchFamily="66" charset="0"/>
              </a:rPr>
              <a:t>e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BDE433-51E7-4E67-A646-5A58C9B8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51168" y="2268135"/>
            <a:ext cx="3236483" cy="16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C086D6-0510-4838-B1CB-F6B2A069D46E}"/>
              </a:ext>
            </a:extLst>
          </p:cNvPr>
          <p:cNvSpPr/>
          <p:nvPr/>
        </p:nvSpPr>
        <p:spPr>
          <a:xfrm>
            <a:off x="5112327" y="1023751"/>
            <a:ext cx="3054928" cy="3706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62" y="446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Review Letters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3FB498-7E91-4BE2-B089-894891F7E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11456"/>
              </p:ext>
            </p:extLst>
          </p:nvPr>
        </p:nvGraphicFramePr>
        <p:xfrm>
          <a:off x="710362" y="2254827"/>
          <a:ext cx="7938654" cy="2982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109">
                  <a:extLst>
                    <a:ext uri="{9D8B030D-6E8A-4147-A177-3AD203B41FA5}">
                      <a16:colId xmlns:a16="http://schemas.microsoft.com/office/drawing/2014/main" val="1164287794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212143703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937848092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37980440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3585368455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val="2893601526"/>
                    </a:ext>
                  </a:extLst>
                </a:gridCol>
              </a:tblGrid>
              <a:tr h="1246909"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760616"/>
                  </a:ext>
                </a:extLst>
              </a:tr>
              <a:tr h="1735282"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endParaRPr lang="en-US" sz="7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4445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CB298E-D299-49DE-83C4-4BFBF27523EE}"/>
              </a:ext>
            </a:extLst>
          </p:cNvPr>
          <p:cNvSpPr txBox="1"/>
          <p:nvPr/>
        </p:nvSpPr>
        <p:spPr>
          <a:xfrm>
            <a:off x="937304" y="2243607"/>
            <a:ext cx="1263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F05CC-EF5D-436F-BF5E-2F9AE2EDD28E}"/>
              </a:ext>
            </a:extLst>
          </p:cNvPr>
          <p:cNvSpPr txBox="1"/>
          <p:nvPr/>
        </p:nvSpPr>
        <p:spPr>
          <a:xfrm>
            <a:off x="2223655" y="2254827"/>
            <a:ext cx="1263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FDFEC-35D6-4F89-85DC-EBC5A382A86D}"/>
              </a:ext>
            </a:extLst>
          </p:cNvPr>
          <p:cNvSpPr txBox="1"/>
          <p:nvPr/>
        </p:nvSpPr>
        <p:spPr>
          <a:xfrm>
            <a:off x="3522991" y="2254827"/>
            <a:ext cx="1263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160FE-D978-49DF-BAAE-58721D06E99C}"/>
              </a:ext>
            </a:extLst>
          </p:cNvPr>
          <p:cNvSpPr txBox="1"/>
          <p:nvPr/>
        </p:nvSpPr>
        <p:spPr>
          <a:xfrm>
            <a:off x="4911122" y="2254827"/>
            <a:ext cx="1263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7BDCA-EA1E-4E73-BA4B-68B374412051}"/>
              </a:ext>
            </a:extLst>
          </p:cNvPr>
          <p:cNvSpPr txBox="1"/>
          <p:nvPr/>
        </p:nvSpPr>
        <p:spPr>
          <a:xfrm>
            <a:off x="6278471" y="2254827"/>
            <a:ext cx="1073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34894-9031-4F59-8154-C6EADE297294}"/>
              </a:ext>
            </a:extLst>
          </p:cNvPr>
          <p:cNvSpPr txBox="1"/>
          <p:nvPr/>
        </p:nvSpPr>
        <p:spPr>
          <a:xfrm>
            <a:off x="7480032" y="2254827"/>
            <a:ext cx="14008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0BC5A-32E6-4462-AE51-1AE9F0F8FDE0}"/>
              </a:ext>
            </a:extLst>
          </p:cNvPr>
          <p:cNvSpPr txBox="1"/>
          <p:nvPr/>
        </p:nvSpPr>
        <p:spPr>
          <a:xfrm>
            <a:off x="942267" y="5317767"/>
            <a:ext cx="1263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B39DC-D41B-4635-A5ED-0EDB54CC9DF9}"/>
              </a:ext>
            </a:extLst>
          </p:cNvPr>
          <p:cNvSpPr txBox="1"/>
          <p:nvPr/>
        </p:nvSpPr>
        <p:spPr>
          <a:xfrm>
            <a:off x="7595984" y="3803074"/>
            <a:ext cx="116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7F5D8-280C-4EFB-89AB-65AE604AB47A}"/>
              </a:ext>
            </a:extLst>
          </p:cNvPr>
          <p:cNvSpPr txBox="1"/>
          <p:nvPr/>
        </p:nvSpPr>
        <p:spPr>
          <a:xfrm>
            <a:off x="2259344" y="5318273"/>
            <a:ext cx="6463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15BD5-8795-4E7C-9D9E-4339892EF173}"/>
              </a:ext>
            </a:extLst>
          </p:cNvPr>
          <p:cNvSpPr txBox="1"/>
          <p:nvPr/>
        </p:nvSpPr>
        <p:spPr>
          <a:xfrm>
            <a:off x="3656178" y="3745922"/>
            <a:ext cx="116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2D612-9EC3-4035-B5F6-018FD244D2EC}"/>
              </a:ext>
            </a:extLst>
          </p:cNvPr>
          <p:cNvSpPr txBox="1"/>
          <p:nvPr/>
        </p:nvSpPr>
        <p:spPr>
          <a:xfrm>
            <a:off x="3656178" y="5318273"/>
            <a:ext cx="6447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9EE1C-B5C7-4DFA-9467-ADB38A1CB8DA}"/>
              </a:ext>
            </a:extLst>
          </p:cNvPr>
          <p:cNvSpPr txBox="1"/>
          <p:nvPr/>
        </p:nvSpPr>
        <p:spPr>
          <a:xfrm>
            <a:off x="989730" y="3745921"/>
            <a:ext cx="116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7BAB7-AD57-4710-940C-8C41110AB0AD}"/>
              </a:ext>
            </a:extLst>
          </p:cNvPr>
          <p:cNvSpPr txBox="1"/>
          <p:nvPr/>
        </p:nvSpPr>
        <p:spPr>
          <a:xfrm>
            <a:off x="4891767" y="5318273"/>
            <a:ext cx="8870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E88404-73A7-4577-A5C2-057EB9B4798E}"/>
              </a:ext>
            </a:extLst>
          </p:cNvPr>
          <p:cNvSpPr txBox="1"/>
          <p:nvPr/>
        </p:nvSpPr>
        <p:spPr>
          <a:xfrm>
            <a:off x="6306797" y="3803074"/>
            <a:ext cx="1073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59661D-C6DD-4FEC-88EA-F58F727A724F}"/>
              </a:ext>
            </a:extLst>
          </p:cNvPr>
          <p:cNvSpPr txBox="1"/>
          <p:nvPr/>
        </p:nvSpPr>
        <p:spPr>
          <a:xfrm>
            <a:off x="6306797" y="5318273"/>
            <a:ext cx="7168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24090-738C-4AA5-B999-45E1250B0016}"/>
              </a:ext>
            </a:extLst>
          </p:cNvPr>
          <p:cNvSpPr txBox="1"/>
          <p:nvPr/>
        </p:nvSpPr>
        <p:spPr>
          <a:xfrm>
            <a:off x="2259344" y="3827176"/>
            <a:ext cx="116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CB558-EE26-44A5-8771-8D6336DB9EB3}"/>
              </a:ext>
            </a:extLst>
          </p:cNvPr>
          <p:cNvSpPr txBox="1"/>
          <p:nvPr/>
        </p:nvSpPr>
        <p:spPr>
          <a:xfrm>
            <a:off x="7551685" y="5343171"/>
            <a:ext cx="608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895DF-1870-4417-8FE3-6CCB0787E224}"/>
              </a:ext>
            </a:extLst>
          </p:cNvPr>
          <p:cNvSpPr txBox="1"/>
          <p:nvPr/>
        </p:nvSpPr>
        <p:spPr>
          <a:xfrm>
            <a:off x="4933774" y="3827176"/>
            <a:ext cx="1168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9031" y="1590730"/>
            <a:ext cx="157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84062" y="5236200"/>
            <a:ext cx="18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095510" y="3413465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32A4DD3-2F30-489C-860C-CA476E3B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13374" y="1059872"/>
            <a:ext cx="4738255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2752978" y="5773987"/>
            <a:ext cx="47382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u="sng" dirty="0">
                <a:latin typeface="Comic Sans MS" panose="030F0702030302020204" pitchFamily="66" charset="0"/>
              </a:rPr>
              <a:t>What</a:t>
            </a:r>
            <a:r>
              <a:rPr lang="en-US" sz="3500" dirty="0">
                <a:latin typeface="Comic Sans MS" panose="030F0702030302020204" pitchFamily="66" charset="0"/>
              </a:rPr>
              <a:t> do you </a:t>
            </a:r>
            <a:r>
              <a:rPr lang="en-US" sz="3500" u="sng" dirty="0">
                <a:latin typeface="Comic Sans MS" panose="030F0702030302020204" pitchFamily="66" charset="0"/>
              </a:rPr>
              <a:t>want</a:t>
            </a:r>
            <a:r>
              <a:rPr lang="en-US" sz="35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8" y="349217"/>
            <a:ext cx="756578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What Do You Want?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9ED13C4-FDE2-4F65-9788-7A89B89B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65862" y="1926614"/>
            <a:ext cx="3534968" cy="42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18280</TotalTime>
  <Words>1780</Words>
  <Application>Microsoft Office PowerPoint</Application>
  <PresentationFormat>On-screen Show (4:3)</PresentationFormat>
  <Paragraphs>238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Check It Out! </vt:lpstr>
      <vt:lpstr>PowerPoint Presentation</vt:lpstr>
      <vt:lpstr> </vt:lpstr>
      <vt:lpstr>Sound It Out!</vt:lpstr>
      <vt:lpstr>Let’s Review Letters </vt:lpstr>
      <vt:lpstr> </vt:lpstr>
      <vt:lpstr> </vt:lpstr>
      <vt:lpstr>What Do You Want?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523</cp:revision>
  <cp:lastPrinted>2021-07-26T17:23:14Z</cp:lastPrinted>
  <dcterms:created xsi:type="dcterms:W3CDTF">2012-04-20T18:25:02Z</dcterms:created>
  <dcterms:modified xsi:type="dcterms:W3CDTF">2021-08-12T21:34:28Z</dcterms:modified>
</cp:coreProperties>
</file>