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45" r:id="rId3"/>
    <p:sldId id="353" r:id="rId4"/>
    <p:sldId id="348" r:id="rId5"/>
    <p:sldId id="361" r:id="rId6"/>
    <p:sldId id="360" r:id="rId7"/>
    <p:sldId id="358" r:id="rId8"/>
    <p:sldId id="359" r:id="rId9"/>
    <p:sldId id="351" r:id="rId10"/>
    <p:sldId id="352" r:id="rId11"/>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i Whalen" initials="TW" lastIdx="14" clrIdx="0">
    <p:extLst>
      <p:ext uri="{19B8F6BF-5375-455C-9EA6-DF929625EA0E}">
        <p15:presenceInfo xmlns:p15="http://schemas.microsoft.com/office/powerpoint/2012/main" userId="S::twhalen@accelerate-academy.net::75a90bc9-9581-4a2a-8289-5fbb35d11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83B80"/>
    <a:srgbClr val="003399"/>
    <a:srgbClr val="3B7ABE"/>
    <a:srgbClr val="182C6F"/>
    <a:srgbClr val="FCFCFC"/>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0" autoAdjust="0"/>
    <p:restoredTop sz="64564" autoAdjust="0"/>
  </p:normalViewPr>
  <p:slideViewPr>
    <p:cSldViewPr snapToGrid="0" snapToObjects="1">
      <p:cViewPr varScale="1">
        <p:scale>
          <a:sx n="73" d="100"/>
          <a:sy n="73" d="100"/>
        </p:scale>
        <p:origin x="26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student that we are going to review the long </a:t>
            </a:r>
            <a:r>
              <a:rPr lang="en-US" dirty="0" err="1"/>
              <a:t>i</a:t>
            </a:r>
            <a:r>
              <a:rPr lang="en-US" dirty="0"/>
              <a:t> with the silent e, review our sight words and complete a story retell for </a:t>
            </a:r>
            <a:r>
              <a:rPr lang="en-US" u="sng" dirty="0"/>
              <a:t>Under the White Bed.</a:t>
            </a:r>
          </a:p>
          <a:p>
            <a:endParaRPr lang="en-US" u="sng" dirty="0"/>
          </a:p>
          <a:p>
            <a:r>
              <a:rPr lang="en-US" u="none" dirty="0"/>
              <a:t>Click to go to the next slide.</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25497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 “Do you have any questions about anything that you learned in this lesson?”</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letters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Ii</a:t>
            </a:r>
            <a:r>
              <a:rPr lang="en-US" sz="1800" dirty="0">
                <a:effectLst/>
                <a:latin typeface="Comic Sans MS" panose="030F0702030302020204" pitchFamily="66" charset="0"/>
                <a:ea typeface="Calibri" panose="020F0502020204030204" pitchFamily="34" charset="0"/>
                <a:cs typeface="Calibri" panose="020F0502020204030204" pitchFamily="34" charset="0"/>
              </a:rPr>
              <a:t> on the screen.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“Point to the letters on the screen.  “What sound does the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make?  (Student will answer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as in ice.)</a:t>
            </a: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struggling, teacher will model making the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 and have the student repeat: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like in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ce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picture of ice.  When it appears on the screen, ask, “What is this?” When student responds “ice,” applaud his/her answer.  If student does not respond correctly, teacher will tell student that it is a picture of ice.  Click to show the word “ice.”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next image –ivy.   When it appears on the screen, ask, “What do you see hanging on the brick wall?” If student responds “ivy,” applaud his/her answer.  If student does not respond correctly, teacher will tell student that it is a picture of ivy.  Click to show the word “ivy.”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br>
              <a:rPr lang="en-US" sz="1800" dirty="0">
                <a:effectLst/>
                <a:latin typeface="Comic Sans MS" panose="030F0702030302020204" pitchFamily="66" charset="0"/>
                <a:ea typeface="Calibri" panose="020F0502020204030204" pitchFamily="34" charset="0"/>
                <a:cs typeface="Calibri" panose="020F0502020204030204" pitchFamily="34" charset="0"/>
              </a:rPr>
            </a:b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 </a:t>
            </a:r>
          </a:p>
          <a:p>
            <a:pPr marL="0" marR="0">
              <a:lnSpc>
                <a:spcPct val="115000"/>
              </a:lnSpc>
              <a:spcBef>
                <a:spcPts val="0"/>
              </a:spcBef>
              <a:spcAft>
                <a:spcPts val="1000"/>
              </a:spcAft>
            </a:pP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bring up the letters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Ii</a:t>
            </a:r>
            <a:r>
              <a:rPr lang="en-US" sz="1800" dirty="0">
                <a:effectLst/>
                <a:latin typeface="Comic Sans MS" panose="030F0702030302020204" pitchFamily="66" charset="0"/>
                <a:ea typeface="Calibri" panose="020F0502020204030204" pitchFamily="34" charset="0"/>
                <a:cs typeface="Calibri" panose="020F0502020204030204" pitchFamily="34" charset="0"/>
              </a:rPr>
              <a:t>) to the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“What sound does the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make?”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 as in ice.)  If student makes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still unsure, remind him/her by making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 like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as in ice.  (Student should repeat teacher.)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“Remember, today we are talking about words that begin with the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 picture of the strawberry.  Ask: “What do you see?”  (Strawberry.)  Applaud correct answer or assist in telling the correct name for the picture.  Click to show the word strawberry.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ice cream.  Ask: “What is in the cone?”  (Ice cream.)  Applaud correct answer or assist in telling the correct name for the picture.  Click to show the words: ice cream.</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After identifying the pictures (strawberry and ice cream,) ask: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“Which picture begins with the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 (Ice cream.)</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struggling to name the picture that begins with the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 teacher will assist by saying each picture name and asking if it begins with the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 “Strawberry– Does it begin with the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 (No.)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 “Ice cream- Does it begin with the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br>
              <a:rPr lang="en-US" sz="1800" dirty="0">
                <a:effectLst/>
                <a:latin typeface="Comic Sans MS" panose="030F0702030302020204" pitchFamily="66" charset="0"/>
                <a:ea typeface="Calibri" panose="020F0502020204030204" pitchFamily="34" charset="0"/>
                <a:cs typeface="Calibri" panose="020F0502020204030204" pitchFamily="34" charset="0"/>
              </a:rPr>
            </a:br>
            <a:r>
              <a:rPr lang="en-US" sz="1800" dirty="0">
                <a:effectLst/>
                <a:latin typeface="Comic Sans MS" panose="030F0702030302020204" pitchFamily="66" charset="0"/>
                <a:ea typeface="Calibri" panose="020F0502020204030204" pitchFamily="34" charset="0"/>
                <a:cs typeface="Calibri" panose="020F0502020204030204" pitchFamily="34" charset="0"/>
              </a:rPr>
              <a:t>Teacher: “Which picture begins with the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 (Ice cream.)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remove the strawberry from the screen.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will applaud efforts of student.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27916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word k</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i</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t</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Assist student in sounding out the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k=/k/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i</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long/</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i</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e=silent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picture of the kite and applaud student’s efforts.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effectLst/>
              <a:latin typeface="Roboto" panose="02000000000000000000" pitchFamily="2"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Teacher: “Let’s look at another word and two pictures.”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pictures of the dice and mice.</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students to identify the pictures (Dice and mice.)  If student is struggling, assist him/her in naming the pictures.</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word dice.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word do you see?” (Dice.)</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If student is struggling, assist him/her in sounding out the word: /d/ + long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i</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 /s/  (silent e.)</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picture matches the word?” (The first picture of the dice.)</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circle the dice, as well as remove the picture of the mice.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Applaud student’s effort.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move to the next slide.</a:t>
            </a:r>
            <a:endParaRPr lang="en-US" b="1" i="0" dirty="0">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214105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image of the number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number is this?”  (Five.)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image of the number 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number is this?”  (Nine.)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the word n</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i</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n</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Assist student in sounding this word out: /n/ + long/</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i</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 /n/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{/e/ + silent e.}</a:t>
            </a:r>
          </a:p>
          <a:p>
            <a:pPr marL="0" marR="0">
              <a:lnSpc>
                <a:spcPct val="115000"/>
              </a:lnSpc>
              <a:spcBef>
                <a:spcPts val="0"/>
              </a:spcBef>
              <a:spcAft>
                <a:spcPts val="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Ask: “What word do you see?” (Nine.)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circle the number 9 as the picture of the number 5 disappears.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move to the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27032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Teacher says: “Let’s look at our sight words from this week.”  (There are 3 words on this slide.)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“white.”–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“white,”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does not respond correctly, teacher will tell the student that the word is “white.”  Have student say the word “white.”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next word, “under.” -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“under,”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does not respond correctly, teacher will tell the student that the word is “under.”  Have student say the word “under”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final word, “was.” – When it appears on the screen, ask: “What word do you see?”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When student responds “was,” applaud his/her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does not respond correctly, teacher will tell the student that the word is “was.”  Have student say the word “was.”  (Student repeats.)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student’s effort.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go to the next slide.</a:t>
            </a: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93018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Before reading this sentence, talk about possible unknown words by labeling the picture together.</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bring up the image of the table.</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What is this?” (Table.)</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label the table.</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bring up the image of the bear.</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“What is this?” (Bear.)</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label the bear.</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Ask: “Where is the bear?” (The bear is under the table.)</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If student is ready, allow him/her to read each sentence to you.  If student is not ready, assist him/her in reading.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Remind student to look at the picture when reading the sentence.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make the sentence appear on the slide with image: </a:t>
            </a:r>
            <a:r>
              <a:rPr lang="en-US" sz="1800" b="1" dirty="0">
                <a:effectLst/>
                <a:latin typeface="Comic Sans MS" panose="030F0702030302020204" pitchFamily="66" charset="0"/>
                <a:ea typeface="Calibri" panose="020F0502020204030204" pitchFamily="34" charset="0"/>
                <a:cs typeface="Calibri" panose="020F0502020204030204" pitchFamily="34" charset="0"/>
              </a:rPr>
              <a:t>The bear is </a:t>
            </a:r>
            <a:r>
              <a:rPr lang="en-US" sz="1800" b="1" u="sng" dirty="0">
                <a:effectLst/>
                <a:latin typeface="Comic Sans MS" panose="030F0702030302020204" pitchFamily="66" charset="0"/>
                <a:ea typeface="Calibri" panose="020F0502020204030204" pitchFamily="34" charset="0"/>
                <a:cs typeface="Calibri" panose="020F0502020204030204" pitchFamily="34" charset="0"/>
              </a:rPr>
              <a:t>under</a:t>
            </a:r>
            <a:r>
              <a:rPr lang="en-US" sz="1800" b="1" dirty="0">
                <a:effectLst/>
                <a:latin typeface="Comic Sans MS" panose="030F0702030302020204" pitchFamily="66" charset="0"/>
                <a:ea typeface="Calibri" panose="020F0502020204030204" pitchFamily="34" charset="0"/>
                <a:cs typeface="Calibri" panose="020F0502020204030204" pitchFamily="34" charset="0"/>
              </a:rPr>
              <a:t> the </a:t>
            </a:r>
            <a:r>
              <a:rPr lang="en-US" sz="1800" b="1" u="sng" dirty="0">
                <a:effectLst/>
                <a:latin typeface="Comic Sans MS" panose="030F0702030302020204" pitchFamily="66" charset="0"/>
                <a:ea typeface="Calibri" panose="020F0502020204030204" pitchFamily="34" charset="0"/>
                <a:cs typeface="Calibri" panose="020F0502020204030204" pitchFamily="34" charset="0"/>
              </a:rPr>
              <a:t>white</a:t>
            </a:r>
            <a:r>
              <a:rPr lang="en-US" sz="1800" b="1" dirty="0">
                <a:effectLst/>
                <a:latin typeface="Comic Sans MS" panose="030F0702030302020204" pitchFamily="66" charset="0"/>
                <a:ea typeface="Calibri" panose="020F0502020204030204" pitchFamily="34" charset="0"/>
                <a:cs typeface="Calibri" panose="020F0502020204030204" pitchFamily="34" charset="0"/>
              </a:rPr>
              <a:t> 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Applaud all efforts.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move to next slide. </a:t>
            </a:r>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255265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omic Sans MS" panose="030F0702030302020204" pitchFamily="66" charset="0"/>
                <a:ea typeface="Calibri" panose="020F0502020204030204" pitchFamily="34" charset="0"/>
                <a:cs typeface="Calibri" panose="020F0502020204030204" pitchFamily="34" charset="0"/>
              </a:rPr>
              <a:t>Notes to Teacher:</a:t>
            </a:r>
          </a:p>
          <a:p>
            <a:pPr marL="0" marR="0">
              <a:lnSpc>
                <a:spcPct val="115000"/>
              </a:lnSpc>
              <a:spcBef>
                <a:spcPts val="0"/>
              </a:spcBef>
              <a:spcAft>
                <a:spcPts val="0"/>
              </a:spcAft>
            </a:pPr>
            <a:endParaRPr lang="en-US" sz="11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100" b="1" dirty="0">
                <a:effectLst/>
                <a:latin typeface="Comic Sans MS" panose="030F0702030302020204" pitchFamily="66" charset="0"/>
                <a:ea typeface="Calibri" panose="020F0502020204030204" pitchFamily="34" charset="0"/>
                <a:cs typeface="Calibri" panose="020F0502020204030204" pitchFamily="34" charset="0"/>
              </a:rPr>
              <a:t>Teacher: </a:t>
            </a:r>
            <a:r>
              <a:rPr lang="en-US" sz="1100" dirty="0">
                <a:effectLst/>
                <a:latin typeface="Comic Sans MS" panose="030F0702030302020204" pitchFamily="66" charset="0"/>
                <a:ea typeface="Calibri" panose="020F0502020204030204" pitchFamily="34" charset="0"/>
                <a:cs typeface="Calibri" panose="020F0502020204030204" pitchFamily="34" charset="0"/>
              </a:rPr>
              <a:t>“This week, you read the story, </a:t>
            </a:r>
            <a:r>
              <a:rPr lang="en-US" sz="1100" u="sng" dirty="0">
                <a:effectLst/>
                <a:latin typeface="Comic Sans MS" panose="030F0702030302020204" pitchFamily="66" charset="0"/>
                <a:ea typeface="Calibri" panose="020F0502020204030204" pitchFamily="34" charset="0"/>
                <a:cs typeface="Calibri" panose="020F0502020204030204" pitchFamily="34" charset="0"/>
              </a:rPr>
              <a:t>Under the White Bed.</a:t>
            </a:r>
            <a:r>
              <a:rPr lang="en-US" sz="1100" dirty="0">
                <a:effectLst/>
                <a:latin typeface="Comic Sans MS" panose="030F0702030302020204" pitchFamily="66" charset="0"/>
                <a:ea typeface="Calibri" panose="020F0502020204030204" pitchFamily="34" charset="0"/>
                <a:cs typeface="Calibri" panose="020F0502020204030204" pitchFamily="34" charset="0"/>
              </a:rPr>
              <a:t>  Let’s use our strategy to retell the story together.”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Click to bring the image to the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“Let’s work on our story retell together.”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Characters: “Who were the characters in the story?”  (Characters: Girl and Boy.)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Setting: “What was the setting of the story?  Where did it take place?”  (This story took place in the house.  The setting changed at the end of the story.  The characters were outside at the end of the story.)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Problem – “What was the problem in the story?”  (The children were trying to figure out what was under the white bed.)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Events: “What happened in the story?”  (The boy was asking questions about things that might be under the white bed.)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The boy wondered if there were dice, a hive or mice under the white bed.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The girl said there were not dice, a hive or mice under the white bed.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The boy asked the girl if she saw a bike.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The girl told him she did see a bike under the white bed.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The boy asked the girl if she liked the bike.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She told the boy that it was a nice bike.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Ending: “What happened at the end of the story?”  (The children went outside.  The girl got ready to ride the bike, and the boy got ready to go on a hike.)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Connection: Possible questions to ask to help student to connect to this story: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Did you ever wonder what was under your bed?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What was the funniest thing you found under your bed?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How do you think the children felt at the end of this story?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tabLst>
                <a:tab pos="9144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What was your favorite part of the story?  Why?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effectLst/>
                <a:latin typeface="Comic Sans MS" panose="030F0702030302020204" pitchFamily="66" charset="0"/>
                <a:ea typeface="Calibri" panose="020F0502020204030204" pitchFamily="34" charset="0"/>
                <a:cs typeface="Calibri" panose="020F0502020204030204" pitchFamily="34" charset="0"/>
              </a:rPr>
              <a:t>Main Idea: What is this story about?  (The boy was wondering what was under the white bed.)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omic Sans MS" panose="030F0702030302020204" pitchFamily="66" charset="0"/>
                <a:ea typeface="Calibri" panose="020F0502020204030204" pitchFamily="34" charset="0"/>
                <a:cs typeface="Calibri" panose="020F0502020204030204" pitchFamily="34" charset="0"/>
              </a:rPr>
              <a:t>Applaud student’s efforts in completing this story retell.</a:t>
            </a: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omic Sans MS" panose="030F0702030302020204" pitchFamily="66" charset="0"/>
                <a:ea typeface="Calibri" panose="020F0502020204030204" pitchFamily="34" charset="0"/>
                <a:cs typeface="Calibri" panose="020F0502020204030204" pitchFamily="34" charset="0"/>
              </a:rPr>
              <a:t>Click to the next slide.</a:t>
            </a:r>
          </a:p>
          <a:p>
            <a:pPr marL="0" marR="0">
              <a:lnSpc>
                <a:spcPct val="115000"/>
              </a:lnSpc>
              <a:spcBef>
                <a:spcPts val="0"/>
              </a:spcBef>
              <a:spcAft>
                <a:spcPts val="0"/>
              </a:spcAft>
            </a:pPr>
            <a:endParaRPr lang="en-US" sz="110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124309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Phonics of the Week</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Long </a:t>
            </a:r>
            <a:r>
              <a:rPr lang="en-US" sz="4000" dirty="0" err="1">
                <a:latin typeface="Comic Sans MS" panose="030F0902030302020204" pitchFamily="66" charset="0"/>
              </a:rPr>
              <a:t>i</a:t>
            </a:r>
            <a:r>
              <a:rPr lang="en-US" sz="4000" dirty="0">
                <a:latin typeface="Comic Sans MS" panose="030F0902030302020204" pitchFamily="66" charset="0"/>
              </a:rPr>
              <a:t>; _</a:t>
            </a:r>
            <a:r>
              <a:rPr lang="en-US" sz="4000" dirty="0" err="1">
                <a:latin typeface="Comic Sans MS" panose="030F0902030302020204" pitchFamily="66" charset="0"/>
              </a:rPr>
              <a:t>i_e</a:t>
            </a:r>
            <a:endParaRPr lang="en-US" sz="4000" dirty="0">
              <a:latin typeface="Comic Sans MS" panose="030F0902030302020204" pitchFamily="66" charset="0"/>
            </a:endParaRPr>
          </a:p>
        </p:txBody>
      </p:sp>
    </p:spTree>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a:xfrm>
            <a:off x="412018" y="553003"/>
            <a:ext cx="8229600" cy="1143000"/>
          </a:xfrm>
        </p:spPr>
        <p:txBody>
          <a:bodyPr>
            <a:normAutofit fontScale="90000"/>
          </a:bodyPr>
          <a:lstStyle/>
          <a:p>
            <a:r>
              <a:rPr lang="en-US" sz="5300" dirty="0">
                <a:latin typeface="Comic Sans MS" panose="030F0702030302020204" pitchFamily="66" charset="0"/>
              </a:rPr>
              <a:t>Check It Out!</a:t>
            </a:r>
            <a:br>
              <a:rPr lang="en-US" dirty="0">
                <a:latin typeface="Comic Sans MS" panose="030F0702030302020204" pitchFamily="66" charset="0"/>
              </a:rPr>
            </a:br>
            <a:endParaRPr lang="en-US" dirty="0">
              <a:latin typeface="Comic Sans MS" panose="030F0702030302020204" pitchFamily="66" charset="0"/>
            </a:endParaRPr>
          </a:p>
        </p:txBody>
      </p:sp>
      <p:pic>
        <p:nvPicPr>
          <p:cNvPr id="1032" name="Picture 8">
            <a:extLst>
              <a:ext uri="{FF2B5EF4-FFF2-40B4-BE49-F238E27FC236}">
                <a16:creationId xmlns:a16="http://schemas.microsoft.com/office/drawing/2014/main" id="{F149DE19-02AE-48C0-88CC-778B764F44BE}"/>
              </a:ext>
            </a:extLst>
          </p:cNvPr>
          <p:cNvPicPr>
            <a:picLocks noChangeAspect="1" noChangeArrowheads="1"/>
          </p:cNvPicPr>
          <p:nvPr/>
        </p:nvPicPr>
        <p:blipFill>
          <a:blip r:embed="rId3"/>
          <a:srcRect/>
          <a:stretch/>
        </p:blipFill>
        <p:spPr bwMode="auto">
          <a:xfrm>
            <a:off x="5893511" y="2191418"/>
            <a:ext cx="2584741" cy="19360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E5DBD73-073C-4FEA-9C36-29EF6C2E911E}"/>
              </a:ext>
            </a:extLst>
          </p:cNvPr>
          <p:cNvSpPr txBox="1"/>
          <p:nvPr/>
        </p:nvSpPr>
        <p:spPr>
          <a:xfrm>
            <a:off x="6785990" y="4519900"/>
            <a:ext cx="1467330" cy="553998"/>
          </a:xfrm>
          <a:prstGeom prst="rect">
            <a:avLst/>
          </a:prstGeom>
          <a:noFill/>
        </p:spPr>
        <p:txBody>
          <a:bodyPr wrap="square" rtlCol="0">
            <a:spAutoFit/>
          </a:bodyPr>
          <a:lstStyle/>
          <a:p>
            <a:r>
              <a:rPr lang="en-US" sz="3000" dirty="0">
                <a:latin typeface="Comic Sans MS" panose="030F0702030302020204" pitchFamily="66" charset="0"/>
              </a:rPr>
              <a:t>ivy</a:t>
            </a:r>
          </a:p>
        </p:txBody>
      </p:sp>
      <p:pic>
        <p:nvPicPr>
          <p:cNvPr id="1030" name="Picture 6">
            <a:extLst>
              <a:ext uri="{FF2B5EF4-FFF2-40B4-BE49-F238E27FC236}">
                <a16:creationId xmlns:a16="http://schemas.microsoft.com/office/drawing/2014/main" id="{305CB40F-CB4E-43A3-B8E3-969885E04F25}"/>
              </a:ext>
            </a:extLst>
          </p:cNvPr>
          <p:cNvPicPr>
            <a:picLocks noChangeAspect="1" noChangeArrowheads="1"/>
          </p:cNvPicPr>
          <p:nvPr/>
        </p:nvPicPr>
        <p:blipFill>
          <a:blip r:embed="rId4"/>
          <a:srcRect/>
          <a:stretch/>
        </p:blipFill>
        <p:spPr bwMode="auto">
          <a:xfrm>
            <a:off x="555861" y="1605647"/>
            <a:ext cx="2694630" cy="26352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3CD618-EA38-4796-AC51-5FFACD2AA308}"/>
              </a:ext>
            </a:extLst>
          </p:cNvPr>
          <p:cNvSpPr txBox="1"/>
          <p:nvPr/>
        </p:nvSpPr>
        <p:spPr>
          <a:xfrm>
            <a:off x="1254642" y="4497082"/>
            <a:ext cx="1103370" cy="553998"/>
          </a:xfrm>
          <a:prstGeom prst="rect">
            <a:avLst/>
          </a:prstGeom>
          <a:noFill/>
        </p:spPr>
        <p:txBody>
          <a:bodyPr wrap="square" rtlCol="0">
            <a:spAutoFit/>
          </a:bodyPr>
          <a:lstStyle/>
          <a:p>
            <a:r>
              <a:rPr lang="en-US" sz="3000" dirty="0">
                <a:latin typeface="Comic Sans MS" panose="030F0702030302020204" pitchFamily="66" charset="0"/>
              </a:rPr>
              <a:t>ice</a:t>
            </a:r>
          </a:p>
        </p:txBody>
      </p:sp>
      <p:grpSp>
        <p:nvGrpSpPr>
          <p:cNvPr id="11" name="Group 10">
            <a:extLst>
              <a:ext uri="{FF2B5EF4-FFF2-40B4-BE49-F238E27FC236}">
                <a16:creationId xmlns:a16="http://schemas.microsoft.com/office/drawing/2014/main" id="{1164FC12-9A56-429D-80E3-04DBC404AF7D}"/>
              </a:ext>
            </a:extLst>
          </p:cNvPr>
          <p:cNvGrpSpPr/>
          <p:nvPr/>
        </p:nvGrpSpPr>
        <p:grpSpPr>
          <a:xfrm>
            <a:off x="3402001" y="2373718"/>
            <a:ext cx="2042286" cy="2110563"/>
            <a:chOff x="3402001" y="2373718"/>
            <a:chExt cx="2042286" cy="2110563"/>
          </a:xfrm>
        </p:grpSpPr>
        <p:sp>
          <p:nvSpPr>
            <p:cNvPr id="3" name="Oval 2">
              <a:extLst>
                <a:ext uri="{FF2B5EF4-FFF2-40B4-BE49-F238E27FC236}">
                  <a16:creationId xmlns:a16="http://schemas.microsoft.com/office/drawing/2014/main" id="{0A49B12F-3610-46D1-A657-D12417C29D7C}"/>
                </a:ext>
              </a:extLst>
            </p:cNvPr>
            <p:cNvSpPr/>
            <p:nvPr/>
          </p:nvSpPr>
          <p:spPr>
            <a:xfrm>
              <a:off x="3402001" y="2373718"/>
              <a:ext cx="2042286" cy="2110563"/>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ABE2D8F-C0AF-4E29-B8F5-6E443AC50CA6}"/>
                </a:ext>
              </a:extLst>
            </p:cNvPr>
            <p:cNvSpPr txBox="1"/>
            <p:nvPr/>
          </p:nvSpPr>
          <p:spPr>
            <a:xfrm>
              <a:off x="3964479" y="2923286"/>
              <a:ext cx="1215042" cy="923330"/>
            </a:xfrm>
            <a:prstGeom prst="rect">
              <a:avLst/>
            </a:prstGeom>
            <a:noFill/>
          </p:spPr>
          <p:txBody>
            <a:bodyPr wrap="square" rtlCol="0">
              <a:spAutoFit/>
            </a:bodyPr>
            <a:lstStyle/>
            <a:p>
              <a:r>
                <a:rPr lang="en-US" sz="5400" b="1" dirty="0" err="1">
                  <a:latin typeface="Comic Sans MS" panose="030F0702030302020204" pitchFamily="66" charset="0"/>
                </a:rPr>
                <a:t>Ii</a:t>
              </a:r>
              <a:endParaRPr lang="en-US" sz="5400" b="1" dirty="0">
                <a:latin typeface="Comic Sans MS" panose="030F0702030302020204" pitchFamily="66" charset="0"/>
              </a:endParaRPr>
            </a:p>
          </p:txBody>
        </p:sp>
      </p:grpSp>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4648FD-17AC-4092-8EF9-1C996FDEB931}"/>
              </a:ext>
            </a:extLst>
          </p:cNvPr>
          <p:cNvSpPr txBox="1"/>
          <p:nvPr/>
        </p:nvSpPr>
        <p:spPr>
          <a:xfrm>
            <a:off x="359228" y="373413"/>
            <a:ext cx="8425543" cy="861774"/>
          </a:xfrm>
          <a:prstGeom prst="rect">
            <a:avLst/>
          </a:prstGeom>
          <a:noFill/>
        </p:spPr>
        <p:txBody>
          <a:bodyPr wrap="square" rtlCol="0">
            <a:spAutoFit/>
          </a:bodyPr>
          <a:lstStyle/>
          <a:p>
            <a:pPr algn="ctr"/>
            <a:r>
              <a:rPr lang="en-US" sz="5000" dirty="0">
                <a:solidFill>
                  <a:srgbClr val="003399"/>
                </a:solidFill>
                <a:latin typeface="Comic Sans MS" panose="030F0702030302020204" pitchFamily="66" charset="0"/>
              </a:rPr>
              <a:t>Let’s Practice!</a:t>
            </a:r>
          </a:p>
        </p:txBody>
      </p:sp>
      <p:sp>
        <p:nvSpPr>
          <p:cNvPr id="2" name="TextBox 1">
            <a:extLst>
              <a:ext uri="{FF2B5EF4-FFF2-40B4-BE49-F238E27FC236}">
                <a16:creationId xmlns:a16="http://schemas.microsoft.com/office/drawing/2014/main" id="{6CF0051E-67C0-4454-82D1-0FBE2BA6DF78}"/>
              </a:ext>
            </a:extLst>
          </p:cNvPr>
          <p:cNvSpPr txBox="1"/>
          <p:nvPr/>
        </p:nvSpPr>
        <p:spPr>
          <a:xfrm>
            <a:off x="6538982" y="5205563"/>
            <a:ext cx="2010487" cy="553998"/>
          </a:xfrm>
          <a:prstGeom prst="rect">
            <a:avLst/>
          </a:prstGeom>
          <a:noFill/>
        </p:spPr>
        <p:txBody>
          <a:bodyPr wrap="square" rtlCol="0">
            <a:spAutoFit/>
          </a:bodyPr>
          <a:lstStyle/>
          <a:p>
            <a:r>
              <a:rPr lang="en-US" sz="3000" dirty="0">
                <a:latin typeface="Comic Sans MS" panose="030F0702030302020204" pitchFamily="66" charset="0"/>
              </a:rPr>
              <a:t>ice cream</a:t>
            </a:r>
          </a:p>
        </p:txBody>
      </p:sp>
      <p:grpSp>
        <p:nvGrpSpPr>
          <p:cNvPr id="7" name="Group 6">
            <a:extLst>
              <a:ext uri="{FF2B5EF4-FFF2-40B4-BE49-F238E27FC236}">
                <a16:creationId xmlns:a16="http://schemas.microsoft.com/office/drawing/2014/main" id="{DC33E636-0F3F-4FF1-ABBA-5F58F8483D23}"/>
              </a:ext>
            </a:extLst>
          </p:cNvPr>
          <p:cNvGrpSpPr/>
          <p:nvPr/>
        </p:nvGrpSpPr>
        <p:grpSpPr>
          <a:xfrm>
            <a:off x="3806238" y="2899166"/>
            <a:ext cx="1658592" cy="1494529"/>
            <a:chOff x="3869815" y="3013676"/>
            <a:chExt cx="1408164" cy="1180909"/>
          </a:xfrm>
        </p:grpSpPr>
        <p:sp>
          <p:nvSpPr>
            <p:cNvPr id="12" name="TextBox 11">
              <a:extLst>
                <a:ext uri="{FF2B5EF4-FFF2-40B4-BE49-F238E27FC236}">
                  <a16:creationId xmlns:a16="http://schemas.microsoft.com/office/drawing/2014/main" id="{6C87255D-FCD9-42D0-804B-347CE1ABF465}"/>
                </a:ext>
              </a:extLst>
            </p:cNvPr>
            <p:cNvSpPr txBox="1"/>
            <p:nvPr/>
          </p:nvSpPr>
          <p:spPr>
            <a:xfrm>
              <a:off x="4193458" y="3233697"/>
              <a:ext cx="1084521" cy="680935"/>
            </a:xfrm>
            <a:prstGeom prst="rect">
              <a:avLst/>
            </a:prstGeom>
            <a:noFill/>
          </p:spPr>
          <p:txBody>
            <a:bodyPr wrap="square" rtlCol="0">
              <a:spAutoFit/>
            </a:bodyPr>
            <a:lstStyle/>
            <a:p>
              <a:r>
                <a:rPr lang="en-US" sz="5000" dirty="0" err="1">
                  <a:latin typeface="Comic Sans MS" panose="030F0702030302020204" pitchFamily="66" charset="0"/>
                </a:rPr>
                <a:t>Ii</a:t>
              </a:r>
              <a:endParaRPr lang="en-US" sz="5000" dirty="0">
                <a:latin typeface="Comic Sans MS" panose="030F0702030302020204" pitchFamily="66" charset="0"/>
              </a:endParaRPr>
            </a:p>
          </p:txBody>
        </p:sp>
        <p:sp>
          <p:nvSpPr>
            <p:cNvPr id="13" name="Oval 12">
              <a:extLst>
                <a:ext uri="{FF2B5EF4-FFF2-40B4-BE49-F238E27FC236}">
                  <a16:creationId xmlns:a16="http://schemas.microsoft.com/office/drawing/2014/main" id="{2936A7A4-2018-4219-8B08-1316B1CB8CCC}"/>
                </a:ext>
              </a:extLst>
            </p:cNvPr>
            <p:cNvSpPr/>
            <p:nvPr/>
          </p:nvSpPr>
          <p:spPr>
            <a:xfrm>
              <a:off x="3869815" y="3013676"/>
              <a:ext cx="1300283" cy="1180909"/>
            </a:xfrm>
            <a:prstGeom prst="ellipse">
              <a:avLst/>
            </a:prstGeom>
            <a:noFill/>
            <a:ln w="38100">
              <a:solidFill>
                <a:srgbClr val="283B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0285D780-D242-4743-8261-BBB70E289FCF}"/>
              </a:ext>
            </a:extLst>
          </p:cNvPr>
          <p:cNvSpPr txBox="1"/>
          <p:nvPr/>
        </p:nvSpPr>
        <p:spPr>
          <a:xfrm>
            <a:off x="788529" y="2291948"/>
            <a:ext cx="2204450" cy="553998"/>
          </a:xfrm>
          <a:prstGeom prst="rect">
            <a:avLst/>
          </a:prstGeom>
          <a:noFill/>
        </p:spPr>
        <p:txBody>
          <a:bodyPr wrap="none" rtlCol="0">
            <a:spAutoFit/>
          </a:bodyPr>
          <a:lstStyle/>
          <a:p>
            <a:r>
              <a:rPr lang="en-US" sz="3000" dirty="0">
                <a:latin typeface="Comic Sans MS" panose="030F0702030302020204" pitchFamily="66" charset="0"/>
              </a:rPr>
              <a:t>strawberry</a:t>
            </a:r>
          </a:p>
        </p:txBody>
      </p:sp>
      <p:pic>
        <p:nvPicPr>
          <p:cNvPr id="2054" name="Picture 6">
            <a:extLst>
              <a:ext uri="{FF2B5EF4-FFF2-40B4-BE49-F238E27FC236}">
                <a16:creationId xmlns:a16="http://schemas.microsoft.com/office/drawing/2014/main" id="{A35AB4BD-0FB9-457A-A872-126CD9941FC4}"/>
              </a:ext>
            </a:extLst>
          </p:cNvPr>
          <p:cNvPicPr>
            <a:picLocks noChangeAspect="1" noChangeArrowheads="1"/>
          </p:cNvPicPr>
          <p:nvPr/>
        </p:nvPicPr>
        <p:blipFill>
          <a:blip r:embed="rId3"/>
          <a:srcRect/>
          <a:stretch/>
        </p:blipFill>
        <p:spPr bwMode="auto">
          <a:xfrm>
            <a:off x="6334977" y="1113884"/>
            <a:ext cx="1858499" cy="38848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0B8499B-D314-4BD6-9EE7-ABAE2ED224B7}"/>
              </a:ext>
            </a:extLst>
          </p:cNvPr>
          <p:cNvPicPr>
            <a:picLocks noChangeAspect="1" noChangeArrowheads="1"/>
          </p:cNvPicPr>
          <p:nvPr/>
        </p:nvPicPr>
        <p:blipFill>
          <a:blip r:embed="rId4"/>
          <a:srcRect/>
          <a:stretch/>
        </p:blipFill>
        <p:spPr bwMode="auto">
          <a:xfrm>
            <a:off x="491460" y="3065868"/>
            <a:ext cx="2798588" cy="279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C6236C7E-4CF7-47B0-9EF0-7409421C14A4}"/>
              </a:ext>
            </a:extLst>
          </p:cNvPr>
          <p:cNvSpPr txBox="1"/>
          <p:nvPr/>
        </p:nvSpPr>
        <p:spPr>
          <a:xfrm>
            <a:off x="642078" y="310957"/>
            <a:ext cx="7688323" cy="861774"/>
          </a:xfrm>
          <a:prstGeom prst="rect">
            <a:avLst/>
          </a:prstGeom>
          <a:noFill/>
        </p:spPr>
        <p:txBody>
          <a:bodyPr wrap="none" rtlCol="0">
            <a:spAutoFit/>
          </a:bodyPr>
          <a:lstStyle/>
          <a:p>
            <a:r>
              <a:rPr lang="en-US" sz="5000" dirty="0">
                <a:solidFill>
                  <a:srgbClr val="283B80"/>
                </a:solidFill>
                <a:latin typeface="Comic Sans MS" panose="030F0702030302020204" pitchFamily="66" charset="0"/>
              </a:rPr>
              <a:t>Meet Long </a:t>
            </a:r>
            <a:r>
              <a:rPr lang="en-US" sz="5000" dirty="0" err="1">
                <a:solidFill>
                  <a:srgbClr val="283B80"/>
                </a:solidFill>
                <a:latin typeface="Comic Sans MS" panose="030F0702030302020204" pitchFamily="66" charset="0"/>
              </a:rPr>
              <a:t>i</a:t>
            </a:r>
            <a:r>
              <a:rPr lang="en-US" sz="5000" dirty="0">
                <a:solidFill>
                  <a:srgbClr val="283B80"/>
                </a:solidFill>
                <a:latin typeface="Comic Sans MS" panose="030F0702030302020204" pitchFamily="66" charset="0"/>
              </a:rPr>
              <a:t> with Silent e</a:t>
            </a:r>
          </a:p>
        </p:txBody>
      </p:sp>
      <p:pic>
        <p:nvPicPr>
          <p:cNvPr id="3076" name="Picture 4">
            <a:extLst>
              <a:ext uri="{FF2B5EF4-FFF2-40B4-BE49-F238E27FC236}">
                <a16:creationId xmlns:a16="http://schemas.microsoft.com/office/drawing/2014/main" id="{8C3A4E08-65D8-4BD7-BF11-AC4F8E57BF35}"/>
              </a:ext>
            </a:extLst>
          </p:cNvPr>
          <p:cNvPicPr>
            <a:picLocks noChangeAspect="1" noChangeArrowheads="1"/>
          </p:cNvPicPr>
          <p:nvPr/>
        </p:nvPicPr>
        <p:blipFill>
          <a:blip r:embed="rId3"/>
          <a:srcRect/>
          <a:stretch/>
        </p:blipFill>
        <p:spPr bwMode="auto">
          <a:xfrm>
            <a:off x="2559934" y="1658892"/>
            <a:ext cx="3652348" cy="35402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E04D918-EDA4-466E-82BE-D20A0486967A}"/>
              </a:ext>
            </a:extLst>
          </p:cNvPr>
          <p:cNvSpPr txBox="1"/>
          <p:nvPr/>
        </p:nvSpPr>
        <p:spPr>
          <a:xfrm>
            <a:off x="3771941" y="5322069"/>
            <a:ext cx="1600118" cy="1015663"/>
          </a:xfrm>
          <a:prstGeom prst="rect">
            <a:avLst/>
          </a:prstGeom>
          <a:noFill/>
        </p:spPr>
        <p:txBody>
          <a:bodyPr wrap="none" rtlCol="0">
            <a:spAutoFit/>
          </a:bodyPr>
          <a:lstStyle/>
          <a:p>
            <a:r>
              <a:rPr lang="en-US" sz="6000" dirty="0">
                <a:latin typeface="Comic Sans MS" panose="030F0702030302020204" pitchFamily="66" charset="0"/>
              </a:rPr>
              <a:t>k</a:t>
            </a:r>
            <a:r>
              <a:rPr lang="en-US" sz="6000" u="sng" dirty="0">
                <a:latin typeface="Comic Sans MS" panose="030F0702030302020204" pitchFamily="66" charset="0"/>
              </a:rPr>
              <a:t>i</a:t>
            </a:r>
            <a:r>
              <a:rPr lang="en-US" sz="6000" dirty="0">
                <a:latin typeface="Comic Sans MS" panose="030F0702030302020204" pitchFamily="66" charset="0"/>
              </a:rPr>
              <a:t>t</a:t>
            </a:r>
            <a:r>
              <a:rPr lang="en-US" sz="6000" u="sng" dirty="0">
                <a:latin typeface="Comic Sans MS" panose="030F0702030302020204" pitchFamily="66" charset="0"/>
              </a:rPr>
              <a:t>e</a:t>
            </a:r>
            <a:endParaRPr lang="en-US" sz="6000" dirty="0">
              <a:latin typeface="Comic Sans MS" panose="030F0702030302020204" pitchFamily="66" charset="0"/>
            </a:endParaRPr>
          </a:p>
        </p:txBody>
      </p:sp>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649563" y="262584"/>
            <a:ext cx="7953154" cy="685465"/>
          </a:xfrm>
        </p:spPr>
        <p:txBody>
          <a:bodyPr>
            <a:normAutofit fontScale="90000"/>
          </a:bodyPr>
          <a:lstStyle/>
          <a:p>
            <a:r>
              <a:rPr lang="en-US" dirty="0">
                <a:solidFill>
                  <a:srgbClr val="003399"/>
                </a:solidFill>
                <a:latin typeface="Comic Sans MS" panose="030F0702030302020204" pitchFamily="66" charset="0"/>
              </a:rPr>
              <a:t>Sound It Out!</a:t>
            </a:r>
          </a:p>
        </p:txBody>
      </p:sp>
      <p:pic>
        <p:nvPicPr>
          <p:cNvPr id="4102" name="Picture 6">
            <a:extLst>
              <a:ext uri="{FF2B5EF4-FFF2-40B4-BE49-F238E27FC236}">
                <a16:creationId xmlns:a16="http://schemas.microsoft.com/office/drawing/2014/main" id="{77119047-B646-4828-B140-3F590809072F}"/>
              </a:ext>
            </a:extLst>
          </p:cNvPr>
          <p:cNvPicPr>
            <a:picLocks noChangeAspect="1" noChangeArrowheads="1"/>
          </p:cNvPicPr>
          <p:nvPr/>
        </p:nvPicPr>
        <p:blipFill>
          <a:blip r:embed="rId3"/>
          <a:srcRect/>
          <a:stretch/>
        </p:blipFill>
        <p:spPr bwMode="auto">
          <a:xfrm>
            <a:off x="649563" y="2390590"/>
            <a:ext cx="2636274" cy="162232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6B687046-87D8-4D09-B157-70A538B95172}"/>
              </a:ext>
            </a:extLst>
          </p:cNvPr>
          <p:cNvPicPr>
            <a:picLocks noChangeAspect="1" noChangeArrowheads="1"/>
          </p:cNvPicPr>
          <p:nvPr/>
        </p:nvPicPr>
        <p:blipFill>
          <a:blip r:embed="rId4"/>
          <a:srcRect/>
          <a:stretch/>
        </p:blipFill>
        <p:spPr bwMode="auto">
          <a:xfrm>
            <a:off x="5572567" y="1686676"/>
            <a:ext cx="3030150" cy="30301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120244F-C5ED-4609-83F0-0A9F58840E54}"/>
              </a:ext>
            </a:extLst>
          </p:cNvPr>
          <p:cNvSpPr txBox="1"/>
          <p:nvPr/>
        </p:nvSpPr>
        <p:spPr>
          <a:xfrm>
            <a:off x="3803073" y="5143727"/>
            <a:ext cx="1670650" cy="1015663"/>
          </a:xfrm>
          <a:prstGeom prst="rect">
            <a:avLst/>
          </a:prstGeom>
          <a:noFill/>
        </p:spPr>
        <p:txBody>
          <a:bodyPr wrap="none" rtlCol="0">
            <a:spAutoFit/>
          </a:bodyPr>
          <a:lstStyle/>
          <a:p>
            <a:r>
              <a:rPr lang="en-US" sz="6000" dirty="0">
                <a:latin typeface="Comic Sans MS" panose="030F0702030302020204" pitchFamily="66" charset="0"/>
              </a:rPr>
              <a:t>d</a:t>
            </a:r>
            <a:r>
              <a:rPr lang="en-US" sz="6000" u="sng" dirty="0">
                <a:latin typeface="Comic Sans MS" panose="030F0702030302020204" pitchFamily="66" charset="0"/>
              </a:rPr>
              <a:t>i</a:t>
            </a:r>
            <a:r>
              <a:rPr lang="en-US" sz="6000" dirty="0">
                <a:latin typeface="Comic Sans MS" panose="030F0702030302020204" pitchFamily="66" charset="0"/>
              </a:rPr>
              <a:t>c</a:t>
            </a:r>
            <a:r>
              <a:rPr lang="en-US" sz="6000" u="sng" dirty="0">
                <a:latin typeface="Comic Sans MS" panose="030F0702030302020204" pitchFamily="66" charset="0"/>
              </a:rPr>
              <a:t>e</a:t>
            </a:r>
            <a:endParaRPr lang="en-US" sz="6000" dirty="0">
              <a:latin typeface="Comic Sans MS" panose="030F0702030302020204" pitchFamily="66" charset="0"/>
            </a:endParaRPr>
          </a:p>
        </p:txBody>
      </p:sp>
      <p:sp>
        <p:nvSpPr>
          <p:cNvPr id="23" name="Oval 22">
            <a:extLst>
              <a:ext uri="{FF2B5EF4-FFF2-40B4-BE49-F238E27FC236}">
                <a16:creationId xmlns:a16="http://schemas.microsoft.com/office/drawing/2014/main" id="{368CEF7F-E83D-4DDE-99AB-8BC0E83E9CC3}"/>
              </a:ext>
            </a:extLst>
          </p:cNvPr>
          <p:cNvSpPr/>
          <p:nvPr/>
        </p:nvSpPr>
        <p:spPr>
          <a:xfrm>
            <a:off x="374073" y="1309255"/>
            <a:ext cx="3197361" cy="345807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98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710362" y="446302"/>
            <a:ext cx="8229600" cy="1143000"/>
          </a:xfrm>
        </p:spPr>
        <p:txBody>
          <a:bodyPr>
            <a:normAutofit fontScale="90000"/>
          </a:bodyPr>
          <a:lstStyle/>
          <a:p>
            <a:r>
              <a:rPr lang="en-US" dirty="0">
                <a:latin typeface="Comic Sans MS" panose="030F0702030302020204" pitchFamily="66" charset="0"/>
              </a:rPr>
              <a:t>Word Work</a:t>
            </a:r>
            <a:br>
              <a:rPr lang="en-US" dirty="0">
                <a:latin typeface="Comic Sans MS" panose="030F0702030302020204" pitchFamily="66" charset="0"/>
              </a:rPr>
            </a:br>
            <a:endParaRPr lang="en-US" dirty="0">
              <a:latin typeface="Comic Sans MS" panose="030F0702030302020204" pitchFamily="66" charset="0"/>
            </a:endParaRPr>
          </a:p>
        </p:txBody>
      </p:sp>
      <p:pic>
        <p:nvPicPr>
          <p:cNvPr id="5126" name="Picture 6">
            <a:extLst>
              <a:ext uri="{FF2B5EF4-FFF2-40B4-BE49-F238E27FC236}">
                <a16:creationId xmlns:a16="http://schemas.microsoft.com/office/drawing/2014/main" id="{39DF8777-2974-4BF8-8B2C-46672FE29794}"/>
              </a:ext>
            </a:extLst>
          </p:cNvPr>
          <p:cNvPicPr>
            <a:picLocks noChangeAspect="1" noChangeArrowheads="1"/>
          </p:cNvPicPr>
          <p:nvPr/>
        </p:nvPicPr>
        <p:blipFill>
          <a:blip r:embed="rId3"/>
          <a:srcRect/>
          <a:stretch/>
        </p:blipFill>
        <p:spPr bwMode="auto">
          <a:xfrm>
            <a:off x="989821" y="1296269"/>
            <a:ext cx="2564813" cy="295751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CB779F6F-C47C-4979-9CB0-F2E9444578ED}"/>
              </a:ext>
            </a:extLst>
          </p:cNvPr>
          <p:cNvPicPr>
            <a:picLocks noChangeAspect="1" noChangeArrowheads="1"/>
          </p:cNvPicPr>
          <p:nvPr/>
        </p:nvPicPr>
        <p:blipFill>
          <a:blip r:embed="rId4"/>
          <a:srcRect/>
          <a:stretch/>
        </p:blipFill>
        <p:spPr bwMode="auto">
          <a:xfrm>
            <a:off x="6365098" y="1589302"/>
            <a:ext cx="1789081" cy="224376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A9F58240-DA8C-4306-B0D6-D6C74163C070}"/>
              </a:ext>
            </a:extLst>
          </p:cNvPr>
          <p:cNvSpPr txBox="1"/>
          <p:nvPr/>
        </p:nvSpPr>
        <p:spPr>
          <a:xfrm>
            <a:off x="3910175" y="5053899"/>
            <a:ext cx="1627369" cy="1015663"/>
          </a:xfrm>
          <a:prstGeom prst="rect">
            <a:avLst/>
          </a:prstGeom>
          <a:noFill/>
        </p:spPr>
        <p:txBody>
          <a:bodyPr wrap="none" rtlCol="0">
            <a:spAutoFit/>
          </a:bodyPr>
          <a:lstStyle/>
          <a:p>
            <a:r>
              <a:rPr lang="en-US" sz="6000" dirty="0">
                <a:latin typeface="Comic Sans MS" panose="030F0702030302020204" pitchFamily="66" charset="0"/>
              </a:rPr>
              <a:t>n</a:t>
            </a:r>
            <a:r>
              <a:rPr lang="en-US" sz="6000" u="sng" dirty="0">
                <a:latin typeface="Comic Sans MS" panose="030F0702030302020204" pitchFamily="66" charset="0"/>
              </a:rPr>
              <a:t>i</a:t>
            </a:r>
            <a:r>
              <a:rPr lang="en-US" sz="6000" dirty="0">
                <a:latin typeface="Comic Sans MS" panose="030F0702030302020204" pitchFamily="66" charset="0"/>
              </a:rPr>
              <a:t>n</a:t>
            </a:r>
            <a:r>
              <a:rPr lang="en-US" sz="6000" u="sng" dirty="0">
                <a:latin typeface="Comic Sans MS" panose="030F0702030302020204" pitchFamily="66" charset="0"/>
              </a:rPr>
              <a:t>e</a:t>
            </a:r>
            <a:endParaRPr lang="en-US" sz="6000" dirty="0">
              <a:latin typeface="Comic Sans MS" panose="030F0702030302020204" pitchFamily="66" charset="0"/>
            </a:endParaRPr>
          </a:p>
        </p:txBody>
      </p:sp>
      <p:sp>
        <p:nvSpPr>
          <p:cNvPr id="36" name="Oval 35">
            <a:extLst>
              <a:ext uri="{FF2B5EF4-FFF2-40B4-BE49-F238E27FC236}">
                <a16:creationId xmlns:a16="http://schemas.microsoft.com/office/drawing/2014/main" id="{AE09B641-591E-40C1-874A-DE8D235C5A71}"/>
              </a:ext>
            </a:extLst>
          </p:cNvPr>
          <p:cNvSpPr/>
          <p:nvPr/>
        </p:nvSpPr>
        <p:spPr>
          <a:xfrm>
            <a:off x="5537544" y="1244471"/>
            <a:ext cx="3067030" cy="283557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52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5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14" name="TextBox 13">
            <a:extLst>
              <a:ext uri="{FF2B5EF4-FFF2-40B4-BE49-F238E27FC236}">
                <a16:creationId xmlns:a16="http://schemas.microsoft.com/office/drawing/2014/main" id="{E6D31D0C-04DC-4AB4-9833-8325458C541C}"/>
              </a:ext>
            </a:extLst>
          </p:cNvPr>
          <p:cNvSpPr txBox="1"/>
          <p:nvPr/>
        </p:nvSpPr>
        <p:spPr>
          <a:xfrm>
            <a:off x="2808515" y="447730"/>
            <a:ext cx="6335485" cy="861774"/>
          </a:xfrm>
          <a:prstGeom prst="rect">
            <a:avLst/>
          </a:prstGeom>
          <a:noFill/>
        </p:spPr>
        <p:txBody>
          <a:bodyPr wrap="square">
            <a:spAutoFit/>
          </a:bodyPr>
          <a:lstStyle/>
          <a:p>
            <a:r>
              <a:rPr lang="en-US" sz="5000" dirty="0">
                <a:solidFill>
                  <a:srgbClr val="003399"/>
                </a:solidFill>
                <a:latin typeface="Comic Sans MS" panose="030F0702030302020204" pitchFamily="66" charset="0"/>
              </a:rPr>
              <a:t>Sight Words</a:t>
            </a:r>
          </a:p>
        </p:txBody>
      </p:sp>
      <p:sp>
        <p:nvSpPr>
          <p:cNvPr id="5" name="TextBox 4">
            <a:extLst>
              <a:ext uri="{FF2B5EF4-FFF2-40B4-BE49-F238E27FC236}">
                <a16:creationId xmlns:a16="http://schemas.microsoft.com/office/drawing/2014/main" id="{B4654E3F-DEBF-4B21-85F5-D12BCA71F927}"/>
              </a:ext>
            </a:extLst>
          </p:cNvPr>
          <p:cNvSpPr txBox="1"/>
          <p:nvPr/>
        </p:nvSpPr>
        <p:spPr>
          <a:xfrm>
            <a:off x="4079031" y="1590730"/>
            <a:ext cx="1573624" cy="707886"/>
          </a:xfrm>
          <a:prstGeom prst="rect">
            <a:avLst/>
          </a:prstGeom>
          <a:noFill/>
        </p:spPr>
        <p:txBody>
          <a:bodyPr wrap="square" rtlCol="0">
            <a:spAutoFit/>
          </a:bodyPr>
          <a:lstStyle/>
          <a:p>
            <a:r>
              <a:rPr lang="en-US" sz="4000" dirty="0">
                <a:latin typeface="Comic Sans MS" panose="030F0702030302020204" pitchFamily="66" charset="0"/>
              </a:rPr>
              <a:t>white</a:t>
            </a:r>
          </a:p>
        </p:txBody>
      </p:sp>
      <p:sp>
        <p:nvSpPr>
          <p:cNvPr id="11" name="TextBox 10">
            <a:extLst>
              <a:ext uri="{FF2B5EF4-FFF2-40B4-BE49-F238E27FC236}">
                <a16:creationId xmlns:a16="http://schemas.microsoft.com/office/drawing/2014/main" id="{89BD6E3A-E522-4DE1-A1E0-89937B93FE3E}"/>
              </a:ext>
            </a:extLst>
          </p:cNvPr>
          <p:cNvSpPr txBox="1"/>
          <p:nvPr/>
        </p:nvSpPr>
        <p:spPr>
          <a:xfrm>
            <a:off x="4272615" y="5236201"/>
            <a:ext cx="1880920" cy="707886"/>
          </a:xfrm>
          <a:prstGeom prst="rect">
            <a:avLst/>
          </a:prstGeom>
          <a:noFill/>
        </p:spPr>
        <p:txBody>
          <a:bodyPr wrap="square">
            <a:spAutoFit/>
          </a:bodyPr>
          <a:lstStyle/>
          <a:p>
            <a:r>
              <a:rPr lang="en-US" sz="4000" dirty="0">
                <a:latin typeface="Comic Sans MS" panose="030F0702030302020204" pitchFamily="66" charset="0"/>
              </a:rPr>
              <a:t>was</a:t>
            </a:r>
          </a:p>
        </p:txBody>
      </p:sp>
      <p:sp>
        <p:nvSpPr>
          <p:cNvPr id="13" name="TextBox 12">
            <a:extLst>
              <a:ext uri="{FF2B5EF4-FFF2-40B4-BE49-F238E27FC236}">
                <a16:creationId xmlns:a16="http://schemas.microsoft.com/office/drawing/2014/main" id="{D111CA5F-F945-4C59-977C-9CCAC7A28D2A}"/>
              </a:ext>
            </a:extLst>
          </p:cNvPr>
          <p:cNvSpPr txBox="1"/>
          <p:nvPr/>
        </p:nvSpPr>
        <p:spPr>
          <a:xfrm>
            <a:off x="4095510" y="3413465"/>
            <a:ext cx="2058025" cy="707886"/>
          </a:xfrm>
          <a:prstGeom prst="rect">
            <a:avLst/>
          </a:prstGeom>
          <a:noFill/>
        </p:spPr>
        <p:txBody>
          <a:bodyPr wrap="square">
            <a:spAutoFit/>
          </a:bodyPr>
          <a:lstStyle/>
          <a:p>
            <a:r>
              <a:rPr lang="en-US" sz="4000" dirty="0">
                <a:latin typeface="Comic Sans MS" panose="030F0702030302020204" pitchFamily="66" charset="0"/>
              </a:rPr>
              <a:t>under</a:t>
            </a:r>
          </a:p>
        </p:txBody>
      </p:sp>
    </p:spTree>
    <p:extLst>
      <p:ext uri="{BB962C8B-B14F-4D97-AF65-F5344CB8AC3E}">
        <p14:creationId xmlns:p14="http://schemas.microsoft.com/office/powerpoint/2010/main" val="306400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A36511-D6D4-47F1-8FA4-8F3D99757DBB}"/>
              </a:ext>
            </a:extLst>
          </p:cNvPr>
          <p:cNvSpPr txBox="1"/>
          <p:nvPr/>
        </p:nvSpPr>
        <p:spPr>
          <a:xfrm>
            <a:off x="955964" y="5484721"/>
            <a:ext cx="8437417" cy="630942"/>
          </a:xfrm>
          <a:prstGeom prst="rect">
            <a:avLst/>
          </a:prstGeom>
          <a:noFill/>
        </p:spPr>
        <p:txBody>
          <a:bodyPr wrap="square" rtlCol="0">
            <a:spAutoFit/>
          </a:bodyPr>
          <a:lstStyle/>
          <a:p>
            <a:r>
              <a:rPr lang="en-US" sz="3500" dirty="0">
                <a:latin typeface="Comic Sans MS" panose="030F0702030302020204" pitchFamily="66" charset="0"/>
              </a:rPr>
              <a:t>The bear is </a:t>
            </a:r>
            <a:r>
              <a:rPr lang="en-US" sz="3500" u="sng" dirty="0">
                <a:latin typeface="Comic Sans MS" panose="030F0702030302020204" pitchFamily="66" charset="0"/>
              </a:rPr>
              <a:t>under</a:t>
            </a:r>
            <a:r>
              <a:rPr lang="en-US" sz="3500" dirty="0">
                <a:latin typeface="Comic Sans MS" panose="030F0702030302020204" pitchFamily="66" charset="0"/>
              </a:rPr>
              <a:t> the </a:t>
            </a:r>
            <a:r>
              <a:rPr lang="en-US" sz="3500" u="sng" dirty="0">
                <a:latin typeface="Comic Sans MS" panose="030F0702030302020204" pitchFamily="66" charset="0"/>
              </a:rPr>
              <a:t>white</a:t>
            </a:r>
            <a:r>
              <a:rPr lang="en-US" sz="3500" dirty="0">
                <a:latin typeface="Comic Sans MS" panose="030F0702030302020204" pitchFamily="66" charset="0"/>
              </a:rPr>
              <a:t> table. </a:t>
            </a:r>
          </a:p>
        </p:txBody>
      </p:sp>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br>
              <a:rPr lang="en-US" dirty="0">
                <a:latin typeface="Comic Sans MS" panose="030F0702030302020204" pitchFamily="66"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7E202261-04BA-43E3-B1AF-D64A8F0F5376}"/>
              </a:ext>
            </a:extLst>
          </p:cNvPr>
          <p:cNvSpPr txBox="1"/>
          <p:nvPr/>
        </p:nvSpPr>
        <p:spPr>
          <a:xfrm>
            <a:off x="1606793" y="250207"/>
            <a:ext cx="6351419" cy="861774"/>
          </a:xfrm>
          <a:prstGeom prst="rect">
            <a:avLst/>
          </a:prstGeom>
          <a:noFill/>
        </p:spPr>
        <p:txBody>
          <a:bodyPr wrap="none" rtlCol="0">
            <a:spAutoFit/>
          </a:bodyPr>
          <a:lstStyle/>
          <a:p>
            <a:r>
              <a:rPr lang="en-US" sz="5000" dirty="0">
                <a:solidFill>
                  <a:srgbClr val="283B80"/>
                </a:solidFill>
                <a:latin typeface="Comic Sans MS" panose="030F0702030302020204" pitchFamily="66" charset="0"/>
              </a:rPr>
              <a:t>Sight Word Practice</a:t>
            </a:r>
          </a:p>
        </p:txBody>
      </p:sp>
      <p:pic>
        <p:nvPicPr>
          <p:cNvPr id="6148" name="Picture 4">
            <a:extLst>
              <a:ext uri="{FF2B5EF4-FFF2-40B4-BE49-F238E27FC236}">
                <a16:creationId xmlns:a16="http://schemas.microsoft.com/office/drawing/2014/main" id="{76293B78-7D6C-4884-B10E-E60850DE6E47}"/>
              </a:ext>
            </a:extLst>
          </p:cNvPr>
          <p:cNvPicPr>
            <a:picLocks noChangeAspect="1" noChangeArrowheads="1"/>
          </p:cNvPicPr>
          <p:nvPr/>
        </p:nvPicPr>
        <p:blipFill>
          <a:blip r:embed="rId3"/>
          <a:srcRect/>
          <a:stretch/>
        </p:blipFill>
        <p:spPr bwMode="auto">
          <a:xfrm>
            <a:off x="1925002" y="1432794"/>
            <a:ext cx="5715000" cy="347265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02E8DEE9-5E8C-485E-9019-A48834E329B4}"/>
              </a:ext>
            </a:extLst>
          </p:cNvPr>
          <p:cNvPicPr>
            <a:picLocks noChangeAspect="1" noChangeArrowheads="1"/>
          </p:cNvPicPr>
          <p:nvPr/>
        </p:nvPicPr>
        <p:blipFill>
          <a:blip r:embed="rId4"/>
          <a:srcRect/>
          <a:stretch/>
        </p:blipFill>
        <p:spPr bwMode="auto">
          <a:xfrm>
            <a:off x="3849486" y="2977539"/>
            <a:ext cx="1866031" cy="20578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FEBD4B0-7014-45A8-8416-1EEBE500908F}"/>
              </a:ext>
            </a:extLst>
          </p:cNvPr>
          <p:cNvSpPr txBox="1"/>
          <p:nvPr/>
        </p:nvSpPr>
        <p:spPr>
          <a:xfrm>
            <a:off x="5521255" y="3452474"/>
            <a:ext cx="1003801" cy="553998"/>
          </a:xfrm>
          <a:prstGeom prst="rect">
            <a:avLst/>
          </a:prstGeom>
          <a:noFill/>
        </p:spPr>
        <p:txBody>
          <a:bodyPr wrap="none" rtlCol="0">
            <a:spAutoFit/>
          </a:bodyPr>
          <a:lstStyle/>
          <a:p>
            <a:r>
              <a:rPr lang="en-US" sz="3000" dirty="0">
                <a:latin typeface="Comic Sans MS" panose="030F0702030302020204" pitchFamily="66" charset="0"/>
              </a:rPr>
              <a:t>bear</a:t>
            </a:r>
          </a:p>
        </p:txBody>
      </p:sp>
      <p:sp>
        <p:nvSpPr>
          <p:cNvPr id="14" name="TextBox 13">
            <a:extLst>
              <a:ext uri="{FF2B5EF4-FFF2-40B4-BE49-F238E27FC236}">
                <a16:creationId xmlns:a16="http://schemas.microsoft.com/office/drawing/2014/main" id="{17BAF53F-3E09-4C13-82A7-D144F80FF4B1}"/>
              </a:ext>
            </a:extLst>
          </p:cNvPr>
          <p:cNvSpPr txBox="1"/>
          <p:nvPr/>
        </p:nvSpPr>
        <p:spPr>
          <a:xfrm>
            <a:off x="1925002" y="1442069"/>
            <a:ext cx="1106393" cy="553998"/>
          </a:xfrm>
          <a:prstGeom prst="rect">
            <a:avLst/>
          </a:prstGeom>
          <a:noFill/>
        </p:spPr>
        <p:txBody>
          <a:bodyPr wrap="none" rtlCol="0">
            <a:spAutoFit/>
          </a:bodyPr>
          <a:lstStyle/>
          <a:p>
            <a:r>
              <a:rPr lang="en-US" sz="3000" dirty="0">
                <a:latin typeface="Comic Sans MS" panose="030F0702030302020204" pitchFamily="66" charset="0"/>
              </a:rPr>
              <a:t>table</a:t>
            </a:r>
          </a:p>
        </p:txBody>
      </p:sp>
    </p:spTree>
    <p:extLst>
      <p:ext uri="{BB962C8B-B14F-4D97-AF65-F5344CB8AC3E}">
        <p14:creationId xmlns:p14="http://schemas.microsoft.com/office/powerpoint/2010/main" val="260720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3" grpId="1"/>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789108" y="349217"/>
            <a:ext cx="7565784" cy="685465"/>
          </a:xfrm>
        </p:spPr>
        <p:txBody>
          <a:bodyPr>
            <a:normAutofit fontScale="90000"/>
          </a:bodyPr>
          <a:lstStyle/>
          <a:p>
            <a:r>
              <a:rPr lang="en-US" u="sng" dirty="0">
                <a:latin typeface="Comic Sans MS" panose="030F0702030302020204" pitchFamily="66" charset="0"/>
              </a:rPr>
              <a:t>Under the White Bed</a:t>
            </a:r>
          </a:p>
        </p:txBody>
      </p:sp>
      <p:pic>
        <p:nvPicPr>
          <p:cNvPr id="17" name="Picture 4">
            <a:extLst>
              <a:ext uri="{FF2B5EF4-FFF2-40B4-BE49-F238E27FC236}">
                <a16:creationId xmlns:a16="http://schemas.microsoft.com/office/drawing/2014/main" id="{3430E2B9-6456-4813-B56E-1D873E9EA07D}"/>
              </a:ext>
            </a:extLst>
          </p:cNvPr>
          <p:cNvPicPr>
            <a:picLocks noChangeAspect="1" noChangeArrowheads="1"/>
          </p:cNvPicPr>
          <p:nvPr/>
        </p:nvPicPr>
        <p:blipFill>
          <a:blip r:embed="rId3"/>
          <a:srcRect/>
          <a:stretch/>
        </p:blipFill>
        <p:spPr bwMode="auto">
          <a:xfrm>
            <a:off x="21149" y="1274940"/>
            <a:ext cx="4343400" cy="469611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BC0D0F5E-C1BC-4E9F-A714-54A28261892E}"/>
              </a:ext>
            </a:extLst>
          </p:cNvPr>
          <p:cNvPicPr>
            <a:picLocks noChangeAspect="1" noChangeArrowheads="1"/>
          </p:cNvPicPr>
          <p:nvPr/>
        </p:nvPicPr>
        <p:blipFill>
          <a:blip r:embed="rId4"/>
          <a:srcRect/>
          <a:stretch/>
        </p:blipFill>
        <p:spPr bwMode="auto">
          <a:xfrm>
            <a:off x="4364549" y="2766523"/>
            <a:ext cx="4160974" cy="337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18213</TotalTime>
  <Words>1811</Words>
  <Application>Microsoft Office PowerPoint</Application>
  <PresentationFormat>On-screen Show (4:3)</PresentationFormat>
  <Paragraphs>207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Comic Sans MS</vt:lpstr>
      <vt:lpstr>Roboto</vt:lpstr>
      <vt:lpstr>Office Theme</vt:lpstr>
      <vt:lpstr>Phonics of the Week</vt:lpstr>
      <vt:lpstr>Check It Out! </vt:lpstr>
      <vt:lpstr>PowerPoint Presentation</vt:lpstr>
      <vt:lpstr> </vt:lpstr>
      <vt:lpstr>Sound It Out!</vt:lpstr>
      <vt:lpstr>Word Work </vt:lpstr>
      <vt:lpstr> </vt:lpstr>
      <vt:lpstr> </vt:lpstr>
      <vt:lpstr>Under the White Bed</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519</cp:revision>
  <cp:lastPrinted>2021-07-26T17:23:14Z</cp:lastPrinted>
  <dcterms:created xsi:type="dcterms:W3CDTF">2012-04-20T18:25:02Z</dcterms:created>
  <dcterms:modified xsi:type="dcterms:W3CDTF">2021-08-12T21:27:01Z</dcterms:modified>
</cp:coreProperties>
</file>