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61" r:id="rId6"/>
    <p:sldId id="360" r:id="rId7"/>
    <p:sldId id="358" r:id="rId8"/>
    <p:sldId id="359"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4"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003399"/>
    <a:srgbClr val="3B7ABE"/>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58300" autoAdjust="0"/>
  </p:normalViewPr>
  <p:slideViewPr>
    <p:cSldViewPr snapToGrid="0" snapToObjects="1">
      <p:cViewPr varScale="1">
        <p:scale>
          <a:sx n="66" d="100"/>
          <a:sy n="66" d="100"/>
        </p:scale>
        <p:origin x="283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long a with the silent e, look at words with double e, review our sight words and complete a story retell for </a:t>
            </a:r>
            <a:r>
              <a:rPr lang="en-US" u="sng" dirty="0"/>
              <a:t>The Sheep Ran.</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br>
              <a:rPr lang="en-US" sz="1800" dirty="0">
                <a:effectLst/>
                <a:latin typeface="Comic Sans MS" panose="030F0702030302020204" pitchFamily="66" charset="0"/>
                <a:ea typeface="Calibri" panose="020F0502020204030204" pitchFamily="34" charset="0"/>
                <a:cs typeface="Calibri" panose="020F0502020204030204" pitchFamily="34" charset="0"/>
              </a:rPr>
            </a:b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Ee</a:t>
            </a:r>
            <a:r>
              <a:rPr lang="en-US" sz="1800" dirty="0">
                <a:effectLst/>
                <a:latin typeface="Comic Sans MS" panose="030F0702030302020204" pitchFamily="66" charset="0"/>
                <a:ea typeface="Calibri" panose="020F0502020204030204" pitchFamily="34" charset="0"/>
                <a:cs typeface="Calibri" panose="020F0502020204030204" pitchFamily="34" charset="0"/>
              </a:rPr>
              <a:t> on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“Point to the letters on the screen.  “What sound does the long e make?  (Student will answer /e/, as in eagle.)</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teacher will model making the long/e/ sound and have the student repeat: /e/, like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e</a:t>
            </a:r>
            <a:r>
              <a:rPr lang="en-US" sz="1800" dirty="0">
                <a:effectLst/>
                <a:latin typeface="Comic Sans MS" panose="030F0702030302020204" pitchFamily="66" charset="0"/>
                <a:ea typeface="Calibri" panose="020F0502020204030204" pitchFamily="34" charset="0"/>
                <a:cs typeface="Calibri" panose="020F0502020204030204" pitchFamily="34" charset="0"/>
              </a:rPr>
              <a:t>agle: /e/, /e/, /e/.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an eagle.  When it appears on the screen, ask, “What is this?” When student responds “eagle,” applaud his/her answer.  If student does not respond correctly, teacher will tell student that it is a picture of an eagle.  Click to show the word “eagle.”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image –eleven.   When it appears on the screen, ask, “What number do you see on this shirt?” If student responds “eleven,” applaud his/her answer.  If student does not respond correctly, teacher will tell student that it is a picture of a number eleven.  Click to show the word “eleven.”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Ee</a:t>
            </a:r>
            <a:r>
              <a:rPr lang="en-US" sz="1800" dirty="0">
                <a:effectLst/>
                <a:latin typeface="Comic Sans MS" panose="030F0702030302020204" pitchFamily="66" charset="0"/>
                <a:ea typeface="Calibri" panose="020F0502020204030204" pitchFamily="34" charset="0"/>
                <a:cs typeface="Calibri" panose="020F0502020204030204" pitchFamily="34" charset="0"/>
              </a:rPr>
              <a:t>) to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letters do you see?”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Ee</a:t>
            </a:r>
            <a:r>
              <a:rPr lang="en-US" sz="1800" dirty="0">
                <a:effectLst/>
                <a:latin typeface="Comic Sans MS" panose="030F0702030302020204" pitchFamily="66" charset="0"/>
                <a:ea typeface="Calibri" panose="020F0502020204030204" pitchFamily="34" charset="0"/>
                <a:cs typeface="Calibri" panose="020F0502020204030204" pitchFamily="34" charset="0"/>
              </a:rPr>
              <a:t>.)  If student says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Ee</a:t>
            </a:r>
            <a:r>
              <a:rPr lang="en-US" sz="1800" dirty="0">
                <a:effectLst/>
                <a:latin typeface="Comic Sans MS" panose="030F0702030302020204" pitchFamily="66" charset="0"/>
                <a:ea typeface="Calibri" panose="020F0502020204030204" pitchFamily="34" charset="0"/>
                <a:cs typeface="Calibri" panose="020F0502020204030204" pitchFamily="34" charset="0"/>
              </a:rPr>
              <a:t>,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still unsure, remind him/her by saying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Ee</a:t>
            </a:r>
            <a:r>
              <a:rPr lang="en-US" sz="1800" dirty="0">
                <a:effectLst/>
                <a:latin typeface="Comic Sans MS" panose="030F0702030302020204" pitchFamily="66" charset="0"/>
                <a:ea typeface="Calibri" panose="020F0502020204030204" pitchFamily="34" charset="0"/>
                <a:cs typeface="Calibri" panose="020F0502020204030204" pitchFamily="34" charset="0"/>
              </a:rPr>
              <a:t>.”  (Student should repeat teacher.)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“Remember, today we are talking about words with the long e sound.”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the children eating.  Ask: “What are the children doing?  (The children are eating.)  Applaud correct answer or assist in telling the correct name for the picture.  Click to show the word eat.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children singing (or dancing.).  Ask: “What are the children doing?”  (They are dancing or singing.  Either or both answers are correct.)  Applaud correct answer or assist in telling the correct name for the picture.  Click to show the words sing and dance.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After identifying the pictures (eat and sing/dance,) 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/e/ sound?” (Eat.)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to name the picture that begins with the long e sound, teacher will assist by saying each picture name and asking if it begins with the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“Eat – Does it begin with the long e sound?” (Yes.)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 - “Sing - Does it begin with the long e sound?”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“Dance - Does it begin with the long e sound?”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br>
              <a:rPr lang="en-US" sz="1800" dirty="0">
                <a:effectLst/>
                <a:latin typeface="Comic Sans MS" panose="030F0702030302020204" pitchFamily="66" charset="0"/>
                <a:ea typeface="Calibri" panose="020F0502020204030204" pitchFamily="34" charset="0"/>
                <a:cs typeface="Calibri" panose="020F0502020204030204" pitchFamily="34" charset="0"/>
              </a:rPr>
            </a:b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e sound?” (Eat.)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remove the children singing/dancing from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applaud efforts of student.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look at two letters.”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to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“When you see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together, what sound do you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If student is struggling, remind him that when we see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together, we make the long e sound, like e as in eagle.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twice to show the word ‘j</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p’ and picture.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Model sounding out this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j.  Say /j/.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a:t>
            </a:r>
            <a:r>
              <a:rPr lang="en-US" sz="1800" u="sng"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p.  Say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the word ‘jeep.’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put those sounds together: /j/ +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/p/ = jeep.”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an arrow pointing to the word jeep.</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effectLst/>
              <a:latin typeface="Roboto" panose="02000000000000000000" pitchFamily="2"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try another word with the double 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‘f</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eet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Model sounding out this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f.  Say /f/.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a:t>
            </a:r>
            <a:r>
              <a:rPr lang="en-US" sz="1800" u="sng"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t.  Say /t/.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put those sounds together: /f/ +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/t/ = feet.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word ‘feet,’ with an image of feet.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try one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‘sh</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Model sounding out this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sh.  Say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sh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a:t>
            </a:r>
            <a:r>
              <a:rPr lang="en-US" sz="1800" u="sng"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Click to bring up p.  Say /p/.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put those sounds together: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sh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/p/ = sheep.</a:t>
            </a:r>
          </a:p>
          <a:p>
            <a:pPr marL="0" marR="0">
              <a:lnSpc>
                <a:spcPct val="115000"/>
              </a:lnSpc>
              <a:spcBef>
                <a:spcPts val="0"/>
              </a:spcBef>
              <a:spcAft>
                <a:spcPts val="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word ‘sh</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p,” with an image of a sheep.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b="1"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14105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picture of the number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number is this?”  (Three.)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picture of the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is this?”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05075"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“We are going to practice making sounds for the letters we see and then read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it make?” (/r/.)</a:t>
            </a:r>
          </a:p>
          <a:p>
            <a:pPr marL="0" marR="0">
              <a:lnSpc>
                <a:spcPct val="115000"/>
              </a:lnSpc>
              <a:spcBef>
                <a:spcPts val="0"/>
              </a:spcBef>
              <a:spcAft>
                <a:spcPts val="0"/>
              </a:spcAft>
              <a:tabLst>
                <a:tab pos="2000250" algn="l"/>
              </a:tabLs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arrow.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put those sounds together: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/r/ “</a:t>
            </a: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 these letters make?”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sound these parts out and then put them together: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thr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three.”</a:t>
            </a:r>
          </a:p>
          <a:p>
            <a:pPr marL="0" marR="0">
              <a:lnSpc>
                <a:spcPct val="115000"/>
              </a:lnSpc>
              <a:spcBef>
                <a:spcPts val="0"/>
              </a:spcBef>
              <a:spcAft>
                <a:spcPts val="0"/>
              </a:spcAft>
              <a:tabLst>
                <a:tab pos="2000250" algn="l"/>
              </a:tabLs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word three.</a:t>
            </a: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word do you see?” (Three.)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an arrow that matches the word three to the number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read one more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‘s’ and remove the word three and the number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‘s’ make? (/s/.)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make?” (long /e/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sound does ‘d’ make?” (/d/)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sound these parts out and then put them together: /s/ +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ee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/d/ = seed.”</a:t>
            </a:r>
          </a:p>
          <a:p>
            <a:pPr marL="0" marR="0">
              <a:lnSpc>
                <a:spcPct val="115000"/>
              </a:lnSpc>
              <a:spcBef>
                <a:spcPts val="0"/>
              </a:spcBef>
              <a:spcAft>
                <a:spcPts val="0"/>
              </a:spcAft>
              <a:tabLst>
                <a:tab pos="2000250" algn="l"/>
              </a:tabLs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the word seed.</a:t>
            </a: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word do you see?”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bring up an arrow that matches the word seed to the picture of the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000250" algn="l"/>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27032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says: “Let’s look at our sight words from this week.”  (There are 3 words on this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“ran.”–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“ran,”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“ran.”  Have student say the word “ran.”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word, “this.”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“this,”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“this.”  Have student say the word “this”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final word, “too.”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“too,”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“too.”  Have student say the word “too.”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93018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Remind student to use the picture to help/her read the words.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sentence appear on the slide with image: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This</a:t>
            </a:r>
            <a:r>
              <a:rPr lang="en-US" sz="1800" dirty="0">
                <a:effectLst/>
                <a:latin typeface="Comic Sans MS" panose="030F0702030302020204" pitchFamily="66" charset="0"/>
                <a:ea typeface="Calibri" panose="020F0502020204030204" pitchFamily="34" charset="0"/>
                <a:cs typeface="Calibri" panose="020F0502020204030204" pitchFamily="34" charset="0"/>
              </a:rPr>
              <a:t> dog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ran</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all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next slide. </a:t>
            </a: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55265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0"/>
              </a:spcAft>
            </a:pPr>
            <a:endParaRPr lang="en-US" sz="11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1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100" dirty="0">
                <a:effectLst/>
                <a:latin typeface="Comic Sans MS" panose="030F0702030302020204" pitchFamily="66" charset="0"/>
                <a:ea typeface="Calibri" panose="020F0502020204030204" pitchFamily="34" charset="0"/>
                <a:cs typeface="Calibri" panose="020F0502020204030204" pitchFamily="34" charset="0"/>
              </a:rPr>
              <a:t>“This week, you read the story, </a:t>
            </a:r>
            <a:r>
              <a:rPr lang="en-US" sz="1100" u="sng" dirty="0">
                <a:effectLst/>
                <a:latin typeface="Comic Sans MS" panose="030F0702030302020204" pitchFamily="66" charset="0"/>
                <a:ea typeface="Calibri" panose="020F0502020204030204" pitchFamily="34" charset="0"/>
                <a:cs typeface="Calibri" panose="020F0502020204030204" pitchFamily="34" charset="0"/>
              </a:rPr>
              <a:t>The Sheep Ran.</a:t>
            </a:r>
            <a:r>
              <a:rPr lang="en-US" sz="1100" dirty="0">
                <a:effectLst/>
                <a:latin typeface="Comic Sans MS" panose="030F0702030302020204" pitchFamily="66" charset="0"/>
                <a:ea typeface="Calibri" panose="020F0502020204030204" pitchFamily="34" charset="0"/>
                <a:cs typeface="Calibri" panose="020F0502020204030204" pitchFamily="34" charset="0"/>
              </a:rPr>
              <a:t>  Let’s use our strategy to retell the story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Click to bring the image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Characters: “Who were the characters in the story?”  (Characters: There was a boy and sheep.)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(The story took place outside.)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Problem – “What was the problem in the story?”  (The sheep need to eat.)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(The boy feeds the sheep.)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We meet a little sheep that needs to eat.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A boy feeds the sheep.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As the sheep is eating, other sheep see the boy feeding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All of the sheep run to the boy to eat.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(The boy feeds all of the sheep.)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Connection: 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feed an animal outside?  If so, did any other animals see you feeding it and come over to eat too?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your favorite part of the story?  Why?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(The sheep ran to the boy to eat.)</a:t>
            </a:r>
          </a:p>
          <a:p>
            <a:pPr marL="342900" marR="0" lvl="0" indent="-342900">
              <a:lnSpc>
                <a:spcPct val="115000"/>
              </a:lnSpc>
              <a:spcBef>
                <a:spcPts val="0"/>
              </a:spcBef>
              <a:spcAft>
                <a:spcPts val="0"/>
              </a:spcAft>
              <a:buFont typeface="+mj-lt"/>
              <a:buAutoNum type="arabicPeriod"/>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Applaud student’s efforts in completing this story retell.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omic Sans MS" panose="030F0702030302020204" pitchFamily="66" charset="0"/>
                <a:ea typeface="Calibri" panose="020F0502020204030204" pitchFamily="34" charset="0"/>
                <a:cs typeface="Calibri" panose="020F0502020204030204" pitchFamily="34" charset="0"/>
              </a:rPr>
              <a:t>Click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Phonics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Long </a:t>
            </a:r>
            <a:r>
              <a:rPr lang="en-US" sz="4000" dirty="0" err="1">
                <a:latin typeface="Comic Sans MS" panose="030F0902030302020204" pitchFamily="66" charset="0"/>
              </a:rPr>
              <a:t>e;Double</a:t>
            </a:r>
            <a:r>
              <a:rPr lang="en-US" sz="4000" dirty="0">
                <a:latin typeface="Comic Sans MS" panose="030F0902030302020204" pitchFamily="66" charset="0"/>
              </a:rPr>
              <a:t> e</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12018" y="553003"/>
            <a:ext cx="8229600" cy="1143000"/>
          </a:xfrm>
        </p:spPr>
        <p:txBody>
          <a:bodyPr>
            <a:normAutofit fontScale="90000"/>
          </a:bodyPr>
          <a:lstStyle/>
          <a:p>
            <a:r>
              <a:rPr lang="en-US" sz="5300" dirty="0">
                <a:latin typeface="Comic Sans MS" panose="030F0702030302020204" pitchFamily="66" charset="0"/>
              </a:rPr>
              <a:t>Check It Out!</a:t>
            </a:r>
            <a:br>
              <a:rPr lang="en-US" dirty="0">
                <a:latin typeface="Comic Sans MS" panose="030F0702030302020204" pitchFamily="66" charset="0"/>
              </a:rPr>
            </a:br>
            <a:endParaRPr lang="en-US" dirty="0">
              <a:latin typeface="Comic Sans MS" panose="030F0702030302020204" pitchFamily="66" charset="0"/>
            </a:endParaRPr>
          </a:p>
        </p:txBody>
      </p:sp>
      <p:sp>
        <p:nvSpPr>
          <p:cNvPr id="17" name="TextBox 16">
            <a:extLst>
              <a:ext uri="{FF2B5EF4-FFF2-40B4-BE49-F238E27FC236}">
                <a16:creationId xmlns:a16="http://schemas.microsoft.com/office/drawing/2014/main" id="{5E5DBD73-073C-4FEA-9C36-29EF6C2E911E}"/>
              </a:ext>
            </a:extLst>
          </p:cNvPr>
          <p:cNvSpPr txBox="1"/>
          <p:nvPr/>
        </p:nvSpPr>
        <p:spPr>
          <a:xfrm>
            <a:off x="6594604" y="4497082"/>
            <a:ext cx="1467330" cy="553998"/>
          </a:xfrm>
          <a:prstGeom prst="rect">
            <a:avLst/>
          </a:prstGeom>
          <a:noFill/>
        </p:spPr>
        <p:txBody>
          <a:bodyPr wrap="square" rtlCol="0">
            <a:spAutoFit/>
          </a:bodyPr>
          <a:lstStyle/>
          <a:p>
            <a:r>
              <a:rPr lang="en-US" sz="3000" dirty="0">
                <a:latin typeface="Comic Sans MS" panose="030F0702030302020204" pitchFamily="66" charset="0"/>
              </a:rPr>
              <a:t>eleven</a:t>
            </a:r>
          </a:p>
        </p:txBody>
      </p:sp>
      <p:sp>
        <p:nvSpPr>
          <p:cNvPr id="5" name="TextBox 4">
            <a:extLst>
              <a:ext uri="{FF2B5EF4-FFF2-40B4-BE49-F238E27FC236}">
                <a16:creationId xmlns:a16="http://schemas.microsoft.com/office/drawing/2014/main" id="{F13CD618-EA38-4796-AC51-5FFACD2AA308}"/>
              </a:ext>
            </a:extLst>
          </p:cNvPr>
          <p:cNvSpPr txBox="1"/>
          <p:nvPr/>
        </p:nvSpPr>
        <p:spPr>
          <a:xfrm>
            <a:off x="1254642" y="4497082"/>
            <a:ext cx="1103370" cy="553998"/>
          </a:xfrm>
          <a:prstGeom prst="rect">
            <a:avLst/>
          </a:prstGeom>
          <a:noFill/>
        </p:spPr>
        <p:txBody>
          <a:bodyPr wrap="square" rtlCol="0">
            <a:spAutoFit/>
          </a:bodyPr>
          <a:lstStyle/>
          <a:p>
            <a:r>
              <a:rPr lang="en-US" sz="3000" dirty="0">
                <a:latin typeface="Comic Sans MS" panose="030F0702030302020204" pitchFamily="66" charset="0"/>
              </a:rPr>
              <a:t>eagle</a:t>
            </a:r>
          </a:p>
        </p:txBody>
      </p:sp>
      <p:grpSp>
        <p:nvGrpSpPr>
          <p:cNvPr id="11" name="Group 10">
            <a:extLst>
              <a:ext uri="{FF2B5EF4-FFF2-40B4-BE49-F238E27FC236}">
                <a16:creationId xmlns:a16="http://schemas.microsoft.com/office/drawing/2014/main" id="{1164FC12-9A56-429D-80E3-04DBC404AF7D}"/>
              </a:ext>
            </a:extLst>
          </p:cNvPr>
          <p:cNvGrpSpPr/>
          <p:nvPr/>
        </p:nvGrpSpPr>
        <p:grpSpPr>
          <a:xfrm>
            <a:off x="3402001" y="2373718"/>
            <a:ext cx="2042286" cy="2110563"/>
            <a:chOff x="3402001" y="2373718"/>
            <a:chExt cx="2042286" cy="2110563"/>
          </a:xfrm>
        </p:grpSpPr>
        <p:sp>
          <p:nvSpPr>
            <p:cNvPr id="3" name="Oval 2">
              <a:extLst>
                <a:ext uri="{FF2B5EF4-FFF2-40B4-BE49-F238E27FC236}">
                  <a16:creationId xmlns:a16="http://schemas.microsoft.com/office/drawing/2014/main" id="{0A49B12F-3610-46D1-A657-D12417C29D7C}"/>
                </a:ext>
              </a:extLst>
            </p:cNvPr>
            <p:cNvSpPr/>
            <p:nvPr/>
          </p:nvSpPr>
          <p:spPr>
            <a:xfrm>
              <a:off x="3402001" y="2373718"/>
              <a:ext cx="2042286" cy="2110563"/>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BE2D8F-C0AF-4E29-B8F5-6E443AC50CA6}"/>
                </a:ext>
              </a:extLst>
            </p:cNvPr>
            <p:cNvSpPr txBox="1"/>
            <p:nvPr/>
          </p:nvSpPr>
          <p:spPr>
            <a:xfrm>
              <a:off x="3856496" y="2923286"/>
              <a:ext cx="1215042" cy="923330"/>
            </a:xfrm>
            <a:prstGeom prst="rect">
              <a:avLst/>
            </a:prstGeom>
            <a:noFill/>
          </p:spPr>
          <p:txBody>
            <a:bodyPr wrap="square" rtlCol="0">
              <a:spAutoFit/>
            </a:bodyPr>
            <a:lstStyle/>
            <a:p>
              <a:r>
                <a:rPr lang="en-US" sz="5400" b="1" dirty="0" err="1">
                  <a:latin typeface="Comic Sans MS" panose="030F0702030302020204" pitchFamily="66" charset="0"/>
                </a:rPr>
                <a:t>Ee</a:t>
              </a:r>
              <a:endParaRPr lang="en-US" sz="5400" b="1" dirty="0">
                <a:latin typeface="Comic Sans MS" panose="030F0702030302020204" pitchFamily="66" charset="0"/>
              </a:endParaRPr>
            </a:p>
          </p:txBody>
        </p:sp>
      </p:grpSp>
      <p:pic>
        <p:nvPicPr>
          <p:cNvPr id="1026" name="Picture 2">
            <a:extLst>
              <a:ext uri="{FF2B5EF4-FFF2-40B4-BE49-F238E27FC236}">
                <a16:creationId xmlns:a16="http://schemas.microsoft.com/office/drawing/2014/main" id="{9EF353A2-63E5-4363-A66E-87276A7E5DAB}"/>
              </a:ext>
            </a:extLst>
          </p:cNvPr>
          <p:cNvPicPr>
            <a:picLocks noChangeAspect="1" noChangeArrowheads="1"/>
          </p:cNvPicPr>
          <p:nvPr/>
        </p:nvPicPr>
        <p:blipFill>
          <a:blip r:embed="rId3"/>
          <a:srcRect/>
          <a:stretch/>
        </p:blipFill>
        <p:spPr bwMode="auto">
          <a:xfrm>
            <a:off x="953747" y="2632476"/>
            <a:ext cx="129351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D697ED-CD93-404C-970D-BC9B1E45FAA5}"/>
              </a:ext>
            </a:extLst>
          </p:cNvPr>
          <p:cNvPicPr>
            <a:picLocks noChangeAspect="1" noChangeArrowheads="1"/>
          </p:cNvPicPr>
          <p:nvPr/>
        </p:nvPicPr>
        <p:blipFill>
          <a:blip r:embed="rId4"/>
          <a:srcRect/>
          <a:stretch/>
        </p:blipFill>
        <p:spPr bwMode="auto">
          <a:xfrm>
            <a:off x="6128910" y="2397151"/>
            <a:ext cx="3015090" cy="201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359228" y="373413"/>
            <a:ext cx="8425543" cy="861774"/>
          </a:xfrm>
          <a:prstGeom prst="rect">
            <a:avLst/>
          </a:prstGeom>
          <a:noFill/>
        </p:spPr>
        <p:txBody>
          <a:bodyPr wrap="square" rtlCol="0">
            <a:spAutoFit/>
          </a:bodyPr>
          <a:lstStyle/>
          <a:p>
            <a:pPr algn="ctr"/>
            <a:r>
              <a:rPr lang="en-US" sz="5000" dirty="0">
                <a:solidFill>
                  <a:srgbClr val="003399"/>
                </a:solidFill>
                <a:latin typeface="Comic Sans MS" panose="030F0702030302020204" pitchFamily="66" charset="0"/>
              </a:rPr>
              <a:t>Let’s Practice!</a:t>
            </a:r>
          </a:p>
        </p:txBody>
      </p:sp>
      <p:sp>
        <p:nvSpPr>
          <p:cNvPr id="2" name="TextBox 1">
            <a:extLst>
              <a:ext uri="{FF2B5EF4-FFF2-40B4-BE49-F238E27FC236}">
                <a16:creationId xmlns:a16="http://schemas.microsoft.com/office/drawing/2014/main" id="{6CF0051E-67C0-4454-82D1-0FBE2BA6DF78}"/>
              </a:ext>
            </a:extLst>
          </p:cNvPr>
          <p:cNvSpPr txBox="1"/>
          <p:nvPr/>
        </p:nvSpPr>
        <p:spPr>
          <a:xfrm>
            <a:off x="1668683" y="2936978"/>
            <a:ext cx="2010487" cy="553998"/>
          </a:xfrm>
          <a:prstGeom prst="rect">
            <a:avLst/>
          </a:prstGeom>
          <a:noFill/>
        </p:spPr>
        <p:txBody>
          <a:bodyPr wrap="square" rtlCol="0">
            <a:spAutoFit/>
          </a:bodyPr>
          <a:lstStyle/>
          <a:p>
            <a:r>
              <a:rPr lang="en-US" sz="3000" dirty="0">
                <a:latin typeface="Comic Sans MS" panose="030F0702030302020204" pitchFamily="66" charset="0"/>
              </a:rPr>
              <a:t>eat</a:t>
            </a:r>
          </a:p>
        </p:txBody>
      </p:sp>
      <p:grpSp>
        <p:nvGrpSpPr>
          <p:cNvPr id="7" name="Group 6">
            <a:extLst>
              <a:ext uri="{FF2B5EF4-FFF2-40B4-BE49-F238E27FC236}">
                <a16:creationId xmlns:a16="http://schemas.microsoft.com/office/drawing/2014/main" id="{DC33E636-0F3F-4FF1-ABBA-5F58F8483D23}"/>
              </a:ext>
            </a:extLst>
          </p:cNvPr>
          <p:cNvGrpSpPr/>
          <p:nvPr/>
        </p:nvGrpSpPr>
        <p:grpSpPr>
          <a:xfrm>
            <a:off x="3806237" y="2899166"/>
            <a:ext cx="1531525" cy="1494529"/>
            <a:chOff x="3869815" y="3013676"/>
            <a:chExt cx="1300283" cy="1180909"/>
          </a:xfrm>
        </p:grpSpPr>
        <p:sp>
          <p:nvSpPr>
            <p:cNvPr id="12" name="TextBox 11">
              <a:extLst>
                <a:ext uri="{FF2B5EF4-FFF2-40B4-BE49-F238E27FC236}">
                  <a16:creationId xmlns:a16="http://schemas.microsoft.com/office/drawing/2014/main" id="{6C87255D-FCD9-42D0-804B-347CE1ABF465}"/>
                </a:ext>
              </a:extLst>
            </p:cNvPr>
            <p:cNvSpPr txBox="1"/>
            <p:nvPr/>
          </p:nvSpPr>
          <p:spPr>
            <a:xfrm>
              <a:off x="4085577" y="3173243"/>
              <a:ext cx="1084521" cy="680935"/>
            </a:xfrm>
            <a:prstGeom prst="rect">
              <a:avLst/>
            </a:prstGeom>
            <a:noFill/>
          </p:spPr>
          <p:txBody>
            <a:bodyPr wrap="square" rtlCol="0">
              <a:spAutoFit/>
            </a:bodyPr>
            <a:lstStyle/>
            <a:p>
              <a:r>
                <a:rPr lang="en-US" sz="5000" dirty="0" err="1">
                  <a:latin typeface="Comic Sans MS" panose="030F0702030302020204" pitchFamily="66" charset="0"/>
                </a:rPr>
                <a:t>Ee</a:t>
              </a:r>
              <a:endParaRPr lang="en-US" sz="5000" dirty="0">
                <a:latin typeface="Comic Sans MS" panose="030F0702030302020204" pitchFamily="66" charset="0"/>
              </a:endParaRPr>
            </a:p>
          </p:txBody>
        </p:sp>
        <p:sp>
          <p:nvSpPr>
            <p:cNvPr id="13" name="Oval 12">
              <a:extLst>
                <a:ext uri="{FF2B5EF4-FFF2-40B4-BE49-F238E27FC236}">
                  <a16:creationId xmlns:a16="http://schemas.microsoft.com/office/drawing/2014/main" id="{2936A7A4-2018-4219-8B08-1316B1CB8CCC}"/>
                </a:ext>
              </a:extLst>
            </p:cNvPr>
            <p:cNvSpPr/>
            <p:nvPr/>
          </p:nvSpPr>
          <p:spPr>
            <a:xfrm>
              <a:off x="3869815" y="3013676"/>
              <a:ext cx="1300283" cy="1180909"/>
            </a:xfrm>
            <a:prstGeom prst="ellipse">
              <a:avLst/>
            </a:prstGeom>
            <a:noFill/>
            <a:ln w="38100">
              <a:solidFill>
                <a:srgbClr val="283B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a:extLst>
              <a:ext uri="{FF2B5EF4-FFF2-40B4-BE49-F238E27FC236}">
                <a16:creationId xmlns:a16="http://schemas.microsoft.com/office/drawing/2014/main" id="{03656C41-1860-4923-89AD-E1F355837236}"/>
              </a:ext>
            </a:extLst>
          </p:cNvPr>
          <p:cNvPicPr>
            <a:picLocks noChangeAspect="1" noChangeArrowheads="1"/>
          </p:cNvPicPr>
          <p:nvPr/>
        </p:nvPicPr>
        <p:blipFill>
          <a:blip r:embed="rId3"/>
          <a:srcRect/>
          <a:stretch/>
        </p:blipFill>
        <p:spPr bwMode="auto">
          <a:xfrm>
            <a:off x="0" y="1241270"/>
            <a:ext cx="4026589" cy="1703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3D367C5-7F8E-4B96-967A-5C5F76C1CEB9}"/>
              </a:ext>
            </a:extLst>
          </p:cNvPr>
          <p:cNvPicPr>
            <a:picLocks noChangeAspect="1" noChangeArrowheads="1"/>
          </p:cNvPicPr>
          <p:nvPr/>
        </p:nvPicPr>
        <p:blipFill>
          <a:blip r:embed="rId4"/>
          <a:srcRect/>
          <a:stretch/>
        </p:blipFill>
        <p:spPr bwMode="auto">
          <a:xfrm>
            <a:off x="4424050" y="4912437"/>
            <a:ext cx="4346058" cy="17858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60EFD1C-5925-473B-B159-F6342731A051}"/>
              </a:ext>
            </a:extLst>
          </p:cNvPr>
          <p:cNvGrpSpPr/>
          <p:nvPr/>
        </p:nvGrpSpPr>
        <p:grpSpPr>
          <a:xfrm>
            <a:off x="5337762" y="4131197"/>
            <a:ext cx="3216618" cy="553998"/>
            <a:chOff x="5337762" y="4131197"/>
            <a:chExt cx="3216618" cy="553998"/>
          </a:xfrm>
        </p:grpSpPr>
        <p:sp>
          <p:nvSpPr>
            <p:cNvPr id="4" name="TextBox 3">
              <a:extLst>
                <a:ext uri="{FF2B5EF4-FFF2-40B4-BE49-F238E27FC236}">
                  <a16:creationId xmlns:a16="http://schemas.microsoft.com/office/drawing/2014/main" id="{0285D780-D242-4743-8261-BBB70E289FCF}"/>
                </a:ext>
              </a:extLst>
            </p:cNvPr>
            <p:cNvSpPr txBox="1"/>
            <p:nvPr/>
          </p:nvSpPr>
          <p:spPr>
            <a:xfrm>
              <a:off x="5337762" y="4131197"/>
              <a:ext cx="885179" cy="553998"/>
            </a:xfrm>
            <a:prstGeom prst="rect">
              <a:avLst/>
            </a:prstGeom>
            <a:noFill/>
          </p:spPr>
          <p:txBody>
            <a:bodyPr wrap="none" rtlCol="0">
              <a:spAutoFit/>
            </a:bodyPr>
            <a:lstStyle/>
            <a:p>
              <a:r>
                <a:rPr lang="en-US" sz="3000" dirty="0">
                  <a:latin typeface="Comic Sans MS" panose="030F0702030302020204" pitchFamily="66" charset="0"/>
                </a:rPr>
                <a:t>sing</a:t>
              </a:r>
            </a:p>
          </p:txBody>
        </p:sp>
        <p:sp>
          <p:nvSpPr>
            <p:cNvPr id="8" name="TextBox 7">
              <a:extLst>
                <a:ext uri="{FF2B5EF4-FFF2-40B4-BE49-F238E27FC236}">
                  <a16:creationId xmlns:a16="http://schemas.microsoft.com/office/drawing/2014/main" id="{E607EEB2-2B30-4C26-99DD-FD36D3863992}"/>
                </a:ext>
              </a:extLst>
            </p:cNvPr>
            <p:cNvSpPr txBox="1"/>
            <p:nvPr/>
          </p:nvSpPr>
          <p:spPr>
            <a:xfrm>
              <a:off x="7337380" y="4131197"/>
              <a:ext cx="1217000" cy="553998"/>
            </a:xfrm>
            <a:prstGeom prst="rect">
              <a:avLst/>
            </a:prstGeom>
            <a:noFill/>
          </p:spPr>
          <p:txBody>
            <a:bodyPr wrap="none" rtlCol="0">
              <a:spAutoFit/>
            </a:bodyPr>
            <a:lstStyle/>
            <a:p>
              <a:r>
                <a:rPr lang="en-US" sz="3000" dirty="0">
                  <a:latin typeface="Comic Sans MS" panose="030F0702030302020204" pitchFamily="66" charset="0"/>
                </a:rPr>
                <a:t>dance</a:t>
              </a:r>
            </a:p>
          </p:txBody>
        </p:sp>
      </p:grp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C6236C7E-4CF7-47B0-9EF0-7409421C14A4}"/>
              </a:ext>
            </a:extLst>
          </p:cNvPr>
          <p:cNvSpPr txBox="1"/>
          <p:nvPr/>
        </p:nvSpPr>
        <p:spPr>
          <a:xfrm>
            <a:off x="2343147" y="555864"/>
            <a:ext cx="4618572"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Double e Work</a:t>
            </a:r>
          </a:p>
        </p:txBody>
      </p:sp>
      <p:pic>
        <p:nvPicPr>
          <p:cNvPr id="3074" name="Picture 2">
            <a:extLst>
              <a:ext uri="{FF2B5EF4-FFF2-40B4-BE49-F238E27FC236}">
                <a16:creationId xmlns:a16="http://schemas.microsoft.com/office/drawing/2014/main" id="{A5AF2151-3147-4319-A538-9B1FFA24E378}"/>
              </a:ext>
            </a:extLst>
          </p:cNvPr>
          <p:cNvPicPr>
            <a:picLocks noChangeAspect="1" noChangeArrowheads="1"/>
          </p:cNvPicPr>
          <p:nvPr/>
        </p:nvPicPr>
        <p:blipFill>
          <a:blip r:embed="rId3"/>
          <a:srcRect/>
          <a:stretch/>
        </p:blipFill>
        <p:spPr bwMode="auto">
          <a:xfrm>
            <a:off x="174053" y="3164800"/>
            <a:ext cx="4618572" cy="2562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524CAC-90C7-4DB5-8533-B5625473A81F}"/>
              </a:ext>
            </a:extLst>
          </p:cNvPr>
          <p:cNvSpPr txBox="1"/>
          <p:nvPr/>
        </p:nvSpPr>
        <p:spPr>
          <a:xfrm>
            <a:off x="4231758" y="1315255"/>
            <a:ext cx="893135" cy="707886"/>
          </a:xfrm>
          <a:prstGeom prst="rect">
            <a:avLst/>
          </a:prstGeom>
          <a:noFill/>
        </p:spPr>
        <p:txBody>
          <a:bodyPr wrap="square" rtlCol="0">
            <a:spAutoFit/>
          </a:bodyPr>
          <a:lstStyle/>
          <a:p>
            <a:r>
              <a:rPr lang="en-US" sz="4000" u="sng" dirty="0" err="1">
                <a:solidFill>
                  <a:srgbClr val="FF0000"/>
                </a:solidFill>
                <a:latin typeface="Comic Sans MS" panose="030F0702030302020204" pitchFamily="66" charset="0"/>
              </a:rPr>
              <a:t>ee</a:t>
            </a:r>
            <a:endParaRPr lang="en-US" sz="4000" u="sng" dirty="0">
              <a:solidFill>
                <a:srgbClr val="FF0000"/>
              </a:solidFill>
              <a:latin typeface="Comic Sans MS" panose="030F0702030302020204" pitchFamily="66" charset="0"/>
            </a:endParaRPr>
          </a:p>
        </p:txBody>
      </p:sp>
      <p:sp>
        <p:nvSpPr>
          <p:cNvPr id="6" name="TextBox 5">
            <a:extLst>
              <a:ext uri="{FF2B5EF4-FFF2-40B4-BE49-F238E27FC236}">
                <a16:creationId xmlns:a16="http://schemas.microsoft.com/office/drawing/2014/main" id="{00D59BC5-D81F-4086-B74B-1D08554D5B8B}"/>
              </a:ext>
            </a:extLst>
          </p:cNvPr>
          <p:cNvSpPr txBox="1"/>
          <p:nvPr/>
        </p:nvSpPr>
        <p:spPr>
          <a:xfrm>
            <a:off x="7178415" y="3729002"/>
            <a:ext cx="1338265" cy="553998"/>
          </a:xfrm>
          <a:prstGeom prst="rect">
            <a:avLst/>
          </a:prstGeom>
          <a:noFill/>
          <a:ln w="38100">
            <a:solidFill>
              <a:schemeClr val="tx1"/>
            </a:solidFill>
          </a:ln>
        </p:spPr>
        <p:txBody>
          <a:bodyPr wrap="square" rtlCol="0">
            <a:spAutoFit/>
          </a:bodyPr>
          <a:lstStyle/>
          <a:p>
            <a:pPr algn="ctr"/>
            <a:r>
              <a:rPr lang="en-US" sz="3000" dirty="0">
                <a:latin typeface="Comic Sans MS" panose="030F0702030302020204" pitchFamily="66" charset="0"/>
              </a:rPr>
              <a:t>j</a:t>
            </a:r>
            <a:r>
              <a:rPr lang="en-US" sz="3000" u="sng" dirty="0">
                <a:solidFill>
                  <a:srgbClr val="FF0000"/>
                </a:solidFill>
                <a:latin typeface="Comic Sans MS" panose="030F0702030302020204" pitchFamily="66" charset="0"/>
              </a:rPr>
              <a:t>ee</a:t>
            </a:r>
            <a:r>
              <a:rPr lang="en-US" sz="3000" dirty="0">
                <a:latin typeface="Comic Sans MS" panose="030F0702030302020204" pitchFamily="66" charset="0"/>
              </a:rPr>
              <a:t>p</a:t>
            </a:r>
          </a:p>
        </p:txBody>
      </p:sp>
      <p:sp>
        <p:nvSpPr>
          <p:cNvPr id="8" name="TextBox 7">
            <a:extLst>
              <a:ext uri="{FF2B5EF4-FFF2-40B4-BE49-F238E27FC236}">
                <a16:creationId xmlns:a16="http://schemas.microsoft.com/office/drawing/2014/main" id="{AD32A96C-643A-4E34-ADC0-990F0A9BB919}"/>
              </a:ext>
            </a:extLst>
          </p:cNvPr>
          <p:cNvSpPr txBox="1"/>
          <p:nvPr/>
        </p:nvSpPr>
        <p:spPr>
          <a:xfrm>
            <a:off x="5039833" y="3729911"/>
            <a:ext cx="85060" cy="553998"/>
          </a:xfrm>
          <a:prstGeom prst="rect">
            <a:avLst/>
          </a:prstGeom>
          <a:noFill/>
        </p:spPr>
        <p:txBody>
          <a:bodyPr wrap="square" rtlCol="0">
            <a:spAutoFit/>
          </a:bodyPr>
          <a:lstStyle/>
          <a:p>
            <a:r>
              <a:rPr lang="en-US" sz="3000" dirty="0">
                <a:latin typeface="Comic Sans MS" panose="030F0702030302020204" pitchFamily="66" charset="0"/>
              </a:rPr>
              <a:t>j</a:t>
            </a:r>
          </a:p>
        </p:txBody>
      </p:sp>
      <p:sp>
        <p:nvSpPr>
          <p:cNvPr id="10" name="TextBox 9">
            <a:extLst>
              <a:ext uri="{FF2B5EF4-FFF2-40B4-BE49-F238E27FC236}">
                <a16:creationId xmlns:a16="http://schemas.microsoft.com/office/drawing/2014/main" id="{E9BA008B-02C8-4A0D-A20D-473E478AA261}"/>
              </a:ext>
            </a:extLst>
          </p:cNvPr>
          <p:cNvSpPr txBox="1"/>
          <p:nvPr/>
        </p:nvSpPr>
        <p:spPr>
          <a:xfrm>
            <a:off x="5258488" y="3736437"/>
            <a:ext cx="914400" cy="553998"/>
          </a:xfrm>
          <a:prstGeom prst="rect">
            <a:avLst/>
          </a:prstGeom>
          <a:noFill/>
        </p:spPr>
        <p:txBody>
          <a:bodyPr wrap="square" rtlCol="0">
            <a:spAutoFit/>
          </a:bodyPr>
          <a:lstStyle/>
          <a:p>
            <a:r>
              <a:rPr lang="en-US" sz="3000" u="sng" dirty="0" err="1">
                <a:solidFill>
                  <a:srgbClr val="FF0000"/>
                </a:solidFill>
                <a:latin typeface="Comic Sans MS" panose="030F0702030302020204" pitchFamily="66" charset="0"/>
              </a:rPr>
              <a:t>ee</a:t>
            </a:r>
            <a:endParaRPr lang="en-US" sz="3000" u="sng" dirty="0">
              <a:solidFill>
                <a:srgbClr val="FF0000"/>
              </a:solidFill>
              <a:latin typeface="Comic Sans MS" panose="030F0702030302020204" pitchFamily="66" charset="0"/>
            </a:endParaRPr>
          </a:p>
        </p:txBody>
      </p:sp>
      <p:sp>
        <p:nvSpPr>
          <p:cNvPr id="13" name="TextBox 12">
            <a:extLst>
              <a:ext uri="{FF2B5EF4-FFF2-40B4-BE49-F238E27FC236}">
                <a16:creationId xmlns:a16="http://schemas.microsoft.com/office/drawing/2014/main" id="{761C4D5B-7970-41E9-A887-F9206CEA29EB}"/>
              </a:ext>
            </a:extLst>
          </p:cNvPr>
          <p:cNvSpPr txBox="1"/>
          <p:nvPr/>
        </p:nvSpPr>
        <p:spPr>
          <a:xfrm>
            <a:off x="5825090" y="3736437"/>
            <a:ext cx="389850" cy="553998"/>
          </a:xfrm>
          <a:prstGeom prst="rect">
            <a:avLst/>
          </a:prstGeom>
          <a:noFill/>
        </p:spPr>
        <p:txBody>
          <a:bodyPr wrap="none" rtlCol="0">
            <a:spAutoFit/>
          </a:bodyPr>
          <a:lstStyle/>
          <a:p>
            <a:r>
              <a:rPr lang="en-US" sz="3000" dirty="0">
                <a:latin typeface="Comic Sans MS" panose="030F0702030302020204" pitchFamily="66" charset="0"/>
              </a:rPr>
              <a:t>p</a:t>
            </a:r>
          </a:p>
        </p:txBody>
      </p:sp>
      <p:cxnSp>
        <p:nvCxnSpPr>
          <p:cNvPr id="15" name="Straight Arrow Connector 14">
            <a:extLst>
              <a:ext uri="{FF2B5EF4-FFF2-40B4-BE49-F238E27FC236}">
                <a16:creationId xmlns:a16="http://schemas.microsoft.com/office/drawing/2014/main" id="{F5A492B0-4B34-48AC-A500-23D4C3C7196D}"/>
              </a:ext>
            </a:extLst>
          </p:cNvPr>
          <p:cNvCxnSpPr>
            <a:cxnSpLocks/>
          </p:cNvCxnSpPr>
          <p:nvPr/>
        </p:nvCxnSpPr>
        <p:spPr>
          <a:xfrm>
            <a:off x="6317118" y="4045073"/>
            <a:ext cx="644601"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1FDD036-C5AE-4FF6-9B42-6CE1EB21DBC0}"/>
              </a:ext>
            </a:extLst>
          </p:cNvPr>
          <p:cNvSpPr txBox="1"/>
          <p:nvPr/>
        </p:nvSpPr>
        <p:spPr>
          <a:xfrm>
            <a:off x="4231758" y="2062379"/>
            <a:ext cx="1166742" cy="553998"/>
          </a:xfrm>
          <a:prstGeom prst="rect">
            <a:avLst/>
          </a:prstGeom>
          <a:noFill/>
        </p:spPr>
        <p:txBody>
          <a:bodyPr wrap="square">
            <a:spAutoFit/>
          </a:bodyPr>
          <a:lstStyle/>
          <a:p>
            <a:r>
              <a:rPr lang="en-US" sz="3000" dirty="0">
                <a:latin typeface="Comic Sans MS" panose="030F0702030302020204" pitchFamily="66" charset="0"/>
              </a:rPr>
              <a:t>j</a:t>
            </a:r>
            <a:r>
              <a:rPr lang="en-US" sz="3000" u="sng" dirty="0">
                <a:solidFill>
                  <a:srgbClr val="FF0000"/>
                </a:solidFill>
                <a:latin typeface="Comic Sans MS" panose="030F0702030302020204" pitchFamily="66" charset="0"/>
              </a:rPr>
              <a:t>ee</a:t>
            </a:r>
            <a:r>
              <a:rPr lang="en-US" sz="3000" dirty="0">
                <a:latin typeface="Comic Sans MS" panose="030F0702030302020204" pitchFamily="66" charset="0"/>
              </a:rPr>
              <a:t>p</a:t>
            </a: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8" grpId="0"/>
      <p:bldP spid="10" grpId="0"/>
      <p:bldP spid="13" grpId="0"/>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649563" y="262584"/>
            <a:ext cx="7953154" cy="685465"/>
          </a:xfrm>
        </p:spPr>
        <p:txBody>
          <a:bodyPr>
            <a:normAutofit fontScale="90000"/>
          </a:bodyPr>
          <a:lstStyle/>
          <a:p>
            <a:r>
              <a:rPr lang="en-US" dirty="0">
                <a:solidFill>
                  <a:srgbClr val="003399"/>
                </a:solidFill>
                <a:latin typeface="Comic Sans MS" panose="030F0702030302020204" pitchFamily="66" charset="0"/>
              </a:rPr>
              <a:t>Sound It Out!</a:t>
            </a:r>
          </a:p>
        </p:txBody>
      </p:sp>
      <p:pic>
        <p:nvPicPr>
          <p:cNvPr id="4098" name="Picture 2">
            <a:extLst>
              <a:ext uri="{FF2B5EF4-FFF2-40B4-BE49-F238E27FC236}">
                <a16:creationId xmlns:a16="http://schemas.microsoft.com/office/drawing/2014/main" id="{B0645205-391E-4ABC-87C4-AE7B16FF9E13}"/>
              </a:ext>
            </a:extLst>
          </p:cNvPr>
          <p:cNvPicPr>
            <a:picLocks noChangeAspect="1" noChangeArrowheads="1"/>
          </p:cNvPicPr>
          <p:nvPr/>
        </p:nvPicPr>
        <p:blipFill>
          <a:blip r:embed="rId3"/>
          <a:srcRect/>
          <a:stretch/>
        </p:blipFill>
        <p:spPr bwMode="auto">
          <a:xfrm>
            <a:off x="1504850" y="3004099"/>
            <a:ext cx="2031315" cy="2031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09EBF1-BBFC-4B12-A955-55C65E664BF3}"/>
              </a:ext>
            </a:extLst>
          </p:cNvPr>
          <p:cNvSpPr txBox="1"/>
          <p:nvPr/>
        </p:nvSpPr>
        <p:spPr>
          <a:xfrm>
            <a:off x="2683570" y="1996227"/>
            <a:ext cx="1605516" cy="646331"/>
          </a:xfrm>
          <a:prstGeom prst="rect">
            <a:avLst/>
          </a:prstGeom>
          <a:noFill/>
        </p:spPr>
        <p:txBody>
          <a:bodyPr wrap="square" rtlCol="0">
            <a:spAutoFit/>
          </a:bodyPr>
          <a:lstStyle/>
          <a:p>
            <a:r>
              <a:rPr lang="en-US" sz="3600" dirty="0">
                <a:latin typeface="Comic Sans MS" panose="030F0702030302020204" pitchFamily="66" charset="0"/>
              </a:rPr>
              <a:t>f</a:t>
            </a:r>
            <a:r>
              <a:rPr lang="en-US" sz="3600" u="sng" dirty="0">
                <a:solidFill>
                  <a:srgbClr val="FF0000"/>
                </a:solidFill>
                <a:latin typeface="Comic Sans MS" panose="030F0702030302020204" pitchFamily="66" charset="0"/>
              </a:rPr>
              <a:t>ee</a:t>
            </a:r>
            <a:r>
              <a:rPr lang="en-US" sz="3600" dirty="0">
                <a:latin typeface="Comic Sans MS" panose="030F0702030302020204" pitchFamily="66" charset="0"/>
              </a:rPr>
              <a:t>t</a:t>
            </a:r>
            <a:endParaRPr lang="en-US" sz="3600" u="sng" dirty="0">
              <a:latin typeface="Comic Sans MS" panose="030F0702030302020204" pitchFamily="66" charset="0"/>
            </a:endParaRPr>
          </a:p>
        </p:txBody>
      </p:sp>
      <p:sp>
        <p:nvSpPr>
          <p:cNvPr id="16" name="TextBox 15">
            <a:extLst>
              <a:ext uri="{FF2B5EF4-FFF2-40B4-BE49-F238E27FC236}">
                <a16:creationId xmlns:a16="http://schemas.microsoft.com/office/drawing/2014/main" id="{4B8CBDA3-D143-4ED7-82B2-D36932E62114}"/>
              </a:ext>
            </a:extLst>
          </p:cNvPr>
          <p:cNvSpPr txBox="1"/>
          <p:nvPr/>
        </p:nvSpPr>
        <p:spPr>
          <a:xfrm>
            <a:off x="7690423" y="2052797"/>
            <a:ext cx="1857741" cy="646331"/>
          </a:xfrm>
          <a:prstGeom prst="rect">
            <a:avLst/>
          </a:prstGeom>
          <a:noFill/>
        </p:spPr>
        <p:txBody>
          <a:bodyPr wrap="square" rtlCol="0">
            <a:spAutoFit/>
          </a:bodyPr>
          <a:lstStyle/>
          <a:p>
            <a:r>
              <a:rPr lang="en-US" sz="3600" dirty="0">
                <a:latin typeface="Comic Sans MS" panose="030F0702030302020204" pitchFamily="66" charset="0"/>
              </a:rPr>
              <a:t>sh</a:t>
            </a:r>
            <a:r>
              <a:rPr lang="en-US" sz="3600" u="sng" dirty="0">
                <a:latin typeface="Comic Sans MS" panose="030F0702030302020204" pitchFamily="66" charset="0"/>
              </a:rPr>
              <a:t>ee</a:t>
            </a:r>
            <a:r>
              <a:rPr lang="en-US" sz="3600" dirty="0">
                <a:latin typeface="Comic Sans MS" panose="030F0702030302020204" pitchFamily="66" charset="0"/>
              </a:rPr>
              <a:t>p</a:t>
            </a:r>
            <a:endParaRPr lang="en-US" sz="3600" u="sng" dirty="0">
              <a:latin typeface="Comic Sans MS" panose="030F0702030302020204" pitchFamily="66" charset="0"/>
            </a:endParaRPr>
          </a:p>
        </p:txBody>
      </p:sp>
      <p:sp>
        <p:nvSpPr>
          <p:cNvPr id="4" name="TextBox 3">
            <a:extLst>
              <a:ext uri="{FF2B5EF4-FFF2-40B4-BE49-F238E27FC236}">
                <a16:creationId xmlns:a16="http://schemas.microsoft.com/office/drawing/2014/main" id="{5F3C5153-E2AD-4C3F-B019-DBAA89555D7C}"/>
              </a:ext>
            </a:extLst>
          </p:cNvPr>
          <p:cNvSpPr txBox="1"/>
          <p:nvPr/>
        </p:nvSpPr>
        <p:spPr>
          <a:xfrm>
            <a:off x="903716" y="1951653"/>
            <a:ext cx="45719" cy="646331"/>
          </a:xfrm>
          <a:prstGeom prst="rect">
            <a:avLst/>
          </a:prstGeom>
          <a:noFill/>
        </p:spPr>
        <p:txBody>
          <a:bodyPr wrap="square" rtlCol="0">
            <a:spAutoFit/>
          </a:bodyPr>
          <a:lstStyle/>
          <a:p>
            <a:r>
              <a:rPr lang="en-US" sz="3600" dirty="0">
                <a:latin typeface="Comic Sans MS" panose="030F0702030302020204" pitchFamily="66" charset="0"/>
              </a:rPr>
              <a:t>f</a:t>
            </a:r>
          </a:p>
        </p:txBody>
      </p:sp>
      <p:sp>
        <p:nvSpPr>
          <p:cNvPr id="5" name="TextBox 4">
            <a:extLst>
              <a:ext uri="{FF2B5EF4-FFF2-40B4-BE49-F238E27FC236}">
                <a16:creationId xmlns:a16="http://schemas.microsoft.com/office/drawing/2014/main" id="{39640A7C-D210-4EE4-B224-4EB35CF59273}"/>
              </a:ext>
            </a:extLst>
          </p:cNvPr>
          <p:cNvSpPr txBox="1"/>
          <p:nvPr/>
        </p:nvSpPr>
        <p:spPr>
          <a:xfrm>
            <a:off x="1137965" y="1976364"/>
            <a:ext cx="691215" cy="646331"/>
          </a:xfrm>
          <a:prstGeom prst="rect">
            <a:avLst/>
          </a:prstGeom>
          <a:noFill/>
        </p:spPr>
        <p:txBody>
          <a:bodyPr wrap="none" rtlCol="0">
            <a:spAutoFit/>
          </a:bodyPr>
          <a:lstStyle/>
          <a:p>
            <a:r>
              <a:rPr lang="en-US" sz="3600" u="sng" dirty="0" err="1">
                <a:solidFill>
                  <a:srgbClr val="FF0000"/>
                </a:solidFill>
                <a:latin typeface="Comic Sans MS" panose="030F0702030302020204" pitchFamily="66" charset="0"/>
              </a:rPr>
              <a:t>ee</a:t>
            </a:r>
            <a:endParaRPr lang="en-US" sz="3600" u="sng" dirty="0">
              <a:solidFill>
                <a:srgbClr val="FF0000"/>
              </a:solidFill>
              <a:latin typeface="Comic Sans MS" panose="030F0702030302020204" pitchFamily="66" charset="0"/>
            </a:endParaRPr>
          </a:p>
        </p:txBody>
      </p:sp>
      <p:sp>
        <p:nvSpPr>
          <p:cNvPr id="6" name="TextBox 5">
            <a:extLst>
              <a:ext uri="{FF2B5EF4-FFF2-40B4-BE49-F238E27FC236}">
                <a16:creationId xmlns:a16="http://schemas.microsoft.com/office/drawing/2014/main" id="{9E54C20A-F420-4882-B377-2DD1A4C3EF2C}"/>
              </a:ext>
            </a:extLst>
          </p:cNvPr>
          <p:cNvSpPr txBox="1"/>
          <p:nvPr/>
        </p:nvSpPr>
        <p:spPr>
          <a:xfrm>
            <a:off x="1745054" y="1980850"/>
            <a:ext cx="259971" cy="646331"/>
          </a:xfrm>
          <a:prstGeom prst="rect">
            <a:avLst/>
          </a:prstGeom>
          <a:noFill/>
        </p:spPr>
        <p:txBody>
          <a:bodyPr wrap="square" rtlCol="0">
            <a:spAutoFit/>
          </a:bodyPr>
          <a:lstStyle/>
          <a:p>
            <a:r>
              <a:rPr lang="en-US" sz="3600" dirty="0">
                <a:latin typeface="Comic Sans MS" panose="030F0702030302020204" pitchFamily="66" charset="0"/>
              </a:rPr>
              <a:t>t</a:t>
            </a:r>
          </a:p>
        </p:txBody>
      </p:sp>
      <p:cxnSp>
        <p:nvCxnSpPr>
          <p:cNvPr id="9" name="Straight Arrow Connector 8">
            <a:extLst>
              <a:ext uri="{FF2B5EF4-FFF2-40B4-BE49-F238E27FC236}">
                <a16:creationId xmlns:a16="http://schemas.microsoft.com/office/drawing/2014/main" id="{6844F56E-53FC-4665-8EF0-E9BACA6FC026}"/>
              </a:ext>
            </a:extLst>
          </p:cNvPr>
          <p:cNvCxnSpPr>
            <a:cxnSpLocks/>
          </p:cNvCxnSpPr>
          <p:nvPr/>
        </p:nvCxnSpPr>
        <p:spPr>
          <a:xfrm>
            <a:off x="2089057" y="2241290"/>
            <a:ext cx="480723" cy="1"/>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4100" name="Picture 4">
            <a:extLst>
              <a:ext uri="{FF2B5EF4-FFF2-40B4-BE49-F238E27FC236}">
                <a16:creationId xmlns:a16="http://schemas.microsoft.com/office/drawing/2014/main" id="{31E0C504-2779-41EF-A641-05AE05421194}"/>
              </a:ext>
            </a:extLst>
          </p:cNvPr>
          <p:cNvPicPr>
            <a:picLocks noChangeAspect="1" noChangeArrowheads="1"/>
          </p:cNvPicPr>
          <p:nvPr/>
        </p:nvPicPr>
        <p:blipFill>
          <a:blip r:embed="rId4"/>
          <a:srcRect/>
          <a:stretch/>
        </p:blipFill>
        <p:spPr bwMode="auto">
          <a:xfrm>
            <a:off x="5621611" y="3016741"/>
            <a:ext cx="2668424" cy="25864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22DEE84-02C3-4A29-AC38-4E2C3DF6C9D4}"/>
              </a:ext>
            </a:extLst>
          </p:cNvPr>
          <p:cNvSpPr txBox="1"/>
          <p:nvPr/>
        </p:nvSpPr>
        <p:spPr>
          <a:xfrm>
            <a:off x="5401146" y="2008089"/>
            <a:ext cx="812348" cy="646331"/>
          </a:xfrm>
          <a:prstGeom prst="rect">
            <a:avLst/>
          </a:prstGeom>
          <a:noFill/>
        </p:spPr>
        <p:txBody>
          <a:bodyPr wrap="square" rtlCol="0">
            <a:spAutoFit/>
          </a:bodyPr>
          <a:lstStyle/>
          <a:p>
            <a:r>
              <a:rPr lang="en-US" sz="3600" dirty="0" err="1">
                <a:latin typeface="Comic Sans MS" panose="030F0702030302020204" pitchFamily="66" charset="0"/>
              </a:rPr>
              <a:t>sh</a:t>
            </a:r>
            <a:endParaRPr lang="en-US" sz="3600" dirty="0">
              <a:latin typeface="Comic Sans MS" panose="030F0702030302020204" pitchFamily="66" charset="0"/>
            </a:endParaRPr>
          </a:p>
        </p:txBody>
      </p:sp>
      <p:sp>
        <p:nvSpPr>
          <p:cNvPr id="17" name="TextBox 16">
            <a:extLst>
              <a:ext uri="{FF2B5EF4-FFF2-40B4-BE49-F238E27FC236}">
                <a16:creationId xmlns:a16="http://schemas.microsoft.com/office/drawing/2014/main" id="{44445B4F-68FD-464C-BD2E-8BF3D67ED768}"/>
              </a:ext>
            </a:extLst>
          </p:cNvPr>
          <p:cNvSpPr txBox="1"/>
          <p:nvPr/>
        </p:nvSpPr>
        <p:spPr>
          <a:xfrm>
            <a:off x="6041195" y="2018143"/>
            <a:ext cx="691215" cy="646331"/>
          </a:xfrm>
          <a:prstGeom prst="rect">
            <a:avLst/>
          </a:prstGeom>
          <a:noFill/>
        </p:spPr>
        <p:txBody>
          <a:bodyPr wrap="none" rtlCol="0">
            <a:spAutoFit/>
          </a:bodyPr>
          <a:lstStyle/>
          <a:p>
            <a:r>
              <a:rPr lang="en-US" sz="3600" u="sng" dirty="0" err="1">
                <a:solidFill>
                  <a:srgbClr val="FF0000"/>
                </a:solidFill>
                <a:latin typeface="Comic Sans MS" panose="030F0702030302020204" pitchFamily="66" charset="0"/>
              </a:rPr>
              <a:t>ee</a:t>
            </a:r>
            <a:endParaRPr lang="en-US" sz="3600" u="sng" dirty="0">
              <a:solidFill>
                <a:srgbClr val="FF0000"/>
              </a:solidFill>
              <a:latin typeface="Comic Sans MS" panose="030F0702030302020204" pitchFamily="66" charset="0"/>
            </a:endParaRPr>
          </a:p>
        </p:txBody>
      </p:sp>
      <p:sp>
        <p:nvSpPr>
          <p:cNvPr id="18" name="TextBox 17">
            <a:extLst>
              <a:ext uri="{FF2B5EF4-FFF2-40B4-BE49-F238E27FC236}">
                <a16:creationId xmlns:a16="http://schemas.microsoft.com/office/drawing/2014/main" id="{1802D511-6DB1-45E1-8EB4-8400453E516D}"/>
              </a:ext>
            </a:extLst>
          </p:cNvPr>
          <p:cNvSpPr txBox="1"/>
          <p:nvPr/>
        </p:nvSpPr>
        <p:spPr>
          <a:xfrm>
            <a:off x="6718487" y="2008089"/>
            <a:ext cx="431528" cy="646331"/>
          </a:xfrm>
          <a:prstGeom prst="rect">
            <a:avLst/>
          </a:prstGeom>
          <a:noFill/>
        </p:spPr>
        <p:txBody>
          <a:bodyPr wrap="none" rtlCol="0">
            <a:spAutoFit/>
          </a:bodyPr>
          <a:lstStyle/>
          <a:p>
            <a:r>
              <a:rPr lang="en-US" sz="3600" dirty="0">
                <a:latin typeface="Comic Sans MS" panose="030F0702030302020204" pitchFamily="66" charset="0"/>
              </a:rPr>
              <a:t>p</a:t>
            </a:r>
          </a:p>
        </p:txBody>
      </p:sp>
      <p:cxnSp>
        <p:nvCxnSpPr>
          <p:cNvPr id="20" name="Straight Arrow Connector 19">
            <a:extLst>
              <a:ext uri="{FF2B5EF4-FFF2-40B4-BE49-F238E27FC236}">
                <a16:creationId xmlns:a16="http://schemas.microsoft.com/office/drawing/2014/main" id="{C7978809-A6CF-4594-81FB-CE6390C8EF0D}"/>
              </a:ext>
            </a:extLst>
          </p:cNvPr>
          <p:cNvCxnSpPr>
            <a:cxnSpLocks/>
          </p:cNvCxnSpPr>
          <p:nvPr/>
        </p:nvCxnSpPr>
        <p:spPr>
          <a:xfrm>
            <a:off x="7120452" y="2319392"/>
            <a:ext cx="569971"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98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2"/>
      <p:bldP spid="16" grpId="0"/>
      <p:bldP spid="16" grpId="2"/>
      <p:bldP spid="4" grpId="0"/>
      <p:bldP spid="5" grpId="0"/>
      <p:bldP spid="6" grpId="0"/>
      <p:bldP spid="12"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710362" y="446302"/>
            <a:ext cx="8229600" cy="1143000"/>
          </a:xfrm>
        </p:spPr>
        <p:txBody>
          <a:bodyPr>
            <a:normAutofit fontScale="90000"/>
          </a:bodyPr>
          <a:lstStyle/>
          <a:p>
            <a:r>
              <a:rPr lang="en-US" dirty="0">
                <a:latin typeface="Comic Sans MS" panose="030F0702030302020204" pitchFamily="66" charset="0"/>
              </a:rPr>
              <a:t>Word Work</a:t>
            </a:r>
            <a:br>
              <a:rPr lang="en-US" dirty="0">
                <a:latin typeface="Comic Sans MS" panose="030F0702030302020204" pitchFamily="66" charset="0"/>
              </a:rPr>
            </a:br>
            <a:endParaRPr lang="en-US" dirty="0">
              <a:latin typeface="Comic Sans MS" panose="030F0702030302020204" pitchFamily="66" charset="0"/>
            </a:endParaRPr>
          </a:p>
        </p:txBody>
      </p:sp>
      <p:pic>
        <p:nvPicPr>
          <p:cNvPr id="5122" name="Picture 2">
            <a:extLst>
              <a:ext uri="{FF2B5EF4-FFF2-40B4-BE49-F238E27FC236}">
                <a16:creationId xmlns:a16="http://schemas.microsoft.com/office/drawing/2014/main" id="{D57BC4E1-C476-427C-A281-866C79A6C6DD}"/>
              </a:ext>
            </a:extLst>
          </p:cNvPr>
          <p:cNvPicPr>
            <a:picLocks noChangeAspect="1" noChangeArrowheads="1"/>
          </p:cNvPicPr>
          <p:nvPr/>
        </p:nvPicPr>
        <p:blipFill>
          <a:blip r:embed="rId3"/>
          <a:srcRect/>
          <a:stretch/>
        </p:blipFill>
        <p:spPr bwMode="auto">
          <a:xfrm>
            <a:off x="4874767" y="1681332"/>
            <a:ext cx="3291026" cy="21852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EB76E39-58D2-47A7-8234-EA13118D47F4}"/>
              </a:ext>
            </a:extLst>
          </p:cNvPr>
          <p:cNvPicPr>
            <a:picLocks noChangeAspect="1" noChangeArrowheads="1"/>
          </p:cNvPicPr>
          <p:nvPr/>
        </p:nvPicPr>
        <p:blipFill>
          <a:blip r:embed="rId4"/>
          <a:srcRect/>
          <a:stretch/>
        </p:blipFill>
        <p:spPr bwMode="auto">
          <a:xfrm>
            <a:off x="1395795" y="1571529"/>
            <a:ext cx="1636852" cy="2303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08DC83-441F-4915-8D72-9EA172CFF425}"/>
              </a:ext>
            </a:extLst>
          </p:cNvPr>
          <p:cNvSpPr txBox="1"/>
          <p:nvPr/>
        </p:nvSpPr>
        <p:spPr>
          <a:xfrm>
            <a:off x="1141695" y="4114855"/>
            <a:ext cx="588623" cy="553998"/>
          </a:xfrm>
          <a:prstGeom prst="rect">
            <a:avLst/>
          </a:prstGeom>
          <a:noFill/>
        </p:spPr>
        <p:txBody>
          <a:bodyPr wrap="none" rtlCol="0">
            <a:spAutoFit/>
          </a:bodyPr>
          <a:lstStyle/>
          <a:p>
            <a:r>
              <a:rPr lang="en-US" sz="3000" dirty="0" err="1">
                <a:latin typeface="Comic Sans MS" panose="030F0702030302020204" pitchFamily="66" charset="0"/>
              </a:rPr>
              <a:t>th</a:t>
            </a:r>
            <a:endParaRPr lang="en-US" sz="3000" dirty="0">
              <a:latin typeface="Comic Sans MS" panose="030F0702030302020204" pitchFamily="66" charset="0"/>
            </a:endParaRPr>
          </a:p>
        </p:txBody>
      </p:sp>
      <p:sp>
        <p:nvSpPr>
          <p:cNvPr id="10" name="TextBox 9">
            <a:extLst>
              <a:ext uri="{FF2B5EF4-FFF2-40B4-BE49-F238E27FC236}">
                <a16:creationId xmlns:a16="http://schemas.microsoft.com/office/drawing/2014/main" id="{9FDF67B8-7CD0-40B5-A02D-830D092159AA}"/>
              </a:ext>
            </a:extLst>
          </p:cNvPr>
          <p:cNvSpPr txBox="1"/>
          <p:nvPr/>
        </p:nvSpPr>
        <p:spPr>
          <a:xfrm>
            <a:off x="2409787" y="4133255"/>
            <a:ext cx="1079521" cy="553998"/>
          </a:xfrm>
          <a:prstGeom prst="rect">
            <a:avLst/>
          </a:prstGeom>
          <a:noFill/>
        </p:spPr>
        <p:txBody>
          <a:bodyPr wrap="square" rtlCol="0">
            <a:spAutoFit/>
          </a:bodyPr>
          <a:lstStyle/>
          <a:p>
            <a:r>
              <a:rPr lang="en-US" sz="3000" dirty="0" err="1">
                <a:solidFill>
                  <a:srgbClr val="FF0000"/>
                </a:solidFill>
                <a:latin typeface="Comic Sans MS" panose="030F0702030302020204" pitchFamily="66" charset="0"/>
              </a:rPr>
              <a:t>ee</a:t>
            </a:r>
            <a:endParaRPr lang="en-US" sz="3000" dirty="0">
              <a:solidFill>
                <a:srgbClr val="FF0000"/>
              </a:solidFill>
              <a:latin typeface="Comic Sans MS" panose="030F0702030302020204" pitchFamily="66" charset="0"/>
            </a:endParaRPr>
          </a:p>
        </p:txBody>
      </p:sp>
      <p:sp>
        <p:nvSpPr>
          <p:cNvPr id="14" name="TextBox 13">
            <a:extLst>
              <a:ext uri="{FF2B5EF4-FFF2-40B4-BE49-F238E27FC236}">
                <a16:creationId xmlns:a16="http://schemas.microsoft.com/office/drawing/2014/main" id="{B1DB69C6-7432-4AD3-BB4C-541F330D0B97}"/>
              </a:ext>
            </a:extLst>
          </p:cNvPr>
          <p:cNvSpPr txBox="1"/>
          <p:nvPr/>
        </p:nvSpPr>
        <p:spPr>
          <a:xfrm>
            <a:off x="1416399" y="5082915"/>
            <a:ext cx="1192955" cy="553998"/>
          </a:xfrm>
          <a:prstGeom prst="rect">
            <a:avLst/>
          </a:prstGeom>
          <a:noFill/>
        </p:spPr>
        <p:txBody>
          <a:bodyPr wrap="none" rtlCol="0">
            <a:spAutoFit/>
          </a:bodyPr>
          <a:lstStyle/>
          <a:p>
            <a:r>
              <a:rPr lang="en-US" sz="3000" dirty="0">
                <a:latin typeface="Comic Sans MS" panose="030F0702030302020204" pitchFamily="66" charset="0"/>
              </a:rPr>
              <a:t>thr</a:t>
            </a:r>
            <a:r>
              <a:rPr lang="en-US" sz="3000" dirty="0">
                <a:solidFill>
                  <a:srgbClr val="FF0000"/>
                </a:solidFill>
                <a:latin typeface="Comic Sans MS" panose="030F0702030302020204" pitchFamily="66" charset="0"/>
              </a:rPr>
              <a:t>ee</a:t>
            </a:r>
          </a:p>
        </p:txBody>
      </p:sp>
      <p:sp>
        <p:nvSpPr>
          <p:cNvPr id="18" name="TextBox 17">
            <a:extLst>
              <a:ext uri="{FF2B5EF4-FFF2-40B4-BE49-F238E27FC236}">
                <a16:creationId xmlns:a16="http://schemas.microsoft.com/office/drawing/2014/main" id="{5E2F2DE0-8027-460E-B484-B8031271EE87}"/>
              </a:ext>
            </a:extLst>
          </p:cNvPr>
          <p:cNvSpPr txBox="1"/>
          <p:nvPr/>
        </p:nvSpPr>
        <p:spPr>
          <a:xfrm>
            <a:off x="5749080" y="4243944"/>
            <a:ext cx="372218" cy="553998"/>
          </a:xfrm>
          <a:prstGeom prst="rect">
            <a:avLst/>
          </a:prstGeom>
          <a:noFill/>
        </p:spPr>
        <p:txBody>
          <a:bodyPr wrap="none" rtlCol="0">
            <a:spAutoFit/>
          </a:bodyPr>
          <a:lstStyle/>
          <a:p>
            <a:r>
              <a:rPr lang="en-US" sz="3000" dirty="0">
                <a:latin typeface="Comic Sans MS" panose="030F0702030302020204" pitchFamily="66" charset="0"/>
              </a:rPr>
              <a:t>s</a:t>
            </a:r>
          </a:p>
        </p:txBody>
      </p:sp>
      <p:sp>
        <p:nvSpPr>
          <p:cNvPr id="19" name="TextBox 18">
            <a:extLst>
              <a:ext uri="{FF2B5EF4-FFF2-40B4-BE49-F238E27FC236}">
                <a16:creationId xmlns:a16="http://schemas.microsoft.com/office/drawing/2014/main" id="{CB92676F-B37B-4E15-94E8-D4506080275A}"/>
              </a:ext>
            </a:extLst>
          </p:cNvPr>
          <p:cNvSpPr txBox="1"/>
          <p:nvPr/>
        </p:nvSpPr>
        <p:spPr>
          <a:xfrm>
            <a:off x="6194453" y="4243944"/>
            <a:ext cx="604653" cy="553998"/>
          </a:xfrm>
          <a:prstGeom prst="rect">
            <a:avLst/>
          </a:prstGeom>
          <a:noFill/>
        </p:spPr>
        <p:txBody>
          <a:bodyPr wrap="none" rtlCol="0">
            <a:spAutoFit/>
          </a:bodyPr>
          <a:lstStyle/>
          <a:p>
            <a:r>
              <a:rPr lang="en-US" sz="3000" dirty="0" err="1">
                <a:solidFill>
                  <a:srgbClr val="FF0000"/>
                </a:solidFill>
                <a:latin typeface="Comic Sans MS" panose="030F0702030302020204" pitchFamily="66" charset="0"/>
              </a:rPr>
              <a:t>ee</a:t>
            </a:r>
            <a:endParaRPr lang="en-US" sz="3000" dirty="0">
              <a:solidFill>
                <a:srgbClr val="FF0000"/>
              </a:solidFill>
              <a:latin typeface="Comic Sans MS" panose="030F0702030302020204" pitchFamily="66" charset="0"/>
            </a:endParaRPr>
          </a:p>
        </p:txBody>
      </p:sp>
      <p:sp>
        <p:nvSpPr>
          <p:cNvPr id="22" name="TextBox 21">
            <a:extLst>
              <a:ext uri="{FF2B5EF4-FFF2-40B4-BE49-F238E27FC236}">
                <a16:creationId xmlns:a16="http://schemas.microsoft.com/office/drawing/2014/main" id="{0516B6C8-19CD-46E1-A1B0-452D0E6E88EB}"/>
              </a:ext>
            </a:extLst>
          </p:cNvPr>
          <p:cNvSpPr txBox="1"/>
          <p:nvPr/>
        </p:nvSpPr>
        <p:spPr>
          <a:xfrm>
            <a:off x="6891614" y="4245543"/>
            <a:ext cx="410690" cy="553998"/>
          </a:xfrm>
          <a:prstGeom prst="rect">
            <a:avLst/>
          </a:prstGeom>
          <a:noFill/>
        </p:spPr>
        <p:txBody>
          <a:bodyPr wrap="none" rtlCol="0">
            <a:spAutoFit/>
          </a:bodyPr>
          <a:lstStyle/>
          <a:p>
            <a:r>
              <a:rPr lang="en-US" sz="3000" dirty="0">
                <a:latin typeface="Comic Sans MS" panose="030F0702030302020204" pitchFamily="66" charset="0"/>
              </a:rPr>
              <a:t>d</a:t>
            </a:r>
          </a:p>
        </p:txBody>
      </p:sp>
      <p:sp>
        <p:nvSpPr>
          <p:cNvPr id="23" name="TextBox 22">
            <a:extLst>
              <a:ext uri="{FF2B5EF4-FFF2-40B4-BE49-F238E27FC236}">
                <a16:creationId xmlns:a16="http://schemas.microsoft.com/office/drawing/2014/main" id="{8703DCE7-FDB0-41BA-B8A9-1D6B2113CCF1}"/>
              </a:ext>
            </a:extLst>
          </p:cNvPr>
          <p:cNvSpPr txBox="1"/>
          <p:nvPr/>
        </p:nvSpPr>
        <p:spPr>
          <a:xfrm>
            <a:off x="6078732" y="5114261"/>
            <a:ext cx="1018227" cy="553998"/>
          </a:xfrm>
          <a:prstGeom prst="rect">
            <a:avLst/>
          </a:prstGeom>
          <a:noFill/>
        </p:spPr>
        <p:txBody>
          <a:bodyPr wrap="none" rtlCol="0">
            <a:spAutoFit/>
          </a:bodyPr>
          <a:lstStyle/>
          <a:p>
            <a:r>
              <a:rPr lang="en-US" sz="3000" dirty="0">
                <a:latin typeface="Comic Sans MS" panose="030F0702030302020204" pitchFamily="66" charset="0"/>
              </a:rPr>
              <a:t>s</a:t>
            </a:r>
            <a:r>
              <a:rPr lang="en-US" sz="3000" dirty="0">
                <a:solidFill>
                  <a:srgbClr val="FF0000"/>
                </a:solidFill>
                <a:latin typeface="Comic Sans MS" panose="030F0702030302020204" pitchFamily="66" charset="0"/>
              </a:rPr>
              <a:t>ee</a:t>
            </a:r>
            <a:r>
              <a:rPr lang="en-US" sz="3000" dirty="0">
                <a:latin typeface="Comic Sans MS" panose="030F0702030302020204" pitchFamily="66" charset="0"/>
              </a:rPr>
              <a:t>d</a:t>
            </a:r>
          </a:p>
        </p:txBody>
      </p:sp>
      <p:sp>
        <p:nvSpPr>
          <p:cNvPr id="20" name="TextBox 19">
            <a:extLst>
              <a:ext uri="{FF2B5EF4-FFF2-40B4-BE49-F238E27FC236}">
                <a16:creationId xmlns:a16="http://schemas.microsoft.com/office/drawing/2014/main" id="{20C491BC-C1B9-470E-A47F-58470C2EAD03}"/>
              </a:ext>
            </a:extLst>
          </p:cNvPr>
          <p:cNvSpPr txBox="1"/>
          <p:nvPr/>
        </p:nvSpPr>
        <p:spPr>
          <a:xfrm>
            <a:off x="1892457" y="4133255"/>
            <a:ext cx="466941" cy="553998"/>
          </a:xfrm>
          <a:prstGeom prst="rect">
            <a:avLst/>
          </a:prstGeom>
          <a:noFill/>
        </p:spPr>
        <p:txBody>
          <a:bodyPr wrap="square">
            <a:spAutoFit/>
          </a:bodyPr>
          <a:lstStyle/>
          <a:p>
            <a:r>
              <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a:t>
            </a:r>
            <a:endParaRPr lang="en-US" dirty="0"/>
          </a:p>
        </p:txBody>
      </p:sp>
    </p:spTree>
    <p:extLst>
      <p:ext uri="{BB962C8B-B14F-4D97-AF65-F5344CB8AC3E}">
        <p14:creationId xmlns:p14="http://schemas.microsoft.com/office/powerpoint/2010/main" val="41715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8" grpId="0"/>
      <p:bldP spid="19" grpId="0"/>
      <p:bldP spid="22" grpId="0"/>
      <p:bldP spid="2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4" name="TextBox 13">
            <a:extLst>
              <a:ext uri="{FF2B5EF4-FFF2-40B4-BE49-F238E27FC236}">
                <a16:creationId xmlns:a16="http://schemas.microsoft.com/office/drawing/2014/main" id="{E6D31D0C-04DC-4AB4-9833-8325458C541C}"/>
              </a:ext>
            </a:extLst>
          </p:cNvPr>
          <p:cNvSpPr txBox="1"/>
          <p:nvPr/>
        </p:nvSpPr>
        <p:spPr>
          <a:xfrm>
            <a:off x="2808515" y="447730"/>
            <a:ext cx="63354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Words</a:t>
            </a:r>
          </a:p>
        </p:txBody>
      </p:sp>
      <p:sp>
        <p:nvSpPr>
          <p:cNvPr id="5" name="TextBox 4">
            <a:extLst>
              <a:ext uri="{FF2B5EF4-FFF2-40B4-BE49-F238E27FC236}">
                <a16:creationId xmlns:a16="http://schemas.microsoft.com/office/drawing/2014/main" id="{B4654E3F-DEBF-4B21-85F5-D12BCA71F927}"/>
              </a:ext>
            </a:extLst>
          </p:cNvPr>
          <p:cNvSpPr txBox="1"/>
          <p:nvPr/>
        </p:nvSpPr>
        <p:spPr>
          <a:xfrm>
            <a:off x="4182940" y="1590730"/>
            <a:ext cx="963725" cy="707886"/>
          </a:xfrm>
          <a:prstGeom prst="rect">
            <a:avLst/>
          </a:prstGeom>
          <a:noFill/>
        </p:spPr>
        <p:txBody>
          <a:bodyPr wrap="square" rtlCol="0">
            <a:spAutoFit/>
          </a:bodyPr>
          <a:lstStyle/>
          <a:p>
            <a:r>
              <a:rPr lang="en-US" sz="4000" dirty="0">
                <a:latin typeface="Comic Sans MS" panose="030F0702030302020204" pitchFamily="66" charset="0"/>
              </a:rPr>
              <a:t>ran</a:t>
            </a:r>
          </a:p>
        </p:txBody>
      </p:sp>
      <p:sp>
        <p:nvSpPr>
          <p:cNvPr id="11" name="TextBox 10">
            <a:extLst>
              <a:ext uri="{FF2B5EF4-FFF2-40B4-BE49-F238E27FC236}">
                <a16:creationId xmlns:a16="http://schemas.microsoft.com/office/drawing/2014/main" id="{89BD6E3A-E522-4DE1-A1E0-89937B93FE3E}"/>
              </a:ext>
            </a:extLst>
          </p:cNvPr>
          <p:cNvSpPr txBox="1"/>
          <p:nvPr/>
        </p:nvSpPr>
        <p:spPr>
          <a:xfrm>
            <a:off x="4272615" y="5236201"/>
            <a:ext cx="1880920" cy="707886"/>
          </a:xfrm>
          <a:prstGeom prst="rect">
            <a:avLst/>
          </a:prstGeom>
          <a:noFill/>
        </p:spPr>
        <p:txBody>
          <a:bodyPr wrap="square">
            <a:spAutoFit/>
          </a:bodyPr>
          <a:lstStyle/>
          <a:p>
            <a:r>
              <a:rPr lang="en-US" sz="4000" dirty="0">
                <a:latin typeface="Comic Sans MS" panose="030F0702030302020204" pitchFamily="66" charset="0"/>
              </a:rPr>
              <a:t>too</a:t>
            </a:r>
          </a:p>
        </p:txBody>
      </p:sp>
      <p:sp>
        <p:nvSpPr>
          <p:cNvPr id="13" name="TextBox 12">
            <a:extLst>
              <a:ext uri="{FF2B5EF4-FFF2-40B4-BE49-F238E27FC236}">
                <a16:creationId xmlns:a16="http://schemas.microsoft.com/office/drawing/2014/main" id="{D111CA5F-F945-4C59-977C-9CCAC7A28D2A}"/>
              </a:ext>
            </a:extLst>
          </p:cNvPr>
          <p:cNvSpPr txBox="1"/>
          <p:nvPr/>
        </p:nvSpPr>
        <p:spPr>
          <a:xfrm>
            <a:off x="4161857" y="3402261"/>
            <a:ext cx="2058025" cy="707886"/>
          </a:xfrm>
          <a:prstGeom prst="rect">
            <a:avLst/>
          </a:prstGeom>
          <a:noFill/>
        </p:spPr>
        <p:txBody>
          <a:bodyPr wrap="square">
            <a:spAutoFit/>
          </a:bodyPr>
          <a:lstStyle/>
          <a:p>
            <a:r>
              <a:rPr lang="en-US" sz="4000" dirty="0">
                <a:latin typeface="Comic Sans MS" panose="030F0702030302020204" pitchFamily="66" charset="0"/>
              </a:rPr>
              <a:t>this</a:t>
            </a:r>
          </a:p>
        </p:txBody>
      </p:sp>
    </p:spTree>
    <p:extLst>
      <p:ext uri="{BB962C8B-B14F-4D97-AF65-F5344CB8AC3E}">
        <p14:creationId xmlns:p14="http://schemas.microsoft.com/office/powerpoint/2010/main" val="30640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36511-D6D4-47F1-8FA4-8F3D99757DBB}"/>
              </a:ext>
            </a:extLst>
          </p:cNvPr>
          <p:cNvSpPr txBox="1"/>
          <p:nvPr/>
        </p:nvSpPr>
        <p:spPr>
          <a:xfrm>
            <a:off x="2720967" y="4592698"/>
            <a:ext cx="4123070" cy="861774"/>
          </a:xfrm>
          <a:prstGeom prst="rect">
            <a:avLst/>
          </a:prstGeom>
          <a:noFill/>
        </p:spPr>
        <p:txBody>
          <a:bodyPr wrap="square" rtlCol="0">
            <a:spAutoFit/>
          </a:bodyPr>
          <a:lstStyle/>
          <a:p>
            <a:r>
              <a:rPr lang="en-US" sz="5000" u="sng" dirty="0">
                <a:latin typeface="Comic Sans MS" panose="030F0702030302020204" pitchFamily="66" charset="0"/>
              </a:rPr>
              <a:t>This</a:t>
            </a:r>
            <a:r>
              <a:rPr lang="en-US" sz="5000" dirty="0">
                <a:latin typeface="Comic Sans MS" panose="030F0702030302020204" pitchFamily="66" charset="0"/>
              </a:rPr>
              <a:t> dog </a:t>
            </a:r>
            <a:r>
              <a:rPr lang="en-US" sz="5000" u="sng" dirty="0">
                <a:latin typeface="Comic Sans MS" panose="030F0702030302020204" pitchFamily="66" charset="0"/>
              </a:rPr>
              <a:t>ran!</a:t>
            </a:r>
            <a:endParaRPr lang="en-US" sz="5000" dirty="0">
              <a:latin typeface="Comic Sans MS" panose="030F0702030302020204" pitchFamily="66" charset="0"/>
            </a:endParaRPr>
          </a:p>
        </p:txBody>
      </p:sp>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7E202261-04BA-43E3-B1AF-D64A8F0F5376}"/>
              </a:ext>
            </a:extLst>
          </p:cNvPr>
          <p:cNvSpPr txBox="1"/>
          <p:nvPr/>
        </p:nvSpPr>
        <p:spPr>
          <a:xfrm>
            <a:off x="1606793" y="250207"/>
            <a:ext cx="6351419"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Sight Word Practice</a:t>
            </a:r>
          </a:p>
        </p:txBody>
      </p:sp>
      <p:pic>
        <p:nvPicPr>
          <p:cNvPr id="6146" name="Picture 2">
            <a:extLst>
              <a:ext uri="{FF2B5EF4-FFF2-40B4-BE49-F238E27FC236}">
                <a16:creationId xmlns:a16="http://schemas.microsoft.com/office/drawing/2014/main" id="{6B9DBD10-A102-4B13-A51D-B93CE71F4DA8}"/>
              </a:ext>
            </a:extLst>
          </p:cNvPr>
          <p:cNvPicPr>
            <a:picLocks noChangeAspect="1" noChangeArrowheads="1"/>
          </p:cNvPicPr>
          <p:nvPr/>
        </p:nvPicPr>
        <p:blipFill>
          <a:blip r:embed="rId3"/>
          <a:srcRect/>
          <a:stretch/>
        </p:blipFill>
        <p:spPr bwMode="auto">
          <a:xfrm>
            <a:off x="3170123" y="2001195"/>
            <a:ext cx="2846284" cy="199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789108" y="349217"/>
            <a:ext cx="7565784" cy="685465"/>
          </a:xfrm>
        </p:spPr>
        <p:txBody>
          <a:bodyPr>
            <a:normAutofit fontScale="90000"/>
          </a:bodyPr>
          <a:lstStyle/>
          <a:p>
            <a:r>
              <a:rPr lang="en-US" u="sng" dirty="0">
                <a:latin typeface="Comic Sans MS" panose="030F0702030302020204" pitchFamily="66" charset="0"/>
              </a:rPr>
              <a:t>The Sheep Ran</a:t>
            </a:r>
          </a:p>
        </p:txBody>
      </p:sp>
      <p:pic>
        <p:nvPicPr>
          <p:cNvPr id="17" name="Picture 4">
            <a:extLst>
              <a:ext uri="{FF2B5EF4-FFF2-40B4-BE49-F238E27FC236}">
                <a16:creationId xmlns:a16="http://schemas.microsoft.com/office/drawing/2014/main" id="{3430E2B9-6456-4813-B56E-1D873E9EA07D}"/>
              </a:ext>
            </a:extLst>
          </p:cNvPr>
          <p:cNvPicPr>
            <a:picLocks noChangeAspect="1" noChangeArrowheads="1"/>
          </p:cNvPicPr>
          <p:nvPr/>
        </p:nvPicPr>
        <p:blipFill>
          <a:blip r:embed="rId3"/>
          <a:srcRect/>
          <a:stretch/>
        </p:blipFill>
        <p:spPr bwMode="auto">
          <a:xfrm>
            <a:off x="228600"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20475C00-3592-4E16-9DDA-39D385D405C0}"/>
              </a:ext>
            </a:extLst>
          </p:cNvPr>
          <p:cNvPicPr>
            <a:picLocks noChangeAspect="1" noChangeArrowheads="1"/>
          </p:cNvPicPr>
          <p:nvPr/>
        </p:nvPicPr>
        <p:blipFill>
          <a:blip r:embed="rId4"/>
          <a:srcRect/>
          <a:stretch/>
        </p:blipFill>
        <p:spPr bwMode="auto">
          <a:xfrm>
            <a:off x="4572000" y="3552308"/>
            <a:ext cx="4168497" cy="260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18169</TotalTime>
  <Words>2156</Words>
  <Application>Microsoft Office PowerPoint</Application>
  <PresentationFormat>On-screen Show (4:3)</PresentationFormat>
  <Paragraphs>262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Phonics of the Week</vt:lpstr>
      <vt:lpstr>Check It Out! </vt:lpstr>
      <vt:lpstr>PowerPoint Presentation</vt:lpstr>
      <vt:lpstr> </vt:lpstr>
      <vt:lpstr>Sound It Out!</vt:lpstr>
      <vt:lpstr>Word Work </vt:lpstr>
      <vt:lpstr> </vt:lpstr>
      <vt:lpstr> </vt:lpstr>
      <vt:lpstr>The Sheep Ran</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519</cp:revision>
  <cp:lastPrinted>2021-07-22T01:54:29Z</cp:lastPrinted>
  <dcterms:created xsi:type="dcterms:W3CDTF">2012-04-20T18:25:02Z</dcterms:created>
  <dcterms:modified xsi:type="dcterms:W3CDTF">2021-08-12T21:13:50Z</dcterms:modified>
</cp:coreProperties>
</file>