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61" r:id="rId6"/>
    <p:sldId id="360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4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83B80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48448" autoAdjust="0"/>
  </p:normalViewPr>
  <p:slideViewPr>
    <p:cSldViewPr snapToGrid="0" snapToObjects="1">
      <p:cViewPr varScale="1">
        <p:scale>
          <a:sx n="55" d="100"/>
          <a:sy n="55" d="100"/>
        </p:scale>
        <p:origin x="31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long a with the silent e, review our sight words and complete a story retell for </a:t>
            </a:r>
            <a:r>
              <a:rPr lang="en-US" u="sng" dirty="0"/>
              <a:t>Bake a Cake.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the letters (Aa) on the screen.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sound does the long a make?  (Student will answer /a/ as in acorn.)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long /a/ sound and have the student repeat: /a/ like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corn /a/, /a/, /a/.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an acorn.  When it appears on the screen, ask, “What is this?” When student responds “acorn,” applaud his/her answer.  If student does not respond correctly, teacher will tell student that it is a picture of an acorn.  Click to show the word “acorn.”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–apron.   When it appears on the screen, ask, “What do you see?” If student responds “apron,” applaud his/her answer.  If student does not respond correctly, teacher will tell student that it is a picture of an apron.  Click to show the word “apron.”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up the letters (Aa) to the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(Aa.)  If student says Aa,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“Aa.”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“Remember, today we are talking about words with the long a sound.”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the apple.  Ask: “What happened to this apple?”  (Someone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the apple.)  Applaud correct answer or assist in telling the correct name for the picture.  Click to show the word ate.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child sleeping.  Ask: “What is this boy doing?”  (He is sleeping.)  Applaud correct answer or assist in telling the correct name for the picture.  Click to show the word sleep.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(ate and sleep,)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“Which picture begins with the long /a/ sound?” (Ate.)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 that begins with the long a sound, teacher will assist by saying each picture name and asking if it begins with the long a sound.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“Ate– Does it begin with the long a sound?”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“Sleep- Does it begin with the long a sound?”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“Which picture begins with the long a sound?” (Ate.)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remove the sleeping child from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some pictures.”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‘can’ with the picture of a can.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does this word say?” (Can.)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happens when I add the silent e to the end of the word can?”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an arrow to the word ‘can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to think about it and tell you that the silent e makes the letter a say its name.  Can turns into cane.  The silent e at the end of the word makes the letter a say its name.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picture of a cane.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Remind student that the magic e at the end of the word, makes the letter a say its name.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a book and the word c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does this word say?” (Cake.)  Applaud correct answer or assist student in sounding out the word ‘cake.”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picture of the cake.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v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does this word say?” (Vase.)  Applaud correct answer or assist student in sounding out the word ‘vase.”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picture of the vase (with an arrow pointing to the vase.)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m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aze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does this word say?” (Maze.)  Applaud correct answer or assist student in sounding out the word ‘maze.”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picture of a maze.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b="1" i="0" dirty="0"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image of  the children reading.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again to show an arrow pointing to a lake.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 (Lake.)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tape.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this?”  (Tape.)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rake.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this?  (Rake.)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rake.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 word?” (Rake.)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the word rake to picture of the rake.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lake.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 word?” (Lake.)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the word lake to picture of the lake.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 the word tape.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“What is this word?” (Tape.)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match the word tape to picture of the tape.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2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“soon.”–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“soon,”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“soon.”  Have student say the word “soon.”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“out.”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“out,”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“out.”  Have student say the word “out”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word, “please.”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“please,”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“please.”  Have student say the word “please.”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make the sentence appear on the slide with image: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go sit down.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Bake a Cake.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Let’s use our strategy to retell the story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There were a few different children in this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 story took place in a kitchen.)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was the problem in the story?”  (The children had to wait to bake a cake and then had to wait to take out the cake.)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characters were asking questions about baking a cake.)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children asked if they could please bake a cake.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They were told that they could bake it soon.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First, they had to take out the pan.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Then, they had to take out the ingredients.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They had to make the cake batter.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they placed it in the oven, they had to wait for it to bake.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Finally, they were able to take the cake out of the oven.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children were finally able to have a slice of cake at the end of the story.)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have to wait for something that you really wanted?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so, how did you feel while you were waiting for it?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How do you think the children felt during this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  Why?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(The children wanted to bake a cake.)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Phonics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Long a; _</a:t>
            </a:r>
            <a:r>
              <a:rPr lang="en-US" sz="4000" dirty="0" err="1">
                <a:latin typeface="Comic Sans MS" panose="030F0902030302020204" pitchFamily="66" charset="0"/>
              </a:rPr>
              <a:t>a_e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18" y="5530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omic Sans MS" panose="030F0702030302020204" pitchFamily="66" charset="0"/>
              </a:rPr>
              <a:t>Check It Out!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785990" y="5112380"/>
            <a:ext cx="146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apron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142969" y="5145678"/>
            <a:ext cx="1215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acorn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64FC12-9A56-429D-80E3-04DBC404AF7D}"/>
              </a:ext>
            </a:extLst>
          </p:cNvPr>
          <p:cNvGrpSpPr/>
          <p:nvPr/>
        </p:nvGrpSpPr>
        <p:grpSpPr>
          <a:xfrm>
            <a:off x="3402001" y="2373718"/>
            <a:ext cx="2042286" cy="2110563"/>
            <a:chOff x="3402001" y="2373718"/>
            <a:chExt cx="2042286" cy="21105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49B12F-3610-46D1-A657-D12417C29D7C}"/>
                </a:ext>
              </a:extLst>
            </p:cNvPr>
            <p:cNvSpPr/>
            <p:nvPr/>
          </p:nvSpPr>
          <p:spPr>
            <a:xfrm>
              <a:off x="3402001" y="2373718"/>
              <a:ext cx="2042286" cy="2110563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BE2D8F-C0AF-4E29-B8F5-6E443AC50CA6}"/>
                </a:ext>
              </a:extLst>
            </p:cNvPr>
            <p:cNvSpPr txBox="1"/>
            <p:nvPr/>
          </p:nvSpPr>
          <p:spPr>
            <a:xfrm>
              <a:off x="3856496" y="2923286"/>
              <a:ext cx="12150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omic Sans MS" panose="030F0702030302020204" pitchFamily="66" charset="0"/>
                </a:rPr>
                <a:t>Aa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0AF509DC-E444-4907-832D-CE2084272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29486" y="2550470"/>
            <a:ext cx="1642007" cy="224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07A219E-2FB3-42D1-B4D0-8895F5E3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36558" y="2678583"/>
            <a:ext cx="2854607" cy="198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Let’s Practice!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531728" y="4955878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762990" y="4955878"/>
            <a:ext cx="11031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sleep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33E636-0F3F-4FF1-ABBA-5F58F8483D23}"/>
              </a:ext>
            </a:extLst>
          </p:cNvPr>
          <p:cNvGrpSpPr/>
          <p:nvPr/>
        </p:nvGrpSpPr>
        <p:grpSpPr>
          <a:xfrm>
            <a:off x="3806237" y="2899166"/>
            <a:ext cx="1531525" cy="1494529"/>
            <a:chOff x="3869815" y="3013676"/>
            <a:chExt cx="1300283" cy="1180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7255D-FCD9-42D0-804B-347CE1ABF465}"/>
                </a:ext>
              </a:extLst>
            </p:cNvPr>
            <p:cNvSpPr txBox="1"/>
            <p:nvPr/>
          </p:nvSpPr>
          <p:spPr>
            <a:xfrm>
              <a:off x="4085577" y="3173243"/>
              <a:ext cx="10845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latin typeface="Comic Sans MS" panose="030F0702030302020204" pitchFamily="66" charset="0"/>
                </a:rPr>
                <a:t>Aa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36A7A4-2018-4219-8B08-1316B1CB8CCC}"/>
                </a:ext>
              </a:extLst>
            </p:cNvPr>
            <p:cNvSpPr/>
            <p:nvPr/>
          </p:nvSpPr>
          <p:spPr>
            <a:xfrm>
              <a:off x="3869815" y="3013676"/>
              <a:ext cx="1300283" cy="1180909"/>
            </a:xfrm>
            <a:prstGeom prst="ellipse">
              <a:avLst/>
            </a:prstGeom>
            <a:noFill/>
            <a:ln w="38100">
              <a:solidFill>
                <a:srgbClr val="283B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6DEDDC9D-9B9F-459A-A44B-29779D20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06192" y="1551219"/>
            <a:ext cx="2323732" cy="332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EC4BC97-BFC7-4662-8E26-D53AB4D6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562762" y="2107651"/>
            <a:ext cx="3217660" cy="23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36C7E-4CF7-47B0-9EF0-7409421C14A4}"/>
              </a:ext>
            </a:extLst>
          </p:cNvPr>
          <p:cNvSpPr txBox="1"/>
          <p:nvPr/>
        </p:nvSpPr>
        <p:spPr>
          <a:xfrm>
            <a:off x="653299" y="292235"/>
            <a:ext cx="78374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Meet Long a with Silent 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5CFE1E-7E55-478F-AEFF-1BADAFF7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434269" y="2035027"/>
            <a:ext cx="1836368" cy="31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FAC9C2-6E11-4C61-BCA5-72D36674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rot="18470712">
            <a:off x="5427746" y="2997101"/>
            <a:ext cx="2268646" cy="14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C9C391-7FDF-40E3-AD53-631C1E73A135}"/>
              </a:ext>
            </a:extLst>
          </p:cNvPr>
          <p:cNvSpPr txBox="1"/>
          <p:nvPr/>
        </p:nvSpPr>
        <p:spPr>
          <a:xfrm>
            <a:off x="1840759" y="5152582"/>
            <a:ext cx="107753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2F39B6-AFFA-445B-A242-1C4AF6688B39}"/>
              </a:ext>
            </a:extLst>
          </p:cNvPr>
          <p:cNvSpPr txBox="1"/>
          <p:nvPr/>
        </p:nvSpPr>
        <p:spPr>
          <a:xfrm>
            <a:off x="5876920" y="5054521"/>
            <a:ext cx="142632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dirty="0">
                <a:latin typeface="Comic Sans MS" panose="030F0702030302020204" pitchFamily="66" charset="0"/>
              </a:rPr>
              <a:t>can</a:t>
            </a:r>
            <a:r>
              <a:rPr lang="en-US" sz="4500" u="sng" dirty="0">
                <a:latin typeface="Comic Sans MS" panose="030F0702030302020204" pitchFamily="66" charset="0"/>
              </a:rPr>
              <a:t>e</a:t>
            </a:r>
            <a:endParaRPr lang="en-US" sz="45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7DEF12-E5A4-4414-95BA-E1772B8ACF11}"/>
              </a:ext>
            </a:extLst>
          </p:cNvPr>
          <p:cNvCxnSpPr>
            <a:cxnSpLocks/>
          </p:cNvCxnSpPr>
          <p:nvPr/>
        </p:nvCxnSpPr>
        <p:spPr>
          <a:xfrm>
            <a:off x="3125972" y="5544997"/>
            <a:ext cx="259434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63" y="262584"/>
            <a:ext cx="7953154" cy="6854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99"/>
                </a:solidFill>
                <a:latin typeface="Comic Sans MS" panose="030F0702030302020204" pitchFamily="66" charset="0"/>
              </a:rPr>
              <a:t>Sound It Out!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3E6AA9-1E09-4733-AA32-0FE6B93DCC7D}"/>
              </a:ext>
            </a:extLst>
          </p:cNvPr>
          <p:cNvGrpSpPr/>
          <p:nvPr/>
        </p:nvGrpSpPr>
        <p:grpSpPr>
          <a:xfrm>
            <a:off x="917197" y="1550895"/>
            <a:ext cx="5715000" cy="3817620"/>
            <a:chOff x="963923" y="1889243"/>
            <a:chExt cx="5715000" cy="381762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5896-6FCB-43D0-A436-209B82592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963923" y="1889243"/>
              <a:ext cx="5715000" cy="381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17B5803-BB35-4831-8C9C-020EB5B61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2630" y="4593004"/>
              <a:ext cx="766095" cy="8752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609EBF1-BBFC-4B12-A955-55C65E664BF3}"/>
              </a:ext>
            </a:extLst>
          </p:cNvPr>
          <p:cNvSpPr txBox="1"/>
          <p:nvPr/>
        </p:nvSpPr>
        <p:spPr>
          <a:xfrm>
            <a:off x="917197" y="4174440"/>
            <a:ext cx="160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cak</a:t>
            </a:r>
            <a:r>
              <a:rPr lang="en-US" sz="4000" u="sng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34402F-C1CB-49AA-9A0C-F54C7775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77170" y="1892733"/>
            <a:ext cx="2195312" cy="21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CAA53-3CCC-4FE5-AF07-A69194DA2A73}"/>
              </a:ext>
            </a:extLst>
          </p:cNvPr>
          <p:cNvSpPr txBox="1"/>
          <p:nvPr/>
        </p:nvSpPr>
        <p:spPr>
          <a:xfrm flipH="1">
            <a:off x="3080359" y="5381098"/>
            <a:ext cx="149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vas</a:t>
            </a:r>
            <a:r>
              <a:rPr lang="en-US" sz="4000" u="sng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9190554-5B7E-40D4-86EC-36097584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218370" y="3351236"/>
            <a:ext cx="2601337" cy="30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8CBDA3-D143-4ED7-82B2-D36932E62114}"/>
              </a:ext>
            </a:extLst>
          </p:cNvPr>
          <p:cNvSpPr txBox="1"/>
          <p:nvPr/>
        </p:nvSpPr>
        <p:spPr>
          <a:xfrm>
            <a:off x="6860881" y="2293788"/>
            <a:ext cx="146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maz</a:t>
            </a:r>
            <a:r>
              <a:rPr lang="en-US" sz="4000" u="sng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44900BDF-60C0-49CB-83E2-9A70DBC2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 rot="1025935">
            <a:off x="6390477" y="386040"/>
            <a:ext cx="2428220" cy="18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62" y="446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Work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98778E1-89BB-47D5-8CB6-7FA8E864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714994" y="945683"/>
            <a:ext cx="2220334" cy="17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DFA66E-8F55-4B73-B595-CEEF73A28D9E}"/>
              </a:ext>
            </a:extLst>
          </p:cNvPr>
          <p:cNvSpPr txBox="1"/>
          <p:nvPr/>
        </p:nvSpPr>
        <p:spPr>
          <a:xfrm>
            <a:off x="1497643" y="3113529"/>
            <a:ext cx="10246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lak</a:t>
            </a:r>
            <a:r>
              <a:rPr lang="en-US" sz="3500" u="sng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10BEBF9-2B76-4740-9E97-1C3F0FCA3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63910" y="4401296"/>
            <a:ext cx="3590551" cy="22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9E0CCB3-83BF-4675-AA8C-F98089BB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260655" y="4655860"/>
            <a:ext cx="2257772" cy="14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3884E9-9D85-452D-9DAE-9C94D9A03273}"/>
              </a:ext>
            </a:extLst>
          </p:cNvPr>
          <p:cNvSpPr txBox="1"/>
          <p:nvPr/>
        </p:nvSpPr>
        <p:spPr>
          <a:xfrm>
            <a:off x="4260655" y="3113529"/>
            <a:ext cx="16330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tap</a:t>
            </a:r>
            <a:r>
              <a:rPr lang="en-US" sz="3500" u="sng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663E1979-E232-4247-8C34-D3AB90BD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750218" y="4085840"/>
            <a:ext cx="2392046" cy="25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DCBC5-D113-48B7-AD60-046BE28A9580}"/>
              </a:ext>
            </a:extLst>
          </p:cNvPr>
          <p:cNvSpPr txBox="1"/>
          <p:nvPr/>
        </p:nvSpPr>
        <p:spPr>
          <a:xfrm>
            <a:off x="7169775" y="3113529"/>
            <a:ext cx="11176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latin typeface="Comic Sans MS" panose="030F0702030302020204" pitchFamily="66" charset="0"/>
              </a:rPr>
              <a:t>rak</a:t>
            </a:r>
            <a:r>
              <a:rPr lang="en-US" sz="3500" u="sng" dirty="0">
                <a:latin typeface="Comic Sans MS" panose="030F0702030302020204" pitchFamily="66" charset="0"/>
              </a:rPr>
              <a:t>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46C967-1FBB-4AD0-9202-9AA5605D7E38}"/>
              </a:ext>
            </a:extLst>
          </p:cNvPr>
          <p:cNvCxnSpPr>
            <a:cxnSpLocks/>
          </p:cNvCxnSpPr>
          <p:nvPr/>
        </p:nvCxnSpPr>
        <p:spPr>
          <a:xfrm flipH="1">
            <a:off x="7874114" y="3798391"/>
            <a:ext cx="72127" cy="1099539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45EFCF-7FF2-40F4-BA6E-D6E17670452A}"/>
              </a:ext>
            </a:extLst>
          </p:cNvPr>
          <p:cNvCxnSpPr>
            <a:cxnSpLocks/>
          </p:cNvCxnSpPr>
          <p:nvPr/>
        </p:nvCxnSpPr>
        <p:spPr>
          <a:xfrm flipH="1">
            <a:off x="1758462" y="3887944"/>
            <a:ext cx="251500" cy="2251361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0C92AB-A733-4E93-8F77-06648F70C81B}"/>
              </a:ext>
            </a:extLst>
          </p:cNvPr>
          <p:cNvCxnSpPr>
            <a:cxnSpLocks/>
          </p:cNvCxnSpPr>
          <p:nvPr/>
        </p:nvCxnSpPr>
        <p:spPr>
          <a:xfrm>
            <a:off x="4853741" y="3798391"/>
            <a:ext cx="1039915" cy="1290444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3754169" y="5236201"/>
            <a:ext cx="1880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please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4161857" y="3402261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B46BB8D-7E90-4476-93AE-330B647D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23725" y="2338816"/>
            <a:ext cx="2317553" cy="23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2277141" y="3338517"/>
            <a:ext cx="45897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>
                <a:latin typeface="Comic Sans MS" panose="030F0702030302020204" pitchFamily="66" charset="0"/>
              </a:rPr>
              <a:t>Please</a:t>
            </a:r>
            <a:r>
              <a:rPr lang="en-US" sz="3500" dirty="0">
                <a:latin typeface="Comic Sans MS" panose="030F0702030302020204" pitchFamily="66" charset="0"/>
              </a:rPr>
              <a:t> go         down.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5F027-1D19-49BF-9BC8-83518F871D0F}"/>
              </a:ext>
            </a:extLst>
          </p:cNvPr>
          <p:cNvSpPr txBox="1"/>
          <p:nvPr/>
        </p:nvSpPr>
        <p:spPr>
          <a:xfrm>
            <a:off x="4330466" y="3965065"/>
            <a:ext cx="1917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sit</a:t>
            </a:r>
          </a:p>
        </p:txBody>
      </p:sp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08" y="349217"/>
            <a:ext cx="7565784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Bake a Cake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28600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1D078E4-2632-486B-A0E4-B9C27BFA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517641" y="2584937"/>
            <a:ext cx="4077687" cy="32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17982</TotalTime>
  <Words>1824</Words>
  <Application>Microsoft Office PowerPoint</Application>
  <PresentationFormat>On-screen Show (4:3)</PresentationFormat>
  <Paragraphs>209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Phonics of the Week</vt:lpstr>
      <vt:lpstr>Check It Out! </vt:lpstr>
      <vt:lpstr>PowerPoint Presentation</vt:lpstr>
      <vt:lpstr> </vt:lpstr>
      <vt:lpstr>Sound It Out!</vt:lpstr>
      <vt:lpstr>Word Work </vt:lpstr>
      <vt:lpstr> </vt:lpstr>
      <vt:lpstr> </vt:lpstr>
      <vt:lpstr>Bake a Cake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515</cp:revision>
  <cp:lastPrinted>2021-07-22T01:54:29Z</cp:lastPrinted>
  <dcterms:created xsi:type="dcterms:W3CDTF">2012-04-20T18:25:02Z</dcterms:created>
  <dcterms:modified xsi:type="dcterms:W3CDTF">2021-08-12T21:03:03Z</dcterms:modified>
</cp:coreProperties>
</file>