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9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1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  <p:cmAuthor id="2" name="Shannon Svalen" initials="SS" lastIdx="1" clrIdx="1">
    <p:extLst>
      <p:ext uri="{19B8F6BF-5375-455C-9EA6-DF929625EA0E}">
        <p15:presenceInfo xmlns:p15="http://schemas.microsoft.com/office/powerpoint/2012/main" userId="Shannon Sva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283B80"/>
    <a:srgbClr val="D60093"/>
    <a:srgbClr val="003399"/>
    <a:srgbClr val="3B7ABE"/>
    <a:srgbClr val="182C6F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62338" autoAdjust="0"/>
  </p:normalViewPr>
  <p:slideViewPr>
    <p:cSldViewPr snapToGrid="0" snapToObjects="1">
      <p:cViewPr varScale="1">
        <p:scale>
          <a:sx n="71" d="100"/>
          <a:sy n="71" d="100"/>
        </p:scale>
        <p:origin x="26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phonogram </a:t>
            </a:r>
            <a:r>
              <a:rPr lang="en-US" dirty="0" err="1"/>
              <a:t>wh</a:t>
            </a:r>
            <a:r>
              <a:rPr lang="en-US" dirty="0"/>
              <a:t>, talk about question words, review our sight words and complete a story retell for </a:t>
            </a:r>
            <a:r>
              <a:rPr lang="en-US" u="sng" dirty="0"/>
              <a:t>Whale Ride.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letters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to the screen.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 on the screen?  (Wh.)  “What sound does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make?  (Student will answer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phonogram: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phonogram -wh.)  “/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ale.”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sound and have the student repeat: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whale.  When it appears on the screen, ask, “What is this?” When student responds “whale,” applaud his/her answer.  If student does not respond correctly, teacher will tell student that it is a picture of a whale.  Click to show the word “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–wheel.   When it appears on the screen, ask, “What do you see?” If student responds “wheel,” applaud his/her answer.  If student does not respond correctly, teacher will tell student that it is a picture of a wheel.  Click to show the word “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eel.”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letters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on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(Wh.)  If student says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“wh.”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whistle.  Ask: “What is this?”  (Whistle.)  Applaud correct answer or assist in telling the correct name for the picture.  Click to show the word whistle.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car.  Ask: “What is this?”  (Car.)  Applaud correct answer or assist in telling the correct name for the picture.  Click to show the word car.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(whistle and car,)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“Which picture begins with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sound?” (Whistle.)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 that begins with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teacher will assist by saying each picture name and asking if it begins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“Whistle–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“Car-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remove the car from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some more pictures.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wheelchair.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(Wheelchair.)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wheelchair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wheat.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(Wheat.)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wheat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boat.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(Boat.)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boat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take the boat off of the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image of the question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“Many question words begin with wh.”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picture of a classroom on the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this picture and answer the question words by looking at this classroom. “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circle the question word – who?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“Who do you see?” (Children.)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circle the question word – what?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are they doing?” (Answers will vary.)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circle the question word – where?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“Where are they at?” (They may be at school in a classroom.  They may be at a daycare.)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circle the question word – when?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“When do you think they arrived at school?” (Answers will vary.  Most children may say they arrived in the morning.)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circle the question word – why?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“Why are they there?” (Answers will vary.  They may be at school to learn.  They may be at daycare while their families are at work.”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“You did a great job answering question words by looking at a picture!”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“I am going to bring sight words onto the slide.  Can you read these sight words to me?”  (There are 5 words on this slide.)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“must.””–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“must,”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“must.”  Have student say the word “must.”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“new.”–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“new,”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“new.”  Have student say the word “new.”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“no.”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“no,”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“no.”  Have student say the word “no.”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“now.”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“now,”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“now.”  Have student say the word “now.”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“on.”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“on,”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“on.”  Have student say the word “on.”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look at another group of words.”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arrow.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“our.””–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“our,”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“our.”  Have student say the word “our.”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“that.”–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“that,”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“that.”  Have student say the word “that.”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“there.”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“there,”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“there.”  Have student say the word “there.”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“pretty.”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“pretty,”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“pretty.”  Have student say the word “pretty.”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“she.”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“she,”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“she.”  Have student say the word “she.”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“Now, let’s look at our last group of words.”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arrow.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word, “they.””–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“they,”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“they.”  Have student say the word “they.”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“saw.”–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“saw,”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“saw.”  Have student say the word “saw.”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“ride.”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“ride,”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“ride.”  Have student say the word “ride.”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“say.”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“say,”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“say.”  Have student say the word “say.”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“so.”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“so,”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“so.”  Have student say the word “so.”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smiley face and 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Whale Ride.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Let’s use our strategy to retell the story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There were two children, a mom and whales in this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story took place on the beach and in the ocean.)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was the problem in the story?”  (The mom did not want the children to take a whale ride.)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children saw many whales and wanted to take a ride on the whale.)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children saw a few different whales.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children wanted to go for a ride on a whale.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Mom said they could not go for a whale ride!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children were not able to go for a whale ride.)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do you think the children felt about the whales?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did Mom feel about the children riding the whale?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was about children seeing whales at a beach.  They wanted to go on a whale ride, but Mom said no!)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b="1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Comic Sans MS" panose="030F0902030302020204" pitchFamily="66" charset="0"/>
              </a:rPr>
              <a:t>Wh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51505DB-F95C-4341-BA84-0DF49713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960629" y="1987431"/>
            <a:ext cx="2640632" cy="26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526" y="3661941"/>
            <a:ext cx="1856953" cy="230003"/>
          </a:xfrm>
        </p:spPr>
        <p:txBody>
          <a:bodyPr>
            <a:normAutofit fontScale="90000"/>
          </a:bodyPr>
          <a:lstStyle/>
          <a:p>
            <a:r>
              <a:rPr lang="en-US" sz="7800" dirty="0" err="1">
                <a:latin typeface="Comic Sans MS" panose="030F0702030302020204" pitchFamily="66" charset="0"/>
              </a:rPr>
              <a:t>wh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918656" y="4720858"/>
            <a:ext cx="158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wh</a:t>
            </a:r>
            <a:r>
              <a:rPr lang="en-US" sz="3000" dirty="0">
                <a:latin typeface="Comic Sans MS" panose="030F0702030302020204" pitchFamily="66" charset="0"/>
              </a:rPr>
              <a:t>eel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59A186-E191-4D84-B016-DACF3F8E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56624" y="2904419"/>
            <a:ext cx="3245135" cy="13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130816" y="4720858"/>
            <a:ext cx="11833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wh</a:t>
            </a:r>
            <a:r>
              <a:rPr lang="en-US" sz="3000" dirty="0">
                <a:latin typeface="Comic Sans MS" panose="030F0702030302020204" pitchFamily="66" charset="0"/>
              </a:rPr>
              <a:t>ale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AA322F-5CEF-4AB1-8838-707C86F646FB}"/>
              </a:ext>
            </a:extLst>
          </p:cNvPr>
          <p:cNvSpPr/>
          <p:nvPr/>
        </p:nvSpPr>
        <p:spPr>
          <a:xfrm>
            <a:off x="3797824" y="2789090"/>
            <a:ext cx="1566433" cy="1548994"/>
          </a:xfrm>
          <a:prstGeom prst="ellipse">
            <a:avLst/>
          </a:prstGeom>
          <a:noFill/>
          <a:ln w="38100">
            <a:solidFill>
              <a:srgbClr val="283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FA28D-0066-4707-9869-B49C1E6E5891}"/>
              </a:ext>
            </a:extLst>
          </p:cNvPr>
          <p:cNvSpPr txBox="1"/>
          <p:nvPr/>
        </p:nvSpPr>
        <p:spPr>
          <a:xfrm>
            <a:off x="1775652" y="533678"/>
            <a:ext cx="57887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u="sng" dirty="0">
                <a:solidFill>
                  <a:srgbClr val="283B80"/>
                </a:solidFill>
                <a:latin typeface="Comic Sans MS" panose="030F0702030302020204" pitchFamily="66" charset="0"/>
              </a:rPr>
              <a:t>Wh</a:t>
            </a:r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at Do You See?</a:t>
            </a:r>
            <a:endParaRPr lang="en-US" sz="5000" u="sng" dirty="0">
              <a:solidFill>
                <a:srgbClr val="283B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FC7FA26D-5D53-4852-9F0A-6BD3C423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3482" y="2458134"/>
            <a:ext cx="3943050" cy="19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579050" y="200058"/>
            <a:ext cx="8425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003399"/>
                </a:solidFill>
                <a:latin typeface="Comic Sans MS" panose="030F0702030302020204" pitchFamily="66" charset="0"/>
              </a:rPr>
              <a:t>Let’s Practice!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1477979" y="4598999"/>
            <a:ext cx="2698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whistle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1E83E1-4658-4403-A96B-CD6CB447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716244" y="2822671"/>
            <a:ext cx="2929595" cy="14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902670" y="4598999"/>
            <a:ext cx="763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E95E9F-85DF-46CC-AD37-FB6F18DE290B}"/>
              </a:ext>
            </a:extLst>
          </p:cNvPr>
          <p:cNvGrpSpPr/>
          <p:nvPr/>
        </p:nvGrpSpPr>
        <p:grpSpPr>
          <a:xfrm>
            <a:off x="4176074" y="2956485"/>
            <a:ext cx="1231494" cy="1169551"/>
            <a:chOff x="3925297" y="2956485"/>
            <a:chExt cx="1231494" cy="11695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7A023D-2D5E-4534-B145-9A7F8AABF335}"/>
                </a:ext>
              </a:extLst>
            </p:cNvPr>
            <p:cNvSpPr txBox="1"/>
            <p:nvPr/>
          </p:nvSpPr>
          <p:spPr>
            <a:xfrm>
              <a:off x="3987209" y="3110374"/>
              <a:ext cx="116958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>
                  <a:solidFill>
                    <a:srgbClr val="283B80"/>
                  </a:solidFill>
                  <a:latin typeface="Comic Sans MS" panose="030F0702030302020204" pitchFamily="66" charset="0"/>
                </a:rPr>
                <a:t>wh</a:t>
              </a:r>
              <a:endParaRPr lang="en-US" sz="5000" dirty="0">
                <a:solidFill>
                  <a:srgbClr val="283B8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D64879-6BAF-4E6E-A7A3-CCC263F5C1B9}"/>
                </a:ext>
              </a:extLst>
            </p:cNvPr>
            <p:cNvSpPr/>
            <p:nvPr/>
          </p:nvSpPr>
          <p:spPr>
            <a:xfrm>
              <a:off x="3925297" y="2956485"/>
              <a:ext cx="1169582" cy="1169551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Show </a:t>
            </a:r>
            <a:r>
              <a:rPr lang="en-US" u="sng" dirty="0">
                <a:latin typeface="Comic Sans MS" panose="030F0702030302020204" pitchFamily="66" charset="0"/>
              </a:rPr>
              <a:t>Wh</a:t>
            </a:r>
            <a:r>
              <a:rPr lang="en-US" dirty="0">
                <a:latin typeface="Comic Sans MS" panose="030F0702030302020204" pitchFamily="66" charset="0"/>
              </a:rPr>
              <a:t>at You Know!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A44985-328B-477E-8292-2A74965B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8803" y="1414614"/>
            <a:ext cx="2254660" cy="29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54285DC-0018-4BE7-9558-F91508FC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195058" y="2816695"/>
            <a:ext cx="64823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7C12FF1-B5A2-48AD-AD78-84A73DEA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187216" y="4959152"/>
            <a:ext cx="3773372" cy="17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3FDE4-386E-4F6F-B988-A30FFF790747}"/>
              </a:ext>
            </a:extLst>
          </p:cNvPr>
          <p:cNvSpPr txBox="1"/>
          <p:nvPr/>
        </p:nvSpPr>
        <p:spPr>
          <a:xfrm>
            <a:off x="2073690" y="1570282"/>
            <a:ext cx="2445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wheelchair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0ECE9-7B9F-416E-8996-1B24A7377DBD}"/>
              </a:ext>
            </a:extLst>
          </p:cNvPr>
          <p:cNvSpPr txBox="1"/>
          <p:nvPr/>
        </p:nvSpPr>
        <p:spPr>
          <a:xfrm>
            <a:off x="4878319" y="2770486"/>
            <a:ext cx="12586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wheat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772BA-36A1-47A3-830F-7F632413B464}"/>
              </a:ext>
            </a:extLst>
          </p:cNvPr>
          <p:cNvSpPr txBox="1"/>
          <p:nvPr/>
        </p:nvSpPr>
        <p:spPr>
          <a:xfrm>
            <a:off x="7790224" y="4465122"/>
            <a:ext cx="99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boat</a:t>
            </a:r>
          </a:p>
        </p:txBody>
      </p: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78" y="-246062"/>
            <a:ext cx="3599234" cy="930221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EEB0B-3669-4745-8EC2-18B8ED920F1C}"/>
              </a:ext>
            </a:extLst>
          </p:cNvPr>
          <p:cNvSpPr txBox="1"/>
          <p:nvPr/>
        </p:nvSpPr>
        <p:spPr>
          <a:xfrm>
            <a:off x="2204297" y="253272"/>
            <a:ext cx="50898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Question Words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CF186C-3E4B-48BE-8727-E1767F5B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1488" y="1173658"/>
            <a:ext cx="3516719" cy="26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012B870-2A5F-4AB1-B423-A0C998B3E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643827" y="3452673"/>
            <a:ext cx="5295014" cy="33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B951AF-91F7-4C92-9053-5ECFD0D57BD3}"/>
              </a:ext>
            </a:extLst>
          </p:cNvPr>
          <p:cNvSpPr/>
          <p:nvPr/>
        </p:nvSpPr>
        <p:spPr>
          <a:xfrm>
            <a:off x="1615868" y="1205574"/>
            <a:ext cx="1176857" cy="1032730"/>
          </a:xfrm>
          <a:prstGeom prst="ellipse">
            <a:avLst/>
          </a:prstGeom>
          <a:noFill/>
          <a:ln w="38100">
            <a:solidFill>
              <a:srgbClr val="FCFC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41B9A6-471F-457A-8909-3DA1CF561128}"/>
              </a:ext>
            </a:extLst>
          </p:cNvPr>
          <p:cNvSpPr/>
          <p:nvPr/>
        </p:nvSpPr>
        <p:spPr>
          <a:xfrm>
            <a:off x="2005831" y="2147776"/>
            <a:ext cx="1339702" cy="8617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A3FE56-08EC-4E74-A298-9B132227F556}"/>
              </a:ext>
            </a:extLst>
          </p:cNvPr>
          <p:cNvSpPr/>
          <p:nvPr/>
        </p:nvSpPr>
        <p:spPr>
          <a:xfrm>
            <a:off x="198479" y="2285243"/>
            <a:ext cx="1906585" cy="103273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8D029B-6E04-4518-91C0-CD59358195C8}"/>
              </a:ext>
            </a:extLst>
          </p:cNvPr>
          <p:cNvSpPr/>
          <p:nvPr/>
        </p:nvSpPr>
        <p:spPr>
          <a:xfrm>
            <a:off x="743913" y="1810268"/>
            <a:ext cx="1672669" cy="856071"/>
          </a:xfrm>
          <a:prstGeom prst="ellipse">
            <a:avLst/>
          </a:prstGeom>
          <a:noFill/>
          <a:ln w="38100">
            <a:solidFill>
              <a:srgbClr val="FCFCF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A61332-3115-43D8-85C8-89C5B7185962}"/>
              </a:ext>
            </a:extLst>
          </p:cNvPr>
          <p:cNvSpPr/>
          <p:nvPr/>
        </p:nvSpPr>
        <p:spPr>
          <a:xfrm>
            <a:off x="519978" y="1403498"/>
            <a:ext cx="1176857" cy="74427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3900983" y="1475471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must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162829" y="5337812"/>
            <a:ext cx="881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4157612" y="3356450"/>
            <a:ext cx="1581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E3426-9299-4BFB-A3F7-ED455DE16F5A}"/>
              </a:ext>
            </a:extLst>
          </p:cNvPr>
          <p:cNvSpPr txBox="1"/>
          <p:nvPr/>
        </p:nvSpPr>
        <p:spPr>
          <a:xfrm>
            <a:off x="3960250" y="2397660"/>
            <a:ext cx="1575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new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E39A2-3A6D-41B1-91A5-691750F5717F}"/>
              </a:ext>
            </a:extLst>
          </p:cNvPr>
          <p:cNvSpPr txBox="1"/>
          <p:nvPr/>
        </p:nvSpPr>
        <p:spPr>
          <a:xfrm>
            <a:off x="4008276" y="4327963"/>
            <a:ext cx="118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now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85F63A-7FA9-4035-88DC-F357491D6251}"/>
              </a:ext>
            </a:extLst>
          </p:cNvPr>
          <p:cNvGrpSpPr/>
          <p:nvPr/>
        </p:nvGrpSpPr>
        <p:grpSpPr>
          <a:xfrm>
            <a:off x="5624347" y="5548062"/>
            <a:ext cx="3348776" cy="962098"/>
            <a:chOff x="5624347" y="5548062"/>
            <a:chExt cx="3348776" cy="962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F7838E-FC71-45C7-991F-02D6FF40BC46}"/>
                </a:ext>
              </a:extLst>
            </p:cNvPr>
            <p:cNvSpPr txBox="1"/>
            <p:nvPr/>
          </p:nvSpPr>
          <p:spPr>
            <a:xfrm>
              <a:off x="5624347" y="6140828"/>
              <a:ext cx="33487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Please go to the next slide</a:t>
              </a:r>
              <a:r>
                <a:rPr lang="en-US" dirty="0"/>
                <a:t>.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B7944D1-635B-4C07-977B-FF7229F2825A}"/>
                </a:ext>
              </a:extLst>
            </p:cNvPr>
            <p:cNvSpPr/>
            <p:nvPr/>
          </p:nvSpPr>
          <p:spPr>
            <a:xfrm>
              <a:off x="7708392" y="5548062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189791" y="1443206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157612" y="5412764"/>
            <a:ext cx="1031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4147261" y="3378485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E3426-9299-4BFB-A3F7-ED455DE16F5A}"/>
              </a:ext>
            </a:extLst>
          </p:cNvPr>
          <p:cNvSpPr txBox="1"/>
          <p:nvPr/>
        </p:nvSpPr>
        <p:spPr>
          <a:xfrm>
            <a:off x="4189791" y="2454362"/>
            <a:ext cx="1575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E39A2-3A6D-41B1-91A5-691750F5717F}"/>
              </a:ext>
            </a:extLst>
          </p:cNvPr>
          <p:cNvSpPr txBox="1"/>
          <p:nvPr/>
        </p:nvSpPr>
        <p:spPr>
          <a:xfrm>
            <a:off x="4062204" y="4380072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pretty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85F63A-7FA9-4035-88DC-F357491D6251}"/>
              </a:ext>
            </a:extLst>
          </p:cNvPr>
          <p:cNvGrpSpPr/>
          <p:nvPr/>
        </p:nvGrpSpPr>
        <p:grpSpPr>
          <a:xfrm>
            <a:off x="5624347" y="5548062"/>
            <a:ext cx="3348776" cy="962098"/>
            <a:chOff x="5624347" y="5548062"/>
            <a:chExt cx="3348776" cy="962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F7838E-FC71-45C7-991F-02D6FF40BC46}"/>
                </a:ext>
              </a:extLst>
            </p:cNvPr>
            <p:cNvSpPr txBox="1"/>
            <p:nvPr/>
          </p:nvSpPr>
          <p:spPr>
            <a:xfrm>
              <a:off x="5624347" y="6140828"/>
              <a:ext cx="33487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Please go to the next slide</a:t>
              </a:r>
              <a:r>
                <a:rPr lang="en-US" dirty="0"/>
                <a:t>.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B7944D1-635B-4C07-977B-FF7229F2825A}"/>
                </a:ext>
              </a:extLst>
            </p:cNvPr>
            <p:cNvSpPr/>
            <p:nvPr/>
          </p:nvSpPr>
          <p:spPr>
            <a:xfrm>
              <a:off x="7708392" y="5548062"/>
              <a:ext cx="978408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23136" y="1369624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131537" y="5383637"/>
            <a:ext cx="1466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918232" y="3287222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ride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E3426-9299-4BFB-A3F7-ED455DE16F5A}"/>
              </a:ext>
            </a:extLst>
          </p:cNvPr>
          <p:cNvSpPr txBox="1"/>
          <p:nvPr/>
        </p:nvSpPr>
        <p:spPr>
          <a:xfrm>
            <a:off x="4023136" y="2352430"/>
            <a:ext cx="1575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E39A2-3A6D-41B1-91A5-691750F5717F}"/>
              </a:ext>
            </a:extLst>
          </p:cNvPr>
          <p:cNvSpPr txBox="1"/>
          <p:nvPr/>
        </p:nvSpPr>
        <p:spPr>
          <a:xfrm>
            <a:off x="4023135" y="4318043"/>
            <a:ext cx="1466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say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A46F56D-C426-4E9F-BFC4-937670E3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520479" y="4455890"/>
            <a:ext cx="1954380" cy="19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95" y="432555"/>
            <a:ext cx="6672134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Whale Ride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862EC-775C-4A69-8897-A51AB0B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576707" y="2470356"/>
            <a:ext cx="3736658" cy="37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17150</TotalTime>
  <Words>2484</Words>
  <Application>Microsoft Office PowerPoint</Application>
  <PresentationFormat>On-screen Show (4:3)</PresentationFormat>
  <Paragraphs>254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Phonics of the Week</vt:lpstr>
      <vt:lpstr>wh </vt:lpstr>
      <vt:lpstr>PowerPoint Presentation</vt:lpstr>
      <vt:lpstr>Show What You Know! </vt:lpstr>
      <vt:lpstr> </vt:lpstr>
      <vt:lpstr> </vt:lpstr>
      <vt:lpstr> </vt:lpstr>
      <vt:lpstr> </vt:lpstr>
      <vt:lpstr>Whale Ride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471</cp:revision>
  <cp:lastPrinted>2021-07-09T21:38:24Z</cp:lastPrinted>
  <dcterms:created xsi:type="dcterms:W3CDTF">2012-04-20T18:25:02Z</dcterms:created>
  <dcterms:modified xsi:type="dcterms:W3CDTF">2021-08-12T20:42:10Z</dcterms:modified>
</cp:coreProperties>
</file>