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344" r:id="rId2"/>
    <p:sldId id="345" r:id="rId3"/>
    <p:sldId id="353" r:id="rId4"/>
    <p:sldId id="348" r:id="rId5"/>
    <p:sldId id="361" r:id="rId6"/>
    <p:sldId id="360" r:id="rId7"/>
    <p:sldId id="358" r:id="rId8"/>
    <p:sldId id="359" r:id="rId9"/>
    <p:sldId id="351" r:id="rId10"/>
    <p:sldId id="352" r:id="rId11"/>
  </p:sldIdLst>
  <p:sldSz cx="9144000" cy="6858000" type="screen4x3"/>
  <p:notesSz cx="6858000" cy="9144000"/>
  <p:custDataLst>
    <p:tags r:id="rId13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erri Whalen" initials="TW" lastIdx="14" clrIdx="0">
    <p:extLst>
      <p:ext uri="{19B8F6BF-5375-455C-9EA6-DF929625EA0E}">
        <p15:presenceInfo xmlns:p15="http://schemas.microsoft.com/office/powerpoint/2012/main" userId="S::twhalen@accelerate-academy.net::75a90bc9-9581-4a2a-8289-5fbb35d1163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3B80"/>
    <a:srgbClr val="003399"/>
    <a:srgbClr val="D60093"/>
    <a:srgbClr val="3B7ABE"/>
    <a:srgbClr val="182C6F"/>
    <a:srgbClr val="FCFCFC"/>
    <a:srgbClr val="000064"/>
    <a:srgbClr val="FF9627"/>
    <a:srgbClr val="9D6D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30" autoAdjust="0"/>
    <p:restoredTop sz="70975" autoAdjust="0"/>
  </p:normalViewPr>
  <p:slideViewPr>
    <p:cSldViewPr snapToGrid="0" snapToObjects="1">
      <p:cViewPr varScale="1">
        <p:scale>
          <a:sx n="81" d="100"/>
          <a:sy n="81" d="100"/>
        </p:scale>
        <p:origin x="241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55" d="100"/>
          <a:sy n="55" d="100"/>
        </p:scale>
        <p:origin x="2880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A8D203-957B-4E0D-BFEF-AC11BFDF7A2F}" type="datetimeFigureOut">
              <a:rPr lang="en-US" smtClean="0"/>
              <a:t>8/12/2021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13B794-5A4F-4F47-9EB8-2D6C2FE8DF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666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Tell the student that we are going to review the phonogram </a:t>
            </a:r>
            <a:r>
              <a:rPr lang="en-US" dirty="0" err="1"/>
              <a:t>ch</a:t>
            </a:r>
            <a:r>
              <a:rPr lang="en-US" dirty="0"/>
              <a:t>, sound out words, review our sight words and complete a story retell for </a:t>
            </a:r>
            <a:r>
              <a:rPr lang="en-US" u="sng" dirty="0"/>
              <a:t>Choo, Choo!</a:t>
            </a:r>
          </a:p>
          <a:p>
            <a:endParaRPr lang="en-US" u="sng" dirty="0"/>
          </a:p>
          <a:p>
            <a:r>
              <a:rPr lang="en-US" u="none" dirty="0"/>
              <a:t>Click to go to the next slide.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3B794-5A4F-4F47-9EB8-2D6C2FE8DF1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732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Ask – “Do you have any questions about anything that you learned in this lesson?”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3B794-5A4F-4F47-9EB8-2D6C2FE8DF1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5367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Notes to Teacher:</a:t>
            </a: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b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to bring the letters ‘</a:t>
            </a:r>
            <a:r>
              <a:rPr lang="en-US" sz="18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ch</a:t>
            </a: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’ to the slide.</a:t>
            </a:r>
          </a:p>
          <a:p>
            <a:endParaRPr lang="en-US" sz="18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Teacher: “Point to the letters on the screen.  “What sound does ‘</a:t>
            </a:r>
            <a:r>
              <a:rPr lang="en-US" sz="18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ch</a:t>
            </a: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’ make?  (Student will answer /</a:t>
            </a:r>
            <a:r>
              <a:rPr lang="en-US" sz="18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ch</a:t>
            </a: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/.)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If student is struggling with this phonogram: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(Point to the phonogram -</a:t>
            </a:r>
            <a:r>
              <a:rPr lang="en-US" sz="18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ch.</a:t>
            </a: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)  “/Ch/ like in </a:t>
            </a:r>
            <a:r>
              <a:rPr lang="en-US" sz="1800" u="sng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ch</a:t>
            </a: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in.”</a:t>
            </a:r>
            <a:r>
              <a:rPr lang="en-US" sz="18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(Student repeats.)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If student is struggling, teacher will model making the /</a:t>
            </a:r>
            <a:r>
              <a:rPr lang="en-US" sz="18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ch</a:t>
            </a: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/ sound and have the student repeat: /</a:t>
            </a:r>
            <a:r>
              <a:rPr lang="en-US" sz="18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ch</a:t>
            </a: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/ like in </a:t>
            </a:r>
            <a:r>
              <a:rPr lang="en-US" sz="1800" u="sng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ch</a:t>
            </a: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in /</a:t>
            </a:r>
            <a:r>
              <a:rPr lang="en-US" sz="18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ch</a:t>
            </a: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/, /</a:t>
            </a:r>
            <a:r>
              <a:rPr lang="en-US" sz="18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ch</a:t>
            </a: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/, /</a:t>
            </a:r>
            <a:r>
              <a:rPr lang="en-US" sz="18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ch</a:t>
            </a: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/.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to show a picture of a chin.  When it appears on the screen, ask, “What is this?” When student responds “chin,” applaud his/her answer.  If student does not respond correctly, teacher will tell student that it is a picture of a chin.  Click to show the word “</a:t>
            </a:r>
            <a:r>
              <a:rPr lang="en-US" sz="1800" u="sng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ch</a:t>
            </a: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in.”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to show the next image –cherry.   When it appears on the screen, ask, “What do you see?” If student responds “cherry,” applaud his/her answer.  If student does not respond correctly, teacher will tell student that it is a picture of a cherry.  Click to show the word “</a:t>
            </a:r>
            <a:r>
              <a:rPr lang="en-US" sz="1800" u="sng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ch</a:t>
            </a: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erry.”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Applaud student’s efforts.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to go to the next slide.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3B794-5A4F-4F47-9EB8-2D6C2FE8DF1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5381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Notes to Teacher: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b="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b="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to bring the letters to the slide.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b="1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Teacher: “What sound does ‘</a:t>
            </a:r>
            <a:r>
              <a:rPr lang="en-US" sz="18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ch</a:t>
            </a: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’ make?”  (/Ch/.)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If student is still unsure, remind him/her by saying “Ch says /</a:t>
            </a:r>
            <a:r>
              <a:rPr lang="en-US" sz="18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ch</a:t>
            </a: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/.”  (Student should repeat teacher.)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to show a picture of a pencil.  Ask: “What is this?”  (Pencil.)  Applaud correct answer or assist in telling the correct name for the picture.  Click to show the word pencil.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to show a chair.  Ask: “What is this?”  (Chair.)  Applaud correct answer or assist in telling the correct name for the picture.  Click to show the word chair.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After identifying the pictures (pencil and chair,) ask: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Teacher: “Which picture begins with the /</a:t>
            </a:r>
            <a:r>
              <a:rPr lang="en-US" sz="18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ch</a:t>
            </a: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/ sound?” (Chair.)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If student is struggling to name the picture that begins with /</a:t>
            </a:r>
            <a:r>
              <a:rPr lang="en-US" sz="18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ch</a:t>
            </a: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/, teacher will assist by saying each picture name and asking if it begins with /</a:t>
            </a:r>
            <a:r>
              <a:rPr lang="en-US" sz="18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ch</a:t>
            </a: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/?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- “Pencil– Does it begin with /</a:t>
            </a:r>
            <a:r>
              <a:rPr lang="en-US" sz="18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ch</a:t>
            </a: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/?” (No.)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- “Chair- Does it begin with /</a:t>
            </a:r>
            <a:r>
              <a:rPr lang="en-US" sz="18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ch</a:t>
            </a: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/?” (Yes.)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to remove the pencil from the screen.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Teacher will applaud efforts of student. 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to go to the next slide.</a:t>
            </a:r>
            <a:endParaRPr lang="en-US" sz="1800" b="1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3B794-5A4F-4F47-9EB8-2D6C2FE8DF1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603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Notes to Teacher: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Teacher: “Let’s look at some more pictures.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Click to show watch. 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Ask: “What is this?” (Watch.)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“Does watch end in /</a:t>
            </a:r>
            <a:r>
              <a:rPr lang="en-US" sz="18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ch</a:t>
            </a: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/?” (Yes.)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Click to show glue.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Ask: “What is this?” (Glue.)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“Does glue end in /</a:t>
            </a:r>
            <a:r>
              <a:rPr lang="en-US" sz="18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ch</a:t>
            </a: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/?” (No.)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Click to show beach.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Ask: “What is this?” (Beach.)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“Does beach end with /</a:t>
            </a:r>
            <a:r>
              <a:rPr lang="en-US" sz="18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ch</a:t>
            </a: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/? (Yes.)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Click to take the glue off of the slide.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Teacher: “This week, we talked about the ‘</a:t>
            </a:r>
            <a:r>
              <a:rPr lang="en-US" sz="18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ch</a:t>
            </a: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’ sound.”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Click to show the chick.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Teacher: “Some words begin with /</a:t>
            </a:r>
            <a:r>
              <a:rPr lang="en-US" sz="18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ch</a:t>
            </a: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/, like chick.” 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Click to show inch.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Teacher: “Some words end with /</a:t>
            </a:r>
            <a:r>
              <a:rPr lang="en-US" sz="18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ch</a:t>
            </a: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/, like inch.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Applaud student’s effort.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Click to move to the next slide.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3B794-5A4F-4F47-9EB8-2D6C2FE8DF1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225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Notes to Teacher: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i="0" dirty="0">
              <a:effectLst/>
              <a:latin typeface="Roboto" panose="02000000000000000000" pitchFamily="2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Click to show the image of an ear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Teacher: “Do you remember what good writer’s do?”  (They listen for the sounds in words and write down the letters for each sound they hear.)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Click to show the picture of the picture of the sun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Ask: “What is this?”  (Sun.)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Teacher: “Say the word sun.” (Student says ‘sun.”)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“Let’s stretch the word out so we can ear each sound.  /s/, /u/, /n/.  Sun.”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Click to show a picture of the pencil and paper.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Teacher: “Now, let’s get out a piece of paper and a pencil and write down the letter we hear for each sound.”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If student is ready, allow him/her to sound out the word and write down each sound’s letter.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If student is not ready, assist him/her in sounding out each word and figuring out what letter to write down.  Encourage him/her to stretch out the word and identify that sound’s letter.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/s/ = s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to show the s.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/u/ = u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to show the u.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/n/ = n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to show the n.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to show an arrow and the word sun.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 u n = sun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Applaud student’s effort.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Click to move to the next slide.</a:t>
            </a:r>
            <a:endParaRPr lang="en-US" b="1" i="0" dirty="0">
              <a:effectLst/>
              <a:latin typeface="Roboto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3B794-5A4F-4F47-9EB8-2D6C2FE8DF1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0514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Notes to Teacher: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Click to show the images of the children listening.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Click to show the image of the hat.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Ask: “What is this?”  (Hat.)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Teacher: “Say the word hat.” (Student says ‘hat.”)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“Let’s stretch the word out so we can ear each sound.  /h/, /a/, /t/.  Hat.”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Click to show a picture of the pencil and paper.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Teacher: “Now, let’s write down the letter we hear for each sound.”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If student is ready, allow him/her to sound out the word and write down each sound’s letter.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If student is not ready, assist him/her in sounding out each word and figuring out what letter to write down.  Encourage him/her to stretch out the word and identify that sound’s letter.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to show the h.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/h/ = h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to show the a.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/a/ = a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b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to show the t.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/t/ = t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to show an arrow and the word hat.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h a t = hat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Applaud student’s effort.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Click to move to the next slide.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3B794-5A4F-4F47-9EB8-2D6C2FE8DF1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3273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Notes to Teacher:</a:t>
            </a: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Teacher says: “Let’s look at our sight words from this week.”  (There are 3 words on this slide.)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to show the word “ride.”– When it appears on the screen, ask: “What word do you see?”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When student responds “ride,” applaud his/her answer. 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If student does not respond correctly, teacher will tell the student that the word is “ride.”  Have student say the word “ride.” (Student repeats.)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to show the next word, “say.” - When it appears on the screen, ask: “What word do you see?” 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When student responds “say,” applaud his/her answer. 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If student does not respond correctly, teacher will tell the student that the word is “say.”  Have student say the word “say” (Student repeats.)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to show the final word, “so.” – When it appears on the screen, ask: “What word do you see?” 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When student responds “so,” applaud his/her answer. 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If student does not respond correctly, teacher will tell the student that the word is “so.”  Have student say the word “so.”  (Student repeats.)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Applaud student’s effort.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to go to the next slide.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3B794-5A4F-4F47-9EB8-2D6C2FE8DF1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1842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en-US" sz="18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Notes to Teacher:</a:t>
            </a: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 If student is ready, allow him/her to read each sentence to you.  If student is not ready, assist him/her in reading. 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-Click to make the sentence appear on the slide with image: </a:t>
            </a:r>
            <a:r>
              <a:rPr lang="en-US" sz="18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She can </a:t>
            </a:r>
            <a:r>
              <a:rPr lang="en-US" sz="1800" b="1" u="sng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ride</a:t>
            </a:r>
            <a:r>
              <a:rPr lang="en-US" sz="18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the bike.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Applaud all efforts.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to move to next slide.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3B794-5A4F-4F47-9EB8-2D6C2FE8DF1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6594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Notes to Teacher: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11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Teacher: </a:t>
            </a:r>
            <a:r>
              <a:rPr lang="en-US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“This week, you read the story, </a:t>
            </a:r>
            <a:r>
              <a:rPr lang="en-US" sz="1100" u="sng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Choo, Choo!</a:t>
            </a:r>
            <a:r>
              <a:rPr lang="en-US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 Let’s use our strategy to retell the story together.”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to bring the images to the slide.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“Let’s work on our story retell together.”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Characters: “Who were the characters in the story?”  (Characters: There were three children in the story.)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Setting: “What was the setting of the story?  Where did it take place?”  (The story took place outside.)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Problem – “What was the problem in the story?”  (There were not any problems in the story.  The characters had a lot to see.)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Events: “What happened in the story?”  (The characters were riding and seeing a lot of things.)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914400" algn="l"/>
              </a:tabLst>
            </a:pPr>
            <a:r>
              <a:rPr lang="en-US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The rode in a car, a bus, a boat and on a train.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914400" algn="l"/>
              </a:tabLst>
            </a:pPr>
            <a:r>
              <a:rPr lang="en-US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They saw a farm, a city and an ocean.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Ending: “What happened at the end of the story?”  (The children were standing outside looking around.  One child was looking through binoculars.)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Connection: Possible questions to ask to help student to connect to this story: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914400" algn="l"/>
              </a:tabLst>
            </a:pPr>
            <a:r>
              <a:rPr lang="en-US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How do you get from one place to another? (Possible answers: walk, ride a bike and/or scooter and/or ride in a car, bus, train or boat.)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914400" algn="l"/>
              </a:tabLst>
            </a:pPr>
            <a:r>
              <a:rPr lang="en-US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What are some things that you see when you are going from one place to another?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914400" algn="l"/>
              </a:tabLst>
            </a:pPr>
            <a:r>
              <a:rPr lang="en-US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What was your favorite part of the story?  Why?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Main Idea: What is this story about?  (This story talks about what each character sees as he/she is riding in a car, bus, train or boat.)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Applaud student’s efforts in completing this story retell.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to the next slide.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3B794-5A4F-4F47-9EB8-2D6C2FE8DF1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096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3037-0BF7-5C43-B4C6-7CEA18ED8560}" type="datetimeFigureOut">
              <a:rPr lang="en-US" smtClean="0"/>
              <a:t>8/12/2021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150E7B-3477-0145-B66C-8BC65CD89B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619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3037-0BF7-5C43-B4C6-7CEA18ED8560}" type="datetimeFigureOut">
              <a:rPr lang="en-US" smtClean="0"/>
              <a:t>8/12/2021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150E7B-3477-0145-B66C-8BC65CD89B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024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3037-0BF7-5C43-B4C6-7CEA18ED8560}" type="datetimeFigureOut">
              <a:rPr lang="en-US" smtClean="0"/>
              <a:t>8/12/2021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150E7B-3477-0145-B66C-8BC65CD89B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245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3037-0BF7-5C43-B4C6-7CEA18ED8560}" type="datetimeFigureOut">
              <a:rPr lang="en-US" smtClean="0"/>
              <a:t>8/12/2021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150E7B-3477-0145-B66C-8BC65CD89B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138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3037-0BF7-5C43-B4C6-7CEA18ED8560}" type="datetimeFigureOut">
              <a:rPr lang="en-US" smtClean="0"/>
              <a:t>8/12/2021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150E7B-3477-0145-B66C-8BC65CD89B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0158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3037-0BF7-5C43-B4C6-7CEA18ED8560}" type="datetimeFigureOut">
              <a:rPr lang="en-US" smtClean="0"/>
              <a:t>8/12/2021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150E7B-3477-0145-B66C-8BC65CD89B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2635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3037-0BF7-5C43-B4C6-7CEA18ED8560}" type="datetimeFigureOut">
              <a:rPr lang="en-US" smtClean="0"/>
              <a:t>8/12/2021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150E7B-3477-0145-B66C-8BC65CD89B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3600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3037-0BF7-5C43-B4C6-7CEA18ED8560}" type="datetimeFigureOut">
              <a:rPr lang="en-US" smtClean="0"/>
              <a:t>8/12/2021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150E7B-3477-0145-B66C-8BC65CD89B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458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3037-0BF7-5C43-B4C6-7CEA18ED8560}" type="datetimeFigureOut">
              <a:rPr lang="en-US" smtClean="0"/>
              <a:t>8/12/2021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150E7B-3477-0145-B66C-8BC65CD89B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805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3037-0BF7-5C43-B4C6-7CEA18ED8560}" type="datetimeFigureOut">
              <a:rPr lang="en-US" smtClean="0"/>
              <a:t>8/12/2021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150E7B-3477-0145-B66C-8BC65CD89B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281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3037-0BF7-5C43-B4C6-7CEA18ED8560}" type="datetimeFigureOut">
              <a:rPr lang="en-US" smtClean="0"/>
              <a:t>8/12/2021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150E7B-3477-0145-B66C-8BC65CD89B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092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7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5/2012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7" name="Picture 6" descr="sign_pic.jp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957" y="6126163"/>
            <a:ext cx="469245" cy="595311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6364853" y="6413698"/>
            <a:ext cx="208949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HOST: MOLLY ENOCKSON </a:t>
            </a:r>
          </a:p>
        </p:txBody>
      </p:sp>
    </p:spTree>
    <p:extLst>
      <p:ext uri="{BB962C8B-B14F-4D97-AF65-F5344CB8AC3E}">
        <p14:creationId xmlns:p14="http://schemas.microsoft.com/office/powerpoint/2010/main" val="1540261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182C6F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3B7ABE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3B7ABE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3B7ABE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3B7ABE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3B7ABE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D13B7-8E9E-42BB-8F4D-0CCE2645500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dirty="0">
                <a:latin typeface="Comic Sans MS" panose="030F0902030302020204" pitchFamily="66" charset="0"/>
              </a:rPr>
              <a:t>Phonics of the Week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E881EE-D65D-48D7-8CA4-D12A9075449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Comic Sans MS" panose="030F0902030302020204" pitchFamily="66" charset="0"/>
              </a:rPr>
              <a:t>Ch</a:t>
            </a:r>
          </a:p>
        </p:txBody>
      </p:sp>
    </p:spTree>
    <p:extLst>
      <p:ext uri="{BB962C8B-B14F-4D97-AF65-F5344CB8AC3E}">
        <p14:creationId xmlns:p14="http://schemas.microsoft.com/office/powerpoint/2010/main" val="33285512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D13B7-8E9E-42BB-8F4D-0CCE2645500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dirty="0">
                <a:latin typeface="Comic Sans MS" panose="030F0902030302020204" pitchFamily="66" charset="0"/>
              </a:rPr>
              <a:t>Q &amp; 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E881EE-D65D-48D7-8CA4-D12A9075449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Comic Sans MS" panose="030F0902030302020204" pitchFamily="66" charset="0"/>
              </a:rPr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3717781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717C2-5DBC-4E59-8BB3-763F8AC63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461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5300" u="sng" dirty="0">
                <a:latin typeface="Comic Sans MS" panose="030F0702030302020204" pitchFamily="66" charset="0"/>
              </a:rPr>
              <a:t>Ch</a:t>
            </a:r>
            <a:r>
              <a:rPr lang="en-US" sz="5300" dirty="0">
                <a:latin typeface="Comic Sans MS" panose="030F0702030302020204" pitchFamily="66" charset="0"/>
              </a:rPr>
              <a:t>eck It Out!</a:t>
            </a:r>
            <a:br>
              <a:rPr lang="en-US" dirty="0">
                <a:latin typeface="Comic Sans MS" panose="030F0702030302020204" pitchFamily="66" charset="0"/>
              </a:rPr>
            </a:b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E5DBD73-073C-4FEA-9C36-29EF6C2E911E}"/>
              </a:ext>
            </a:extLst>
          </p:cNvPr>
          <p:cNvSpPr txBox="1"/>
          <p:nvPr/>
        </p:nvSpPr>
        <p:spPr>
          <a:xfrm>
            <a:off x="6936827" y="4446437"/>
            <a:ext cx="146733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u="sng" dirty="0">
                <a:latin typeface="Comic Sans MS" panose="030F0702030302020204" pitchFamily="66" charset="0"/>
              </a:rPr>
              <a:t>ch</a:t>
            </a:r>
            <a:r>
              <a:rPr lang="en-US" sz="3000" dirty="0">
                <a:latin typeface="Comic Sans MS" panose="030F0702030302020204" pitchFamily="66" charset="0"/>
              </a:rPr>
              <a:t>erry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3CD618-EA38-4796-AC51-5FFACD2AA308}"/>
              </a:ext>
            </a:extLst>
          </p:cNvPr>
          <p:cNvSpPr txBox="1"/>
          <p:nvPr/>
        </p:nvSpPr>
        <p:spPr>
          <a:xfrm>
            <a:off x="1142969" y="4446437"/>
            <a:ext cx="12150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u="sng" dirty="0">
                <a:latin typeface="Comic Sans MS" panose="030F0702030302020204" pitchFamily="66" charset="0"/>
              </a:rPr>
              <a:t>ch</a:t>
            </a:r>
            <a:r>
              <a:rPr lang="en-US" sz="3000" dirty="0">
                <a:latin typeface="Comic Sans MS" panose="030F0702030302020204" pitchFamily="66" charset="0"/>
              </a:rPr>
              <a:t>in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164FC12-9A56-429D-80E3-04DBC404AF7D}"/>
              </a:ext>
            </a:extLst>
          </p:cNvPr>
          <p:cNvGrpSpPr/>
          <p:nvPr/>
        </p:nvGrpSpPr>
        <p:grpSpPr>
          <a:xfrm>
            <a:off x="3402001" y="2373718"/>
            <a:ext cx="2042286" cy="2110563"/>
            <a:chOff x="3402001" y="2373718"/>
            <a:chExt cx="2042286" cy="2110563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0A49B12F-3610-46D1-A657-D12417C29D7C}"/>
                </a:ext>
              </a:extLst>
            </p:cNvPr>
            <p:cNvSpPr/>
            <p:nvPr/>
          </p:nvSpPr>
          <p:spPr>
            <a:xfrm>
              <a:off x="3402001" y="2373718"/>
              <a:ext cx="2042286" cy="2110563"/>
            </a:xfrm>
            <a:prstGeom prst="ellipse">
              <a:avLst/>
            </a:prstGeom>
            <a:noFill/>
            <a:ln w="381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ABE2D8F-C0AF-4E29-B8F5-6E443AC50CA6}"/>
                </a:ext>
              </a:extLst>
            </p:cNvPr>
            <p:cNvSpPr txBox="1"/>
            <p:nvPr/>
          </p:nvSpPr>
          <p:spPr>
            <a:xfrm>
              <a:off x="3959438" y="2906092"/>
              <a:ext cx="103951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err="1">
                  <a:latin typeface="Comic Sans MS" panose="030F0702030302020204" pitchFamily="66" charset="0"/>
                </a:rPr>
                <a:t>ch</a:t>
              </a:r>
              <a:endParaRPr lang="en-US" sz="5400" b="1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8B83DA6-2F5C-4CB7-9465-79CFCB137724}"/>
              </a:ext>
            </a:extLst>
          </p:cNvPr>
          <p:cNvGrpSpPr/>
          <p:nvPr/>
        </p:nvGrpSpPr>
        <p:grpSpPr>
          <a:xfrm>
            <a:off x="186178" y="1680716"/>
            <a:ext cx="2485141" cy="2485141"/>
            <a:chOff x="186178" y="1680716"/>
            <a:chExt cx="2485141" cy="2485141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6E20D5F0-5014-4507-9C92-503857622A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/>
          </p:blipFill>
          <p:spPr bwMode="auto">
            <a:xfrm>
              <a:off x="186178" y="1680716"/>
              <a:ext cx="2485141" cy="24851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85667E33-D1ED-43E2-B200-8F98A88CD4EB}"/>
                </a:ext>
              </a:extLst>
            </p:cNvPr>
            <p:cNvCxnSpPr/>
            <p:nvPr/>
          </p:nvCxnSpPr>
          <p:spPr>
            <a:xfrm flipV="1">
              <a:off x="992129" y="3367757"/>
              <a:ext cx="772876" cy="461665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8" name="Picture 4">
            <a:extLst>
              <a:ext uri="{FF2B5EF4-FFF2-40B4-BE49-F238E27FC236}">
                <a16:creationId xmlns:a16="http://schemas.microsoft.com/office/drawing/2014/main" id="{6E1D4209-7418-44C3-BA0F-A8B7BC65DD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/>
        </p:blipFill>
        <p:spPr bwMode="auto">
          <a:xfrm>
            <a:off x="7074561" y="1698631"/>
            <a:ext cx="1108967" cy="2414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9120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24648FD-17AC-4092-8EF9-1C996FDEB931}"/>
              </a:ext>
            </a:extLst>
          </p:cNvPr>
          <p:cNvSpPr txBox="1"/>
          <p:nvPr/>
        </p:nvSpPr>
        <p:spPr>
          <a:xfrm>
            <a:off x="359228" y="373413"/>
            <a:ext cx="842554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>
                <a:solidFill>
                  <a:srgbClr val="003399"/>
                </a:solidFill>
                <a:latin typeface="Comic Sans MS" panose="030F0702030302020204" pitchFamily="66" charset="0"/>
              </a:rPr>
              <a:t>Let’s Practice - </a:t>
            </a:r>
            <a:r>
              <a:rPr lang="en-US" sz="5000" dirty="0" err="1">
                <a:solidFill>
                  <a:srgbClr val="003399"/>
                </a:solidFill>
                <a:latin typeface="Comic Sans MS" panose="030F0702030302020204" pitchFamily="66" charset="0"/>
              </a:rPr>
              <a:t>ch</a:t>
            </a:r>
            <a:endParaRPr lang="en-US" sz="5000" dirty="0">
              <a:solidFill>
                <a:srgbClr val="003399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CF0051E-67C0-4454-82D1-0FBE2BA6DF78}"/>
              </a:ext>
            </a:extLst>
          </p:cNvPr>
          <p:cNvSpPr txBox="1"/>
          <p:nvPr/>
        </p:nvSpPr>
        <p:spPr>
          <a:xfrm>
            <a:off x="1531728" y="4955878"/>
            <a:ext cx="201048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Comic Sans MS" panose="030F0702030302020204" pitchFamily="66" charset="0"/>
              </a:rPr>
              <a:t>pencil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85D780-D242-4743-8261-BBB70E289FCF}"/>
              </a:ext>
            </a:extLst>
          </p:cNvPr>
          <p:cNvSpPr txBox="1"/>
          <p:nvPr/>
        </p:nvSpPr>
        <p:spPr>
          <a:xfrm>
            <a:off x="6762990" y="4955878"/>
            <a:ext cx="109356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latin typeface="Comic Sans MS" panose="030F0702030302020204" pitchFamily="66" charset="0"/>
              </a:rPr>
              <a:t>chair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4B8D43C5-E5B1-492B-9603-E5D3361974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 rot="1069818">
            <a:off x="674612" y="2171734"/>
            <a:ext cx="2823191" cy="206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DC33E636-0F3F-4FF1-ABBA-5F58F8483D23}"/>
              </a:ext>
            </a:extLst>
          </p:cNvPr>
          <p:cNvGrpSpPr/>
          <p:nvPr/>
        </p:nvGrpSpPr>
        <p:grpSpPr>
          <a:xfrm>
            <a:off x="3869815" y="3013676"/>
            <a:ext cx="1300283" cy="1180909"/>
            <a:chOff x="3869815" y="3013676"/>
            <a:chExt cx="1300283" cy="1180909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C87255D-FCD9-42D0-804B-347CE1ABF465}"/>
                </a:ext>
              </a:extLst>
            </p:cNvPr>
            <p:cNvSpPr txBox="1"/>
            <p:nvPr/>
          </p:nvSpPr>
          <p:spPr>
            <a:xfrm>
              <a:off x="4085577" y="3117277"/>
              <a:ext cx="1084521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000" dirty="0" err="1">
                  <a:latin typeface="Comic Sans MS" panose="030F0702030302020204" pitchFamily="66" charset="0"/>
                </a:rPr>
                <a:t>ch</a:t>
              </a:r>
              <a:endParaRPr lang="en-US" sz="5000" dirty="0">
                <a:latin typeface="Comic Sans MS" panose="030F0702030302020204" pitchFamily="66" charset="0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2936A7A4-2018-4219-8B08-1316B1CB8CCC}"/>
                </a:ext>
              </a:extLst>
            </p:cNvPr>
            <p:cNvSpPr/>
            <p:nvPr/>
          </p:nvSpPr>
          <p:spPr>
            <a:xfrm>
              <a:off x="3869815" y="3013676"/>
              <a:ext cx="1300283" cy="1180909"/>
            </a:xfrm>
            <a:prstGeom prst="ellipse">
              <a:avLst/>
            </a:prstGeom>
            <a:noFill/>
            <a:ln w="38100">
              <a:solidFill>
                <a:srgbClr val="283B8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52" name="Picture 4">
            <a:extLst>
              <a:ext uri="{FF2B5EF4-FFF2-40B4-BE49-F238E27FC236}">
                <a16:creationId xmlns:a16="http://schemas.microsoft.com/office/drawing/2014/main" id="{E875F189-6AD4-44E4-B359-98932D503B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/>
        </p:blipFill>
        <p:spPr bwMode="auto">
          <a:xfrm>
            <a:off x="6097406" y="1564274"/>
            <a:ext cx="2424738" cy="3351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6603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036EE-1E90-4BF1-B5BF-4699F17A5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>
                <a:latin typeface="Comic Sans MS" panose="030F0702030302020204" pitchFamily="66" charset="0"/>
              </a:rPr>
            </a:b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236C7E-4CF7-47B0-9EF0-7409421C14A4}"/>
              </a:ext>
            </a:extLst>
          </p:cNvPr>
          <p:cNvSpPr txBox="1"/>
          <p:nvPr/>
        </p:nvSpPr>
        <p:spPr>
          <a:xfrm>
            <a:off x="3100283" y="462821"/>
            <a:ext cx="2943434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>
                <a:solidFill>
                  <a:srgbClr val="283B80"/>
                </a:solidFill>
                <a:latin typeface="Comic Sans MS" panose="030F0702030302020204" pitchFamily="66" charset="0"/>
              </a:rPr>
              <a:t>Ch Work!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81A4D65-E533-40A4-9146-65153777B877}"/>
              </a:ext>
            </a:extLst>
          </p:cNvPr>
          <p:cNvGrpSpPr/>
          <p:nvPr/>
        </p:nvGrpSpPr>
        <p:grpSpPr>
          <a:xfrm>
            <a:off x="457200" y="1324595"/>
            <a:ext cx="2949678" cy="3109804"/>
            <a:chOff x="457200" y="1139079"/>
            <a:chExt cx="2949678" cy="3109804"/>
          </a:xfrm>
        </p:grpSpPr>
        <p:pic>
          <p:nvPicPr>
            <p:cNvPr id="14" name="Picture 2">
              <a:extLst>
                <a:ext uri="{FF2B5EF4-FFF2-40B4-BE49-F238E27FC236}">
                  <a16:creationId xmlns:a16="http://schemas.microsoft.com/office/drawing/2014/main" id="{7E44F70E-7888-4852-8CDC-4C2E58FD484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/>
          </p:blipFill>
          <p:spPr bwMode="auto">
            <a:xfrm>
              <a:off x="457200" y="1299205"/>
              <a:ext cx="2949678" cy="29496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16265F9-3B94-46E2-AE5D-2EAB3CF6A345}"/>
                </a:ext>
              </a:extLst>
            </p:cNvPr>
            <p:cNvSpPr txBox="1"/>
            <p:nvPr/>
          </p:nvSpPr>
          <p:spPr>
            <a:xfrm>
              <a:off x="1309112" y="1139079"/>
              <a:ext cx="1245854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00" dirty="0">
                  <a:latin typeface="Comic Sans MS" panose="030F0702030302020204" pitchFamily="66" charset="0"/>
                </a:rPr>
                <a:t>watch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8E76408-CBD4-4895-9A5E-E180D6F4A5AA}"/>
              </a:ext>
            </a:extLst>
          </p:cNvPr>
          <p:cNvGrpSpPr/>
          <p:nvPr/>
        </p:nvGrpSpPr>
        <p:grpSpPr>
          <a:xfrm>
            <a:off x="6321442" y="920596"/>
            <a:ext cx="2791314" cy="3493516"/>
            <a:chOff x="6109902" y="483399"/>
            <a:chExt cx="2791314" cy="3493516"/>
          </a:xfrm>
        </p:grpSpPr>
        <p:pic>
          <p:nvPicPr>
            <p:cNvPr id="15" name="Picture 4">
              <a:extLst>
                <a:ext uri="{FF2B5EF4-FFF2-40B4-BE49-F238E27FC236}">
                  <a16:creationId xmlns:a16="http://schemas.microsoft.com/office/drawing/2014/main" id="{ADFB529C-0FC3-482D-8902-13397C3ACB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/>
          </p:blipFill>
          <p:spPr bwMode="auto">
            <a:xfrm>
              <a:off x="6109902" y="1185601"/>
              <a:ext cx="2791314" cy="27913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24F1122-40BD-48D7-9CC9-D3AB01B6D6D2}"/>
                </a:ext>
              </a:extLst>
            </p:cNvPr>
            <p:cNvSpPr txBox="1"/>
            <p:nvPr/>
          </p:nvSpPr>
          <p:spPr>
            <a:xfrm>
              <a:off x="7053351" y="483399"/>
              <a:ext cx="904415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00" dirty="0">
                  <a:latin typeface="Comic Sans MS" panose="030F0702030302020204" pitchFamily="66" charset="0"/>
                </a:rPr>
                <a:t>glue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990014B-017E-4491-B0A3-1F6EABDE8D85}"/>
              </a:ext>
            </a:extLst>
          </p:cNvPr>
          <p:cNvGrpSpPr/>
          <p:nvPr/>
        </p:nvGrpSpPr>
        <p:grpSpPr>
          <a:xfrm>
            <a:off x="1688296" y="3798089"/>
            <a:ext cx="5323679" cy="2773477"/>
            <a:chOff x="1910160" y="3720157"/>
            <a:chExt cx="5323679" cy="2773477"/>
          </a:xfrm>
        </p:grpSpPr>
        <p:pic>
          <p:nvPicPr>
            <p:cNvPr id="16" name="Picture 6">
              <a:extLst>
                <a:ext uri="{FF2B5EF4-FFF2-40B4-BE49-F238E27FC236}">
                  <a16:creationId xmlns:a16="http://schemas.microsoft.com/office/drawing/2014/main" id="{0F21648B-4F62-4C13-B2B8-12DAA7A155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/>
          </p:blipFill>
          <p:spPr bwMode="auto">
            <a:xfrm>
              <a:off x="1910160" y="4614601"/>
              <a:ext cx="5323679" cy="18790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CE00E05-102E-4540-9AE3-AC5970BE8BD0}"/>
                </a:ext>
              </a:extLst>
            </p:cNvPr>
            <p:cNvSpPr txBox="1"/>
            <p:nvPr/>
          </p:nvSpPr>
          <p:spPr>
            <a:xfrm>
              <a:off x="3912768" y="3720157"/>
              <a:ext cx="1239442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00" dirty="0">
                  <a:latin typeface="Comic Sans MS" panose="030F0702030302020204" pitchFamily="66" charset="0"/>
                </a:rPr>
                <a:t>beach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8BA909D8-8C7C-442A-A008-9722E1B7143C}"/>
              </a:ext>
            </a:extLst>
          </p:cNvPr>
          <p:cNvGrpSpPr/>
          <p:nvPr/>
        </p:nvGrpSpPr>
        <p:grpSpPr>
          <a:xfrm>
            <a:off x="72131" y="1169657"/>
            <a:ext cx="3645868" cy="4337676"/>
            <a:chOff x="608008" y="1402920"/>
            <a:chExt cx="3645868" cy="4337676"/>
          </a:xfrm>
        </p:grpSpPr>
        <p:pic>
          <p:nvPicPr>
            <p:cNvPr id="3080" name="Picture 8">
              <a:extLst>
                <a:ext uri="{FF2B5EF4-FFF2-40B4-BE49-F238E27FC236}">
                  <a16:creationId xmlns:a16="http://schemas.microsoft.com/office/drawing/2014/main" id="{A6A4702A-6F29-4BDB-B41B-320F3AF555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/>
            <a:srcRect/>
            <a:stretch/>
          </p:blipFill>
          <p:spPr bwMode="auto">
            <a:xfrm>
              <a:off x="608008" y="1402920"/>
              <a:ext cx="3645868" cy="36458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058B505-9115-49CF-A726-E86E3AEB89FA}"/>
                </a:ext>
              </a:extLst>
            </p:cNvPr>
            <p:cNvSpPr txBox="1"/>
            <p:nvPr/>
          </p:nvSpPr>
          <p:spPr>
            <a:xfrm>
              <a:off x="1982669" y="5186598"/>
              <a:ext cx="1117614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00" u="sng" dirty="0">
                  <a:latin typeface="Comic Sans MS" panose="030F0702030302020204" pitchFamily="66" charset="0"/>
                </a:rPr>
                <a:t>ch</a:t>
              </a:r>
              <a:r>
                <a:rPr lang="en-US" sz="3000" dirty="0">
                  <a:latin typeface="Comic Sans MS" panose="030F0702030302020204" pitchFamily="66" charset="0"/>
                </a:rPr>
                <a:t>ick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FA724DE3-93F2-42B6-B853-2BF1064F2443}"/>
              </a:ext>
            </a:extLst>
          </p:cNvPr>
          <p:cNvGrpSpPr/>
          <p:nvPr/>
        </p:nvGrpSpPr>
        <p:grpSpPr>
          <a:xfrm>
            <a:off x="4620902" y="3798089"/>
            <a:ext cx="4033604" cy="2482218"/>
            <a:chOff x="4660412" y="3970128"/>
            <a:chExt cx="4033604" cy="2482218"/>
          </a:xfrm>
        </p:grpSpPr>
        <p:pic>
          <p:nvPicPr>
            <p:cNvPr id="19" name="Picture 10">
              <a:extLst>
                <a:ext uri="{FF2B5EF4-FFF2-40B4-BE49-F238E27FC236}">
                  <a16:creationId xmlns:a16="http://schemas.microsoft.com/office/drawing/2014/main" id="{304A515F-638F-45AE-8BC6-F538EDC23A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/>
            <a:srcRect/>
            <a:stretch/>
          </p:blipFill>
          <p:spPr bwMode="auto">
            <a:xfrm>
              <a:off x="4660412" y="3970128"/>
              <a:ext cx="4033604" cy="24822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12C43C1-FF38-4948-8FF8-DA4EF666F15D}"/>
                </a:ext>
              </a:extLst>
            </p:cNvPr>
            <p:cNvSpPr txBox="1"/>
            <p:nvPr/>
          </p:nvSpPr>
          <p:spPr>
            <a:xfrm>
              <a:off x="4730572" y="5835635"/>
              <a:ext cx="914033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00" dirty="0">
                  <a:latin typeface="Comic Sans MS" panose="030F0702030302020204" pitchFamily="66" charset="0"/>
                </a:rPr>
                <a:t>in</a:t>
              </a:r>
              <a:r>
                <a:rPr lang="en-US" sz="3000" u="sng" dirty="0">
                  <a:latin typeface="Comic Sans MS" panose="030F0702030302020204" pitchFamily="66" charset="0"/>
                </a:rPr>
                <a:t>ch</a:t>
              </a:r>
            </a:p>
          </p:txBody>
        </p: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E63D260E-A176-41C0-B47C-76908B2C68E6}"/>
                </a:ext>
              </a:extLst>
            </p:cNvPr>
            <p:cNvCxnSpPr>
              <a:cxnSpLocks/>
              <a:stCxn id="30" idx="0"/>
            </p:cNvCxnSpPr>
            <p:nvPr/>
          </p:nvCxnSpPr>
          <p:spPr>
            <a:xfrm flipV="1">
              <a:off x="5187589" y="5460321"/>
              <a:ext cx="0" cy="375314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18099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7422A-FCCC-40F1-BD07-5E6CFA1F5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563" y="262584"/>
            <a:ext cx="7953154" cy="685465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3399"/>
                </a:solidFill>
                <a:latin typeface="Comic Sans MS" panose="030F0702030302020204" pitchFamily="66" charset="0"/>
              </a:rPr>
              <a:t>Sound It Out!</a:t>
            </a:r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65535B5C-8827-4B3D-809D-D6794B0C8A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6613093" y="402896"/>
            <a:ext cx="1512525" cy="2223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>
            <a:extLst>
              <a:ext uri="{FF2B5EF4-FFF2-40B4-BE49-F238E27FC236}">
                <a16:creationId xmlns:a16="http://schemas.microsoft.com/office/drawing/2014/main" id="{BE881528-A106-43FC-9D54-12A8C82951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/>
        </p:blipFill>
        <p:spPr bwMode="auto">
          <a:xfrm>
            <a:off x="574512" y="2081564"/>
            <a:ext cx="3265670" cy="3265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3E2EACC-8222-4B8D-967D-6D6E5765D03D}"/>
              </a:ext>
            </a:extLst>
          </p:cNvPr>
          <p:cNvSpPr txBox="1"/>
          <p:nvPr/>
        </p:nvSpPr>
        <p:spPr>
          <a:xfrm>
            <a:off x="4224782" y="3433071"/>
            <a:ext cx="402674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dirty="0">
                <a:latin typeface="Comic Sans MS" panose="030F0702030302020204" pitchFamily="66" charset="0"/>
              </a:rPr>
              <a:t>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4A0622-81B7-46A8-AF41-47B412A10F96}"/>
              </a:ext>
            </a:extLst>
          </p:cNvPr>
          <p:cNvSpPr txBox="1"/>
          <p:nvPr/>
        </p:nvSpPr>
        <p:spPr>
          <a:xfrm>
            <a:off x="4835565" y="3438966"/>
            <a:ext cx="418704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dirty="0">
                <a:latin typeface="Comic Sans MS" panose="030F0702030302020204" pitchFamily="66" charset="0"/>
              </a:rPr>
              <a:t>u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798CE3-5876-400C-B2F3-A1A3AD7672AA}"/>
              </a:ext>
            </a:extLst>
          </p:cNvPr>
          <p:cNvSpPr txBox="1"/>
          <p:nvPr/>
        </p:nvSpPr>
        <p:spPr>
          <a:xfrm>
            <a:off x="5387897" y="3438966"/>
            <a:ext cx="35651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>
                <a:latin typeface="Comic Sans MS" panose="030F0702030302020204" pitchFamily="66" charset="0"/>
              </a:rPr>
              <a:t>n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A0EAE94-2901-4B3D-94D5-1C8FEA37D716}"/>
              </a:ext>
            </a:extLst>
          </p:cNvPr>
          <p:cNvCxnSpPr>
            <a:cxnSpLocks/>
          </p:cNvCxnSpPr>
          <p:nvPr/>
        </p:nvCxnSpPr>
        <p:spPr>
          <a:xfrm>
            <a:off x="5830350" y="3826146"/>
            <a:ext cx="72285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E98369F1-BF4F-454B-8242-0E151210519F}"/>
              </a:ext>
            </a:extLst>
          </p:cNvPr>
          <p:cNvSpPr txBox="1"/>
          <p:nvPr/>
        </p:nvSpPr>
        <p:spPr>
          <a:xfrm>
            <a:off x="6712631" y="3424231"/>
            <a:ext cx="9701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Comic Sans MS" panose="030F0702030302020204" pitchFamily="66" charset="0"/>
              </a:rPr>
              <a:t>sun</a:t>
            </a:r>
          </a:p>
        </p:txBody>
      </p:sp>
    </p:spTree>
    <p:extLst>
      <p:ext uri="{BB962C8B-B14F-4D97-AF65-F5344CB8AC3E}">
        <p14:creationId xmlns:p14="http://schemas.microsoft.com/office/powerpoint/2010/main" val="3318987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>
            <a:extLst>
              <a:ext uri="{FF2B5EF4-FFF2-40B4-BE49-F238E27FC236}">
                <a16:creationId xmlns:a16="http://schemas.microsoft.com/office/drawing/2014/main" id="{4BF1A662-5BC4-4FD1-8C38-50992AAF4D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479876" y="2935929"/>
            <a:ext cx="3188173" cy="2236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>
            <a:extLst>
              <a:ext uri="{FF2B5EF4-FFF2-40B4-BE49-F238E27FC236}">
                <a16:creationId xmlns:a16="http://schemas.microsoft.com/office/drawing/2014/main" id="{5D9A680F-0E6F-4870-AB34-F0351521FD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/>
        </p:blipFill>
        <p:spPr bwMode="auto">
          <a:xfrm>
            <a:off x="3383231" y="492740"/>
            <a:ext cx="2883860" cy="1772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48036EE-1E90-4BF1-B5BF-4699F17A5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362" y="44630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Word Work</a:t>
            </a:r>
            <a:br>
              <a:rPr lang="en-US" dirty="0">
                <a:latin typeface="Comic Sans MS" panose="030F0702030302020204" pitchFamily="66" charset="0"/>
              </a:rPr>
            </a:b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B95E7E2-3689-4639-9B09-C5316ADB1CDE}"/>
              </a:ext>
            </a:extLst>
          </p:cNvPr>
          <p:cNvSpPr txBox="1"/>
          <p:nvPr/>
        </p:nvSpPr>
        <p:spPr>
          <a:xfrm>
            <a:off x="3920287" y="3826124"/>
            <a:ext cx="4571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>
                <a:latin typeface="Comic Sans MS" panose="030F0702030302020204" pitchFamily="66" charset="0"/>
              </a:rPr>
              <a:t>h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491327C-4588-4665-B3F7-B2866818FFCD}"/>
              </a:ext>
            </a:extLst>
          </p:cNvPr>
          <p:cNvSpPr txBox="1"/>
          <p:nvPr/>
        </p:nvSpPr>
        <p:spPr>
          <a:xfrm>
            <a:off x="4365052" y="3826124"/>
            <a:ext cx="41389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33B9D71-A7B9-41A4-9497-081AD56E3CD5}"/>
              </a:ext>
            </a:extLst>
          </p:cNvPr>
          <p:cNvSpPr txBox="1"/>
          <p:nvPr/>
        </p:nvSpPr>
        <p:spPr>
          <a:xfrm>
            <a:off x="4807972" y="3826124"/>
            <a:ext cx="41389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>
                <a:latin typeface="Comic Sans MS" panose="030F0702030302020204" pitchFamily="66" charset="0"/>
              </a:rPr>
              <a:t>t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96CECC5D-751C-41B7-B16C-29C53FAF5840}"/>
              </a:ext>
            </a:extLst>
          </p:cNvPr>
          <p:cNvCxnSpPr>
            <a:cxnSpLocks/>
          </p:cNvCxnSpPr>
          <p:nvPr/>
        </p:nvCxnSpPr>
        <p:spPr>
          <a:xfrm>
            <a:off x="5307135" y="4141595"/>
            <a:ext cx="891929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7C576219-99D0-43CC-9283-A9DFDBEB1EAE}"/>
              </a:ext>
            </a:extLst>
          </p:cNvPr>
          <p:cNvSpPr txBox="1"/>
          <p:nvPr/>
        </p:nvSpPr>
        <p:spPr>
          <a:xfrm>
            <a:off x="6289064" y="3700226"/>
            <a:ext cx="9861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Comic Sans MS" panose="030F0702030302020204" pitchFamily="66" charset="0"/>
              </a:rPr>
              <a:t>hat</a:t>
            </a:r>
          </a:p>
        </p:txBody>
      </p:sp>
    </p:spTree>
    <p:extLst>
      <p:ext uri="{BB962C8B-B14F-4D97-AF65-F5344CB8AC3E}">
        <p14:creationId xmlns:p14="http://schemas.microsoft.com/office/powerpoint/2010/main" val="4171522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7422A-FCCC-40F1-BD07-5E6CFA1F5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>
                <a:latin typeface="Comic Sans MS" panose="030F0702030302020204" pitchFamily="66" charset="0"/>
              </a:rPr>
            </a:b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6D31D0C-04DC-4AB4-9833-8325458C541C}"/>
              </a:ext>
            </a:extLst>
          </p:cNvPr>
          <p:cNvSpPr txBox="1"/>
          <p:nvPr/>
        </p:nvSpPr>
        <p:spPr>
          <a:xfrm>
            <a:off x="2808515" y="447730"/>
            <a:ext cx="6335485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000" dirty="0">
                <a:solidFill>
                  <a:srgbClr val="003399"/>
                </a:solidFill>
                <a:latin typeface="Comic Sans MS" panose="030F0702030302020204" pitchFamily="66" charset="0"/>
              </a:rPr>
              <a:t>Sight Words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654E3F-DEBF-4B21-85F5-D12BCA71F927}"/>
              </a:ext>
            </a:extLst>
          </p:cNvPr>
          <p:cNvSpPr txBox="1"/>
          <p:nvPr/>
        </p:nvSpPr>
        <p:spPr>
          <a:xfrm>
            <a:off x="4073305" y="1568321"/>
            <a:ext cx="11576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Comic Sans MS" panose="030F0702030302020204" pitchFamily="66" charset="0"/>
              </a:rPr>
              <a:t>ride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9BD6E3A-E522-4DE1-A1E0-89937B93FE3E}"/>
              </a:ext>
            </a:extLst>
          </p:cNvPr>
          <p:cNvSpPr txBox="1"/>
          <p:nvPr/>
        </p:nvSpPr>
        <p:spPr>
          <a:xfrm>
            <a:off x="4161857" y="5236201"/>
            <a:ext cx="188092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latin typeface="Comic Sans MS" panose="030F0702030302020204" pitchFamily="66" charset="0"/>
              </a:rPr>
              <a:t>so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111CA5F-F945-4C59-977C-9CCAC7A28D2A}"/>
              </a:ext>
            </a:extLst>
          </p:cNvPr>
          <p:cNvSpPr txBox="1"/>
          <p:nvPr/>
        </p:nvSpPr>
        <p:spPr>
          <a:xfrm>
            <a:off x="4073305" y="3402261"/>
            <a:ext cx="205802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latin typeface="Comic Sans MS" panose="030F0702030302020204" pitchFamily="66" charset="0"/>
              </a:rPr>
              <a:t>say</a:t>
            </a:r>
          </a:p>
        </p:txBody>
      </p:sp>
    </p:spTree>
    <p:extLst>
      <p:ext uri="{BB962C8B-B14F-4D97-AF65-F5344CB8AC3E}">
        <p14:creationId xmlns:p14="http://schemas.microsoft.com/office/powerpoint/2010/main" val="3064001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11" grpId="0"/>
      <p:bldP spid="13" grpId="0"/>
      <p:bldP spid="13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7422A-FCCC-40F1-BD07-5E6CFA1F5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>
                <a:latin typeface="Comic Sans MS" panose="030F0702030302020204" pitchFamily="66" charset="0"/>
              </a:rPr>
            </a:b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202261-04BA-43E3-B1AF-D64A8F0F5376}"/>
              </a:ext>
            </a:extLst>
          </p:cNvPr>
          <p:cNvSpPr txBox="1"/>
          <p:nvPr/>
        </p:nvSpPr>
        <p:spPr>
          <a:xfrm>
            <a:off x="1606793" y="250207"/>
            <a:ext cx="635141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>
                <a:solidFill>
                  <a:srgbClr val="283B80"/>
                </a:solidFill>
                <a:latin typeface="Comic Sans MS" panose="030F0702030302020204" pitchFamily="66" charset="0"/>
              </a:rPr>
              <a:t>Sight Word Practice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67F54AC5-A378-4104-89E5-290CCB4A41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4422119" y="1931366"/>
            <a:ext cx="2685617" cy="2686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AA36511-D6D4-47F1-8FA4-8F3D99757DBB}"/>
              </a:ext>
            </a:extLst>
          </p:cNvPr>
          <p:cNvSpPr txBox="1"/>
          <p:nvPr/>
        </p:nvSpPr>
        <p:spPr>
          <a:xfrm>
            <a:off x="1168139" y="3429051"/>
            <a:ext cx="6067687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dirty="0">
                <a:latin typeface="Comic Sans MS" panose="030F0702030302020204" pitchFamily="66" charset="0"/>
              </a:rPr>
              <a:t>She can </a:t>
            </a:r>
            <a:r>
              <a:rPr lang="en-US" sz="3500" u="sng" dirty="0">
                <a:latin typeface="Comic Sans MS" panose="030F0702030302020204" pitchFamily="66" charset="0"/>
              </a:rPr>
              <a:t>ride</a:t>
            </a:r>
            <a:r>
              <a:rPr lang="en-US" sz="3500" dirty="0">
                <a:latin typeface="Comic Sans MS" panose="030F0702030302020204" pitchFamily="66" charset="0"/>
              </a:rPr>
              <a:t> the                 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05F027-1D19-49BF-9BC8-83518F871D0F}"/>
              </a:ext>
            </a:extLst>
          </p:cNvPr>
          <p:cNvSpPr txBox="1"/>
          <p:nvPr/>
        </p:nvSpPr>
        <p:spPr>
          <a:xfrm>
            <a:off x="5382337" y="4059993"/>
            <a:ext cx="191753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Comic Sans MS" panose="030F0702030302020204" pitchFamily="66" charset="0"/>
              </a:rPr>
              <a:t>bike</a:t>
            </a:r>
          </a:p>
        </p:txBody>
      </p:sp>
    </p:spTree>
    <p:extLst>
      <p:ext uri="{BB962C8B-B14F-4D97-AF65-F5344CB8AC3E}">
        <p14:creationId xmlns:p14="http://schemas.microsoft.com/office/powerpoint/2010/main" val="2607204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7422A-FCCC-40F1-BD07-5E6CFA1F5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9108" y="349217"/>
            <a:ext cx="7565784" cy="685465"/>
          </a:xfrm>
        </p:spPr>
        <p:txBody>
          <a:bodyPr>
            <a:normAutofit fontScale="90000"/>
          </a:bodyPr>
          <a:lstStyle/>
          <a:p>
            <a:r>
              <a:rPr lang="en-US" u="sng" dirty="0">
                <a:latin typeface="Comic Sans MS" panose="030F0702030302020204" pitchFamily="66" charset="0"/>
              </a:rPr>
              <a:t>Choo, Choo!</a:t>
            </a:r>
          </a:p>
        </p:txBody>
      </p:sp>
      <p:pic>
        <p:nvPicPr>
          <p:cNvPr id="17" name="Picture 4">
            <a:extLst>
              <a:ext uri="{FF2B5EF4-FFF2-40B4-BE49-F238E27FC236}">
                <a16:creationId xmlns:a16="http://schemas.microsoft.com/office/drawing/2014/main" id="{3430E2B9-6456-4813-B56E-1D873E9EA0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287195" y="1424092"/>
            <a:ext cx="4191701" cy="4532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339A1BD-8A48-45B6-AE1B-D4CA1AE4FE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/>
        </p:blipFill>
        <p:spPr bwMode="auto">
          <a:xfrm>
            <a:off x="4513405" y="3606478"/>
            <a:ext cx="4343400" cy="2349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1882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Office Theme">
  <a:themeElements>
    <a:clrScheme name="Accelerate Ed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111E5C"/>
      </a:accent1>
      <a:accent2>
        <a:srgbClr val="8AC7CE"/>
      </a:accent2>
      <a:accent3>
        <a:srgbClr val="4A2E16"/>
      </a:accent3>
      <a:accent4>
        <a:srgbClr val="39639D"/>
      </a:accent4>
      <a:accent5>
        <a:srgbClr val="C8BBAE"/>
      </a:accent5>
      <a:accent6>
        <a:srgbClr val="72BBBF"/>
      </a:accent6>
      <a:hlink>
        <a:srgbClr val="1BB752"/>
      </a:hlink>
      <a:folHlink>
        <a:srgbClr val="B5A99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Couture.thmx</Template>
  <TotalTime>17785</TotalTime>
  <Words>1934</Words>
  <Application>Microsoft Office PowerPoint</Application>
  <PresentationFormat>On-screen Show (4:3)</PresentationFormat>
  <Paragraphs>242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Comic Sans MS</vt:lpstr>
      <vt:lpstr>Roboto</vt:lpstr>
      <vt:lpstr>Office Theme</vt:lpstr>
      <vt:lpstr>Phonics of the Week</vt:lpstr>
      <vt:lpstr>Check It Out! </vt:lpstr>
      <vt:lpstr>PowerPoint Presentation</vt:lpstr>
      <vt:lpstr> </vt:lpstr>
      <vt:lpstr>Sound It Out!</vt:lpstr>
      <vt:lpstr>Word Work </vt:lpstr>
      <vt:lpstr> </vt:lpstr>
      <vt:lpstr> </vt:lpstr>
      <vt:lpstr>Choo, Choo!</vt:lpstr>
      <vt:lpstr>Q &amp; A</vt:lpstr>
    </vt:vector>
  </TitlesOfParts>
  <Company>Accelerate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Molly Johnson</dc:creator>
  <cp:lastModifiedBy>Shawn Mahoney</cp:lastModifiedBy>
  <cp:revision>513</cp:revision>
  <cp:lastPrinted>2021-07-22T01:54:29Z</cp:lastPrinted>
  <dcterms:created xsi:type="dcterms:W3CDTF">2012-04-20T18:25:02Z</dcterms:created>
  <dcterms:modified xsi:type="dcterms:W3CDTF">2021-08-12T20:31:44Z</dcterms:modified>
</cp:coreProperties>
</file>