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58" r:id="rId6"/>
    <p:sldId id="359" r:id="rId7"/>
    <p:sldId id="361" r:id="rId8"/>
    <p:sldId id="360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14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80"/>
    <a:srgbClr val="003399"/>
    <a:srgbClr val="D60093"/>
    <a:srgbClr val="3B7ABE"/>
    <a:srgbClr val="182C6F"/>
    <a:srgbClr val="FCFCFC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62523" autoAdjust="0"/>
  </p:normalViewPr>
  <p:slideViewPr>
    <p:cSldViewPr snapToGrid="0" snapToObjects="1">
      <p:cViewPr varScale="1">
        <p:scale>
          <a:sx n="71" d="100"/>
          <a:sy n="71" d="100"/>
        </p:scale>
        <p:origin x="26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phonogram </a:t>
            </a:r>
            <a:r>
              <a:rPr lang="en-US" dirty="0" err="1"/>
              <a:t>sh</a:t>
            </a:r>
            <a:r>
              <a:rPr lang="en-US" dirty="0"/>
              <a:t>, talk about reading strategies, review our sight words and complete a story retell for </a:t>
            </a:r>
            <a:r>
              <a:rPr lang="en-US" u="sng" dirty="0"/>
              <a:t>What Did They See?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letters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to the slide.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“Point to the letters on the screen.  “What sound does ‘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’ make?  (Student will answer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struggling, teacher will model making the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 sound and have the student repeat: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 like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shell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: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/,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/,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picture of a shell – When it appears on the screen, ask, “What is this?” When student responds “shell,” applaud his/her answer.  If student does not respond correctly, teacher will tell student that it is a picture of a shell.  Click to show the word “shell.”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image –ship.   When it appears on the screen, ask, “What do you see?” If student responds “ship,” applaud his/her answer.  If student does not respond correctly, teacher will tell student that it is a picture of a ship.  Click to show the word “ship.”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letters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to the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letters do you see?”  (sh.)  If student says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still unsure, remind him/her by saying “sh.”  (Student should repeat teacher.)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picture of a bicycle.  Ask: “What is this?”  (Bicycle.)  Applaud correct answer or assist in telling the correct name for the picture.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bicycle.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shark.  Ask: “What is this?”  (Shark.)  Applaud correct answer or assist in telling the correct name for the picture.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shark.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After identifying the pictures (bicycle and shark,) ask: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“Which picture begins with the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 sound?” (Shark.)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to name the picture that begins with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teacher will assist by saying each picture name and asking if it begins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“Bicycle– Does it begin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/?”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“Shark- Does it begin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remove the bicycle from the screen.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will applaud efforts of student.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“Let’s look at some more pictures.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wash.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 person doing?” (Washing hands.)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“Does wash end in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turtle.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this?” (Turtle.)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“Does it end in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/?”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fish.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this?” (Fish.)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“Does it end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/? (Yes.)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“Which two pictures end with the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 sound?”  (Wash and fish end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take the turtle off of the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again to show the shell.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“This week, we talked about the ‘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 sound.  Some words begin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/, like shell.”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bush.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Teacher: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”Some words end with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/, like bush.”  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says: “Let’s look at our sight words from this week.”  (There are 3 words on this slide.)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“she.”– When it appears on the screen, ask: “What word do you see?”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“she,”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“she.”  Have student say the word “she.”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“they.” -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“they,”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“they.”  Have student say the word “they”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final word, “saw.”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“saw,”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“saw.”  Have student say the word “saw.”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If student is ready, allow him/her to read each sentence to you.  If student is not ready, assist him/her in reading.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make the sentence appear on the slide with images: 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saw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US" sz="1800" b="1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pretty butterfly.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all efforts.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move to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5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effectLst/>
              <a:latin typeface="Roboto" panose="02000000000000000000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image of a reader with a question mark.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“What do you do when you are reading and come to a word that you do not know?”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Allow student to tell me what he/she might do when he/she comes to an unknown word.  If student is struggling, ask: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“Do you give up?” 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pictures of the picture of the eyes.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“We learned two reading strategies this week.  The first one was to look at the pictures.”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ready, allow him/her to read the sentence to you.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bring up sentence and a picture of a shell.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“You may not know all of the words in this sentence, but that is okay.  We will use the picture to help us read.”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see a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shell.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student can read the sentence, a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pplaud student’s effort, and show him/her that the picture of the shell could help him or her read an unknown word.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not ready, assist him/her in reading.  Encourage him/her to read the words he/she knows and use the picture to read the unknown word.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see a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shell.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{Picture of shell will assist student in reading shell.}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5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image of a reader with a question mark.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“What else can you do if you come to a word that you do not know?”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Allow student to tell me what he/she might do when he/she comes to an unknown word.  If student is struggling, ask: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“If you do not see a picture that helps you read that word, should you give up?” 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pictures of the children pulling the rope.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“We learned two reading strategies this week.  The first one was to look at the pictures.  The second was to stretch out the word.”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ready, allow him/her to read the word to you.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bring up word “cat” and allow student to read the word: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 a t spells cat, modeling how to stretch the word out: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“We are going to sound each part out.”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Click to show “c” (/k/)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Click to show “a” and remind student it is the short /a/ should, like /a/ as in apple. (/a/)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Click to show “t.” (/t/)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“Let’s put the sounds together: /k/ + /a /+ /t/ = cat.”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a picture of a cat.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Repeat this strategy for the following words, allowing student to try to stretch out words independently, assisting if needed.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word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ip.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“Sound each part out.”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Click to show “sh.” (/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Click to show “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” and remind student it is the short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 should, like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 as in igloo. (/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Click to show “p.” (/p/)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“Let’s put the sounds together: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 + /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/+ /p/ = ship.”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a picture of a ship.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“Let’s try one more.”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word map.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Click to show “m” (/m/.)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Click to show “a” and remind student it is the short /a/ should, like /a/ as in apple (/a/.)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Click to show “p” (/p/.)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“Let’s put the sounds together: /m/ + /a/ + /p/ = map.”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a picture of a map.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“This week, you read the story, </a:t>
            </a:r>
            <a:r>
              <a:rPr lang="en-US" sz="11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Did They See</a:t>
            </a:r>
            <a:r>
              <a:rPr lang="en-US" sz="1100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? 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Let’s use our strategy to retell the story together.”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Click to bring the image to the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work on our story retell together.”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“Who were the characters in the story?”  (Characters: There were many different people in the story.)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“What was the setting of the story?  Where did it take place?”  (The story took place in a few different places.  The characters were inside and outside.)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“What was the problem in the story?”  (There were not any problems in the story.  I was trying to figure out what each character saw.)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(Each of the characters were looking at things.)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two men saw a ship.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lady saw a shell.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family saw a fish.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people saw a boy dash.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children at the party saw a girl make a wish.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“What happened at the end of the story?”  (The children were wondering what the birthday girl wished for.)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do you see in your room?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do you see outside the window?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was your favorite part of the story?  Why?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(This story talks about what each character sees.)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 in completing this story retell.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the next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Phonics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mic Sans MS" panose="030F0902030302020204" pitchFamily="66" charset="0"/>
              </a:rPr>
              <a:t>Sh</a:t>
            </a:r>
            <a:endParaRPr lang="en-US" sz="4000" dirty="0">
              <a:latin typeface="Comic Sans MS" panose="030F09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Comic Sans MS" panose="030F0702030302020204" pitchFamily="66" charset="0"/>
              </a:rPr>
              <a:t>Show Me What You Know!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DBD73-073C-4FEA-9C36-29EF6C2E911E}"/>
              </a:ext>
            </a:extLst>
          </p:cNvPr>
          <p:cNvSpPr txBox="1"/>
          <p:nvPr/>
        </p:nvSpPr>
        <p:spPr>
          <a:xfrm>
            <a:off x="6936827" y="4672350"/>
            <a:ext cx="12150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Comic Sans MS" panose="030F0702030302020204" pitchFamily="66" charset="0"/>
              </a:rPr>
              <a:t>sh</a:t>
            </a:r>
            <a:r>
              <a:rPr lang="en-US" sz="3000" dirty="0">
                <a:latin typeface="Comic Sans MS" panose="030F0702030302020204" pitchFamily="66" charset="0"/>
              </a:rPr>
              <a:t>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CD618-EA38-4796-AC51-5FFACD2AA308}"/>
              </a:ext>
            </a:extLst>
          </p:cNvPr>
          <p:cNvSpPr txBox="1"/>
          <p:nvPr/>
        </p:nvSpPr>
        <p:spPr>
          <a:xfrm>
            <a:off x="821228" y="4664705"/>
            <a:ext cx="1215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>
                <a:latin typeface="Comic Sans MS" panose="030F0702030302020204" pitchFamily="66" charset="0"/>
              </a:rPr>
              <a:t>sh</a:t>
            </a:r>
            <a:r>
              <a:rPr lang="en-US" sz="3000" dirty="0">
                <a:latin typeface="Comic Sans MS" panose="030F0702030302020204" pitchFamily="66" charset="0"/>
              </a:rPr>
              <a:t>ell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49B12F-3610-46D1-A657-D12417C29D7C}"/>
              </a:ext>
            </a:extLst>
          </p:cNvPr>
          <p:cNvSpPr/>
          <p:nvPr/>
        </p:nvSpPr>
        <p:spPr>
          <a:xfrm>
            <a:off x="3402001" y="2373718"/>
            <a:ext cx="2042286" cy="2110563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BE2D8F-C0AF-4E29-B8F5-6E443AC50CA6}"/>
              </a:ext>
            </a:extLst>
          </p:cNvPr>
          <p:cNvSpPr txBox="1"/>
          <p:nvPr/>
        </p:nvSpPr>
        <p:spPr>
          <a:xfrm>
            <a:off x="3959438" y="2906092"/>
            <a:ext cx="1039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Comic Sans MS" panose="030F0702030302020204" pitchFamily="66" charset="0"/>
              </a:rPr>
              <a:t>sh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AE8133E-1726-4A6D-BF60-AB01953B8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49859" y="2659873"/>
            <a:ext cx="2357782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5CC03D1-1F62-44D4-9AA1-3F8A50E6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675235" y="2500892"/>
            <a:ext cx="3163393" cy="23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359228" y="373413"/>
            <a:ext cx="8425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Let’s Practice - </a:t>
            </a:r>
            <a:r>
              <a:rPr lang="en-US" sz="5000" dirty="0" err="1">
                <a:solidFill>
                  <a:srgbClr val="003399"/>
                </a:solidFill>
                <a:latin typeface="Comic Sans MS" panose="030F0702030302020204" pitchFamily="66" charset="0"/>
              </a:rPr>
              <a:t>sh</a:t>
            </a:r>
            <a:endParaRPr lang="en-US" sz="500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0051E-67C0-4454-82D1-0FBE2BA6DF78}"/>
              </a:ext>
            </a:extLst>
          </p:cNvPr>
          <p:cNvSpPr txBox="1"/>
          <p:nvPr/>
        </p:nvSpPr>
        <p:spPr>
          <a:xfrm>
            <a:off x="881517" y="5232877"/>
            <a:ext cx="2010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bicycle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5D780-D242-4743-8261-BBB70E289FCF}"/>
              </a:ext>
            </a:extLst>
          </p:cNvPr>
          <p:cNvSpPr txBox="1"/>
          <p:nvPr/>
        </p:nvSpPr>
        <p:spPr>
          <a:xfrm>
            <a:off x="6607029" y="5232877"/>
            <a:ext cx="11849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shark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87255D-FCD9-42D0-804B-347CE1ABF465}"/>
              </a:ext>
            </a:extLst>
          </p:cNvPr>
          <p:cNvSpPr txBox="1"/>
          <p:nvPr/>
        </p:nvSpPr>
        <p:spPr>
          <a:xfrm>
            <a:off x="4085577" y="3117277"/>
            <a:ext cx="10845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Comic Sans MS" panose="030F0702030302020204" pitchFamily="66" charset="0"/>
              </a:rPr>
              <a:t>sh</a:t>
            </a:r>
            <a:endParaRPr lang="en-US" sz="5000" dirty="0">
              <a:latin typeface="Comic Sans MS" panose="030F070203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36A7A4-2018-4219-8B08-1316B1CB8CCC}"/>
              </a:ext>
            </a:extLst>
          </p:cNvPr>
          <p:cNvSpPr/>
          <p:nvPr/>
        </p:nvSpPr>
        <p:spPr>
          <a:xfrm>
            <a:off x="3869815" y="3013676"/>
            <a:ext cx="1300283" cy="1180909"/>
          </a:xfrm>
          <a:prstGeom prst="ellipse">
            <a:avLst/>
          </a:prstGeom>
          <a:noFill/>
          <a:ln w="38100">
            <a:solidFill>
              <a:srgbClr val="283B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5F8B4C0-F7AE-4FD4-A5B6-D301C098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44360" y="2443645"/>
            <a:ext cx="3149376" cy="19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7231E6C-6F35-4BDE-8ACF-FCE738930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364293" y="2724565"/>
            <a:ext cx="3440047" cy="14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36C7E-4CF7-47B0-9EF0-7409421C14A4}"/>
              </a:ext>
            </a:extLst>
          </p:cNvPr>
          <p:cNvSpPr txBox="1"/>
          <p:nvPr/>
        </p:nvSpPr>
        <p:spPr>
          <a:xfrm>
            <a:off x="2356489" y="352008"/>
            <a:ext cx="44214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Let’s Practice!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76ACC1-1E00-41D7-957B-E95F209D4DF8}"/>
              </a:ext>
            </a:extLst>
          </p:cNvPr>
          <p:cNvGrpSpPr/>
          <p:nvPr/>
        </p:nvGrpSpPr>
        <p:grpSpPr>
          <a:xfrm>
            <a:off x="-18058" y="1668958"/>
            <a:ext cx="3773860" cy="2073514"/>
            <a:chOff x="-18058" y="1668958"/>
            <a:chExt cx="3773860" cy="2073514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CBB8BA15-B704-4636-A47E-FB86F6E47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-18058" y="1668958"/>
              <a:ext cx="3021088" cy="2073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ABC48A-4589-4741-AEC8-4C12DD9CAD70}"/>
                </a:ext>
              </a:extLst>
            </p:cNvPr>
            <p:cNvSpPr txBox="1"/>
            <p:nvPr/>
          </p:nvSpPr>
          <p:spPr>
            <a:xfrm>
              <a:off x="2700705" y="1683058"/>
              <a:ext cx="105509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wash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0D972D-3310-4CB5-A2DA-2D136BACE8EF}"/>
              </a:ext>
            </a:extLst>
          </p:cNvPr>
          <p:cNvGrpSpPr/>
          <p:nvPr/>
        </p:nvGrpSpPr>
        <p:grpSpPr>
          <a:xfrm>
            <a:off x="5924168" y="4788263"/>
            <a:ext cx="3107917" cy="1947986"/>
            <a:chOff x="5924168" y="4788263"/>
            <a:chExt cx="3107917" cy="1947986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C780B011-825A-444B-BF6B-C7377EBEF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5924168" y="4788263"/>
              <a:ext cx="2761141" cy="187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1AD806-B93E-48DB-94D3-3BAA9BADBD9D}"/>
                </a:ext>
              </a:extLst>
            </p:cNvPr>
            <p:cNvSpPr txBox="1"/>
            <p:nvPr/>
          </p:nvSpPr>
          <p:spPr>
            <a:xfrm>
              <a:off x="8029401" y="6182251"/>
              <a:ext cx="1002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fish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661590-36C3-48B6-8FBE-D2141440F838}"/>
              </a:ext>
            </a:extLst>
          </p:cNvPr>
          <p:cNvGrpSpPr/>
          <p:nvPr/>
        </p:nvGrpSpPr>
        <p:grpSpPr>
          <a:xfrm>
            <a:off x="2814688" y="2764478"/>
            <a:ext cx="3454705" cy="1904171"/>
            <a:chOff x="2814688" y="2764478"/>
            <a:chExt cx="3454705" cy="1904171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F56B176E-5FD1-4478-9E33-04661BCEA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2814688" y="2764478"/>
              <a:ext cx="2283795" cy="171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DB877-C2C7-4FB2-983B-F9DF837132B8}"/>
                </a:ext>
              </a:extLst>
            </p:cNvPr>
            <p:cNvSpPr txBox="1"/>
            <p:nvPr/>
          </p:nvSpPr>
          <p:spPr>
            <a:xfrm>
              <a:off x="5021936" y="4114651"/>
              <a:ext cx="124745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turtle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6E97ED-D424-4EDB-8FD4-E45F3B4EE2C6}"/>
              </a:ext>
            </a:extLst>
          </p:cNvPr>
          <p:cNvGrpSpPr/>
          <p:nvPr/>
        </p:nvGrpSpPr>
        <p:grpSpPr>
          <a:xfrm>
            <a:off x="1095097" y="4310729"/>
            <a:ext cx="2660705" cy="2356395"/>
            <a:chOff x="1095097" y="4310729"/>
            <a:chExt cx="2660705" cy="2356395"/>
          </a:xfrm>
        </p:grpSpPr>
        <p:pic>
          <p:nvPicPr>
            <p:cNvPr id="3082" name="Picture 10">
              <a:extLst>
                <a:ext uri="{FF2B5EF4-FFF2-40B4-BE49-F238E27FC236}">
                  <a16:creationId xmlns:a16="http://schemas.microsoft.com/office/drawing/2014/main" id="{B06C7F3B-1F7B-43FD-A8C9-2EBAB2211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1095097" y="4310729"/>
              <a:ext cx="2157887" cy="1828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327E73-30B5-4F0E-B236-B986AFD74BF6}"/>
                </a:ext>
              </a:extLst>
            </p:cNvPr>
            <p:cNvSpPr txBox="1"/>
            <p:nvPr/>
          </p:nvSpPr>
          <p:spPr>
            <a:xfrm>
              <a:off x="2263316" y="6113126"/>
              <a:ext cx="14924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u="sng" dirty="0">
                  <a:latin typeface="Comic Sans MS" panose="030F0702030302020204" pitchFamily="66" charset="0"/>
                </a:rPr>
                <a:t>sh</a:t>
              </a:r>
              <a:r>
                <a:rPr lang="en-US" sz="3000" dirty="0">
                  <a:latin typeface="Comic Sans MS" panose="030F0702030302020204" pitchFamily="66" charset="0"/>
                </a:rPr>
                <a:t>ell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321015-AB6E-4763-AC73-23D78E016FB7}"/>
              </a:ext>
            </a:extLst>
          </p:cNvPr>
          <p:cNvGrpSpPr/>
          <p:nvPr/>
        </p:nvGrpSpPr>
        <p:grpSpPr>
          <a:xfrm>
            <a:off x="5601301" y="1775966"/>
            <a:ext cx="3321514" cy="2200186"/>
            <a:chOff x="5601301" y="1775966"/>
            <a:chExt cx="3321514" cy="22001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736E7FB-2AE2-4394-8D0D-DDE8EDA7A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/>
          </p:blipFill>
          <p:spPr bwMode="auto">
            <a:xfrm>
              <a:off x="5601301" y="1775966"/>
              <a:ext cx="3321514" cy="1370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C94C7F-B04D-41B2-B75B-9E7CA1F07FED}"/>
                </a:ext>
              </a:extLst>
            </p:cNvPr>
            <p:cNvSpPr txBox="1"/>
            <p:nvPr/>
          </p:nvSpPr>
          <p:spPr>
            <a:xfrm>
              <a:off x="7806587" y="3422154"/>
              <a:ext cx="102303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bu</a:t>
              </a:r>
              <a:r>
                <a:rPr lang="en-US" sz="3000" u="sng" dirty="0">
                  <a:latin typeface="Comic Sans MS" panose="030F0702030302020204" pitchFamily="66" charset="0"/>
                </a:rPr>
                <a:t>sh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808515" y="447730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4E3F-DEBF-4B21-85F5-D12BCA71F927}"/>
              </a:ext>
            </a:extLst>
          </p:cNvPr>
          <p:cNvSpPr txBox="1"/>
          <p:nvPr/>
        </p:nvSpPr>
        <p:spPr>
          <a:xfrm>
            <a:off x="4073305" y="1568321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she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D6E3A-E522-4DE1-A1E0-89937B93FE3E}"/>
              </a:ext>
            </a:extLst>
          </p:cNvPr>
          <p:cNvSpPr txBox="1"/>
          <p:nvPr/>
        </p:nvSpPr>
        <p:spPr>
          <a:xfrm>
            <a:off x="4073305" y="5236201"/>
            <a:ext cx="1880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saw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CA5F-F945-4C59-977C-9CCAC7A28D2A}"/>
              </a:ext>
            </a:extLst>
          </p:cNvPr>
          <p:cNvSpPr txBox="1"/>
          <p:nvPr/>
        </p:nvSpPr>
        <p:spPr>
          <a:xfrm>
            <a:off x="3984752" y="3402261"/>
            <a:ext cx="2058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they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0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2261-04BA-43E3-B1AF-D64A8F0F5376}"/>
              </a:ext>
            </a:extLst>
          </p:cNvPr>
          <p:cNvSpPr txBox="1"/>
          <p:nvPr/>
        </p:nvSpPr>
        <p:spPr>
          <a:xfrm>
            <a:off x="1606793" y="250207"/>
            <a:ext cx="63514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Sight Word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36511-D6D4-47F1-8FA4-8F3D99757DBB}"/>
              </a:ext>
            </a:extLst>
          </p:cNvPr>
          <p:cNvSpPr txBox="1"/>
          <p:nvPr/>
        </p:nvSpPr>
        <p:spPr>
          <a:xfrm>
            <a:off x="1168139" y="3429051"/>
            <a:ext cx="66880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u="sng" dirty="0">
                <a:latin typeface="Comic Sans MS" panose="030F0702030302020204" pitchFamily="66" charset="0"/>
              </a:rPr>
              <a:t>She</a:t>
            </a:r>
            <a:r>
              <a:rPr lang="en-US" sz="3500" dirty="0">
                <a:latin typeface="Comic Sans MS" panose="030F0702030302020204" pitchFamily="66" charset="0"/>
              </a:rPr>
              <a:t> </a:t>
            </a:r>
            <a:r>
              <a:rPr lang="en-US" sz="3500" u="sng" dirty="0">
                <a:latin typeface="Comic Sans MS" panose="030F0702030302020204" pitchFamily="66" charset="0"/>
              </a:rPr>
              <a:t>saw</a:t>
            </a:r>
            <a:r>
              <a:rPr lang="en-US" sz="3500" dirty="0">
                <a:latin typeface="Comic Sans MS" panose="030F0702030302020204" pitchFamily="66" charset="0"/>
              </a:rPr>
              <a:t> a pretty                     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7305558-40B8-44EB-BFE7-7793D9448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950536" y="2557877"/>
            <a:ext cx="2218416" cy="14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05F027-1D19-49BF-9BC8-83518F871D0F}"/>
              </a:ext>
            </a:extLst>
          </p:cNvPr>
          <p:cNvSpPr txBox="1"/>
          <p:nvPr/>
        </p:nvSpPr>
        <p:spPr>
          <a:xfrm>
            <a:off x="5251418" y="4108416"/>
            <a:ext cx="1917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butterfly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2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2BEB320-05DF-4573-8E49-2C7BC027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368366" y="74141"/>
            <a:ext cx="2775634" cy="430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5154231-3D14-4ACA-BAF7-17C8FFA0D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49563" y="1323801"/>
            <a:ext cx="3115370" cy="25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63" y="262584"/>
            <a:ext cx="7953154" cy="6854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99"/>
                </a:solidFill>
                <a:latin typeface="Comic Sans MS" panose="030F0702030302020204" pitchFamily="66" charset="0"/>
              </a:rPr>
              <a:t>Reading Strategy #1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BF29850C-6B19-4F6D-AA35-073FCA29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5081718" y="3821491"/>
            <a:ext cx="2573296" cy="21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90C9D2-8725-40A6-99CD-8D8A7186225F}"/>
              </a:ext>
            </a:extLst>
          </p:cNvPr>
          <p:cNvSpPr txBox="1"/>
          <p:nvPr/>
        </p:nvSpPr>
        <p:spPr>
          <a:xfrm>
            <a:off x="5282429" y="5812086"/>
            <a:ext cx="24737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I see a </a:t>
            </a:r>
            <a:r>
              <a:rPr lang="en-US" sz="3000" u="sng" dirty="0">
                <a:latin typeface="Comic Sans MS" panose="030F0702030302020204" pitchFamily="66" charset="0"/>
              </a:rPr>
              <a:t>shell.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9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FF89A59-B381-49B4-8FF9-A13C8EFF2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424434" y="50402"/>
            <a:ext cx="2747235" cy="305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B056D88-1BFA-437B-A99D-2513F964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110846" y="1247716"/>
            <a:ext cx="3856960" cy="208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9218" y="5223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Reading Strategy #2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C38683BE-9333-4B91-83E9-43EE71F9A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2757317" y="4124886"/>
            <a:ext cx="3856960" cy="21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3037CD64-8E04-43D6-9A9C-8F0B8107C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5648324" y="4120150"/>
            <a:ext cx="3495676" cy="218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20463B73-70D3-4838-8392-CF638BEF0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204054" y="4153658"/>
            <a:ext cx="2146213" cy="21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D7DB61-E735-4440-BE99-CE774C78894F}"/>
              </a:ext>
            </a:extLst>
          </p:cNvPr>
          <p:cNvSpPr txBox="1"/>
          <p:nvPr/>
        </p:nvSpPr>
        <p:spPr>
          <a:xfrm>
            <a:off x="931742" y="4038881"/>
            <a:ext cx="8771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3ECE6-3686-4717-B384-8D3623AD780C}"/>
              </a:ext>
            </a:extLst>
          </p:cNvPr>
          <p:cNvSpPr txBox="1"/>
          <p:nvPr/>
        </p:nvSpPr>
        <p:spPr>
          <a:xfrm>
            <a:off x="4058076" y="3448908"/>
            <a:ext cx="10278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Comic Sans MS" panose="030F0702030302020204" pitchFamily="66" charset="0"/>
              </a:rPr>
              <a:t>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A0C4C-9B91-4067-BDBA-0FD5E66C0592}"/>
              </a:ext>
            </a:extLst>
          </p:cNvPr>
          <p:cNvSpPr txBox="1"/>
          <p:nvPr/>
        </p:nvSpPr>
        <p:spPr>
          <a:xfrm>
            <a:off x="3523154" y="6220659"/>
            <a:ext cx="5950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Comic Sans MS" panose="030F0702030302020204" pitchFamily="66" charset="0"/>
              </a:rPr>
              <a:t>sh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14AF9-1ABA-4DF2-A954-C0EE43BBCF40}"/>
              </a:ext>
            </a:extLst>
          </p:cNvPr>
          <p:cNvSpPr txBox="1"/>
          <p:nvPr/>
        </p:nvSpPr>
        <p:spPr>
          <a:xfrm>
            <a:off x="4279931" y="6256634"/>
            <a:ext cx="2920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Comic Sans MS" panose="030F0702030302020204" pitchFamily="66" charset="0"/>
              </a:rPr>
              <a:t>i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7F41E-99AA-4924-AA9B-F98FFA3483D1}"/>
              </a:ext>
            </a:extLst>
          </p:cNvPr>
          <p:cNvSpPr txBox="1"/>
          <p:nvPr/>
        </p:nvSpPr>
        <p:spPr>
          <a:xfrm>
            <a:off x="4781458" y="6220659"/>
            <a:ext cx="389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BBB78-4707-41B7-843D-B1968F606BAF}"/>
              </a:ext>
            </a:extLst>
          </p:cNvPr>
          <p:cNvSpPr txBox="1"/>
          <p:nvPr/>
        </p:nvSpPr>
        <p:spPr>
          <a:xfrm>
            <a:off x="7396162" y="3448908"/>
            <a:ext cx="102463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Comic Sans MS" panose="030F0702030302020204" pitchFamily="66" charset="0"/>
              </a:rPr>
              <a:t>map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954F3-2135-4BFA-9E37-D1726ACB476B}"/>
              </a:ext>
            </a:extLst>
          </p:cNvPr>
          <p:cNvSpPr txBox="1"/>
          <p:nvPr/>
        </p:nvSpPr>
        <p:spPr>
          <a:xfrm>
            <a:off x="6614277" y="6304002"/>
            <a:ext cx="4828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0F96E9-9749-4F4B-9114-EE15EBFC6C29}"/>
              </a:ext>
            </a:extLst>
          </p:cNvPr>
          <p:cNvSpPr txBox="1"/>
          <p:nvPr/>
        </p:nvSpPr>
        <p:spPr>
          <a:xfrm>
            <a:off x="7388546" y="6302638"/>
            <a:ext cx="3818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CE2AE-5C77-4E82-A035-D3595B613AA0}"/>
              </a:ext>
            </a:extLst>
          </p:cNvPr>
          <p:cNvSpPr txBox="1"/>
          <p:nvPr/>
        </p:nvSpPr>
        <p:spPr>
          <a:xfrm>
            <a:off x="8104540" y="6302638"/>
            <a:ext cx="381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3CF3F-E10E-41F5-AB5A-A6B577887653}"/>
              </a:ext>
            </a:extLst>
          </p:cNvPr>
          <p:cNvSpPr txBox="1"/>
          <p:nvPr/>
        </p:nvSpPr>
        <p:spPr>
          <a:xfrm>
            <a:off x="657624" y="6256634"/>
            <a:ext cx="45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82117-DA18-4C44-80CF-2826BCBE9536}"/>
              </a:ext>
            </a:extLst>
          </p:cNvPr>
          <p:cNvSpPr txBox="1"/>
          <p:nvPr/>
        </p:nvSpPr>
        <p:spPr>
          <a:xfrm>
            <a:off x="1123430" y="6256634"/>
            <a:ext cx="3818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D0173-1A14-4F4A-A8FC-D36259667089}"/>
              </a:ext>
            </a:extLst>
          </p:cNvPr>
          <p:cNvSpPr txBox="1"/>
          <p:nvPr/>
        </p:nvSpPr>
        <p:spPr>
          <a:xfrm>
            <a:off x="1698443" y="6256634"/>
            <a:ext cx="3658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5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08" y="349217"/>
            <a:ext cx="7565784" cy="68546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Did They See?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87195" y="1274940"/>
            <a:ext cx="4343400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2220C58-B9BF-449A-A496-86E2DD590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056094" y="2848500"/>
            <a:ext cx="3395195" cy="221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17699</TotalTime>
  <Words>2208</Words>
  <Application>Microsoft Office PowerPoint</Application>
  <PresentationFormat>On-screen Show (4:3)</PresentationFormat>
  <Paragraphs>261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Roboto</vt:lpstr>
      <vt:lpstr>Office Theme</vt:lpstr>
      <vt:lpstr>Phonics of the Week</vt:lpstr>
      <vt:lpstr>Show Me What You Know! </vt:lpstr>
      <vt:lpstr>PowerPoint Presentation</vt:lpstr>
      <vt:lpstr> </vt:lpstr>
      <vt:lpstr> </vt:lpstr>
      <vt:lpstr> </vt:lpstr>
      <vt:lpstr>Reading Strategy #1</vt:lpstr>
      <vt:lpstr>Reading Strategy #2 </vt:lpstr>
      <vt:lpstr>What Did They See?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509</cp:revision>
  <cp:lastPrinted>2021-07-15T19:53:42Z</cp:lastPrinted>
  <dcterms:created xsi:type="dcterms:W3CDTF">2012-04-20T18:25:02Z</dcterms:created>
  <dcterms:modified xsi:type="dcterms:W3CDTF">2021-08-12T20:18:49Z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A5BD820F-E33B-4FB0-9EF5-0C5F425E5A09</vt:lpwstr>
  </property>
  <property fmtid="{D5CDD505-2E9C-101B-9397-08002B2CF9AE}" pid="3" name="ArticulatePath">
    <vt:lpwstr>ELA K_Module28_TW (1)</vt:lpwstr>
  </property>
</Properties>
</file>