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58" r:id="rId6"/>
    <p:sldId id="359" r:id="rId7"/>
    <p:sldId id="361" r:id="rId8"/>
    <p:sldId id="360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3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003399"/>
    <a:srgbClr val="D60093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62523" autoAdjust="0"/>
  </p:normalViewPr>
  <p:slideViewPr>
    <p:cSldViewPr snapToGrid="0" snapToObjects="1">
      <p:cViewPr varScale="1">
        <p:scale>
          <a:sx n="71" d="100"/>
          <a:sy n="71" d="100"/>
        </p:scale>
        <p:origin x="26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phonogram </a:t>
            </a:r>
            <a:r>
              <a:rPr lang="en-US" dirty="0" err="1"/>
              <a:t>th</a:t>
            </a:r>
            <a:r>
              <a:rPr lang="en-US" dirty="0"/>
              <a:t>, talk abut details in stories, review our sight words and complete a story retell for </a:t>
            </a:r>
            <a:r>
              <a:rPr lang="en-US" u="sng" dirty="0"/>
              <a:t>Do You Think That Is Pretty?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letters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to the screen.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 and ask, “What sound does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make?  (Student will answer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phonogram: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sound and have the student repeat: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ink: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child thinking – When it appears on the screen, ask, “What is this child doing?” When student responds “thinking,” applaud his/her answer.  If student does not respond correctly, teacher will tell student that it is a picture of a child thinking.  Click to show the word “think.”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–three.   When it appears on the screen, ask, “How many fingers do you see?” If student responds “three,” applaud his/her answer.  If student does not respond correctly, teacher will tell student that it shows three (fingers.)  Click to show the word “three.”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letters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on the screen.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 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(Student should repeat teacher.)</a:t>
            </a: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hand.  Ask: “What is this?”  (Hand.)  Applaud correct answer or assist in telling the correct name for the picture. 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hand.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thumb with an arrow pointing to the thumb.  Ask: “What is this?”  (Thumb.)  Applaud correct answer or assist in telling the correct name for the picture.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thumb.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(hand and thumb,) ask: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 begins with the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sound?” (Thumb.)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 that begins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teacher will assist by saying each picture name and asking if it begins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“Hand-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“Thumb–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remove the hand from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some more pictures.”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bath.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(Bath.)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it end 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Earth.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(Earth.)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it end 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park.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(Park.)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it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 (No.)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take the park off of the slide and add a picture of thunder.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“This week, we talked about the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sound.  Some words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,/ like thunder.”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path.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”Some words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,/ like path.”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“that.”–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“that,”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“that.”  Have student say the word “that.”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“there.”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“there,”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“there.”  Have student say the word “there.”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“pretty.”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“pretty,”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“pretty.”  Have student say the word “pretty.”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images: 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Look at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pretty</a:t>
            </a:r>
            <a:r>
              <a:rPr lang="en-US" sz="1800" b="1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flower.</a:t>
            </a:r>
            <a:endParaRPr lang="en-US" sz="18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five finger retell image.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“When you do a five finger retell, what types of things do you tell me about?”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to tell me about doing a story retell to talk about characters, setting, events, problems, ending/solution, main idea and making a connection to a fiction book.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“When we read fiction stories, we can do a story retell.  When we read nonfiction books, we learn facts – or things that are true.”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image of plant.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“In Science, you may have learned about parts of a plant.  Look at the picture.  Can you name the different parts of the plant?” (Leaf, roots, flower and stem.)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to look at the picture and name the different parts of the plant.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student is struggling, review the parts of the plant. (Flower, leaf, stem and roots.)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D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You Think That Is Pretty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  Let’s use our strategy to retell the story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children.)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outside.)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(The children were having a difficult time finding something pretty.)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children were searching for pretty things.)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children walked down a path looking for something pretty.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Was the brown tooth pretty?  No.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Was the pig in the bath pretty?  No.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Was math pretty?  No.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pretty?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They found a pretty sky at the end of the path.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children found a beautiful sky at the end of the path.)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you think is pretty?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children searching for something pretty.)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Comic Sans MS" panose="030F0702030302020204" pitchFamily="66" charset="0"/>
              </a:rPr>
              <a:t>Th</a:t>
            </a:r>
            <a:r>
              <a:rPr lang="en-US" sz="6700" dirty="0">
                <a:latin typeface="Comic Sans MS" panose="030F0702030302020204" pitchFamily="66" charset="0"/>
              </a:rPr>
              <a:t>ink About It!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617850" y="4664705"/>
            <a:ext cx="1215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th</a:t>
            </a:r>
            <a:r>
              <a:rPr lang="en-US" sz="3000" dirty="0">
                <a:latin typeface="Comic Sans MS" panose="030F0702030302020204" pitchFamily="66" charset="0"/>
              </a:rPr>
              <a:t>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060324" y="4664705"/>
            <a:ext cx="1215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th</a:t>
            </a:r>
            <a:r>
              <a:rPr lang="en-US" sz="3000" dirty="0">
                <a:latin typeface="Comic Sans MS" panose="030F0702030302020204" pitchFamily="66" charset="0"/>
              </a:rPr>
              <a:t>ink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49B12F-3610-46D1-A657-D12417C29D7C}"/>
              </a:ext>
            </a:extLst>
          </p:cNvPr>
          <p:cNvSpPr/>
          <p:nvPr/>
        </p:nvSpPr>
        <p:spPr>
          <a:xfrm>
            <a:off x="3550857" y="2373718"/>
            <a:ext cx="2042286" cy="211056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E2D8F-C0AF-4E29-B8F5-6E443AC50CA6}"/>
              </a:ext>
            </a:extLst>
          </p:cNvPr>
          <p:cNvSpPr txBox="1"/>
          <p:nvPr/>
        </p:nvSpPr>
        <p:spPr>
          <a:xfrm>
            <a:off x="4163881" y="2906092"/>
            <a:ext cx="103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Comic Sans MS" panose="030F0702030302020204" pitchFamily="66" charset="0"/>
              </a:rPr>
              <a:t>th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C30220-CE87-4D37-B7AF-B95AC1ED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41235" y="2423624"/>
            <a:ext cx="3119151" cy="20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A80192-DB82-471D-8807-DD7F512DC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678869" y="2470128"/>
            <a:ext cx="3119151" cy="20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003399"/>
                </a:solidFill>
                <a:latin typeface="Comic Sans MS" panose="030F0702030302020204" pitchFamily="66" charset="0"/>
              </a:rPr>
              <a:t>Let’s Practice - </a:t>
            </a:r>
            <a:r>
              <a:rPr lang="en-US" sz="7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th</a:t>
            </a:r>
            <a:endParaRPr lang="en-US" sz="7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160257" y="4960505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897372" y="4955878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thumb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5CFF91-5E24-47BF-BCAE-025B7A98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463702" y="2386363"/>
            <a:ext cx="1660465" cy="1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30BCD3-963F-4E84-ABE7-98C2F5D55624}"/>
              </a:ext>
            </a:extLst>
          </p:cNvPr>
          <p:cNvCxnSpPr/>
          <p:nvPr/>
        </p:nvCxnSpPr>
        <p:spPr>
          <a:xfrm>
            <a:off x="6897372" y="1902122"/>
            <a:ext cx="396563" cy="649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0B93EA-8364-491A-B63E-CC79D1E30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58255" y="1629288"/>
            <a:ext cx="2912489" cy="29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87255D-FCD9-42D0-804B-347CE1ABF465}"/>
              </a:ext>
            </a:extLst>
          </p:cNvPr>
          <p:cNvSpPr txBox="1"/>
          <p:nvPr/>
        </p:nvSpPr>
        <p:spPr>
          <a:xfrm>
            <a:off x="4085577" y="3117277"/>
            <a:ext cx="1084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Comic Sans MS" panose="030F0702030302020204" pitchFamily="66" charset="0"/>
              </a:rPr>
              <a:t>th</a:t>
            </a: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36A7A4-2018-4219-8B08-1316B1CB8CCC}"/>
              </a:ext>
            </a:extLst>
          </p:cNvPr>
          <p:cNvSpPr/>
          <p:nvPr/>
        </p:nvSpPr>
        <p:spPr>
          <a:xfrm>
            <a:off x="3869815" y="3013676"/>
            <a:ext cx="1300283" cy="1180909"/>
          </a:xfrm>
          <a:prstGeom prst="ellipse">
            <a:avLst/>
          </a:prstGeom>
          <a:noFill/>
          <a:ln w="38100">
            <a:solidFill>
              <a:srgbClr val="283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2356489" y="352008"/>
            <a:ext cx="44214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Let’s Practice!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8626FF-5866-4670-8D7F-3C5858588209}"/>
              </a:ext>
            </a:extLst>
          </p:cNvPr>
          <p:cNvGrpSpPr/>
          <p:nvPr/>
        </p:nvGrpSpPr>
        <p:grpSpPr>
          <a:xfrm>
            <a:off x="93518" y="1365000"/>
            <a:ext cx="2512953" cy="3108833"/>
            <a:chOff x="93518" y="1740718"/>
            <a:chExt cx="2512953" cy="31088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58AB17F-C0F7-4F04-99A5-F11E4DA45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93518" y="1740718"/>
              <a:ext cx="2512953" cy="251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6B2DC-EEAC-4CCF-B593-32E2BB49743C}"/>
                </a:ext>
              </a:extLst>
            </p:cNvPr>
            <p:cNvSpPr txBox="1"/>
            <p:nvPr/>
          </p:nvSpPr>
          <p:spPr>
            <a:xfrm flipH="1">
              <a:off x="721754" y="4295553"/>
              <a:ext cx="12564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bath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35DD79-E0BC-4E41-AAF5-5F42BAC8684C}"/>
              </a:ext>
            </a:extLst>
          </p:cNvPr>
          <p:cNvGrpSpPr/>
          <p:nvPr/>
        </p:nvGrpSpPr>
        <p:grpSpPr>
          <a:xfrm>
            <a:off x="3044297" y="1333034"/>
            <a:ext cx="2512953" cy="3108834"/>
            <a:chOff x="3000707" y="1740718"/>
            <a:chExt cx="2512953" cy="310883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5E464AE-8030-4099-89AA-75B1F07B5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3000707" y="1740718"/>
              <a:ext cx="2512953" cy="251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C6C8A3-616C-4A04-AE8C-9C19CF56510D}"/>
                </a:ext>
              </a:extLst>
            </p:cNvPr>
            <p:cNvSpPr txBox="1"/>
            <p:nvPr/>
          </p:nvSpPr>
          <p:spPr>
            <a:xfrm>
              <a:off x="3721396" y="4295554"/>
              <a:ext cx="12564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Earth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991A0-3704-4EB8-B64A-1D8943F732F7}"/>
              </a:ext>
            </a:extLst>
          </p:cNvPr>
          <p:cNvGrpSpPr/>
          <p:nvPr/>
        </p:nvGrpSpPr>
        <p:grpSpPr>
          <a:xfrm>
            <a:off x="5772710" y="1411040"/>
            <a:ext cx="3142585" cy="3030828"/>
            <a:chOff x="5907896" y="1818723"/>
            <a:chExt cx="3142585" cy="3030828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6466CF5-435D-4214-BD8B-8892720F8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5907896" y="1818723"/>
              <a:ext cx="3142585" cy="2356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AD3484-A703-4758-BECE-F4B7680C4EBC}"/>
                </a:ext>
              </a:extLst>
            </p:cNvPr>
            <p:cNvSpPr txBox="1"/>
            <p:nvPr/>
          </p:nvSpPr>
          <p:spPr>
            <a:xfrm>
              <a:off x="7014346" y="4295553"/>
              <a:ext cx="10526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park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777DDB-B694-47B7-8D4F-EEF42C0145B9}"/>
              </a:ext>
            </a:extLst>
          </p:cNvPr>
          <p:cNvGrpSpPr/>
          <p:nvPr/>
        </p:nvGrpSpPr>
        <p:grpSpPr>
          <a:xfrm>
            <a:off x="721754" y="2319091"/>
            <a:ext cx="5220221" cy="2192942"/>
            <a:chOff x="378783" y="4498697"/>
            <a:chExt cx="5220221" cy="2192942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CDEA09B-B1E8-4BFC-8F91-385824303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378783" y="4498697"/>
              <a:ext cx="3342900" cy="219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8EB41D-DC6C-47CD-B74F-DBCF158F4543}"/>
                </a:ext>
              </a:extLst>
            </p:cNvPr>
            <p:cNvSpPr txBox="1"/>
            <p:nvPr/>
          </p:nvSpPr>
          <p:spPr>
            <a:xfrm>
              <a:off x="3812252" y="4508642"/>
              <a:ext cx="17867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u="sng" dirty="0">
                  <a:latin typeface="Comic Sans MS" panose="030F0702030302020204" pitchFamily="66" charset="0"/>
                </a:rPr>
                <a:t>th</a:t>
              </a:r>
              <a:r>
                <a:rPr lang="en-US" sz="3000" dirty="0">
                  <a:latin typeface="Comic Sans MS" panose="030F0702030302020204" pitchFamily="66" charset="0"/>
                </a:rPr>
                <a:t>under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68F0E5-3355-4297-BB70-BD4911124670}"/>
              </a:ext>
            </a:extLst>
          </p:cNvPr>
          <p:cNvGrpSpPr/>
          <p:nvPr/>
        </p:nvGrpSpPr>
        <p:grpSpPr>
          <a:xfrm>
            <a:off x="4393225" y="3955384"/>
            <a:ext cx="4060278" cy="2479750"/>
            <a:chOff x="4759219" y="4365967"/>
            <a:chExt cx="4060278" cy="247975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389BD3F-4F4B-45C1-811A-F882F3808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4759219" y="5034834"/>
              <a:ext cx="4060278" cy="1810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BF4F07-C0FE-4A65-9AE5-41540693D194}"/>
                </a:ext>
              </a:extLst>
            </p:cNvPr>
            <p:cNvSpPr txBox="1"/>
            <p:nvPr/>
          </p:nvSpPr>
          <p:spPr>
            <a:xfrm>
              <a:off x="7766874" y="4365967"/>
              <a:ext cx="10526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pa</a:t>
              </a:r>
              <a:r>
                <a:rPr lang="en-US" sz="3000" u="sng" dirty="0">
                  <a:latin typeface="Comic Sans MS" panose="030F0702030302020204" pitchFamily="66" charset="0"/>
                </a:rPr>
                <a:t>th</a:t>
              </a:r>
              <a:endParaRPr lang="en-US" sz="3000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832C9B-EF04-4866-B5D8-776C3EAA19AA}"/>
              </a:ext>
            </a:extLst>
          </p:cNvPr>
          <p:cNvCxnSpPr>
            <a:cxnSpLocks/>
          </p:cNvCxnSpPr>
          <p:nvPr/>
        </p:nvCxnSpPr>
        <p:spPr>
          <a:xfrm>
            <a:off x="3296093" y="5890437"/>
            <a:ext cx="2645882" cy="170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122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3945714" y="5241814"/>
            <a:ext cx="1880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pretty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945714" y="3402261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1168139" y="3429051"/>
            <a:ext cx="62584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Look at </a:t>
            </a:r>
            <a:r>
              <a:rPr lang="en-US" sz="3500" u="sng" dirty="0">
                <a:latin typeface="Comic Sans MS" panose="030F0702030302020204" pitchFamily="66" charset="0"/>
              </a:rPr>
              <a:t>that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  <a:r>
              <a:rPr lang="en-US" sz="3500" u="sng" dirty="0">
                <a:latin typeface="Comic Sans MS" panose="030F0702030302020204" pitchFamily="66" charset="0"/>
              </a:rPr>
              <a:t>pretty</a:t>
            </a:r>
            <a:r>
              <a:rPr lang="en-US" sz="3500" dirty="0">
                <a:latin typeface="Comic Sans MS" panose="030F0702030302020204" pitchFamily="66" charset="0"/>
              </a:rPr>
              <a:t>              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12480E-775D-461E-843E-B83B6BB3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462461" y="2901806"/>
            <a:ext cx="1232566" cy="11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5F027-1D19-49BF-9BC8-83518F871D0F}"/>
              </a:ext>
            </a:extLst>
          </p:cNvPr>
          <p:cNvSpPr txBox="1"/>
          <p:nvPr/>
        </p:nvSpPr>
        <p:spPr>
          <a:xfrm>
            <a:off x="5355136" y="4059993"/>
            <a:ext cx="1447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flower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63" y="262584"/>
            <a:ext cx="7953154" cy="68546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  <a:t>Fiction and Nonfiction Retells:</a:t>
            </a:r>
            <a:b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  <a:t>What’s the Difference?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098508" y="1879488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98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5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Nonfiction Books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A12D77-F1FD-4848-9C41-DFDC9A8C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290821" y="1741398"/>
            <a:ext cx="4562358" cy="45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8" y="349217"/>
            <a:ext cx="7565784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Do You Think That Is Pretty?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87195" y="1274940"/>
            <a:ext cx="4343399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224CF61-32F8-4155-8E04-9BC54ED6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087063" y="2692224"/>
            <a:ext cx="3435651" cy="34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17617</TotalTime>
  <Words>1619</Words>
  <Application>Microsoft Office PowerPoint</Application>
  <PresentationFormat>On-screen Show (4:3)</PresentationFormat>
  <Paragraphs>198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Phonics of the Week</vt:lpstr>
      <vt:lpstr>Think About It! </vt:lpstr>
      <vt:lpstr>PowerPoint Presentation</vt:lpstr>
      <vt:lpstr> </vt:lpstr>
      <vt:lpstr> </vt:lpstr>
      <vt:lpstr> </vt:lpstr>
      <vt:lpstr> Fiction and Nonfiction Retells: What’s the Difference?</vt:lpstr>
      <vt:lpstr>Nonfiction Books </vt:lpstr>
      <vt:lpstr>Do You Think That Is Pretty?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509</cp:revision>
  <cp:lastPrinted>2021-07-15T19:53:42Z</cp:lastPrinted>
  <dcterms:created xsi:type="dcterms:W3CDTF">2012-04-20T18:25:02Z</dcterms:created>
  <dcterms:modified xsi:type="dcterms:W3CDTF">2021-08-12T20:07:18Z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C8213F23-F793-48B4-B0C0-5398C77A1CEC</vt:lpwstr>
  </property>
  <property fmtid="{D5CDD505-2E9C-101B-9397-08002B2CF9AE}" pid="3" name="ArticulatePath">
    <vt:lpwstr>ELA K_Module27_TW (1)</vt:lpwstr>
  </property>
</Properties>
</file>