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344" r:id="rId2"/>
    <p:sldId id="345" r:id="rId3"/>
    <p:sldId id="353" r:id="rId4"/>
    <p:sldId id="348" r:id="rId5"/>
    <p:sldId id="347" r:id="rId6"/>
    <p:sldId id="349" r:id="rId7"/>
    <p:sldId id="358" r:id="rId8"/>
    <p:sldId id="359" r:id="rId9"/>
    <p:sldId id="351" r:id="rId10"/>
    <p:sldId id="352" r:id="rId11"/>
  </p:sldIdLst>
  <p:sldSz cx="9144000" cy="6858000" type="screen4x3"/>
  <p:notesSz cx="6858000" cy="9144000"/>
  <p:custDataLst>
    <p:tags r:id="rId1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rri Whalen" initials="TW" lastIdx="11" clrIdx="0">
    <p:extLst>
      <p:ext uri="{19B8F6BF-5375-455C-9EA6-DF929625EA0E}">
        <p15:presenceInfo xmlns:p15="http://schemas.microsoft.com/office/powerpoint/2012/main" userId="S::twhalen@accelerate-academy.net::75a90bc9-9581-4a2a-8289-5fbb35d11639" providerId="AD"/>
      </p:ext>
    </p:extLst>
  </p:cmAuthor>
  <p:cmAuthor id="2" name="Shannon Svalen" initials="SS" lastIdx="1" clrIdx="1">
    <p:extLst>
      <p:ext uri="{19B8F6BF-5375-455C-9EA6-DF929625EA0E}">
        <p15:presenceInfo xmlns:p15="http://schemas.microsoft.com/office/powerpoint/2012/main" userId="Shannon Sval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283B80"/>
    <a:srgbClr val="003399"/>
    <a:srgbClr val="3B7ABE"/>
    <a:srgbClr val="182C6F"/>
    <a:srgbClr val="FCFCFC"/>
    <a:srgbClr val="000064"/>
    <a:srgbClr val="FF9627"/>
    <a:srgbClr val="9D6D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30" autoAdjust="0"/>
    <p:restoredTop sz="62338" autoAdjust="0"/>
  </p:normalViewPr>
  <p:slideViewPr>
    <p:cSldViewPr snapToGrid="0" snapToObjects="1">
      <p:cViewPr varScale="1">
        <p:scale>
          <a:sx n="71" d="100"/>
          <a:sy n="71" d="100"/>
        </p:scale>
        <p:origin x="268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5" d="100"/>
          <a:sy n="55" d="100"/>
        </p:scale>
        <p:origin x="288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A8D203-957B-4E0D-BFEF-AC11BFDF7A2F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3B794-5A4F-4F47-9EB8-2D6C2FE8D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66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Tell the student that we are going to review the letter </a:t>
            </a:r>
            <a:r>
              <a:rPr lang="en-US" dirty="0" err="1"/>
              <a:t>Qq</a:t>
            </a:r>
            <a:r>
              <a:rPr lang="en-US" dirty="0"/>
              <a:t>, talk about question words, review our sight words and complete a story retell for </a:t>
            </a:r>
            <a:r>
              <a:rPr lang="en-US" u="sng" dirty="0"/>
              <a:t>The Queen</a:t>
            </a:r>
          </a:p>
          <a:p>
            <a:endParaRPr lang="en-US" u="sng" dirty="0"/>
          </a:p>
          <a:p>
            <a:r>
              <a:rPr lang="en-US" u="none" dirty="0"/>
              <a:t>Click to go to the next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3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Ask – “Do you have any questions about anything that you learned in this lesson?”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36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Notes to Teacher: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Teacher: “Point to the letters on the screen.  “What letters are we talking about today?”  (Student will answer Qq.)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If student is struggling with this letter: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(Point to the uppercase Q.)  “Uppercase Q.”  (Student repeats.)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(Point to the lowercase q.)  “Lowercase q.”  (Student repeats.)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Teacher: “What sound does the letter q make?” (/</a:t>
            </a:r>
            <a:r>
              <a:rPr lang="en-US" sz="18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qu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/ like in quiet.)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If student is struggling, teacher will model making the /</a:t>
            </a:r>
            <a:r>
              <a:rPr lang="en-US" sz="18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qu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/ sound and have the student repeat: /</a:t>
            </a:r>
            <a:r>
              <a:rPr lang="en-US" sz="18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qu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/ like in quiet: //</a:t>
            </a:r>
            <a:r>
              <a:rPr lang="en-US" sz="18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qu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, /</a:t>
            </a:r>
            <a:r>
              <a:rPr lang="en-US" sz="18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qu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/, /</a:t>
            </a:r>
            <a:r>
              <a:rPr lang="en-US" sz="18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qu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/.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Teacher: “What pictures begin with the /</a:t>
            </a:r>
            <a:r>
              <a:rPr lang="en-US" sz="18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qu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/ sound?”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quiet – When it appears on the screen, ask, “What do you think he is telling you?” When student responds “quiet,” applaud his/her answer.  If student does not respond correctly, teacher will tell student that he is saying quiet.  Click to show the word “quiet.”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next image –quarter. When it appears on the screen, ask, “What do you see?” If student responds “quarter,” applaud his/her answer.  If student does not respond correctly, teacher will tell student that it is quarter.  Click to show the word “quarter.”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Applaud student’s efforts.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go to the next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38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Notes to Teacher: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b="1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Teacher: “What letters do you see?”  (Qq.) If student says </a:t>
            </a:r>
            <a:r>
              <a:rPr lang="en-US" sz="18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Qq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, applaud his/her answer. 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If student is still unsure, remind him/her by saying “uppercase Q” and “lowercase q.”  (Student should repeat teacher.)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Teacher: “Tell me about the pictures you see that appear on the screen.” (Question mark, quilt and duck.)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a picture of a question mark.  Ask: “What is this?”  (Question Mark.)  Applaud correct answer or assist in telling the correct name for the picture.  Click to show the word question mark.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a quilt.  Ask: “What did the children make?”  (Quilt.)  Applaud correct answer or assist in telling the correct name for the picture.  Click to show the word quilt.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duck.  Ask: “What is this?”  (Duck.)  Applaud correct answer or assist in telling the correct name for the picture.  Click to show the word duck.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After identifying the pictures (question mark, quilt and duck,) ask: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“What pictures begin with the letter q?” (Question mark and quilt begin with the letter q.  Duck does not begin with the letter q.)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If student is struggling to name the pictures that begin with q, teacher will assist by saying each picture name and asking if it begins with /</a:t>
            </a:r>
            <a:r>
              <a:rPr lang="en-US" sz="18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qu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/?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- “Question mark– Does it begin with /</a:t>
            </a:r>
            <a:r>
              <a:rPr lang="en-US" sz="18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qu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/?” (Yes.)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- "Quilt - Does it begin with /</a:t>
            </a:r>
            <a:r>
              <a:rPr lang="en-US" sz="18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qu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/?”   (Yes.)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- “Duck- Does it begin with /</a:t>
            </a:r>
            <a:r>
              <a:rPr lang="en-US" sz="18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qu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/?” (No.)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take the picture of the duck off of the slide.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Teacher will applaud efforts of student. 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go to the next slide.</a:t>
            </a:r>
            <a:endParaRPr lang="en-US" sz="1800" b="1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0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Notes to Teacher: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an image of a question mark.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Ask: “What do you see on the screen?” (Question Mark.)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Ask: “Where do you see question marks?” (At the end of a sentence that asks a question.)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bring up a question with an image on the screen.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Ask: “</a:t>
            </a:r>
            <a:r>
              <a:rPr lang="en-US" sz="1800" u="sng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do you see</a:t>
            </a:r>
            <a:r>
              <a:rPr lang="en-US" sz="1800" u="sng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 (I see animals.)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bring the next question onto the screen.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Ask: “</a:t>
            </a:r>
            <a:r>
              <a:rPr lang="en-US" sz="1800" u="sng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Where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are they</a:t>
            </a:r>
            <a:r>
              <a:rPr lang="en-US" sz="1800" u="sng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 (They are outside.)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b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Remind students that we ask questions to find out information.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move to the next slide.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2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Notes to Teacher: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an image of a jungle scene.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Ask: “How many monkeys are in the jungle?”  (Allow student to count – 3)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Ask: “How many zebras are in the jungle?  (Allow student to count – 1 )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Ask: “What other animals are in the jungle?”  (Possible answers: crocodile, elephant, lion, giraffe, birds and turtle.)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Remind students that you ask questions to find out information.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Applaud student’s effort.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move to the next slide.</a:t>
            </a:r>
            <a:endParaRPr lang="en-US" sz="1800" b="1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00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Notes to Teacher: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b="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/>
              <a:t>Teacher says: “Can you read these sight words?”  (There are 5 words on this slide.)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Click to show the word “but.””– When it appears on the screen, ask: “What word do you see?”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When student responds “but,” applaud his/her answer.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If student does not respond correctly, teacher will tell the student that the word is “but.”  Have student say the word “but.” (Student repeats.)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Click to show the next word, “came.”– When it appears on the screen, ask: “What word do you see?”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When student responds “came,” applaud his/her answer.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If student does not respond correctly, teacher will tell the student that the word is “came.”  Have student say the word “came.” (Student repeats.)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Click to show the next word, “funny.” – When it appears on the screen, ask: “What word do you see?”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When student responds “funny,” applaud his/her answer.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If student does not respond correctly, teacher will tell the student that the word is “funny.”  Have student say the word “funny.”  (Student repeats.)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Click to show the next word, “all.” – When it appears on the screen, ask: “What word do you see?”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When student responds “all,” applaud his/her answer.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If student does not respond correctly, teacher will tell the student that the word is “all.”  Have student say the word “all.”  (Student repeats.)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Click to show the final word, “at.” – When it appears on the screen, ask: “What word do you see?”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When student responds “at,” applaud his/her answer.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If student does not respond correctly, teacher will tell the student that the word is “at.”  Have student say the word “at.”  (Student repeats.)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“Let’s look at another group of words.”  Click to show the arrow.</a:t>
            </a:r>
          </a:p>
          <a:p>
            <a:endParaRPr lang="en-US" sz="1800" b="0" dirty="0"/>
          </a:p>
          <a:p>
            <a:r>
              <a:rPr lang="en-US" sz="1800" b="0" dirty="0"/>
              <a:t>Click to go to the next slide.</a:t>
            </a:r>
          </a:p>
          <a:p>
            <a:endParaRPr lang="en-US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744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Notes to Teacher: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/>
              <a:t>Teacher says: “Can you read these sight words?”  (There are 5 words on this slide.)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Click to show the word “be.””– When it appears on the screen, ask: “What word do you see?”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When student responds “be,” applaud his/her answer.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If student does not respond correctly, teacher will tell the student that the word is “be.”  Have student say the word “be.” (Student repeats.)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Click to show the next word, “do.”– When it appears on the screen, ask: “What word do you see?”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When student responds “do,” applaud his/her answer.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If student does not respond correctly, teacher will tell the student that the word is “do.”  Have student say the word “do.” (Student repeats.)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Click to show the next word, “run.” – When it appears on the screen, ask: “What word do you see?”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When student responds “run,” applaud his/her answer.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If student does not respond correctly, teacher will tell the student that the word is “run.”  Have student say the word “run.”  (Student repeats.)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Click to show the next word, “four.” – When it appears on the screen, ask: “What word do you see?”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When student responds “four,” applaud his/her answer.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If student does not respond correctly, teacher will tell the student that the word is “four.”  Have student say the word “four.”  (Student repeats.)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Click to show the final word, “get.” – When it appears on the screen, ask: “What word do you see?”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When student responds “get,” applaud his/her answer.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If student does not respond correctly, teacher will tell the student that the word is “get.”  Have student say the word “get.”  (Student repeats.)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“Now, let’s look at our last group of words.”</a:t>
            </a:r>
            <a:endParaRPr lang="en-US" sz="1800" b="0" dirty="0"/>
          </a:p>
          <a:p>
            <a:r>
              <a:rPr lang="en-US" sz="1800" b="0" dirty="0"/>
              <a:t>Click to go to the next slide.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184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Notes to Teacher: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/>
              <a:t>Teacher asks: “What words do you see?”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Click to show the word, “good.””– When it appears on the screen, ask: “What word do you see?”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When student responds “good,” applaud his/her answer.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If student does not respond correctly, teacher will tell the student that the word is “good.”  Have student say the word “good.” (Student repeats.)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Click to show the next word, “have.”– When it appears on the screen, ask: “What word do you see?”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When student responds “have,” applaud his/her answer.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If student does not respond correctly, teacher will tell the student that the word is “have.”  Have student say the word “have.” (Student repeats.)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Click to show the next word, “he.” – When it appears on the screen, ask: “What word do you see?”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When student responds “he,” applaud his/her answer.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If student does not respond correctly, teacher will tell the student that the word is “he.”  Have student say the word “he.”  (Student repeats.)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Click to show the next word, “into.” – When it appears on the screen, ask: “What word do you see?”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When student responds “into,” applaud his/her answer.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If student does not respond correctly, teacher will tell the student that the word is “into.”  Have student say the word “into.”  (Student repeats.)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Click to show the final word, “like.” – When it appears on the screen, ask: “What word do you see?”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When student responds “like,” applaud his/her answer.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If student does not respond correctly, teacher will tell the student that the word is “like.”  Have student say the word “like.”  (Student repeats.)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Applaud student’s effort.</a:t>
            </a:r>
          </a:p>
          <a:p>
            <a:endParaRPr lang="en-US" sz="1800" b="0" dirty="0"/>
          </a:p>
          <a:p>
            <a:r>
              <a:rPr lang="en-US" sz="1800" b="0" dirty="0"/>
              <a:t>Click to go to the next slide.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659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Notes to Teacher: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dirty="0">
              <a:effectLst/>
              <a:latin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Teacher: </a:t>
            </a:r>
            <a:r>
              <a:rPr lang="en-US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“This week, you read the story, </a:t>
            </a:r>
            <a:r>
              <a:rPr lang="en-US" sz="1100" u="sng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The Queen.</a:t>
            </a:r>
            <a:r>
              <a:rPr lang="en-US" sz="1100" u="none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1100" u="none" dirty="0">
                <a:latin typeface="Comic Sans MS" panose="030F0702030302020204" pitchFamily="66" charset="0"/>
              </a:rPr>
              <a:t>Let’s look at the 5 finger retell chart to help us retell this story.” </a:t>
            </a:r>
            <a:endParaRPr lang="en-US" sz="1100" u="sng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bring the image to the slide.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“Let’s work on our story retell together.”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en-US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Characters: “Who were the characters in the story?”  (Characters: The queen and a boy)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en-US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Setting: “What is the setting of the story?  Where does it take place?”  (This story takes place outside a palace.)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en-US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Problem – “What is the problem in the story?”  (The boy has to do as the queen says.)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en-US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Events: “What happened in the story?”  (The queen gave the boy commands and he had to do as she said.)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The queen told the boy to get her four good quilts.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The boy did as she said.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The queen told the boy to run like a funny dog.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The boy did as the queen said.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The queen told the boy to quack like a quail.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The boy did as the queen said.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The queen told the boy he was a good boy and gave him a quarter.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The boy asked for quarters.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The queen gave the boy four quarters.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en-US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Ending: “What happened at the end of the story?”  (The queen gave the boy four quarters.  We learned that 4 quarters = $1.)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en-US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Connection: Possible questions to ask to help student to connect to this story: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What was your favorite part of the story?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How do you think the boy felt at the end of the story?  Why?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en-US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Main Idea: What is this story about?  (This story is about a boy following the directions from a queen.)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Applaud student’s efforts in completing this story retell.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the next slide.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96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8/12/2021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619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8/12/2021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024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8/12/2021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245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8/12/2021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138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8/12/2021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158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8/12/2021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635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8/12/2021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600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8/12/2021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458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8/12/2021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805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8/12/2021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281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8/12/2021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092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7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5/2012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Picture 6" descr="sign_pic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957" y="6126163"/>
            <a:ext cx="469245" cy="59531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6364853" y="6413698"/>
            <a:ext cx="20894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HOST: MOLLY ENOCKSON </a:t>
            </a:r>
          </a:p>
        </p:txBody>
      </p:sp>
    </p:spTree>
    <p:extLst>
      <p:ext uri="{BB962C8B-B14F-4D97-AF65-F5344CB8AC3E}">
        <p14:creationId xmlns:p14="http://schemas.microsoft.com/office/powerpoint/2010/main" val="1540261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182C6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3B7ABE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3B7ABE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B7ABE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3B7ABE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3B7ABE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D13B7-8E9E-42BB-8F4D-0CCE264550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>
                <a:latin typeface="Comic Sans MS" panose="030F0902030302020204" pitchFamily="66" charset="0"/>
              </a:rPr>
              <a:t>Letter and Phonics of the Week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E881EE-D65D-48D7-8CA4-D12A907544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 err="1">
                <a:latin typeface="Comic Sans MS" panose="030F0902030302020204" pitchFamily="66" charset="0"/>
              </a:rPr>
              <a:t>Qq</a:t>
            </a:r>
            <a:r>
              <a:rPr lang="en-US" sz="4000" dirty="0">
                <a:latin typeface="Comic Sans MS" panose="030F0902030302020204" pitchFamily="66" charset="0"/>
              </a:rPr>
              <a:t>; </a:t>
            </a:r>
            <a:r>
              <a:rPr lang="en-US" sz="4000" dirty="0" err="1">
                <a:latin typeface="Comic Sans MS" panose="030F0902030302020204" pitchFamily="66" charset="0"/>
              </a:rPr>
              <a:t>qu</a:t>
            </a:r>
            <a:r>
              <a:rPr lang="en-US" sz="4000" dirty="0">
                <a:latin typeface="Comic Sans MS" panose="030F0902030302020204" pitchFamily="66" charset="0"/>
              </a:rPr>
              <a:t> sound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8551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D13B7-8E9E-42BB-8F4D-0CCE264550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latin typeface="Comic Sans MS" panose="030F0902030302020204" pitchFamily="66" charset="0"/>
              </a:rPr>
              <a:t>Q &amp; 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E881EE-D65D-48D7-8CA4-D12A907544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Any Questions?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7781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717C2-5DBC-4E59-8BB3-763F8AC63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11100" dirty="0" err="1">
                <a:latin typeface="Comic Sans MS" panose="030F0702030302020204" pitchFamily="66" charset="0"/>
              </a:rPr>
              <a:t>Qq</a:t>
            </a:r>
            <a:br>
              <a:rPr lang="en-US" dirty="0">
                <a:latin typeface="Comic Sans MS" panose="030F0702030302020204" pitchFamily="66" charset="0"/>
              </a:rPr>
            </a:b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5DBD73-073C-4FEA-9C36-29EF6C2E911E}"/>
              </a:ext>
            </a:extLst>
          </p:cNvPr>
          <p:cNvSpPr txBox="1"/>
          <p:nvPr/>
        </p:nvSpPr>
        <p:spPr>
          <a:xfrm>
            <a:off x="6216132" y="5074935"/>
            <a:ext cx="15844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quarter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3CD618-EA38-4796-AC51-5FFACD2AA308}"/>
              </a:ext>
            </a:extLst>
          </p:cNvPr>
          <p:cNvSpPr txBox="1"/>
          <p:nvPr/>
        </p:nvSpPr>
        <p:spPr>
          <a:xfrm>
            <a:off x="1343467" y="5077449"/>
            <a:ext cx="10839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quiet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9D8E6D2-67B0-4411-9F6B-3F003115D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440254" y="1547399"/>
            <a:ext cx="2890375" cy="324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E8758EB-2C81-46A8-B96C-F67AC076F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5444634" y="1989138"/>
            <a:ext cx="2890376" cy="267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912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24648FD-17AC-4092-8EF9-1C996FDEB931}"/>
              </a:ext>
            </a:extLst>
          </p:cNvPr>
          <p:cNvSpPr txBox="1"/>
          <p:nvPr/>
        </p:nvSpPr>
        <p:spPr>
          <a:xfrm>
            <a:off x="579050" y="200058"/>
            <a:ext cx="84255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 err="1">
                <a:solidFill>
                  <a:srgbClr val="003399"/>
                </a:solidFill>
                <a:latin typeface="Comic Sans MS" panose="030F0702030302020204" pitchFamily="66" charset="0"/>
              </a:rPr>
              <a:t>Qq</a:t>
            </a:r>
            <a:endParaRPr lang="en-US" sz="7000" dirty="0">
              <a:solidFill>
                <a:srgbClr val="003399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F0051E-67C0-4454-82D1-0FBE2BA6DF78}"/>
              </a:ext>
            </a:extLst>
          </p:cNvPr>
          <p:cNvSpPr txBox="1"/>
          <p:nvPr/>
        </p:nvSpPr>
        <p:spPr>
          <a:xfrm>
            <a:off x="551426" y="3264282"/>
            <a:ext cx="26980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question mark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85D780-D242-4743-8261-BBB70E289FCF}"/>
              </a:ext>
            </a:extLst>
          </p:cNvPr>
          <p:cNvSpPr txBox="1"/>
          <p:nvPr/>
        </p:nvSpPr>
        <p:spPr>
          <a:xfrm>
            <a:off x="7002149" y="3264262"/>
            <a:ext cx="9797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quilt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F73846-79F6-4FF0-B4BD-F814CDDE12CE}"/>
              </a:ext>
            </a:extLst>
          </p:cNvPr>
          <p:cNvSpPr txBox="1"/>
          <p:nvPr/>
        </p:nvSpPr>
        <p:spPr>
          <a:xfrm>
            <a:off x="4572000" y="6304002"/>
            <a:ext cx="101662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duck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A45301B-2C24-4613-B4CB-A07BE18B9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51426" y="383112"/>
            <a:ext cx="2698095" cy="269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B5C79A0-C48B-4444-9203-C4CB16956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6134048" y="603000"/>
            <a:ext cx="2687102" cy="251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4C28C152-CD49-4142-A0EE-A1732EA20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3492215" y="3264282"/>
            <a:ext cx="3052596" cy="28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660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036EE-1E90-4BF1-B5BF-4699F17A5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Question Words</a:t>
            </a:r>
            <a:br>
              <a:rPr lang="en-US" dirty="0">
                <a:latin typeface="Comic Sans MS" panose="030F0702030302020204" pitchFamily="66" charset="0"/>
              </a:rPr>
            </a:b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2A713B-489C-4C35-949E-795AE1384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2494664" y="1486882"/>
            <a:ext cx="4154672" cy="415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CA681D8-FE52-4660-A578-D5BE3EAE6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1210547" y="1408430"/>
            <a:ext cx="6096443" cy="431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61F24A-7D0D-47EB-94E1-C6AD18C81C7E}"/>
              </a:ext>
            </a:extLst>
          </p:cNvPr>
          <p:cNvSpPr txBox="1"/>
          <p:nvPr/>
        </p:nvSpPr>
        <p:spPr>
          <a:xfrm>
            <a:off x="3232531" y="5783559"/>
            <a:ext cx="26789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question mark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93378F-0FA0-463D-B429-5C219504232E}"/>
              </a:ext>
            </a:extLst>
          </p:cNvPr>
          <p:cNvSpPr txBox="1"/>
          <p:nvPr/>
        </p:nvSpPr>
        <p:spPr>
          <a:xfrm>
            <a:off x="2889939" y="5783559"/>
            <a:ext cx="33641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u="sng" dirty="0">
                <a:latin typeface="Comic Sans MS" panose="030F0702030302020204" pitchFamily="66" charset="0"/>
              </a:rPr>
              <a:t>What</a:t>
            </a:r>
            <a:r>
              <a:rPr lang="en-US" sz="3000" dirty="0">
                <a:latin typeface="Comic Sans MS" panose="030F0702030302020204" pitchFamily="66" charset="0"/>
              </a:rPr>
              <a:t> do you see</a:t>
            </a:r>
            <a:r>
              <a:rPr lang="en-US" sz="3000" u="sng" dirty="0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3A50CB-1033-4206-9BF8-C887ADFD4686}"/>
              </a:ext>
            </a:extLst>
          </p:cNvPr>
          <p:cNvSpPr txBox="1"/>
          <p:nvPr/>
        </p:nvSpPr>
        <p:spPr>
          <a:xfrm>
            <a:off x="3045994" y="5783559"/>
            <a:ext cx="33650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dirty="0">
                <a:latin typeface="Comic Sans MS" panose="030F0702030302020204" pitchFamily="66" charset="0"/>
              </a:rPr>
              <a:t>Where</a:t>
            </a:r>
            <a:r>
              <a:rPr lang="en-US" sz="3000" dirty="0">
                <a:latin typeface="Comic Sans MS" panose="030F0702030302020204" pitchFamily="66" charset="0"/>
              </a:rPr>
              <a:t> are they</a:t>
            </a:r>
            <a:r>
              <a:rPr lang="en-US" sz="3000" u="sng" dirty="0">
                <a:latin typeface="Comic Sans MS" panose="030F0702030302020204" pitchFamily="66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809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  <p:bldP spid="8" grpId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036EE-1E90-4BF1-B5BF-4699F17A5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6978" y="-246062"/>
            <a:ext cx="3599234" cy="930221"/>
          </a:xfrm>
        </p:spPr>
        <p:txBody>
          <a:bodyPr>
            <a:normAutofit fontScale="90000"/>
          </a:bodyPr>
          <a:lstStyle/>
          <a:p>
            <a:b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3EEB0B-3669-4745-8EC2-18B8ED920F1C}"/>
              </a:ext>
            </a:extLst>
          </p:cNvPr>
          <p:cNvSpPr txBox="1"/>
          <p:nvPr/>
        </p:nvSpPr>
        <p:spPr>
          <a:xfrm>
            <a:off x="2799720" y="253272"/>
            <a:ext cx="354456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283B80"/>
                </a:solidFill>
                <a:latin typeface="Comic Sans MS" panose="030F0702030302020204" pitchFamily="66" charset="0"/>
              </a:rPr>
              <a:t>How Many?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7E0F93E-182A-4AE5-ABED-EF7669528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157068" y="1852674"/>
            <a:ext cx="8829864" cy="416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056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7422A-FCCC-40F1-BD07-5E6CFA1F5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>
                <a:latin typeface="Comic Sans MS" panose="030F0702030302020204" pitchFamily="66" charset="0"/>
              </a:rPr>
            </a:b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D31D0C-04DC-4AB4-9833-8325458C541C}"/>
              </a:ext>
            </a:extLst>
          </p:cNvPr>
          <p:cNvSpPr txBox="1"/>
          <p:nvPr/>
        </p:nvSpPr>
        <p:spPr>
          <a:xfrm>
            <a:off x="2808515" y="447730"/>
            <a:ext cx="633548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dirty="0">
                <a:solidFill>
                  <a:srgbClr val="003399"/>
                </a:solidFill>
                <a:latin typeface="Comic Sans MS" panose="030F0702030302020204" pitchFamily="66" charset="0"/>
              </a:rPr>
              <a:t>Sight Words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654E3F-DEBF-4B21-85F5-D12BCA71F927}"/>
              </a:ext>
            </a:extLst>
          </p:cNvPr>
          <p:cNvSpPr txBox="1"/>
          <p:nvPr/>
        </p:nvSpPr>
        <p:spPr>
          <a:xfrm>
            <a:off x="4073305" y="1497236"/>
            <a:ext cx="9973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but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BD6E3A-E522-4DE1-A1E0-89937B93FE3E}"/>
              </a:ext>
            </a:extLst>
          </p:cNvPr>
          <p:cNvSpPr txBox="1"/>
          <p:nvPr/>
        </p:nvSpPr>
        <p:spPr>
          <a:xfrm>
            <a:off x="4306946" y="5360764"/>
            <a:ext cx="8817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at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11CA5F-F945-4C59-977C-9CCAC7A28D2A}"/>
              </a:ext>
            </a:extLst>
          </p:cNvPr>
          <p:cNvSpPr txBox="1"/>
          <p:nvPr/>
        </p:nvSpPr>
        <p:spPr>
          <a:xfrm>
            <a:off x="3960250" y="3308587"/>
            <a:ext cx="15818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funny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2E3426-9299-4BFB-A3F7-ED455DE16F5A}"/>
              </a:ext>
            </a:extLst>
          </p:cNvPr>
          <p:cNvSpPr txBox="1"/>
          <p:nvPr/>
        </p:nvSpPr>
        <p:spPr>
          <a:xfrm>
            <a:off x="3960250" y="2397660"/>
            <a:ext cx="15751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came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CE39A2-3A6D-41B1-91A5-691750F5717F}"/>
              </a:ext>
            </a:extLst>
          </p:cNvPr>
          <p:cNvSpPr txBox="1"/>
          <p:nvPr/>
        </p:nvSpPr>
        <p:spPr>
          <a:xfrm>
            <a:off x="4157612" y="4327963"/>
            <a:ext cx="11804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all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985F63A-7FA9-4035-88DC-F357491D6251}"/>
              </a:ext>
            </a:extLst>
          </p:cNvPr>
          <p:cNvGrpSpPr/>
          <p:nvPr/>
        </p:nvGrpSpPr>
        <p:grpSpPr>
          <a:xfrm>
            <a:off x="5624347" y="5548062"/>
            <a:ext cx="3348776" cy="962098"/>
            <a:chOff x="5624347" y="5548062"/>
            <a:chExt cx="3348776" cy="96209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4F7838E-FC71-45C7-991F-02D6FF40BC46}"/>
                </a:ext>
              </a:extLst>
            </p:cNvPr>
            <p:cNvSpPr txBox="1"/>
            <p:nvPr/>
          </p:nvSpPr>
          <p:spPr>
            <a:xfrm>
              <a:off x="5624347" y="6140828"/>
              <a:ext cx="334877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Comic Sans MS" panose="030F0702030302020204" pitchFamily="66" charset="0"/>
                </a:rPr>
                <a:t>Please go to the next slide</a:t>
              </a:r>
              <a:r>
                <a:rPr lang="en-US" dirty="0"/>
                <a:t>.</a:t>
              </a:r>
            </a:p>
          </p:txBody>
        </p:sp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BB7944D1-635B-4C07-977B-FF7229F2825A}"/>
                </a:ext>
              </a:extLst>
            </p:cNvPr>
            <p:cNvSpPr/>
            <p:nvPr/>
          </p:nvSpPr>
          <p:spPr>
            <a:xfrm>
              <a:off x="7708392" y="5548062"/>
              <a:ext cx="978408" cy="484632"/>
            </a:xfrm>
            <a:prstGeom prst="right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8927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1" grpId="0"/>
      <p:bldP spid="11" grpId="1"/>
      <p:bldP spid="13" grpId="0"/>
      <p:bldP spid="13" grpId="1"/>
      <p:bldP spid="15" grpId="0"/>
      <p:bldP spid="15" grpId="1"/>
      <p:bldP spid="17" grpId="0"/>
      <p:bldP spid="1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7422A-FCCC-40F1-BD07-5E6CFA1F5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>
                <a:latin typeface="Comic Sans MS" panose="030F0702030302020204" pitchFamily="66" charset="0"/>
              </a:rPr>
            </a:b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D31D0C-04DC-4AB4-9833-8325458C541C}"/>
              </a:ext>
            </a:extLst>
          </p:cNvPr>
          <p:cNvSpPr txBox="1"/>
          <p:nvPr/>
        </p:nvSpPr>
        <p:spPr>
          <a:xfrm>
            <a:off x="2808515" y="447730"/>
            <a:ext cx="633548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dirty="0">
                <a:solidFill>
                  <a:srgbClr val="003399"/>
                </a:solidFill>
                <a:latin typeface="Comic Sans MS" panose="030F0702030302020204" pitchFamily="66" charset="0"/>
              </a:rPr>
              <a:t>Sight Words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654E3F-DEBF-4B21-85F5-D12BCA71F927}"/>
              </a:ext>
            </a:extLst>
          </p:cNvPr>
          <p:cNvSpPr txBox="1"/>
          <p:nvPr/>
        </p:nvSpPr>
        <p:spPr>
          <a:xfrm>
            <a:off x="4189791" y="1443206"/>
            <a:ext cx="7697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be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BD6E3A-E522-4DE1-A1E0-89937B93FE3E}"/>
              </a:ext>
            </a:extLst>
          </p:cNvPr>
          <p:cNvSpPr txBox="1"/>
          <p:nvPr/>
        </p:nvSpPr>
        <p:spPr>
          <a:xfrm>
            <a:off x="4157612" y="5412764"/>
            <a:ext cx="10310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get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11CA5F-F945-4C59-977C-9CCAC7A28D2A}"/>
              </a:ext>
            </a:extLst>
          </p:cNvPr>
          <p:cNvSpPr txBox="1"/>
          <p:nvPr/>
        </p:nvSpPr>
        <p:spPr>
          <a:xfrm>
            <a:off x="4147261" y="3378485"/>
            <a:ext cx="20580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run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2E3426-9299-4BFB-A3F7-ED455DE16F5A}"/>
              </a:ext>
            </a:extLst>
          </p:cNvPr>
          <p:cNvSpPr txBox="1"/>
          <p:nvPr/>
        </p:nvSpPr>
        <p:spPr>
          <a:xfrm>
            <a:off x="4189791" y="2454362"/>
            <a:ext cx="15751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do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CE39A2-3A6D-41B1-91A5-691750F5717F}"/>
              </a:ext>
            </a:extLst>
          </p:cNvPr>
          <p:cNvSpPr txBox="1"/>
          <p:nvPr/>
        </p:nvSpPr>
        <p:spPr>
          <a:xfrm>
            <a:off x="4062204" y="4380072"/>
            <a:ext cx="14667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four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400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1" grpId="0"/>
      <p:bldP spid="11" grpId="1"/>
      <p:bldP spid="13" grpId="0"/>
      <p:bldP spid="13" grpId="1"/>
      <p:bldP spid="15" grpId="0"/>
      <p:bldP spid="15" grpId="1"/>
      <p:bldP spid="17" grpId="0"/>
      <p:bldP spid="1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7422A-FCCC-40F1-BD07-5E6CFA1F5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>
                <a:latin typeface="Comic Sans MS" panose="030F0702030302020204" pitchFamily="66" charset="0"/>
              </a:rPr>
            </a:b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D31D0C-04DC-4AB4-9833-8325458C541C}"/>
              </a:ext>
            </a:extLst>
          </p:cNvPr>
          <p:cNvSpPr txBox="1"/>
          <p:nvPr/>
        </p:nvSpPr>
        <p:spPr>
          <a:xfrm>
            <a:off x="2808515" y="447730"/>
            <a:ext cx="633548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dirty="0">
                <a:solidFill>
                  <a:srgbClr val="003399"/>
                </a:solidFill>
                <a:latin typeface="Comic Sans MS" panose="030F0702030302020204" pitchFamily="66" charset="0"/>
              </a:rPr>
              <a:t>Sight Words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654E3F-DEBF-4B21-85F5-D12BCA71F927}"/>
              </a:ext>
            </a:extLst>
          </p:cNvPr>
          <p:cNvSpPr txBox="1"/>
          <p:nvPr/>
        </p:nvSpPr>
        <p:spPr>
          <a:xfrm>
            <a:off x="3923425" y="1342267"/>
            <a:ext cx="12971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good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BD6E3A-E522-4DE1-A1E0-89937B93FE3E}"/>
              </a:ext>
            </a:extLst>
          </p:cNvPr>
          <p:cNvSpPr txBox="1"/>
          <p:nvPr/>
        </p:nvSpPr>
        <p:spPr>
          <a:xfrm>
            <a:off x="4023136" y="5383637"/>
            <a:ext cx="14667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like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11CA5F-F945-4C59-977C-9CCAC7A28D2A}"/>
              </a:ext>
            </a:extLst>
          </p:cNvPr>
          <p:cNvSpPr txBox="1"/>
          <p:nvPr/>
        </p:nvSpPr>
        <p:spPr>
          <a:xfrm>
            <a:off x="4191562" y="3287222"/>
            <a:ext cx="20580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he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2E3426-9299-4BFB-A3F7-ED455DE16F5A}"/>
              </a:ext>
            </a:extLst>
          </p:cNvPr>
          <p:cNvSpPr txBox="1"/>
          <p:nvPr/>
        </p:nvSpPr>
        <p:spPr>
          <a:xfrm>
            <a:off x="3923425" y="2352430"/>
            <a:ext cx="15751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have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CE39A2-3A6D-41B1-91A5-691750F5717F}"/>
              </a:ext>
            </a:extLst>
          </p:cNvPr>
          <p:cNvSpPr txBox="1"/>
          <p:nvPr/>
        </p:nvSpPr>
        <p:spPr>
          <a:xfrm>
            <a:off x="3977624" y="4318043"/>
            <a:ext cx="14667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into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A46F56D-C426-4E9F-BFC4-937670E39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6520479" y="4455890"/>
            <a:ext cx="2305212" cy="230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720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1" grpId="0"/>
      <p:bldP spid="11" grpId="1"/>
      <p:bldP spid="13" grpId="0"/>
      <p:bldP spid="13" grpId="1"/>
      <p:bldP spid="15" grpId="0"/>
      <p:bldP spid="15" grpId="1"/>
      <p:bldP spid="17" grpId="0"/>
      <p:bldP spid="1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7422A-FCCC-40F1-BD07-5E6CFA1F5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795" y="432555"/>
            <a:ext cx="6672134" cy="685465"/>
          </a:xfrm>
        </p:spPr>
        <p:txBody>
          <a:bodyPr>
            <a:normAutofit fontScale="90000"/>
          </a:bodyPr>
          <a:lstStyle/>
          <a:p>
            <a:r>
              <a:rPr lang="en-US" u="sng" dirty="0">
                <a:latin typeface="Comic Sans MS" panose="030F0702030302020204" pitchFamily="66" charset="0"/>
              </a:rPr>
              <a:t>The Queen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3430E2B9-6456-4813-B56E-1D873E9EA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287195" y="1274940"/>
            <a:ext cx="4343400" cy="469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AA07802B-1081-4BE4-B15A-A449DEEB5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5506745" y="1266791"/>
            <a:ext cx="2699134" cy="510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188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0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Accelerate Ed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111E5C"/>
      </a:accent1>
      <a:accent2>
        <a:srgbClr val="8AC7CE"/>
      </a:accent2>
      <a:accent3>
        <a:srgbClr val="4A2E16"/>
      </a:accent3>
      <a:accent4>
        <a:srgbClr val="39639D"/>
      </a:accent4>
      <a:accent5>
        <a:srgbClr val="C8BBAE"/>
      </a:accent5>
      <a:accent6>
        <a:srgbClr val="72BBBF"/>
      </a:accent6>
      <a:hlink>
        <a:srgbClr val="1BB752"/>
      </a:hlink>
      <a:folHlink>
        <a:srgbClr val="B5A99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Couture.thmx</Template>
  <TotalTime>17079</TotalTime>
  <Words>2480</Words>
  <Application>Microsoft Office PowerPoint</Application>
  <PresentationFormat>On-screen Show (4:3)</PresentationFormat>
  <Paragraphs>242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Comic Sans MS</vt:lpstr>
      <vt:lpstr>Roboto</vt:lpstr>
      <vt:lpstr>Wingdings</vt:lpstr>
      <vt:lpstr>Office Theme</vt:lpstr>
      <vt:lpstr>Letter and Phonics of the Week</vt:lpstr>
      <vt:lpstr>Qq </vt:lpstr>
      <vt:lpstr>PowerPoint Presentation</vt:lpstr>
      <vt:lpstr>Question Words </vt:lpstr>
      <vt:lpstr> </vt:lpstr>
      <vt:lpstr> </vt:lpstr>
      <vt:lpstr> </vt:lpstr>
      <vt:lpstr> </vt:lpstr>
      <vt:lpstr>The Queen</vt:lpstr>
      <vt:lpstr>Q &amp; A</vt:lpstr>
    </vt:vector>
  </TitlesOfParts>
  <Company>Accelerate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Molly Johnson</dc:creator>
  <cp:lastModifiedBy>Shawn Mahoney</cp:lastModifiedBy>
  <cp:revision>467</cp:revision>
  <cp:lastPrinted>2021-07-09T21:38:24Z</cp:lastPrinted>
  <dcterms:created xsi:type="dcterms:W3CDTF">2012-04-20T18:25:02Z</dcterms:created>
  <dcterms:modified xsi:type="dcterms:W3CDTF">2021-08-12T19:05:11Z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3C0ADD49-583F-4001-B5C3-5571889EA595</vt:lpwstr>
  </property>
  <property fmtid="{D5CDD505-2E9C-101B-9397-08002B2CF9AE}" pid="3" name="ArticulatePath">
    <vt:lpwstr>ELA K_Module24_TW</vt:lpwstr>
  </property>
</Properties>
</file>