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344" r:id="rId2"/>
    <p:sldId id="345" r:id="rId3"/>
    <p:sldId id="353" r:id="rId4"/>
    <p:sldId id="348" r:id="rId5"/>
    <p:sldId id="360" r:id="rId6"/>
    <p:sldId id="349" r:id="rId7"/>
    <p:sldId id="358" r:id="rId8"/>
    <p:sldId id="359" r:id="rId9"/>
    <p:sldId id="351" r:id="rId10"/>
    <p:sldId id="352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erri Whalen" initials="TW" lastIdx="12" clrIdx="0">
    <p:extLst>
      <p:ext uri="{19B8F6BF-5375-455C-9EA6-DF929625EA0E}">
        <p15:presenceInfo xmlns:p15="http://schemas.microsoft.com/office/powerpoint/2012/main" userId="S::twhalen@accelerate-academy.net::75a90bc9-9581-4a2a-8289-5fbb35d116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3B80"/>
    <a:srgbClr val="D60093"/>
    <a:srgbClr val="003399"/>
    <a:srgbClr val="3B7ABE"/>
    <a:srgbClr val="182C6F"/>
    <a:srgbClr val="FCFCFC"/>
    <a:srgbClr val="000064"/>
    <a:srgbClr val="FF9627"/>
    <a:srgbClr val="9D6D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30" autoAdjust="0"/>
    <p:restoredTop sz="62338" autoAdjust="0"/>
  </p:normalViewPr>
  <p:slideViewPr>
    <p:cSldViewPr snapToGrid="0" snapToObjects="1">
      <p:cViewPr varScale="1">
        <p:scale>
          <a:sx n="71" d="100"/>
          <a:sy n="71" d="100"/>
        </p:scale>
        <p:origin x="196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5" d="100"/>
          <a:sy n="55" d="100"/>
        </p:scale>
        <p:origin x="288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8D203-957B-4E0D-BFEF-AC11BFDF7A2F}" type="datetimeFigureOut">
              <a:rPr lang="en-US" smtClean="0"/>
              <a:t>8/12/2021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3B794-5A4F-4F47-9EB8-2D6C2FE8D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66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Tell the student that we are going to review the letter </a:t>
            </a:r>
            <a:r>
              <a:rPr lang="en-US" dirty="0" err="1"/>
              <a:t>Jj</a:t>
            </a:r>
            <a:r>
              <a:rPr lang="en-US" dirty="0"/>
              <a:t>, work with prefixes and suffixes, review our sight words and complete a story retell for </a:t>
            </a:r>
            <a:r>
              <a:rPr lang="en-US" u="sng" dirty="0"/>
              <a:t>Jellyfish at the Party.</a:t>
            </a:r>
          </a:p>
          <a:p>
            <a:endParaRPr lang="en-US" u="sng" dirty="0"/>
          </a:p>
          <a:p>
            <a:r>
              <a:rPr lang="en-US" u="none" dirty="0"/>
              <a:t>Click to go to the next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732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Ask – “Do you have any questions about anything that you learned in this lesson?”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36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Notes to Teacher: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Teacher: “Point to the letters on the screen.  “What letters are we talking about today?”  (Student will answer </a:t>
            </a:r>
            <a:r>
              <a:rPr lang="en-US" sz="18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Jj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If student is struggling with this letter: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(Point to the uppercase J.)  “Uppercase J.”  (Student repeats.)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(Point to the lowercase j.)  “Lowercase j.”  (Student repeats.)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Teacher: “What sound does the letter j make?” (/j/ like in jellyfish.)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If student is struggling, teacher will model making the j sound and have the student repeat: /j/ like in jellyfish: /j/, /j/, /j/.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Teacher: “What pictures begin with the short /j/ sound?”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jellyfish – When it appears on the screen, ask, “What do you see?” When student responds “jellyfish,” applaud his/her answer.  If student does not respond correctly, teacher will tell student that it is a jellyfish.  Click to show the word “jellyfish.”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next image –jacket. When it appears on the screen, ask, “What do you see?” If student responds “jacket,” applaud his/her answer.  If student does not respond correctly, teacher will tell student that it is jacket.  Click to show the word “jacket.”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Applaud student’s efforts.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go to the next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38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Notes to Teacher: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1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Teacher: “What letters do you see?”  (</a:t>
            </a:r>
            <a:r>
              <a:rPr lang="en-US" sz="18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Jj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.) If student says </a:t>
            </a:r>
            <a:r>
              <a:rPr lang="en-US" sz="18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Jj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, applaud his/her answer. 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If student is still unsure, remind him/her by saying “uppercase J” and “lowercase j.”  (Student should repeat teacher.)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Teacher: “Tell me about the pictures you see that appear on the screen.” (butterfly, juice, jewels and jellybeans.)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Tx/>
              <a:buNone/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a picture of a butterfly.  Ask: “What is this?”  (Butterfly.)  Applaud correct answer or assist in telling the correct name for the picture.  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Tx/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a juice.  Ask: “What is this?”  (Juice.)  Applaud correct answer or assist in telling the correct name for the picture. 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Click to show the jewels.  Ask: “What is this?”  (Jewels.)  Applaud correct answer or assist in telling the correct name for the picture. 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a jellybeans.  Ask: “What are these?”  (Jellybeans.) Applaud correct answer or assist in telling the correct name for the picture. 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After identifying the pictures (butterfly, juice, jewels and jellybeans,) ask: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Teacher: “What pictures begin with the letter j?” (Juice, jewels and jellybeans begin with the letter j.  Butterfly does not begin with the letter j.)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If student is struggling to name the pictures that begin with j, teacher will assist by saying each picture name and asking if it begins with /j/?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- “Butterfly – Does it begin with /j/?” (No.)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- “Juice - Does it begin with /j/?” (Yes.)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- “Jewels – Does it begin with /j/?”   (Yes.)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- “Jellybeans- Does it begin with /j/?” (Yes.)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take the picture of the butterfly off of the slide.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Teacher will applaud efforts of student. 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go to the next slide.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1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603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Notes to Teacher: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bring the picture of a happy face to the screen.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Ask: “How does this person feel?” (Happy.)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bring the word happy to the screen.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bring the picture of the unhappy face to the screen.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Ask: “How does this person feel?”  (Sad; unhappy.)</a:t>
            </a:r>
            <a:b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add the “un” prefix to the word happy.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Explain that the person is not happy so adding the “un” prefix (before a word) tells us “not.”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In this case, the person is not + happy = </a:t>
            </a:r>
            <a:r>
              <a:rPr lang="en-US" sz="180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un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happy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Click to move to the next slide.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22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Notes to Teacher: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b="1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bring the picture of a colorful blanket to the screen.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Ask: “What color is this blanket?” (It is many colors, or it is all different colors.)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bring the word ‘color</a:t>
            </a:r>
            <a:r>
              <a:rPr lang="en-US" sz="180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ful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’ to the screen.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Teacher: “When we add the suffix ‘</a:t>
            </a:r>
            <a:r>
              <a:rPr lang="en-US" sz="1800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ful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’ to the end of a word, it means it is full of.  Color + </a:t>
            </a:r>
            <a:r>
              <a:rPr lang="en-US" sz="1800" u="sng" dirty="0" err="1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ful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= color</a:t>
            </a:r>
            <a:r>
              <a:rPr lang="en-US" sz="180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ful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; full of colors.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Click to move to the next slide.</a:t>
            </a:r>
            <a:endParaRPr lang="en-US" sz="1800" b="1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327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Notes to Teacher: </a:t>
            </a: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lang="en-US" sz="1800" b="1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bring up the picture on the slide. 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Ask: “What do you see in this picture?” (Children sharing.)  “What are they sharing?” (Pencils.) 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circle the broken pencil.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Ask: “What happened to the yellow pencil?” (It broke.)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Teacher: “One girl is sharing her pencil with the other girl.  How do you think the little girl with the broken pencil feels?”  (Happy.)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bring the word ‘thank</a:t>
            </a:r>
            <a:r>
              <a:rPr lang="en-US" sz="180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ful’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to the slide. 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Teacher: “Thankful.  Can you say thankful?” (Thankful.)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Teacher: “What does thankful mean?” (Thankful means full of thanks.)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Teacher: “When we add a word part to the beginning (prefix) or end (suffix) of a word, it changes the meaning of the word.  Happy to </a:t>
            </a:r>
            <a:r>
              <a:rPr lang="en-US" sz="180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un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happy.  Color to color</a:t>
            </a:r>
            <a:r>
              <a:rPr lang="en-US" sz="180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ful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.  Thank to thank</a:t>
            </a:r>
            <a:r>
              <a:rPr lang="en-US" sz="180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ful.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Applaud student’s efforts.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go to next slide.</a:t>
            </a:r>
            <a:endParaRPr lang="en-US" sz="1800" b="1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44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Notes to Teacher: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Teacher says: “Let’s look at our sight words from this week.”  (There are 3 words on this slide.)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word “get.”– When it appears on the screen, ask: “What word do you see?”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When student responds “get” applaud his/her answer. 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If student does not respond correctly, teacher will tell the student that the word is “get.”  Have student say the word “get.” (Student repeats.)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next word, “good.” - When it appears on the screen, ask: “What word do you see?” 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When student responds “good,” applaud his/her answer. 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If student does not respond correctly, teacher will tell the student that the word is “good.”  Have student say the word “good.” (Student repeats.)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show the next and final word, “have.” – When it appears on the screen, ask: “What word do you see?” 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When student responds “have,” applaud his/her answer. 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If student does not respond correctly, teacher will tell the student that the word is “have.”  Have student say the word “have.”  (Student repeats.)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Applaud student’s effort.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go to the next slide.</a:t>
            </a:r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1842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Notes to Teacher: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If student is ready, allow him/her to read each sentence to you.  If student is not ready, assist him/her in reading.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-Click to make the sentence appear on the slide with images: I </a:t>
            </a:r>
            <a:r>
              <a:rPr lang="en-US" sz="180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have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a pen.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u="none" strike="noStrike" dirty="0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Applaud all efforts.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move to next slide.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6594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Notes to Teacher: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i="0" dirty="0">
              <a:effectLst/>
              <a:latin typeface="Roboto" panose="020000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Teacher: </a:t>
            </a: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“This week, you read the story, </a:t>
            </a:r>
            <a:r>
              <a:rPr lang="en-US" sz="1100" u="sng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Jellyfish at the Party.</a:t>
            </a:r>
            <a:r>
              <a:rPr lang="en-US" sz="1100" u="none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1100" u="none" dirty="0">
                <a:latin typeface="Comic Sans MS" panose="030F0702030302020204" pitchFamily="66" charset="0"/>
              </a:rPr>
              <a:t>Let’s look at the 5 finger retell chart to help us retell this story.” </a:t>
            </a:r>
            <a:endParaRPr lang="en-US" sz="1100" u="sng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bring the image to the slide.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“Let’s work on our story retell together.”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Characters: “Who were the characters in the story?”  (Characters: The main character was the jellyfish.)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Setting: “What was the setting of the story?  Where did it take place?”  (This story takes place in the sea.)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Problem – “What is the problem in the story?”  (There were two problems in the story: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  He had a rip in his wig.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  He had a little mark on his lip.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4"/>
              <a:tabLst>
                <a:tab pos="4572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Events: “What happened in the story?”  (The jellyfish was looking for a wig and he wanted a sip.)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The jellyfish wanted a wig.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He did get a wig, but it had a rip in it.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The jellyfish got a new wig and did a jig.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The jellyfish got a big sip.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Someone gave the jellyfish a tip.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He had a little on his lip.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4"/>
              <a:tabLst>
                <a:tab pos="4572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Ending: “What happened at the end of the story?”  (The shark, crab and sea horse told the jellyfish to have a good one.)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4"/>
              <a:tabLst>
                <a:tab pos="4572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Connection: Possible questions to ask to help student to connect to this story: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What was your favorite part of the story?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9144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Do you think the jellyfish had fun at the party?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4"/>
              <a:tabLst>
                <a:tab pos="457200" algn="l"/>
              </a:tabLs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Main Idea: What is this story about?  (This story tells us what the jellyfish did at the party.)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Applaud student’s efforts in completing this story retell.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1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Click to the next slide.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096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619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024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24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138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15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63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60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58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0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28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5/2012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 descr="sign_pic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957" y="6126163"/>
            <a:ext cx="469245" cy="59531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364853" y="6413698"/>
            <a:ext cx="20894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HOST: MOLLY ENOCKSON </a:t>
            </a:r>
          </a:p>
        </p:txBody>
      </p:sp>
    </p:spTree>
    <p:extLst>
      <p:ext uri="{BB962C8B-B14F-4D97-AF65-F5344CB8AC3E}">
        <p14:creationId xmlns:p14="http://schemas.microsoft.com/office/powerpoint/2010/main" val="154026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82C6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3B7ABE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3B7ABE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3B7ABE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3B7ABE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3B7ABE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Comic Sans MS" panose="030F0902030302020204" pitchFamily="66" charset="0"/>
              </a:rPr>
              <a:t>Letter of the Week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latin typeface="Comic Sans MS" panose="030F0902030302020204" pitchFamily="66" charset="0"/>
              </a:rPr>
              <a:t>Jj</a:t>
            </a:r>
            <a:endParaRPr lang="en-US" sz="4000" dirty="0">
              <a:latin typeface="Comic Sans MS" panose="030F09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551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Comic Sans MS" panose="030F0902030302020204" pitchFamily="66" charset="0"/>
              </a:rPr>
              <a:t>Q &amp; 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omic Sans MS" panose="030F0902030302020204" pitchFamily="66" charset="0"/>
              </a:rPr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3717781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717C2-5DBC-4E59-8BB3-763F8AC63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11100" dirty="0" err="1">
                <a:latin typeface="Comic Sans MS" panose="030F0702030302020204" pitchFamily="66" charset="0"/>
              </a:rPr>
              <a:t>Jj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E5DBD73-073C-4FEA-9C36-29EF6C2E911E}"/>
              </a:ext>
            </a:extLst>
          </p:cNvPr>
          <p:cNvSpPr txBox="1"/>
          <p:nvPr/>
        </p:nvSpPr>
        <p:spPr>
          <a:xfrm>
            <a:off x="6399834" y="5354800"/>
            <a:ext cx="14523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Comic Sans MS" panose="030F0702030302020204" pitchFamily="66" charset="0"/>
              </a:rPr>
              <a:t>jacket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3CD618-EA38-4796-AC51-5FFACD2AA308}"/>
              </a:ext>
            </a:extLst>
          </p:cNvPr>
          <p:cNvSpPr txBox="1"/>
          <p:nvPr/>
        </p:nvSpPr>
        <p:spPr>
          <a:xfrm>
            <a:off x="1030237" y="5421056"/>
            <a:ext cx="171393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Comic Sans MS" panose="030F0702030302020204" pitchFamily="66" charset="0"/>
              </a:rPr>
              <a:t>jellyfish</a:t>
            </a: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17308F61-9B60-4937-AE82-EC92226204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457200" y="2103148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C333F029-8B6B-4172-9742-198F674742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5257800" y="2091850"/>
            <a:ext cx="32004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912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24648FD-17AC-4092-8EF9-1C996FDEB931}"/>
              </a:ext>
            </a:extLst>
          </p:cNvPr>
          <p:cNvSpPr txBox="1"/>
          <p:nvPr/>
        </p:nvSpPr>
        <p:spPr>
          <a:xfrm>
            <a:off x="359228" y="373413"/>
            <a:ext cx="842554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 dirty="0" err="1">
                <a:solidFill>
                  <a:srgbClr val="003399"/>
                </a:solidFill>
                <a:latin typeface="Comic Sans MS" panose="030F0702030302020204" pitchFamily="66" charset="0"/>
              </a:rPr>
              <a:t>Uu</a:t>
            </a:r>
            <a:endParaRPr lang="en-US" sz="7000" dirty="0">
              <a:solidFill>
                <a:srgbClr val="003399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F0051E-67C0-4454-82D1-0FBE2BA6DF78}"/>
              </a:ext>
            </a:extLst>
          </p:cNvPr>
          <p:cNvSpPr txBox="1"/>
          <p:nvPr/>
        </p:nvSpPr>
        <p:spPr>
          <a:xfrm>
            <a:off x="948440" y="2922250"/>
            <a:ext cx="201048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Comic Sans MS" panose="030F0702030302020204" pitchFamily="66" charset="0"/>
              </a:rPr>
              <a:t>butterfly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85D780-D242-4743-8261-BBB70E289FCF}"/>
              </a:ext>
            </a:extLst>
          </p:cNvPr>
          <p:cNvSpPr txBox="1"/>
          <p:nvPr/>
        </p:nvSpPr>
        <p:spPr>
          <a:xfrm>
            <a:off x="6349408" y="2884646"/>
            <a:ext cx="105509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latin typeface="Comic Sans MS" panose="030F0702030302020204" pitchFamily="66" charset="0"/>
              </a:rPr>
              <a:t>juice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F73846-79F6-4FF0-B4BD-F814CDDE12CE}"/>
              </a:ext>
            </a:extLst>
          </p:cNvPr>
          <p:cNvSpPr txBox="1"/>
          <p:nvPr/>
        </p:nvSpPr>
        <p:spPr>
          <a:xfrm>
            <a:off x="1211619" y="6027274"/>
            <a:ext cx="14841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Comic Sans MS" panose="030F0702030302020204" pitchFamily="66" charset="0"/>
              </a:rPr>
              <a:t>jewels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E3175F-2FE5-4522-9469-B583BEB49CB8}"/>
              </a:ext>
            </a:extLst>
          </p:cNvPr>
          <p:cNvSpPr txBox="1"/>
          <p:nvPr/>
        </p:nvSpPr>
        <p:spPr>
          <a:xfrm>
            <a:off x="6193734" y="6207588"/>
            <a:ext cx="198644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latin typeface="Comic Sans MS" panose="030F0702030302020204" pitchFamily="66" charset="0"/>
              </a:rPr>
              <a:t>jellybeans</a:t>
            </a:r>
          </a:p>
        </p:txBody>
      </p:sp>
      <p:pic>
        <p:nvPicPr>
          <p:cNvPr id="2056" name="Picture 8">
            <a:extLst>
              <a:ext uri="{FF2B5EF4-FFF2-40B4-BE49-F238E27FC236}">
                <a16:creationId xmlns:a16="http://schemas.microsoft.com/office/drawing/2014/main" id="{806E7A72-85DC-4495-9FD8-06730B832E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359228" y="773622"/>
            <a:ext cx="2791593" cy="1874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>
            <a:extLst>
              <a:ext uri="{FF2B5EF4-FFF2-40B4-BE49-F238E27FC236}">
                <a16:creationId xmlns:a16="http://schemas.microsoft.com/office/drawing/2014/main" id="{435B16AB-CE65-4086-B412-F684A65CFA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5619291" y="358084"/>
            <a:ext cx="2515332" cy="2526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>
            <a:extLst>
              <a:ext uri="{FF2B5EF4-FFF2-40B4-BE49-F238E27FC236}">
                <a16:creationId xmlns:a16="http://schemas.microsoft.com/office/drawing/2014/main" id="{F4EF6FAF-1599-4747-B791-64506A8DB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/>
        </p:blipFill>
        <p:spPr bwMode="auto">
          <a:xfrm>
            <a:off x="513867" y="3727380"/>
            <a:ext cx="2445060" cy="2226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>
            <a:extLst>
              <a:ext uri="{FF2B5EF4-FFF2-40B4-BE49-F238E27FC236}">
                <a16:creationId xmlns:a16="http://schemas.microsoft.com/office/drawing/2014/main" id="{E8E70B9B-9B57-4165-AC5C-8427BD6BE7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/>
        </p:blipFill>
        <p:spPr bwMode="auto">
          <a:xfrm>
            <a:off x="5743777" y="3784915"/>
            <a:ext cx="2886356" cy="2161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6603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/>
      <p:bldP spid="5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Prefixes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3080" name="Picture 8">
            <a:extLst>
              <a:ext uri="{FF2B5EF4-FFF2-40B4-BE49-F238E27FC236}">
                <a16:creationId xmlns:a16="http://schemas.microsoft.com/office/drawing/2014/main" id="{A1D32988-8918-4359-906B-13AC3EE651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457200" y="1417638"/>
            <a:ext cx="3467327" cy="3467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>
            <a:extLst>
              <a:ext uri="{FF2B5EF4-FFF2-40B4-BE49-F238E27FC236}">
                <a16:creationId xmlns:a16="http://schemas.microsoft.com/office/drawing/2014/main" id="{157557DE-E785-4668-BD75-9F1B97F4D9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4806618" y="1417638"/>
            <a:ext cx="3563478" cy="3563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A08766C-C018-4F00-8A80-FB3802E267D3}"/>
              </a:ext>
            </a:extLst>
          </p:cNvPr>
          <p:cNvSpPr txBox="1"/>
          <p:nvPr/>
        </p:nvSpPr>
        <p:spPr>
          <a:xfrm>
            <a:off x="1546566" y="5348730"/>
            <a:ext cx="1388522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latin typeface="Comic Sans MS" panose="030F0702030302020204" pitchFamily="66" charset="0"/>
              </a:rPr>
              <a:t>happy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D490163-5144-4985-9BA4-1FAE3EEFA9DB}"/>
              </a:ext>
            </a:extLst>
          </p:cNvPr>
          <p:cNvSpPr txBox="1"/>
          <p:nvPr/>
        </p:nvSpPr>
        <p:spPr>
          <a:xfrm>
            <a:off x="5905914" y="5348730"/>
            <a:ext cx="1858201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u="sng" dirty="0">
                <a:latin typeface="Comic Sans MS" panose="030F0702030302020204" pitchFamily="66" charset="0"/>
              </a:rPr>
              <a:t>un</a:t>
            </a:r>
            <a:r>
              <a:rPr lang="en-US" sz="3500" dirty="0">
                <a:latin typeface="Comic Sans MS" panose="030F0702030302020204" pitchFamily="66" charset="0"/>
              </a:rPr>
              <a:t>happy</a:t>
            </a:r>
            <a:endParaRPr lang="en-US" sz="3500" u="sng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099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Suffixes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4102" name="Picture 6">
            <a:extLst>
              <a:ext uri="{FF2B5EF4-FFF2-40B4-BE49-F238E27FC236}">
                <a16:creationId xmlns:a16="http://schemas.microsoft.com/office/drawing/2014/main" id="{6B8AC224-F022-482B-8F31-12DCDBE4A2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1630155" y="1134361"/>
            <a:ext cx="5883689" cy="458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EADE717-8308-4C99-AD57-A8D9AAD6200B}"/>
              </a:ext>
            </a:extLst>
          </p:cNvPr>
          <p:cNvSpPr txBox="1"/>
          <p:nvPr/>
        </p:nvSpPr>
        <p:spPr>
          <a:xfrm>
            <a:off x="3319093" y="5723639"/>
            <a:ext cx="250581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>
                <a:latin typeface="Comic Sans MS" panose="030F0702030302020204" pitchFamily="66" charset="0"/>
              </a:rPr>
              <a:t>color</a:t>
            </a:r>
            <a:r>
              <a:rPr lang="en-US" sz="5000" u="sng" dirty="0">
                <a:latin typeface="Comic Sans MS" panose="030F0702030302020204" pitchFamily="66" charset="0"/>
              </a:rPr>
              <a:t>ful</a:t>
            </a:r>
          </a:p>
        </p:txBody>
      </p:sp>
    </p:spTree>
    <p:extLst>
      <p:ext uri="{BB962C8B-B14F-4D97-AF65-F5344CB8AC3E}">
        <p14:creationId xmlns:p14="http://schemas.microsoft.com/office/powerpoint/2010/main" val="4171522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6D31D0C-04DC-4AB4-9833-8325458C541C}"/>
              </a:ext>
            </a:extLst>
          </p:cNvPr>
          <p:cNvSpPr txBox="1"/>
          <p:nvPr/>
        </p:nvSpPr>
        <p:spPr>
          <a:xfrm>
            <a:off x="2642191" y="415251"/>
            <a:ext cx="5677786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000" dirty="0">
                <a:solidFill>
                  <a:srgbClr val="003399"/>
                </a:solidFill>
                <a:latin typeface="Comic Sans MS" panose="030F0702030302020204" pitchFamily="66" charset="0"/>
              </a:rPr>
              <a:t>More Practice!</a:t>
            </a:r>
          </a:p>
        </p:txBody>
      </p:sp>
      <p:pic>
        <p:nvPicPr>
          <p:cNvPr id="5130" name="Picture 10">
            <a:extLst>
              <a:ext uri="{FF2B5EF4-FFF2-40B4-BE49-F238E27FC236}">
                <a16:creationId xmlns:a16="http://schemas.microsoft.com/office/drawing/2014/main" id="{F9305619-D176-4088-8F8C-74B845B586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1190846" y="1385221"/>
            <a:ext cx="6762307" cy="4787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Oval 26">
            <a:extLst>
              <a:ext uri="{FF2B5EF4-FFF2-40B4-BE49-F238E27FC236}">
                <a16:creationId xmlns:a16="http://schemas.microsoft.com/office/drawing/2014/main" id="{BDCADF22-2E20-4143-A39B-6A0863C692D4}"/>
              </a:ext>
            </a:extLst>
          </p:cNvPr>
          <p:cNvSpPr/>
          <p:nvPr/>
        </p:nvSpPr>
        <p:spPr>
          <a:xfrm>
            <a:off x="3859619" y="4922874"/>
            <a:ext cx="914400" cy="9144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B0AA835-4A8E-49C1-A5F7-EDB5A7FF3DCB}"/>
              </a:ext>
            </a:extLst>
          </p:cNvPr>
          <p:cNvSpPr txBox="1"/>
          <p:nvPr/>
        </p:nvSpPr>
        <p:spPr>
          <a:xfrm>
            <a:off x="3277688" y="5996226"/>
            <a:ext cx="270138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>
                <a:solidFill>
                  <a:srgbClr val="283B80"/>
                </a:solidFill>
                <a:latin typeface="Comic Sans MS" panose="030F0702030302020204" pitchFamily="66" charset="0"/>
              </a:rPr>
              <a:t>thank</a:t>
            </a:r>
            <a:r>
              <a:rPr lang="en-US" sz="5000" u="sng" dirty="0">
                <a:solidFill>
                  <a:srgbClr val="283B80"/>
                </a:solidFill>
                <a:latin typeface="Comic Sans MS" panose="030F0702030302020204" pitchFamily="66" charset="0"/>
              </a:rPr>
              <a:t>ful</a:t>
            </a:r>
          </a:p>
        </p:txBody>
      </p:sp>
    </p:spTree>
    <p:extLst>
      <p:ext uri="{BB962C8B-B14F-4D97-AF65-F5344CB8AC3E}">
        <p14:creationId xmlns:p14="http://schemas.microsoft.com/office/powerpoint/2010/main" val="108927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6D31D0C-04DC-4AB4-9833-8325458C541C}"/>
              </a:ext>
            </a:extLst>
          </p:cNvPr>
          <p:cNvSpPr txBox="1"/>
          <p:nvPr/>
        </p:nvSpPr>
        <p:spPr>
          <a:xfrm>
            <a:off x="2808515" y="447730"/>
            <a:ext cx="6335485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000" dirty="0">
                <a:solidFill>
                  <a:srgbClr val="003399"/>
                </a:solidFill>
                <a:latin typeface="Comic Sans MS" panose="030F0702030302020204" pitchFamily="66" charset="0"/>
              </a:rPr>
              <a:t>Sight Words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654E3F-DEBF-4B21-85F5-D12BCA71F927}"/>
              </a:ext>
            </a:extLst>
          </p:cNvPr>
          <p:cNvSpPr txBox="1"/>
          <p:nvPr/>
        </p:nvSpPr>
        <p:spPr>
          <a:xfrm>
            <a:off x="4073305" y="1568321"/>
            <a:ext cx="9797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Comic Sans MS" panose="030F0702030302020204" pitchFamily="66" charset="0"/>
              </a:rPr>
              <a:t>get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BD6E3A-E522-4DE1-A1E0-89937B93FE3E}"/>
              </a:ext>
            </a:extLst>
          </p:cNvPr>
          <p:cNvSpPr txBox="1"/>
          <p:nvPr/>
        </p:nvSpPr>
        <p:spPr>
          <a:xfrm>
            <a:off x="4073305" y="5289679"/>
            <a:ext cx="171776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Comic Sans MS" panose="030F0702030302020204" pitchFamily="66" charset="0"/>
              </a:rPr>
              <a:t>have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111CA5F-F945-4C59-977C-9CCAC7A28D2A}"/>
              </a:ext>
            </a:extLst>
          </p:cNvPr>
          <p:cNvSpPr txBox="1"/>
          <p:nvPr/>
        </p:nvSpPr>
        <p:spPr>
          <a:xfrm>
            <a:off x="3987482" y="3479357"/>
            <a:ext cx="205802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>
                <a:latin typeface="Comic Sans MS" panose="030F0702030302020204" pitchFamily="66" charset="0"/>
              </a:rPr>
              <a:t>good</a:t>
            </a:r>
          </a:p>
        </p:txBody>
      </p:sp>
    </p:spTree>
    <p:extLst>
      <p:ext uri="{BB962C8B-B14F-4D97-AF65-F5344CB8AC3E}">
        <p14:creationId xmlns:p14="http://schemas.microsoft.com/office/powerpoint/2010/main" val="3064001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11" grpId="0"/>
      <p:bldP spid="13" grpId="0"/>
      <p:bldP spid="1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202261-04BA-43E3-B1AF-D64A8F0F5376}"/>
              </a:ext>
            </a:extLst>
          </p:cNvPr>
          <p:cNvSpPr txBox="1"/>
          <p:nvPr/>
        </p:nvSpPr>
        <p:spPr>
          <a:xfrm>
            <a:off x="1606793" y="250207"/>
            <a:ext cx="635141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dirty="0">
                <a:solidFill>
                  <a:srgbClr val="283B80"/>
                </a:solidFill>
                <a:latin typeface="Comic Sans MS" panose="030F0702030302020204" pitchFamily="66" charset="0"/>
              </a:rPr>
              <a:t>Sight Word Practice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A36511-D6D4-47F1-8FA4-8F3D99757DBB}"/>
              </a:ext>
            </a:extLst>
          </p:cNvPr>
          <p:cNvSpPr txBox="1"/>
          <p:nvPr/>
        </p:nvSpPr>
        <p:spPr>
          <a:xfrm>
            <a:off x="3446239" y="2644810"/>
            <a:ext cx="2983509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>
                <a:latin typeface="Comic Sans MS" panose="030F0702030302020204" pitchFamily="66" charset="0"/>
              </a:rPr>
              <a:t>I </a:t>
            </a:r>
            <a:r>
              <a:rPr lang="en-US" sz="3500" u="sng" dirty="0">
                <a:latin typeface="Comic Sans MS" panose="030F0702030302020204" pitchFamily="66" charset="0"/>
              </a:rPr>
              <a:t>have</a:t>
            </a:r>
            <a:r>
              <a:rPr lang="en-US" sz="3500" dirty="0">
                <a:latin typeface="Comic Sans MS" panose="030F0702030302020204" pitchFamily="66" charset="0"/>
              </a:rPr>
              <a:t> a pen. </a:t>
            </a: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F969188F-2FA3-4254-8ACF-5063C1170D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3604653" y="3942798"/>
            <a:ext cx="2355698" cy="2203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7204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930" y="432555"/>
            <a:ext cx="7180999" cy="685465"/>
          </a:xfrm>
        </p:spPr>
        <p:txBody>
          <a:bodyPr>
            <a:normAutofit fontScale="90000"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Jellyfish at the Party</a:t>
            </a: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17" name="Picture 4">
            <a:extLst>
              <a:ext uri="{FF2B5EF4-FFF2-40B4-BE49-F238E27FC236}">
                <a16:creationId xmlns:a16="http://schemas.microsoft.com/office/drawing/2014/main" id="{3430E2B9-6456-4813-B56E-1D873E9EA0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287195" y="1274940"/>
            <a:ext cx="4343400" cy="4696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>
            <a:extLst>
              <a:ext uri="{FF2B5EF4-FFF2-40B4-BE49-F238E27FC236}">
                <a16:creationId xmlns:a16="http://schemas.microsoft.com/office/drawing/2014/main" id="{B064DC2E-79F0-46C9-AB68-1C0C83E44A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5002097" y="2422513"/>
            <a:ext cx="2845500" cy="284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188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Accelerate Ed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111E5C"/>
      </a:accent1>
      <a:accent2>
        <a:srgbClr val="8AC7CE"/>
      </a:accent2>
      <a:accent3>
        <a:srgbClr val="4A2E16"/>
      </a:accent3>
      <a:accent4>
        <a:srgbClr val="39639D"/>
      </a:accent4>
      <a:accent5>
        <a:srgbClr val="C8BBAE"/>
      </a:accent5>
      <a:accent6>
        <a:srgbClr val="72BBBF"/>
      </a:accent6>
      <a:hlink>
        <a:srgbClr val="1BB752"/>
      </a:hlink>
      <a:folHlink>
        <a:srgbClr val="B5A99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Couture.thmx</Template>
  <TotalTime>17224</TotalTime>
  <Words>1786</Words>
  <Application>Microsoft Office PowerPoint</Application>
  <PresentationFormat>On-screen Show (4:3)</PresentationFormat>
  <Paragraphs>194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Comic Sans MS</vt:lpstr>
      <vt:lpstr>Roboto</vt:lpstr>
      <vt:lpstr>Symbol</vt:lpstr>
      <vt:lpstr>Office Theme</vt:lpstr>
      <vt:lpstr>Letter of the Week</vt:lpstr>
      <vt:lpstr>Jj </vt:lpstr>
      <vt:lpstr>PowerPoint Presentation</vt:lpstr>
      <vt:lpstr>Prefixes </vt:lpstr>
      <vt:lpstr>Suffixes </vt:lpstr>
      <vt:lpstr> </vt:lpstr>
      <vt:lpstr> </vt:lpstr>
      <vt:lpstr> </vt:lpstr>
      <vt:lpstr>Jellyfish at the Party</vt:lpstr>
      <vt:lpstr>Q &amp; A</vt:lpstr>
    </vt:vector>
  </TitlesOfParts>
  <Company>Accelerate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Johnson</dc:creator>
  <cp:lastModifiedBy>Shawn Mahoney</cp:lastModifiedBy>
  <cp:revision>493</cp:revision>
  <cp:lastPrinted>2021-07-13T03:59:46Z</cp:lastPrinted>
  <dcterms:created xsi:type="dcterms:W3CDTF">2012-04-20T18:25:02Z</dcterms:created>
  <dcterms:modified xsi:type="dcterms:W3CDTF">2021-08-12T18:36:52Z</dcterms:modified>
</cp:coreProperties>
</file>