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0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2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D60093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51351" autoAdjust="0"/>
  </p:normalViewPr>
  <p:slideViewPr>
    <p:cSldViewPr snapToGrid="0" snapToObjects="1">
      <p:cViewPr varScale="1">
        <p:scale>
          <a:sx n="58" d="100"/>
          <a:sy n="58" d="100"/>
        </p:scale>
        <p:origin x="30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</a:t>
            </a:r>
            <a:r>
              <a:rPr lang="en-US" dirty="0" err="1"/>
              <a:t>Uu</a:t>
            </a:r>
            <a:r>
              <a:rPr lang="en-US" dirty="0"/>
              <a:t>, work on word families, review our sight words and complete a story retell for </a:t>
            </a:r>
            <a:r>
              <a:rPr lang="en-US" u="sng" dirty="0"/>
              <a:t>The Four Cubs.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U.)  “Uppercase U.”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u.)  “Lowercase u.”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short u make?” (/u/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mbrella.)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short u sound and have the student repeat: /u/ like in umbrella: /u/, /u/, /u/.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short /u/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umbrella– When it appears on the screen, ask, “What do you see?” When student responds “umbrella,” applaud his/her answer.  If student does not respond correctly, teacher will tell student that it is an umbrella.  Click to show the word “umbrella.”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--under– When it appears on the screen, ask, “Where is the cat?” If student responds “under,” applaud his/her answer.  If student does not respond correctly, teacher will tell student that it is under.  Click to show the word “under.”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“uppercase U” and “lowercase u.”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“Tell me about the pictures you see that appear on the screen.” (Up, book, umpire and uppercase.)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picture of an arrow pointing up.  Ask: “What is this?”  (Up.)  Applaud correct answer or assist in telling the correct name for the picture.  Click to show the word up.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book.  Ask: “What is this?”  (Book.)  Applaud correct answer or assist in telling the correct name for the picture.  Click to show the word book.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the umpire.  Ask: “What is this?”  (Umpire.)  Applaud correct answer or assist in telling the correct name for the picture.  Click to show the word umpire.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uppercase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letter E.  Ask: “What is this?”  (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uppercase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E.)  Applaud correct answer or assist in telling the correct name for the picture.  Click to show the word uppercase.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(up, book, umpire and uppercase,) 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letter u?” (Up, umpire and uppercase begin with the letter u.  Book does not begin with the letter u.)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u, teacher will assist by saying each picture name and asking if it begins with /u/?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“Up – Does it begin with /u/?”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“Book- Does it begin with /u/?”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“Umpire - Does it begin with /u/?”  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“Uppercase - Does it begin with /u/?” (Yes.)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book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house on the screen.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Ask: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 you remember talking about word families this week?”  (Remind student that words that end the same are part of the same word family.)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“Read each word to me:”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the word ‘hot’ with a picture of hot.  Have student read the word. (Hot.)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the word ‘pot’ with a picture of a pot.  Have student read the word. (Pot.)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 and/or assist reading the word.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next house onto the screen.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“Read each word to me:”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the word ‘sun’ with a picture of sun.  Have student read the word. (Sun.)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to bring up the word ‘bun’ with a picture of a bun.  Have student read the word. (Bun.)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 and/or assist reading the word.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“Let’s sort the words that end the same.”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-ug circle.  Read “-ug.”  (Have student repeat.)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-an circle.  Read “-an.”  (Have student repeat.)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bug.  Ask: “What is this?” (Bug.)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“Where does it belong?” (In the -ug circle.)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place the bug in the –up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fan.  Ask: “What is this?” (Fan.)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“Where does it belong?” (In -an circle.)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place the fan in the –an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can.  Ask: “What is this?” (Can.)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“Where does it belong?” (In -an circle.)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place the can in the –an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rug.  Ask: “What is this?” (Rug.)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“Where does it belong?” (In -ug circle.)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place the rug in the –ug circle.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“do.”–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“do”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“do.”  Have student say the word “do.”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“four.”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“four,”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“four.”  Have student say the word “four.”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“run.”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“run,”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“run.”  Have student say the word “run.”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He can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run.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Four Cubs.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A boy and four cubs.)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(This story takes place inside a hut and out in the forest.)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 boy was afraid of the cubs and the cubs were afraid of the boy.)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boy watched the cubs.  When they saw each other, they were frightened.)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saw the four cubs in a hut.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cubs took a bath.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cubs hug on a rug.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cubs eat nuts and bugs.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cubs see the boy and run.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runs away.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boy runs from the cubs.)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get scared?  If so, what did you do?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things the four cubs can do.)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and 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Uu</a:t>
            </a:r>
            <a:r>
              <a:rPr lang="en-US" sz="4000" dirty="0">
                <a:latin typeface="Comic Sans MS" panose="030F0902030302020204" pitchFamily="66" charset="0"/>
              </a:rPr>
              <a:t>; Short u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 err="1">
                <a:latin typeface="Comic Sans MS" panose="030F0702030302020204" pitchFamily="66" charset="0"/>
              </a:rPr>
              <a:t>Uu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335909" y="4705865"/>
            <a:ext cx="1452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242888" y="4428866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umbrella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027EFC-1A4A-489B-AA13-A733EA6C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72644" y="1055726"/>
            <a:ext cx="2854420" cy="33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64C674-7BF8-4F7D-A917-2B809B9C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917550" y="2014853"/>
            <a:ext cx="3543084" cy="24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0005C5-3B9A-43D0-86A0-428CB4B41AA4}"/>
              </a:ext>
            </a:extLst>
          </p:cNvPr>
          <p:cNvCxnSpPr>
            <a:cxnSpLocks/>
          </p:cNvCxnSpPr>
          <p:nvPr/>
        </p:nvCxnSpPr>
        <p:spPr>
          <a:xfrm flipV="1">
            <a:off x="6833261" y="3912781"/>
            <a:ext cx="0" cy="793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Uu</a:t>
            </a:r>
            <a:endParaRPr lang="en-US" sz="7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352257" y="2780804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517865" y="2884646"/>
            <a:ext cx="1024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1328915" y="6103944"/>
            <a:ext cx="1484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umpire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3175F-2FE5-4522-9469-B583BEB49CB8}"/>
              </a:ext>
            </a:extLst>
          </p:cNvPr>
          <p:cNvSpPr txBox="1"/>
          <p:nvPr/>
        </p:nvSpPr>
        <p:spPr>
          <a:xfrm>
            <a:off x="6330959" y="6207588"/>
            <a:ext cx="198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uppercase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F239B2B-2FAB-4C16-A47C-3D1CADE3F358}"/>
              </a:ext>
            </a:extLst>
          </p:cNvPr>
          <p:cNvSpPr/>
          <p:nvPr/>
        </p:nvSpPr>
        <p:spPr>
          <a:xfrm>
            <a:off x="1341780" y="958188"/>
            <a:ext cx="484632" cy="1531301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EBF2FB-0DD4-421E-89ED-C1B759CB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730158" y="1130844"/>
            <a:ext cx="2857500" cy="15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426575B-31D1-4557-BB18-5F57947F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368439" y="3861628"/>
            <a:ext cx="1199700" cy="19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71282DF-951D-4E4F-AA23-C6FDCDC8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3953" y="3721593"/>
            <a:ext cx="1605972" cy="24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 Practice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BC79-917C-4B70-B985-4F2E17D1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72661" y="1005532"/>
            <a:ext cx="4608623" cy="47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34D50A-EBB9-4C97-A6E8-0BFACD8910D2}"/>
              </a:ext>
            </a:extLst>
          </p:cNvPr>
          <p:cNvSpPr/>
          <p:nvPr/>
        </p:nvSpPr>
        <p:spPr>
          <a:xfrm>
            <a:off x="4404832" y="1989138"/>
            <a:ext cx="762591" cy="754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ot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D13EFC7-7F3A-433B-B78B-908A771A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0" y="3816181"/>
            <a:ext cx="2656881" cy="2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A0B40-457A-48FF-B334-214F13DCB672}"/>
              </a:ext>
            </a:extLst>
          </p:cNvPr>
          <p:cNvSpPr txBox="1"/>
          <p:nvPr/>
        </p:nvSpPr>
        <p:spPr>
          <a:xfrm>
            <a:off x="861829" y="3404742"/>
            <a:ext cx="12062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hot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DF98BCC-38BB-440C-8B4F-F7739A5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619905" y="837855"/>
            <a:ext cx="2471523" cy="16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61B570-2563-4DBB-93AA-4568C7AD7680}"/>
              </a:ext>
            </a:extLst>
          </p:cNvPr>
          <p:cNvSpPr txBox="1"/>
          <p:nvPr/>
        </p:nvSpPr>
        <p:spPr>
          <a:xfrm>
            <a:off x="7518040" y="2598647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pot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 Practice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BC79-917C-4B70-B985-4F2E17D1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72661" y="1005532"/>
            <a:ext cx="4608623" cy="47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34D50A-EBB9-4C97-A6E8-0BFACD8910D2}"/>
              </a:ext>
            </a:extLst>
          </p:cNvPr>
          <p:cNvSpPr/>
          <p:nvPr/>
        </p:nvSpPr>
        <p:spPr>
          <a:xfrm>
            <a:off x="4404832" y="1989138"/>
            <a:ext cx="762591" cy="754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-un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A0B40-457A-48FF-B334-214F13DCB672}"/>
              </a:ext>
            </a:extLst>
          </p:cNvPr>
          <p:cNvSpPr txBox="1"/>
          <p:nvPr/>
        </p:nvSpPr>
        <p:spPr>
          <a:xfrm>
            <a:off x="861829" y="3380042"/>
            <a:ext cx="12062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1B570-2563-4DBB-93AA-4568C7AD7680}"/>
              </a:ext>
            </a:extLst>
          </p:cNvPr>
          <p:cNvSpPr txBox="1"/>
          <p:nvPr/>
        </p:nvSpPr>
        <p:spPr>
          <a:xfrm>
            <a:off x="7518040" y="2598647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bun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A8BC9F-0B8C-4681-A50C-28C01920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0" y="3843472"/>
            <a:ext cx="2740179" cy="2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4E87F75-F862-4293-8BB6-C3316AE0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693541" y="874455"/>
            <a:ext cx="2463644" cy="1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1862111" y="386421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Tell Me About It!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8F2D3B-CA80-4BFF-B5C7-23DC0E7A20B1}"/>
              </a:ext>
            </a:extLst>
          </p:cNvPr>
          <p:cNvSpPr/>
          <p:nvPr/>
        </p:nvSpPr>
        <p:spPr>
          <a:xfrm>
            <a:off x="337302" y="1870376"/>
            <a:ext cx="3157870" cy="3232298"/>
          </a:xfrm>
          <a:prstGeom prst="ellipse">
            <a:avLst/>
          </a:prstGeom>
          <a:noFill/>
          <a:ln w="38100">
            <a:solidFill>
              <a:srgbClr val="283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4A3EAF-82C3-4ABB-985B-08C4F367ABBB}"/>
              </a:ext>
            </a:extLst>
          </p:cNvPr>
          <p:cNvSpPr/>
          <p:nvPr/>
        </p:nvSpPr>
        <p:spPr>
          <a:xfrm>
            <a:off x="5702956" y="1812851"/>
            <a:ext cx="3157870" cy="3232298"/>
          </a:xfrm>
          <a:prstGeom prst="ellipse">
            <a:avLst/>
          </a:prstGeom>
          <a:noFill/>
          <a:ln w="38100">
            <a:solidFill>
              <a:srgbClr val="283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628CF-9254-4F15-8DE6-1C2BBB7DE3D2}"/>
              </a:ext>
            </a:extLst>
          </p:cNvPr>
          <p:cNvSpPr txBox="1"/>
          <p:nvPr/>
        </p:nvSpPr>
        <p:spPr>
          <a:xfrm>
            <a:off x="1342803" y="1130347"/>
            <a:ext cx="931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-ug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B8D9F-0926-4B0F-A5CE-F2FBFCD51389}"/>
              </a:ext>
            </a:extLst>
          </p:cNvPr>
          <p:cNvSpPr txBox="1"/>
          <p:nvPr/>
        </p:nvSpPr>
        <p:spPr>
          <a:xfrm>
            <a:off x="6753863" y="1124167"/>
            <a:ext cx="120038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-an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4CF0AF7-1A89-44CF-B17C-06015A3F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73767" y="1200431"/>
            <a:ext cx="2029189" cy="17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BFDE6-DB61-4DE3-8AFF-8E75EEE14282}"/>
              </a:ext>
            </a:extLst>
          </p:cNvPr>
          <p:cNvSpPr txBox="1"/>
          <p:nvPr/>
        </p:nvSpPr>
        <p:spPr>
          <a:xfrm>
            <a:off x="4178413" y="2685401"/>
            <a:ext cx="816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bug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555E665-9134-4682-B66B-B8335CF4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39258" y="2311570"/>
            <a:ext cx="1038616" cy="9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DCE87B-C62B-431A-8448-4B205188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flipH="1">
            <a:off x="3591628" y="3403314"/>
            <a:ext cx="2029190" cy="19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EBEA866-6962-434B-82F4-368C2A44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flipH="1">
            <a:off x="6610841" y="2354631"/>
            <a:ext cx="1261546" cy="11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D13D58-B01A-465A-8018-BD0B888B5C23}"/>
              </a:ext>
            </a:extLst>
          </p:cNvPr>
          <p:cNvSpPr txBox="1"/>
          <p:nvPr/>
        </p:nvSpPr>
        <p:spPr>
          <a:xfrm>
            <a:off x="4250472" y="5409225"/>
            <a:ext cx="7793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fan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925A67D-952B-4AA9-B5A1-D1FD0DC0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451944" y="5050767"/>
            <a:ext cx="1702072" cy="17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ED8A0E-6303-4461-97DA-A72018561338}"/>
              </a:ext>
            </a:extLst>
          </p:cNvPr>
          <p:cNvSpPr txBox="1"/>
          <p:nvPr/>
        </p:nvSpPr>
        <p:spPr>
          <a:xfrm>
            <a:off x="1765354" y="5673949"/>
            <a:ext cx="7809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can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5F820DC8-49F9-4C37-9405-763147CD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496350" y="3487318"/>
            <a:ext cx="956053" cy="9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099A520-9E0B-459B-9A8D-7BB69E6D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503480" y="5080169"/>
            <a:ext cx="1847440" cy="17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95D8B3D-CDE4-48CB-AF56-D12FF1A9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190997" y="3354454"/>
            <a:ext cx="1535139" cy="1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609CD0-D8BF-4C82-B62A-1A731716DB85}"/>
              </a:ext>
            </a:extLst>
          </p:cNvPr>
          <p:cNvSpPr txBox="1"/>
          <p:nvPr/>
        </p:nvSpPr>
        <p:spPr>
          <a:xfrm>
            <a:off x="5620818" y="5953128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rug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37500C-3A78-4643-A57C-5DC2E7AA8087}"/>
              </a:ext>
            </a:extLst>
          </p:cNvPr>
          <p:cNvSpPr txBox="1"/>
          <p:nvPr/>
        </p:nvSpPr>
        <p:spPr>
          <a:xfrm>
            <a:off x="58208" y="5107371"/>
            <a:ext cx="93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bug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2A75B-F81F-4D89-8FD3-600C27BC8BEA}"/>
              </a:ext>
            </a:extLst>
          </p:cNvPr>
          <p:cNvSpPr txBox="1"/>
          <p:nvPr/>
        </p:nvSpPr>
        <p:spPr>
          <a:xfrm>
            <a:off x="8197596" y="5045149"/>
            <a:ext cx="7793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fan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4C232-905F-4AAE-8DFB-814D5D179646}"/>
              </a:ext>
            </a:extLst>
          </p:cNvPr>
          <p:cNvSpPr txBox="1"/>
          <p:nvPr/>
        </p:nvSpPr>
        <p:spPr>
          <a:xfrm>
            <a:off x="8226793" y="6147032"/>
            <a:ext cx="1001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C9A3DA-D2D0-40ED-9A00-27178097AE0A}"/>
              </a:ext>
            </a:extLst>
          </p:cNvPr>
          <p:cNvSpPr txBox="1"/>
          <p:nvPr/>
        </p:nvSpPr>
        <p:spPr>
          <a:xfrm>
            <a:off x="77442" y="6147032"/>
            <a:ext cx="77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rug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  <p:bldP spid="11" grpId="0"/>
      <p:bldP spid="9" grpId="0"/>
      <p:bldP spid="9" grpId="1"/>
      <p:bldP spid="13" grpId="0"/>
      <p:bldP spid="13" grpId="1"/>
      <p:bldP spid="17" grpId="0"/>
      <p:bldP spid="17" grpId="1"/>
      <p:bldP spid="18" grpId="0"/>
      <p:bldP spid="18" grpId="1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3987482" y="5412764"/>
            <a:ext cx="1717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87482" y="3479357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3446239" y="2644810"/>
            <a:ext cx="26725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He can </a:t>
            </a:r>
            <a:r>
              <a:rPr lang="en-US" sz="3500" u="sng" dirty="0">
                <a:latin typeface="Comic Sans MS" panose="030F0702030302020204" pitchFamily="66" charset="0"/>
              </a:rPr>
              <a:t>run</a:t>
            </a:r>
            <a:r>
              <a:rPr lang="en-US" sz="35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B8C5A5-048B-433F-B755-EB4E4D91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58717" y="3897719"/>
            <a:ext cx="298255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432555"/>
            <a:ext cx="7180999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The Four Cubs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6625E-BE2B-4E92-8F33-2EBA2AB3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39745" y="3129418"/>
            <a:ext cx="4128262" cy="30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17188</TotalTime>
  <Words>1850</Words>
  <Application>Microsoft Office PowerPoint</Application>
  <PresentationFormat>On-screen Show (4:3)</PresentationFormat>
  <Paragraphs>215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and Phonics of the Week</vt:lpstr>
      <vt:lpstr>Uu </vt:lpstr>
      <vt:lpstr>PowerPoint Presentation</vt:lpstr>
      <vt:lpstr>Word Family Practice </vt:lpstr>
      <vt:lpstr>Word Family Practice </vt:lpstr>
      <vt:lpstr> </vt:lpstr>
      <vt:lpstr> </vt:lpstr>
      <vt:lpstr> </vt:lpstr>
      <vt:lpstr>The Four Cubs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488</cp:revision>
  <cp:lastPrinted>2021-07-10T20:09:19Z</cp:lastPrinted>
  <dcterms:created xsi:type="dcterms:W3CDTF">2012-04-20T18:25:02Z</dcterms:created>
  <dcterms:modified xsi:type="dcterms:W3CDTF">2021-08-12T18:28:59Z</dcterms:modified>
</cp:coreProperties>
</file>