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53" r:id="rId4"/>
    <p:sldId id="348" r:id="rId5"/>
    <p:sldId id="347" r:id="rId6"/>
    <p:sldId id="349" r:id="rId7"/>
    <p:sldId id="358" r:id="rId8"/>
    <p:sldId id="359" r:id="rId9"/>
    <p:sldId id="351" r:id="rId10"/>
    <p:sldId id="352" r:id="rId11"/>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ri Whalen" initials="TW" lastIdx="11" clrIdx="0">
    <p:extLst>
      <p:ext uri="{19B8F6BF-5375-455C-9EA6-DF929625EA0E}">
        <p15:presenceInfo xmlns:p15="http://schemas.microsoft.com/office/powerpoint/2012/main" userId="S::twhalen@accelerate-academy.net::75a90bc9-9581-4a2a-8289-5fbb35d116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003399"/>
    <a:srgbClr val="3B7ABE"/>
    <a:srgbClr val="182C6F"/>
    <a:srgbClr val="FCFCFC"/>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0" autoAdjust="0"/>
    <p:restoredTop sz="62338" autoAdjust="0"/>
  </p:normalViewPr>
  <p:slideViewPr>
    <p:cSldViewPr snapToGrid="0" snapToObjects="1">
      <p:cViewPr varScale="1">
        <p:scale>
          <a:sx n="71" d="100"/>
          <a:sy n="71" d="100"/>
        </p:scale>
        <p:origin x="196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student that we are going to review the letter </a:t>
            </a:r>
            <a:r>
              <a:rPr lang="en-US" dirty="0" err="1"/>
              <a:t>Ww</a:t>
            </a:r>
            <a:r>
              <a:rPr lang="en-US" dirty="0"/>
              <a:t>, talk about prepositions, review our sight words and complete a story retell for </a:t>
            </a:r>
            <a:r>
              <a:rPr lang="en-US" u="sng" dirty="0"/>
              <a:t>Where is the Big, Bad Wolf?</a:t>
            </a:r>
          </a:p>
          <a:p>
            <a:endParaRPr lang="en-US" u="sng" dirty="0"/>
          </a:p>
          <a:p>
            <a:r>
              <a:rPr lang="en-US" u="none" dirty="0"/>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25497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“Do you have any questions about anything that you learned in this lesson?”</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p>
          <a:p>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“Point to the letters on the screen.  “What letters are we talking about today?”  (Student will answer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Ww</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with this letter: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(Point to the uppercase W.)  “Uppercase W.  (Student repeats.)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(Point to the lowercase w.)  “Lowercase w.”  (Student repeats.)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sound does the letter w make?” (/w/ like in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w</a:t>
            </a:r>
            <a:r>
              <a:rPr lang="en-US" sz="1800" dirty="0">
                <a:effectLst/>
                <a:latin typeface="Comic Sans MS" panose="030F0702030302020204" pitchFamily="66" charset="0"/>
                <a:ea typeface="Calibri" panose="020F0502020204030204" pitchFamily="34" charset="0"/>
                <a:cs typeface="Calibri" panose="020F0502020204030204" pitchFamily="34" charset="0"/>
              </a:rPr>
              <a:t>agon.)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teacher will model making the h sound and have the student repeat: /w/ like in wagon: /w/, /w/, /w/.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pictures begin with the /w/ sound?”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wagon– When it appears on the screen, ask, “What do you see?” When student responds “wagon,” applaud his/her answer.  If student does not respond correctly, teacher will tell student that it is a wagon.  Click to show the word “wagon.”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image --window– When it appears on the screen, ask, “What do you see?” If student responds “window,” applaud his/her answer.  If student does not respond correctly, teacher will tell student that it is window.  Click to show the word “window.”</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final image –wallet- When it appears on the screen, ask, “What do you see?” If student responds “wallet,” applaud his/her answer.  If student does not respond correctly, teacher will tell student that it is a wallet.  Click to show the word “wallet.”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p>
          <a:p>
            <a:pPr marL="0" marR="0">
              <a:lnSpc>
                <a:spcPct val="115000"/>
              </a:lnSpc>
              <a:spcBef>
                <a:spcPts val="0"/>
              </a:spcBef>
              <a:spcAft>
                <a:spcPts val="1000"/>
              </a:spcAft>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letters do you see?”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Ww</a:t>
            </a:r>
            <a:r>
              <a:rPr lang="en-US" sz="1800" dirty="0">
                <a:effectLst/>
                <a:latin typeface="Comic Sans MS" panose="030F0702030302020204" pitchFamily="66" charset="0"/>
                <a:ea typeface="Calibri" panose="020F0502020204030204" pitchFamily="34" charset="0"/>
                <a:cs typeface="Calibri" panose="020F0502020204030204" pitchFamily="34" charset="0"/>
              </a:rPr>
              <a:t>.) If student says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Ww</a:t>
            </a:r>
            <a:r>
              <a:rPr lang="en-US" sz="1800" dirty="0">
                <a:effectLst/>
                <a:latin typeface="Comic Sans MS" panose="030F0702030302020204" pitchFamily="66" charset="0"/>
                <a:ea typeface="Calibri" panose="020F0502020204030204" pitchFamily="34" charset="0"/>
                <a:cs typeface="Calibri" panose="020F0502020204030204" pitchFamily="34" charset="0"/>
              </a:rPr>
              <a:t>, applaud his/her answer.  </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still unsure, remind him/her by saying “uppercase W” and “lowercase w.”  (Student should repeat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“Tell me about the pictures you see that appear on the screen.”</a:t>
            </a:r>
          </a:p>
          <a:p>
            <a:pPr marL="0" marR="0">
              <a:lnSpc>
                <a:spcPct val="115000"/>
              </a:lnSpc>
              <a:spcBef>
                <a:spcPts val="0"/>
              </a:spcBef>
              <a:spcAft>
                <a:spcPts val="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picture of a table.  Ask: “What is this?”  (Table.)  Applaud correct answer or assist in telling the correct name for the picture.  Click to show the word table.</a:t>
            </a:r>
          </a:p>
          <a:p>
            <a:pPr marL="285750" marR="0" indent="-285750">
              <a:lnSpc>
                <a:spcPct val="115000"/>
              </a:lnSpc>
              <a:spcBef>
                <a:spcPts val="0"/>
              </a:spcBef>
              <a:spcAft>
                <a:spcPts val="1000"/>
              </a:spcAft>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FontTx/>
              <a:buNone/>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watermelon.  Ask: “What is this?”  (Watermelon.)  Applaud correct answer or assist in telling the correct name for the picture.  Click to show the word watermelon.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web.  Ask: “What is this?”  (Web.)  Applaud correct answer or assist in telling the correct name for the picture.  Click to show the word web.</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FontTx/>
              <a:buNone/>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worm.  Ask: “What is this?”  (Worm.)  Applaud correct answer or assist in telling the correct name for the picture.  Click to show the word worm.</a:t>
            </a:r>
          </a:p>
          <a:p>
            <a:pPr marL="285750" marR="0" indent="-285750">
              <a:lnSpc>
                <a:spcPct val="115000"/>
              </a:lnSpc>
              <a:spcBef>
                <a:spcPts val="0"/>
              </a:spcBef>
              <a:spcAft>
                <a:spcPts val="1000"/>
              </a:spcAft>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identifying the pictures (table, watermelon, web and worm) ask: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pictures begin with the letter w?” (Watermelon, web and worm begin with the letter w.  Table does not begin with the letter w.)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struggling to name the pictures that begin with w, teacher will assist by saying each picture name and asking if it begins with /w/?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“Table – Does it begin with /w/?” (No.)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“Watermelon- Does it begin with /w/?” (Yes.)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“Web - Does it begin with /w/?”   (Yes.)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 “Worm - Does it begin with /w/?” (Yes.)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take the picture of the table off of the slide.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applaud efforts of student.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27916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p>
          <a:p>
            <a:pPr marL="0" marR="0">
              <a:lnSpc>
                <a:spcPct val="115000"/>
              </a:lnSpc>
              <a:spcBef>
                <a:spcPts val="0"/>
              </a:spcBef>
              <a:spcAft>
                <a:spcPts val="0"/>
              </a:spcAft>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“Do you see this big word at the top of the screen?”  (Yes.)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“It says ‘prepositions.’  Can you say prepositions?”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(Student repeats word: prepositions.)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“Do you remember learning about prepositions?”  (Wait for student’s response and talk about/review prepositions.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Prepositions are lots of little words that connect the nouns to the rest of the words in sentences.  It might tell me where something is.  Example: The bird is in the tree.  The dog is outside.)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FontTx/>
              <a:buNone/>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show a picture of a puddle.</a:t>
            </a:r>
          </a:p>
          <a:p>
            <a:pPr marL="285750" marR="0" indent="-285750">
              <a:lnSpc>
                <a:spcPct val="115000"/>
              </a:lnSpc>
              <a:spcBef>
                <a:spcPts val="0"/>
              </a:spcBef>
              <a:spcAft>
                <a:spcPts val="0"/>
              </a:spcAft>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Ask: “Who do you see in this picture?” (Possible answers: boy, girl, a child.)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-Ask: “Where is this girl/boy/child?” (jumping </a:t>
            </a:r>
            <a:r>
              <a:rPr lang="en-US" sz="1800" u="dbl" dirty="0">
                <a:effectLst/>
                <a:latin typeface="Comic Sans MS" panose="030F0702030302020204" pitchFamily="66" charset="0"/>
                <a:ea typeface="Calibri" panose="020F0502020204030204" pitchFamily="34" charset="0"/>
                <a:cs typeface="Times New Roman" panose="02020603050405020304" pitchFamily="18" charset="0"/>
              </a:rPr>
              <a:t>in</a:t>
            </a: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 puddle.)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-Ask: “What is the preposition that tells me where the boy/girl/child is?”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show the word “in” on the screen.</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Applaud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move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“Look at this picture.”</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picture of dolphins.</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“Where are the dolphins?” (Allow student to talk to you about the picture.  The student may say the dolphins are </a:t>
            </a:r>
            <a:r>
              <a:rPr lang="en-US" sz="1800" b="1" dirty="0">
                <a:effectLst/>
                <a:latin typeface="Comic Sans MS" panose="030F0702030302020204" pitchFamily="66" charset="0"/>
                <a:ea typeface="Calibri" panose="020F0502020204030204" pitchFamily="34" charset="0"/>
                <a:cs typeface="Calibri" panose="020F0502020204030204" pitchFamily="34" charset="0"/>
              </a:rPr>
              <a:t>in</a:t>
            </a:r>
            <a:r>
              <a:rPr lang="en-US" sz="1800" dirty="0">
                <a:effectLst/>
                <a:latin typeface="Comic Sans MS" panose="030F0702030302020204" pitchFamily="66" charset="0"/>
                <a:ea typeface="Calibri" panose="020F0502020204030204" pitchFamily="34" charset="0"/>
                <a:cs typeface="Calibri" panose="020F0502020204030204" pitchFamily="34" charset="0"/>
              </a:rPr>
              <a:t> the ocean.  He/she may say the dolphins are </a:t>
            </a:r>
            <a:r>
              <a:rPr lang="en-US" sz="1800" b="1" dirty="0">
                <a:effectLst/>
                <a:latin typeface="Comic Sans MS" panose="030F0702030302020204" pitchFamily="66" charset="0"/>
                <a:ea typeface="Calibri" panose="020F0502020204030204" pitchFamily="34" charset="0"/>
                <a:cs typeface="Calibri" panose="020F0502020204030204" pitchFamily="34" charset="0"/>
              </a:rPr>
              <a:t>out</a:t>
            </a:r>
            <a:r>
              <a:rPr lang="en-US" sz="1800" dirty="0">
                <a:effectLst/>
                <a:latin typeface="Comic Sans MS" panose="030F0702030302020204" pitchFamily="66" charset="0"/>
                <a:ea typeface="Calibri" panose="020F0502020204030204" pitchFamily="34" charset="0"/>
                <a:cs typeface="Calibri" panose="020F0502020204030204" pitchFamily="34" charset="0"/>
              </a:rPr>
              <a:t> of the water.  The student may say that the dolphins are jumping </a:t>
            </a:r>
            <a:r>
              <a:rPr lang="en-US" sz="1800" b="1" dirty="0">
                <a:effectLst/>
                <a:latin typeface="Comic Sans MS" panose="030F0702030302020204" pitchFamily="66" charset="0"/>
                <a:ea typeface="Calibri" panose="020F0502020204030204" pitchFamily="34" charset="0"/>
                <a:cs typeface="Calibri" panose="020F0502020204030204" pitchFamily="34" charset="0"/>
              </a:rPr>
              <a:t>above </a:t>
            </a:r>
            <a:r>
              <a:rPr lang="en-US" sz="1800" dirty="0">
                <a:effectLst/>
                <a:latin typeface="Comic Sans MS" panose="030F0702030302020204" pitchFamily="66" charset="0"/>
                <a:ea typeface="Calibri" panose="020F0502020204030204" pitchFamily="34" charset="0"/>
                <a:cs typeface="Calibri" panose="020F0502020204030204" pitchFamily="34" charset="0"/>
              </a:rPr>
              <a:t>or </a:t>
            </a:r>
            <a:r>
              <a:rPr lang="en-US" sz="1800" b="1" dirty="0">
                <a:effectLst/>
                <a:latin typeface="Comic Sans MS" panose="030F0702030302020204" pitchFamily="66" charset="0"/>
                <a:ea typeface="Calibri" panose="020F0502020204030204" pitchFamily="34" charset="0"/>
                <a:cs typeface="Calibri" panose="020F0502020204030204" pitchFamily="34" charset="0"/>
              </a:rPr>
              <a:t>over </a:t>
            </a:r>
            <a:r>
              <a:rPr lang="en-US" sz="1800" dirty="0">
                <a:effectLst/>
                <a:latin typeface="Comic Sans MS" panose="030F0702030302020204" pitchFamily="66" charset="0"/>
                <a:ea typeface="Calibri" panose="020F0502020204030204" pitchFamily="34" charset="0"/>
                <a:cs typeface="Calibri" panose="020F0502020204030204" pitchFamily="34" charset="0"/>
              </a:rPr>
              <a:t>the water</a:t>
            </a:r>
            <a:r>
              <a:rPr lang="en-US" sz="1800" b="1" dirty="0">
                <a:effectLst/>
                <a:latin typeface="Comic Sans MS" panose="030F0702030302020204" pitchFamily="66" charset="0"/>
                <a:ea typeface="Calibri" panose="020F0502020204030204" pitchFamily="34" charset="0"/>
                <a:cs typeface="Calibri" panose="020F0502020204030204" pitchFamily="34" charset="0"/>
              </a:rPr>
              <a:t>.</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preposition word: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preposition word: 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preposition word: above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preposition word: over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Explain that all of these words are prepositions and how each one of them may describe where the dolphins 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pictures of kittens.</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“Where are the kittens?” (Allow student to talk to you about the kittens in picture.  The student should say the kittens are </a:t>
            </a:r>
            <a:r>
              <a:rPr lang="en-US" sz="1800" b="1" dirty="0">
                <a:effectLst/>
                <a:latin typeface="Comic Sans MS" panose="030F0702030302020204" pitchFamily="66" charset="0"/>
                <a:ea typeface="Calibri" panose="020F0502020204030204" pitchFamily="34" charset="0"/>
                <a:cs typeface="Calibri" panose="020F0502020204030204" pitchFamily="34" charset="0"/>
              </a:rPr>
              <a:t>on</a:t>
            </a:r>
            <a:r>
              <a:rPr lang="en-US" sz="1800" dirty="0">
                <a:effectLst/>
                <a:latin typeface="Comic Sans MS" panose="030F0702030302020204" pitchFamily="66" charset="0"/>
                <a:ea typeface="Calibri" panose="020F0502020204030204" pitchFamily="34" charset="0"/>
                <a:cs typeface="Calibri" panose="020F0502020204030204" pitchFamily="34" charset="0"/>
              </a:rPr>
              <a:t> the windowsill.)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“What are the kittens doing?” (Allow student to talk to you about the picture.  The student should say the kittens are looking </a:t>
            </a:r>
            <a:r>
              <a:rPr lang="en-US" sz="1800" b="1" dirty="0">
                <a:effectLst/>
                <a:latin typeface="Comic Sans MS" panose="030F0702030302020204" pitchFamily="66" charset="0"/>
                <a:ea typeface="Calibri" panose="020F0502020204030204" pitchFamily="34" charset="0"/>
                <a:cs typeface="Calibri" panose="020F0502020204030204" pitchFamily="34" charset="0"/>
              </a:rPr>
              <a:t>out</a:t>
            </a:r>
            <a:r>
              <a:rPr lang="en-US" sz="1800" dirty="0">
                <a:effectLst/>
                <a:latin typeface="Comic Sans MS" panose="030F0702030302020204" pitchFamily="66" charset="0"/>
                <a:ea typeface="Calibri" panose="020F0502020204030204" pitchFamily="34" charset="0"/>
                <a:cs typeface="Calibri" panose="020F0502020204030204" pitchFamily="34" charset="0"/>
              </a:rPr>
              <a:t> of the window.)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preposition word: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preposition word: 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word out tells me where the kittens are and where they are looking.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Applaud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move to the next slide.</a:t>
            </a: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 image of a child’s drawing.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“What do you see in this picture?” (Possible answers: a house, the sun, grass, flowers, windows, door)</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“Let’s use some prepositions to talk about where some things are in this drawing.”</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-“Where is the sun?” (The sun is </a:t>
            </a:r>
            <a:r>
              <a:rPr lang="en-US" sz="1800" u="dbl" dirty="0">
                <a:effectLst/>
                <a:latin typeface="Comic Sans MS" panose="030F0702030302020204" pitchFamily="66" charset="0"/>
                <a:ea typeface="Calibri" panose="020F0502020204030204" pitchFamily="34" charset="0"/>
                <a:cs typeface="Calibri" panose="020F0502020204030204" pitchFamily="34" charset="0"/>
              </a:rPr>
              <a:t>in </a:t>
            </a:r>
            <a:r>
              <a:rPr lang="en-US" sz="1800" dirty="0">
                <a:effectLst/>
                <a:latin typeface="Comic Sans MS" panose="030F0702030302020204" pitchFamily="66" charset="0"/>
                <a:ea typeface="Calibri" panose="020F0502020204030204" pitchFamily="34" charset="0"/>
                <a:cs typeface="Calibri" panose="020F0502020204030204" pitchFamily="34" charset="0"/>
              </a:rPr>
              <a:t>the sky.)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student answers, click to show the sentence and read it to the student, pointing out the preposition word underlined in the sentence.)</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-“Where are the flowers?” (The flowers are </a:t>
            </a:r>
            <a:r>
              <a:rPr lang="en-US" sz="1800" u="dbl" dirty="0">
                <a:effectLst/>
                <a:latin typeface="Comic Sans MS" panose="030F0702030302020204" pitchFamily="66" charset="0"/>
                <a:ea typeface="Calibri" panose="020F0502020204030204" pitchFamily="34" charset="0"/>
                <a:cs typeface="Calibri" panose="020F0502020204030204" pitchFamily="34" charset="0"/>
              </a:rPr>
              <a:t>in </a:t>
            </a:r>
            <a:r>
              <a:rPr lang="en-US" sz="1800" dirty="0">
                <a:effectLst/>
                <a:latin typeface="Comic Sans MS" panose="030F0702030302020204" pitchFamily="66" charset="0"/>
                <a:ea typeface="Calibri" panose="020F0502020204030204" pitchFamily="34" charset="0"/>
                <a:cs typeface="Calibri" panose="020F0502020204030204" pitchFamily="34" charset="0"/>
              </a:rPr>
              <a:t>the ground/or grass.)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student answers, click to show the sentence and read it to the student, pointing out the preposition word underlined in the sentence.)</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-“Where is the roof?” (The roof is </a:t>
            </a:r>
            <a:r>
              <a:rPr lang="en-US" sz="1800" u="dbl" dirty="0">
                <a:effectLst/>
                <a:latin typeface="Comic Sans MS" panose="030F0702030302020204" pitchFamily="66" charset="0"/>
                <a:ea typeface="Calibri" panose="020F0502020204030204" pitchFamily="34" charset="0"/>
                <a:cs typeface="Calibri" panose="020F0502020204030204" pitchFamily="34" charset="0"/>
              </a:rPr>
              <a:t>on </a:t>
            </a:r>
            <a:r>
              <a:rPr lang="en-US" sz="1800" dirty="0">
                <a:effectLst/>
                <a:latin typeface="Comic Sans MS" panose="030F0702030302020204" pitchFamily="66" charset="0"/>
                <a:ea typeface="Calibri" panose="020F0502020204030204" pitchFamily="34" charset="0"/>
                <a:cs typeface="Calibri" panose="020F0502020204030204" pitchFamily="34" charset="0"/>
              </a:rPr>
              <a:t>the house.)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student answers, click to show the sentence and read it to the student, pointing out the preposition word underlined in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says: “Let’s look at our sight words from this week.”  (There are 3 words on this slide.)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“but.”– When it appears on the screen, ask: “What word do you see?”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When student responds “but”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does not respond correctly, teacher will tell the student that the word is “but.”  Have student say the word “but.” (Student repeats.)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“came.”– When it appears on the screen, ask: “What word do you see?”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When student responds “came,”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does not respond correctly, teacher will tell the student that the word is “came.”  Have student say the word “came.” (Student repeats.)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and final word, “funny.” – When it appears on the screen, ask: “What word do you see?”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When student responds “funny,”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does not respond correctly, teacher will tell the student that the word is “funny.”  Have student say the word “funny.”  (Student repeats.)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93018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r>
              <a:rPr lang="en-US" sz="1800" dirty="0">
                <a:effectLst/>
                <a:latin typeface="Comic Sans MS" panose="030F0702030302020204" pitchFamily="66"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student is ready, allow him/her to read each sentence to you.  If student is not ready, assist him/her in reading.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make the sentence appear on the slide with images: </a:t>
            </a:r>
            <a:r>
              <a:rPr lang="en-US" sz="1800" b="1" dirty="0">
                <a:effectLst/>
                <a:latin typeface="Comic Sans MS" panose="030F0702030302020204" pitchFamily="66" charset="0"/>
                <a:ea typeface="Calibri" panose="020F0502020204030204" pitchFamily="34" charset="0"/>
                <a:cs typeface="Calibri" panose="020F0502020204030204" pitchFamily="34" charset="0"/>
              </a:rPr>
              <a:t>I see a </a:t>
            </a:r>
            <a:r>
              <a:rPr lang="en-US" sz="1800" b="1" u="sng" dirty="0">
                <a:effectLst/>
                <a:latin typeface="Comic Sans MS" panose="030F0702030302020204" pitchFamily="66" charset="0"/>
                <a:ea typeface="Calibri" panose="020F0502020204030204" pitchFamily="34" charset="0"/>
                <a:cs typeface="Calibri" panose="020F0502020204030204" pitchFamily="34" charset="0"/>
              </a:rPr>
              <a:t>funny</a:t>
            </a:r>
            <a:r>
              <a:rPr lang="en-US" sz="1800" b="1" dirty="0">
                <a:effectLst/>
                <a:latin typeface="Comic Sans MS" panose="030F0702030302020204" pitchFamily="66" charset="0"/>
                <a:ea typeface="Calibri" panose="020F0502020204030204" pitchFamily="34" charset="0"/>
                <a:cs typeface="Calibri" panose="020F0502020204030204" pitchFamily="34" charset="0"/>
              </a:rPr>
              <a:t> </a:t>
            </a:r>
            <a:r>
              <a:rPr lang="en-US" sz="1800" b="1" u="dbl" dirty="0">
                <a:effectLst/>
                <a:latin typeface="Comic Sans MS" panose="030F0702030302020204" pitchFamily="66" charset="0"/>
                <a:ea typeface="Calibri" panose="020F0502020204030204" pitchFamily="34" charset="0"/>
                <a:cs typeface="Calibri" panose="020F0502020204030204" pitchFamily="34" charset="0"/>
              </a:rPr>
              <a:t>cat</a:t>
            </a:r>
            <a:r>
              <a:rPr lang="en-US" sz="1800" b="0" u="sng" dirty="0">
                <a:effectLst/>
                <a:latin typeface="Comic Sans MS" panose="030F0702030302020204" pitchFamily="66" charset="0"/>
                <a:ea typeface="Calibri" panose="020F0502020204030204" pitchFamily="34" charset="0"/>
                <a:cs typeface="Calibri" panose="020F0502020204030204" pitchFamily="34" charset="0"/>
              </a:rPr>
              <a:t> </a:t>
            </a:r>
            <a:r>
              <a:rPr lang="en-US" sz="1800" b="1" u="none" dirty="0">
                <a:effectLst/>
                <a:latin typeface="Comic Sans MS" panose="030F0702030302020204" pitchFamily="66" charset="0"/>
                <a:ea typeface="Calibri" panose="020F0502020204030204" pitchFamily="34" charset="0"/>
                <a:cs typeface="Calibri" panose="020F0502020204030204" pitchFamily="34" charset="0"/>
              </a:rPr>
              <a:t>and </a:t>
            </a:r>
            <a:r>
              <a:rPr lang="en-US" sz="1800" b="1" dirty="0">
                <a:effectLst/>
                <a:latin typeface="Comic Sans MS" panose="030F0702030302020204" pitchFamily="66" charset="0"/>
                <a:ea typeface="Calibri" panose="020F0502020204030204" pitchFamily="34" charset="0"/>
                <a:cs typeface="Calibri" panose="020F0502020204030204" pitchFamily="34" charset="0"/>
              </a:rPr>
              <a:t>a </a:t>
            </a:r>
            <a:r>
              <a:rPr lang="en-US" sz="1800" b="1" u="dbl" dirty="0">
                <a:effectLst/>
                <a:latin typeface="Comic Sans MS" panose="030F0702030302020204" pitchFamily="66" charset="0"/>
                <a:ea typeface="Calibri" panose="020F0502020204030204" pitchFamily="34" charset="0"/>
                <a:cs typeface="Calibri" panose="020F0502020204030204" pitchFamily="34" charset="0"/>
              </a:rPr>
              <a:t>hat.</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u="sng"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sight word</a:t>
            </a:r>
          </a:p>
          <a:p>
            <a:pPr marL="0" marR="0">
              <a:lnSpc>
                <a:spcPct val="115000"/>
              </a:lnSpc>
              <a:spcBef>
                <a:spcPts val="0"/>
              </a:spcBef>
              <a:spcAft>
                <a:spcPts val="0"/>
              </a:spcAft>
            </a:pPr>
            <a:r>
              <a:rPr lang="en-US" sz="1800" b="1" u="dbl"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spelling word</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all efforts.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to next slide. </a:t>
            </a:r>
            <a:endParaRPr lang="en-US" sz="18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2552659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latin typeface="Roboto" panose="02000000000000000000" pitchFamily="2"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dirty="0">
                <a:effectLst/>
                <a:latin typeface="Comic Sans MS" panose="030F0702030302020204" pitchFamily="66" charset="0"/>
                <a:ea typeface="Calibri" panose="020F0502020204030204" pitchFamily="34" charset="0"/>
                <a:cs typeface="Calibri" panose="020F0502020204030204" pitchFamily="34" charset="0"/>
              </a:rPr>
              <a:t>Teacher: </a:t>
            </a:r>
            <a:r>
              <a:rPr lang="en-US" sz="1100" dirty="0">
                <a:effectLst/>
                <a:latin typeface="Comic Sans MS" panose="030F0702030302020204" pitchFamily="66" charset="0"/>
                <a:ea typeface="Calibri" panose="020F0502020204030204" pitchFamily="34" charset="0"/>
                <a:cs typeface="Calibri" panose="020F0502020204030204" pitchFamily="34" charset="0"/>
              </a:rPr>
              <a:t>“This week, you read the story, </a:t>
            </a:r>
            <a:r>
              <a:rPr lang="en-US" sz="1100" u="sng" dirty="0">
                <a:effectLst/>
                <a:latin typeface="Comic Sans MS" panose="030F0702030302020204" pitchFamily="66" charset="0"/>
                <a:ea typeface="Calibri" panose="020F0502020204030204" pitchFamily="34" charset="0"/>
                <a:cs typeface="Calibri" panose="020F0502020204030204" pitchFamily="34" charset="0"/>
              </a:rPr>
              <a:t>Where is the Big, Bad Wolf?</a:t>
            </a:r>
            <a:r>
              <a:rPr lang="en-US" sz="1100" u="none" dirty="0">
                <a:effectLst/>
                <a:latin typeface="Comic Sans MS" panose="030F0702030302020204" pitchFamily="66" charset="0"/>
                <a:ea typeface="Calibri" panose="020F0502020204030204" pitchFamily="34" charset="0"/>
                <a:cs typeface="Calibri" panose="020F0502020204030204" pitchFamily="34" charset="0"/>
              </a:rPr>
              <a:t>  </a:t>
            </a:r>
            <a:r>
              <a:rPr lang="en-US" sz="1100" u="none" dirty="0">
                <a:latin typeface="Comic Sans MS" panose="030F0702030302020204" pitchFamily="66" charset="0"/>
              </a:rPr>
              <a:t>Let’s look at the 5 finger retell chart to help us retell this story.” </a:t>
            </a:r>
            <a:endParaRPr lang="en-US" sz="1100" u="sng"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Click to bring the image to the slide.</a:t>
            </a:r>
          </a:p>
          <a:p>
            <a:pPr marL="0" marR="0">
              <a:lnSpc>
                <a:spcPct val="115000"/>
              </a:lnSpc>
              <a:spcBef>
                <a:spcPts val="0"/>
              </a:spcBef>
              <a:spcAft>
                <a:spcPts val="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“Let’s work on our story retell together.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Characters: “Who were the characters in the story?”  (Characters: Girl, the big, bad wolf, the funny cat and the funny rat.)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Setting: “What was the setting of the story?  Where did it take place?”  (The girl was inside at the beginning of the story and outside toward the middle and end of the 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Problem – “What is the problem in the story?”  (The girl can’t find the big, bad wolf.)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Events: “What happened in the story?”  (The girl is looking for the big, bad wolf.)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The girl looked out the window for the big, bad wolf.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She saw a funny cat with a bat.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She looked in the well and saw a funny rat with a fan.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She looked at the wall and saw a funny cat with a tan 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She looked in the wagon and saw a funny rat with a pan.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Ending: “What happened at the end of the story?”  (When the story ended, she was still looking for the big, bad wolf.  The wolf was hiding in the forest behind a tree.)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Connection: Possible questions to ask to help student to connect to this 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How do you think the girl felt in the 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How do you feel when you are looking for something and can’t find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What was your favorite part of the 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100" dirty="0">
                <a:effectLst/>
                <a:latin typeface="Comic Sans MS" panose="030F0702030302020204" pitchFamily="66" charset="0"/>
                <a:ea typeface="Calibri" panose="020F0502020204030204" pitchFamily="34" charset="0"/>
                <a:cs typeface="Calibri" panose="020F0502020204030204" pitchFamily="34" charset="0"/>
              </a:rPr>
              <a:t>Main Idea: What is this story about?  (This story is about a girl looking for the big, bad wolf.)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dirty="0">
                <a:effectLst/>
                <a:latin typeface="Comic Sans MS" panose="030F0702030302020204" pitchFamily="66" charset="0"/>
                <a:ea typeface="Calibri" panose="020F0502020204030204" pitchFamily="34" charset="0"/>
                <a:cs typeface="Calibri" panose="020F0502020204030204" pitchFamily="34" charset="0"/>
              </a:rPr>
              <a:t>Applaud student’s efforts in completing this story retell.</a:t>
            </a:r>
          </a:p>
          <a:p>
            <a:pPr marL="0" marR="0">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24309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Letter of the Week</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err="1">
                <a:latin typeface="Comic Sans MS" panose="030F0902030302020204" pitchFamily="66" charset="0"/>
              </a:rPr>
              <a:t>Ww</a:t>
            </a:r>
            <a:endParaRPr lang="en-US" sz="4000" dirty="0">
              <a:latin typeface="Comic Sans MS" panose="030F0902030302020204" pitchFamily="66" charset="0"/>
            </a:endParaRP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a:xfrm>
            <a:off x="457200" y="846138"/>
            <a:ext cx="8229600" cy="1143000"/>
          </a:xfrm>
        </p:spPr>
        <p:txBody>
          <a:bodyPr>
            <a:normAutofit fontScale="90000"/>
          </a:bodyPr>
          <a:lstStyle/>
          <a:p>
            <a:r>
              <a:rPr lang="en-US" sz="11100" dirty="0" err="1">
                <a:latin typeface="Comic Sans MS" panose="030F0702030302020204" pitchFamily="66" charset="0"/>
              </a:rPr>
              <a:t>Ww</a:t>
            </a:r>
            <a:br>
              <a:rPr lang="en-US" dirty="0">
                <a:latin typeface="Comic Sans MS" panose="030F0702030302020204" pitchFamily="66" charset="0"/>
              </a:rPr>
            </a:br>
            <a:endParaRPr lang="en-US" dirty="0">
              <a:latin typeface="Comic Sans MS" panose="030F0702030302020204" pitchFamily="66" charset="0"/>
            </a:endParaRPr>
          </a:p>
        </p:txBody>
      </p:sp>
      <p:sp>
        <p:nvSpPr>
          <p:cNvPr id="17" name="TextBox 16">
            <a:extLst>
              <a:ext uri="{FF2B5EF4-FFF2-40B4-BE49-F238E27FC236}">
                <a16:creationId xmlns:a16="http://schemas.microsoft.com/office/drawing/2014/main" id="{5E5DBD73-073C-4FEA-9C36-29EF6C2E911E}"/>
              </a:ext>
            </a:extLst>
          </p:cNvPr>
          <p:cNvSpPr txBox="1"/>
          <p:nvPr/>
        </p:nvSpPr>
        <p:spPr>
          <a:xfrm>
            <a:off x="6786844" y="3250377"/>
            <a:ext cx="1452312" cy="553998"/>
          </a:xfrm>
          <a:prstGeom prst="rect">
            <a:avLst/>
          </a:prstGeom>
          <a:noFill/>
        </p:spPr>
        <p:txBody>
          <a:bodyPr wrap="square" rtlCol="0">
            <a:spAutoFit/>
          </a:bodyPr>
          <a:lstStyle/>
          <a:p>
            <a:r>
              <a:rPr lang="en-US" sz="3000" dirty="0">
                <a:latin typeface="Comic Sans MS" panose="030F0702030302020204" pitchFamily="66" charset="0"/>
              </a:rPr>
              <a:t>window</a:t>
            </a:r>
          </a:p>
        </p:txBody>
      </p:sp>
      <p:sp>
        <p:nvSpPr>
          <p:cNvPr id="5" name="TextBox 4">
            <a:extLst>
              <a:ext uri="{FF2B5EF4-FFF2-40B4-BE49-F238E27FC236}">
                <a16:creationId xmlns:a16="http://schemas.microsoft.com/office/drawing/2014/main" id="{F13CD618-EA38-4796-AC51-5FFACD2AA308}"/>
              </a:ext>
            </a:extLst>
          </p:cNvPr>
          <p:cNvSpPr txBox="1"/>
          <p:nvPr/>
        </p:nvSpPr>
        <p:spPr>
          <a:xfrm>
            <a:off x="1158422" y="3218480"/>
            <a:ext cx="1252266" cy="553998"/>
          </a:xfrm>
          <a:prstGeom prst="rect">
            <a:avLst/>
          </a:prstGeom>
          <a:noFill/>
        </p:spPr>
        <p:txBody>
          <a:bodyPr wrap="none" rtlCol="0">
            <a:spAutoFit/>
          </a:bodyPr>
          <a:lstStyle/>
          <a:p>
            <a:r>
              <a:rPr lang="en-US" sz="3000" dirty="0">
                <a:latin typeface="Comic Sans MS" panose="030F0702030302020204" pitchFamily="66" charset="0"/>
              </a:rPr>
              <a:t>wagon</a:t>
            </a:r>
          </a:p>
        </p:txBody>
      </p:sp>
      <p:pic>
        <p:nvPicPr>
          <p:cNvPr id="6" name="Picture 2">
            <a:extLst>
              <a:ext uri="{FF2B5EF4-FFF2-40B4-BE49-F238E27FC236}">
                <a16:creationId xmlns:a16="http://schemas.microsoft.com/office/drawing/2014/main" id="{F206C0B4-C307-4A37-BA17-76BDE17B45BB}"/>
              </a:ext>
            </a:extLst>
          </p:cNvPr>
          <p:cNvPicPr>
            <a:picLocks noChangeAspect="1" noChangeArrowheads="1"/>
          </p:cNvPicPr>
          <p:nvPr/>
        </p:nvPicPr>
        <p:blipFill>
          <a:blip r:embed="rId3"/>
          <a:srcRect/>
          <a:stretch/>
        </p:blipFill>
        <p:spPr bwMode="auto">
          <a:xfrm>
            <a:off x="378478" y="1259708"/>
            <a:ext cx="2654710" cy="1722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FCF79C-6E7A-44DE-B25D-FE051C07228F}"/>
              </a:ext>
            </a:extLst>
          </p:cNvPr>
          <p:cNvPicPr>
            <a:picLocks noChangeAspect="1" noChangeArrowheads="1"/>
          </p:cNvPicPr>
          <p:nvPr/>
        </p:nvPicPr>
        <p:blipFill>
          <a:blip r:embed="rId4"/>
          <a:srcRect/>
          <a:stretch/>
        </p:blipFill>
        <p:spPr bwMode="auto">
          <a:xfrm>
            <a:off x="6110813" y="664110"/>
            <a:ext cx="2635206" cy="23473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31D9ED-B49C-438C-BF8C-07030E9A0B66}"/>
              </a:ext>
            </a:extLst>
          </p:cNvPr>
          <p:cNvPicPr>
            <a:picLocks noChangeAspect="1" noChangeArrowheads="1"/>
          </p:cNvPicPr>
          <p:nvPr/>
        </p:nvPicPr>
        <p:blipFill>
          <a:blip r:embed="rId5"/>
          <a:srcRect/>
          <a:stretch/>
        </p:blipFill>
        <p:spPr bwMode="auto">
          <a:xfrm>
            <a:off x="3470836" y="3218480"/>
            <a:ext cx="2196637" cy="20546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9D8FAB-0111-400B-B7F2-B7E21939D7E4}"/>
              </a:ext>
            </a:extLst>
          </p:cNvPr>
          <p:cNvSpPr txBox="1"/>
          <p:nvPr/>
        </p:nvSpPr>
        <p:spPr>
          <a:xfrm>
            <a:off x="3945427" y="5376760"/>
            <a:ext cx="1247457" cy="553998"/>
          </a:xfrm>
          <a:prstGeom prst="rect">
            <a:avLst/>
          </a:prstGeom>
          <a:noFill/>
        </p:spPr>
        <p:txBody>
          <a:bodyPr wrap="none" rtlCol="0">
            <a:spAutoFit/>
          </a:bodyPr>
          <a:lstStyle/>
          <a:p>
            <a:r>
              <a:rPr lang="en-US" sz="3000" dirty="0">
                <a:latin typeface="Comic Sans MS" panose="030F0702030302020204" pitchFamily="66" charset="0"/>
              </a:rPr>
              <a:t>wallet</a:t>
            </a:r>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4648FD-17AC-4092-8EF9-1C996FDEB931}"/>
              </a:ext>
            </a:extLst>
          </p:cNvPr>
          <p:cNvSpPr txBox="1"/>
          <p:nvPr/>
        </p:nvSpPr>
        <p:spPr>
          <a:xfrm>
            <a:off x="579050" y="200058"/>
            <a:ext cx="8425543" cy="1169551"/>
          </a:xfrm>
          <a:prstGeom prst="rect">
            <a:avLst/>
          </a:prstGeom>
          <a:noFill/>
        </p:spPr>
        <p:txBody>
          <a:bodyPr wrap="square" rtlCol="0">
            <a:spAutoFit/>
          </a:bodyPr>
          <a:lstStyle/>
          <a:p>
            <a:pPr algn="ctr"/>
            <a:r>
              <a:rPr lang="en-US" sz="7000" dirty="0" err="1">
                <a:solidFill>
                  <a:srgbClr val="003399"/>
                </a:solidFill>
                <a:latin typeface="Comic Sans MS" panose="030F0702030302020204" pitchFamily="66" charset="0"/>
              </a:rPr>
              <a:t>Ww</a:t>
            </a:r>
            <a:endParaRPr lang="en-US" sz="7000" dirty="0">
              <a:solidFill>
                <a:srgbClr val="003399"/>
              </a:solidFill>
              <a:latin typeface="Comic Sans MS" panose="030F0702030302020204" pitchFamily="66" charset="0"/>
            </a:endParaRPr>
          </a:p>
        </p:txBody>
      </p:sp>
      <p:sp>
        <p:nvSpPr>
          <p:cNvPr id="2" name="TextBox 1">
            <a:extLst>
              <a:ext uri="{FF2B5EF4-FFF2-40B4-BE49-F238E27FC236}">
                <a16:creationId xmlns:a16="http://schemas.microsoft.com/office/drawing/2014/main" id="{6CF0051E-67C0-4454-82D1-0FBE2BA6DF78}"/>
              </a:ext>
            </a:extLst>
          </p:cNvPr>
          <p:cNvSpPr txBox="1"/>
          <p:nvPr/>
        </p:nvSpPr>
        <p:spPr>
          <a:xfrm>
            <a:off x="1380829" y="3315144"/>
            <a:ext cx="2010487" cy="553998"/>
          </a:xfrm>
          <a:prstGeom prst="rect">
            <a:avLst/>
          </a:prstGeom>
          <a:noFill/>
        </p:spPr>
        <p:txBody>
          <a:bodyPr wrap="square" rtlCol="0">
            <a:spAutoFit/>
          </a:bodyPr>
          <a:lstStyle/>
          <a:p>
            <a:r>
              <a:rPr lang="en-US" sz="3000" dirty="0">
                <a:latin typeface="Comic Sans MS" panose="030F0702030302020204" pitchFamily="66" charset="0"/>
              </a:rPr>
              <a:t>table</a:t>
            </a:r>
          </a:p>
        </p:txBody>
      </p:sp>
      <p:sp>
        <p:nvSpPr>
          <p:cNvPr id="4" name="TextBox 3">
            <a:extLst>
              <a:ext uri="{FF2B5EF4-FFF2-40B4-BE49-F238E27FC236}">
                <a16:creationId xmlns:a16="http://schemas.microsoft.com/office/drawing/2014/main" id="{0285D780-D242-4743-8261-BBB70E289FCF}"/>
              </a:ext>
            </a:extLst>
          </p:cNvPr>
          <p:cNvSpPr txBox="1"/>
          <p:nvPr/>
        </p:nvSpPr>
        <p:spPr>
          <a:xfrm>
            <a:off x="6517865" y="3060769"/>
            <a:ext cx="2238113" cy="553998"/>
          </a:xfrm>
          <a:prstGeom prst="rect">
            <a:avLst/>
          </a:prstGeom>
          <a:noFill/>
        </p:spPr>
        <p:txBody>
          <a:bodyPr wrap="none" rtlCol="0">
            <a:spAutoFit/>
          </a:bodyPr>
          <a:lstStyle/>
          <a:p>
            <a:r>
              <a:rPr lang="en-US" sz="3000" dirty="0">
                <a:latin typeface="Comic Sans MS" panose="030F0702030302020204" pitchFamily="66" charset="0"/>
              </a:rPr>
              <a:t>watermelon</a:t>
            </a:r>
          </a:p>
        </p:txBody>
      </p:sp>
      <p:sp>
        <p:nvSpPr>
          <p:cNvPr id="5" name="TextBox 4">
            <a:extLst>
              <a:ext uri="{FF2B5EF4-FFF2-40B4-BE49-F238E27FC236}">
                <a16:creationId xmlns:a16="http://schemas.microsoft.com/office/drawing/2014/main" id="{1AF73846-79F6-4FF0-B4BD-F814CDDE12CE}"/>
              </a:ext>
            </a:extLst>
          </p:cNvPr>
          <p:cNvSpPr txBox="1"/>
          <p:nvPr/>
        </p:nvSpPr>
        <p:spPr>
          <a:xfrm>
            <a:off x="1542593" y="6103944"/>
            <a:ext cx="885179" cy="553998"/>
          </a:xfrm>
          <a:prstGeom prst="rect">
            <a:avLst/>
          </a:prstGeom>
          <a:noFill/>
        </p:spPr>
        <p:txBody>
          <a:bodyPr wrap="none" rtlCol="0">
            <a:spAutoFit/>
          </a:bodyPr>
          <a:lstStyle/>
          <a:p>
            <a:r>
              <a:rPr lang="en-US" sz="3000" dirty="0">
                <a:latin typeface="Comic Sans MS" panose="030F0702030302020204" pitchFamily="66" charset="0"/>
              </a:rPr>
              <a:t>web</a:t>
            </a:r>
          </a:p>
        </p:txBody>
      </p:sp>
      <p:pic>
        <p:nvPicPr>
          <p:cNvPr id="2050" name="Picture 2">
            <a:extLst>
              <a:ext uri="{FF2B5EF4-FFF2-40B4-BE49-F238E27FC236}">
                <a16:creationId xmlns:a16="http://schemas.microsoft.com/office/drawing/2014/main" id="{94E42CFA-E78A-45D6-A898-13E8956E1E46}"/>
              </a:ext>
            </a:extLst>
          </p:cNvPr>
          <p:cNvPicPr>
            <a:picLocks noChangeAspect="1" noChangeArrowheads="1"/>
          </p:cNvPicPr>
          <p:nvPr/>
        </p:nvPicPr>
        <p:blipFill>
          <a:blip r:embed="rId3"/>
          <a:srcRect/>
          <a:stretch/>
        </p:blipFill>
        <p:spPr bwMode="auto">
          <a:xfrm>
            <a:off x="505864" y="1465894"/>
            <a:ext cx="2812266" cy="1594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CC21CB7-A2BD-4CAC-B1A3-9FB16CFE3B1C}"/>
              </a:ext>
            </a:extLst>
          </p:cNvPr>
          <p:cNvPicPr>
            <a:picLocks noChangeAspect="1" noChangeArrowheads="1"/>
          </p:cNvPicPr>
          <p:nvPr/>
        </p:nvPicPr>
        <p:blipFill>
          <a:blip r:embed="rId4"/>
          <a:srcRect/>
          <a:stretch/>
        </p:blipFill>
        <p:spPr bwMode="auto">
          <a:xfrm>
            <a:off x="6316083" y="1139045"/>
            <a:ext cx="2238113" cy="1890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53E91B4-1E84-4DAD-B6B4-A9E806484617}"/>
              </a:ext>
            </a:extLst>
          </p:cNvPr>
          <p:cNvPicPr>
            <a:picLocks noChangeAspect="1" noChangeArrowheads="1"/>
          </p:cNvPicPr>
          <p:nvPr/>
        </p:nvPicPr>
        <p:blipFill>
          <a:blip r:embed="rId5"/>
          <a:srcRect/>
          <a:stretch/>
        </p:blipFill>
        <p:spPr bwMode="auto">
          <a:xfrm>
            <a:off x="878113" y="3869142"/>
            <a:ext cx="2410689" cy="22348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091FBED-2617-4E3E-AF2E-0513DE3B7084}"/>
              </a:ext>
            </a:extLst>
          </p:cNvPr>
          <p:cNvPicPr>
            <a:picLocks noChangeAspect="1" noChangeArrowheads="1"/>
          </p:cNvPicPr>
          <p:nvPr/>
        </p:nvPicPr>
        <p:blipFill>
          <a:blip r:embed="rId6"/>
          <a:srcRect/>
          <a:stretch/>
        </p:blipFill>
        <p:spPr bwMode="auto">
          <a:xfrm>
            <a:off x="6214850" y="3909018"/>
            <a:ext cx="2496986" cy="19464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E3175F-2FE5-4522-9469-B583BEB49CB8}"/>
              </a:ext>
            </a:extLst>
          </p:cNvPr>
          <p:cNvSpPr txBox="1"/>
          <p:nvPr/>
        </p:nvSpPr>
        <p:spPr>
          <a:xfrm>
            <a:off x="6972917" y="6103944"/>
            <a:ext cx="1132041" cy="553998"/>
          </a:xfrm>
          <a:prstGeom prst="rect">
            <a:avLst/>
          </a:prstGeom>
          <a:noFill/>
        </p:spPr>
        <p:txBody>
          <a:bodyPr wrap="none" rtlCol="0">
            <a:spAutoFit/>
          </a:bodyPr>
          <a:lstStyle/>
          <a:p>
            <a:r>
              <a:rPr lang="en-US" sz="3000" dirty="0">
                <a:latin typeface="Comic Sans MS" panose="030F0702030302020204" pitchFamily="66" charset="0"/>
              </a:rPr>
              <a:t>worm</a:t>
            </a:r>
          </a:p>
        </p:txBody>
      </p:sp>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panose="030F0702030302020204" pitchFamily="66" charset="0"/>
              </a:rPr>
              <a:t>Prepositions</a:t>
            </a:r>
            <a:br>
              <a:rPr lang="en-US" dirty="0">
                <a:latin typeface="Comic Sans MS" panose="030F0702030302020204" pitchFamily="66" charset="0"/>
              </a:rPr>
            </a:br>
            <a:endParaRPr lang="en-US" dirty="0">
              <a:latin typeface="Comic Sans MS" panose="030F0702030302020204" pitchFamily="66" charset="0"/>
            </a:endParaRPr>
          </a:p>
        </p:txBody>
      </p:sp>
      <p:pic>
        <p:nvPicPr>
          <p:cNvPr id="3" name="Picture 2">
            <a:extLst>
              <a:ext uri="{FF2B5EF4-FFF2-40B4-BE49-F238E27FC236}">
                <a16:creationId xmlns:a16="http://schemas.microsoft.com/office/drawing/2014/main" id="{43CCFFD8-93A5-43CA-A614-15FCC4A60211}"/>
              </a:ext>
            </a:extLst>
          </p:cNvPr>
          <p:cNvPicPr>
            <a:picLocks noChangeAspect="1" noChangeArrowheads="1"/>
          </p:cNvPicPr>
          <p:nvPr/>
        </p:nvPicPr>
        <p:blipFill>
          <a:blip r:embed="rId3"/>
          <a:srcRect/>
          <a:stretch/>
        </p:blipFill>
        <p:spPr bwMode="auto">
          <a:xfrm>
            <a:off x="655896" y="2038847"/>
            <a:ext cx="8030904" cy="401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a:xfrm>
            <a:off x="6696978" y="-246062"/>
            <a:ext cx="3599234" cy="930221"/>
          </a:xfrm>
        </p:spPr>
        <p:txBody>
          <a:bodyPr>
            <a:normAutofit fontScale="90000"/>
          </a:bodyPr>
          <a:lstStyle/>
          <a:p>
            <a:br>
              <a:rPr lang="en-US" dirty="0">
                <a:latin typeface="Comic Sans MS" panose="030F0702030302020204" pitchFamily="66" charset="0"/>
                <a:ea typeface="Calibri" panose="020F0502020204030204" pitchFamily="34" charset="0"/>
                <a:cs typeface="Times New Roman" panose="02020603050405020304" pitchFamily="18" charset="0"/>
              </a:rPr>
            </a:br>
            <a:endParaRPr lang="en-US" dirty="0">
              <a:latin typeface="Comic Sans MS" panose="030F0702030302020204" pitchFamily="66" charset="0"/>
            </a:endParaRPr>
          </a:p>
        </p:txBody>
      </p:sp>
      <p:sp>
        <p:nvSpPr>
          <p:cNvPr id="3" name="TextBox 2">
            <a:extLst>
              <a:ext uri="{FF2B5EF4-FFF2-40B4-BE49-F238E27FC236}">
                <a16:creationId xmlns:a16="http://schemas.microsoft.com/office/drawing/2014/main" id="{7F3EEB0B-3669-4745-8EC2-18B8ED920F1C}"/>
              </a:ext>
            </a:extLst>
          </p:cNvPr>
          <p:cNvSpPr txBox="1"/>
          <p:nvPr/>
        </p:nvSpPr>
        <p:spPr>
          <a:xfrm>
            <a:off x="2883113" y="375264"/>
            <a:ext cx="3813865" cy="861774"/>
          </a:xfrm>
          <a:prstGeom prst="rect">
            <a:avLst/>
          </a:prstGeom>
          <a:noFill/>
        </p:spPr>
        <p:txBody>
          <a:bodyPr wrap="none" rtlCol="0">
            <a:spAutoFit/>
          </a:bodyPr>
          <a:lstStyle/>
          <a:p>
            <a:r>
              <a:rPr lang="en-US" sz="5000" dirty="0">
                <a:solidFill>
                  <a:srgbClr val="283B80"/>
                </a:solidFill>
                <a:latin typeface="Comic Sans MS" panose="030F0702030302020204" pitchFamily="66" charset="0"/>
              </a:rPr>
              <a:t>Prepositions</a:t>
            </a:r>
          </a:p>
        </p:txBody>
      </p:sp>
      <p:pic>
        <p:nvPicPr>
          <p:cNvPr id="4098" name="Picture 2">
            <a:extLst>
              <a:ext uri="{FF2B5EF4-FFF2-40B4-BE49-F238E27FC236}">
                <a16:creationId xmlns:a16="http://schemas.microsoft.com/office/drawing/2014/main" id="{857A420A-6603-4526-BCD0-BD3B1D1908A1}"/>
              </a:ext>
            </a:extLst>
          </p:cNvPr>
          <p:cNvPicPr>
            <a:picLocks noChangeAspect="1" noChangeArrowheads="1"/>
          </p:cNvPicPr>
          <p:nvPr/>
        </p:nvPicPr>
        <p:blipFill>
          <a:blip r:embed="rId3"/>
          <a:srcRect/>
          <a:stretch/>
        </p:blipFill>
        <p:spPr bwMode="auto">
          <a:xfrm>
            <a:off x="1187096" y="1305485"/>
            <a:ext cx="6119264" cy="2447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2FBE7A3-58B3-4B90-ADCE-61739A667765}"/>
              </a:ext>
            </a:extLst>
          </p:cNvPr>
          <p:cNvPicPr>
            <a:picLocks noChangeAspect="1" noChangeArrowheads="1"/>
          </p:cNvPicPr>
          <p:nvPr/>
        </p:nvPicPr>
        <p:blipFill>
          <a:blip r:embed="rId4"/>
          <a:srcRect/>
          <a:stretch/>
        </p:blipFill>
        <p:spPr bwMode="auto">
          <a:xfrm>
            <a:off x="2286910" y="3894387"/>
            <a:ext cx="4332767" cy="2894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DDA9F9-0109-4F76-B97E-945D62CBF0F0}"/>
              </a:ext>
            </a:extLst>
          </p:cNvPr>
          <p:cNvSpPr txBox="1"/>
          <p:nvPr/>
        </p:nvSpPr>
        <p:spPr>
          <a:xfrm>
            <a:off x="4879061" y="2959843"/>
            <a:ext cx="494046" cy="553998"/>
          </a:xfrm>
          <a:prstGeom prst="rect">
            <a:avLst/>
          </a:prstGeom>
          <a:noFill/>
        </p:spPr>
        <p:txBody>
          <a:bodyPr wrap="none" rtlCol="0">
            <a:spAutoFit/>
          </a:bodyPr>
          <a:lstStyle/>
          <a:p>
            <a:r>
              <a:rPr lang="en-US" sz="3000" dirty="0">
                <a:latin typeface="Comic Sans MS" panose="030F0702030302020204" pitchFamily="66" charset="0"/>
              </a:rPr>
              <a:t>in</a:t>
            </a:r>
          </a:p>
        </p:txBody>
      </p:sp>
      <p:sp>
        <p:nvSpPr>
          <p:cNvPr id="7" name="TextBox 6">
            <a:extLst>
              <a:ext uri="{FF2B5EF4-FFF2-40B4-BE49-F238E27FC236}">
                <a16:creationId xmlns:a16="http://schemas.microsoft.com/office/drawing/2014/main" id="{96A8F947-EFCD-448B-B811-F33A232F1ADA}"/>
              </a:ext>
            </a:extLst>
          </p:cNvPr>
          <p:cNvSpPr txBox="1"/>
          <p:nvPr/>
        </p:nvSpPr>
        <p:spPr>
          <a:xfrm>
            <a:off x="3581060" y="1288255"/>
            <a:ext cx="1208985" cy="553998"/>
          </a:xfrm>
          <a:prstGeom prst="rect">
            <a:avLst/>
          </a:prstGeom>
          <a:noFill/>
        </p:spPr>
        <p:txBody>
          <a:bodyPr wrap="none" rtlCol="0">
            <a:spAutoFit/>
          </a:bodyPr>
          <a:lstStyle/>
          <a:p>
            <a:r>
              <a:rPr lang="en-US" sz="3000" dirty="0">
                <a:latin typeface="Comic Sans MS" panose="030F0702030302020204" pitchFamily="66" charset="0"/>
              </a:rPr>
              <a:t>above</a:t>
            </a:r>
          </a:p>
        </p:txBody>
      </p:sp>
      <p:sp>
        <p:nvSpPr>
          <p:cNvPr id="8" name="TextBox 7">
            <a:extLst>
              <a:ext uri="{FF2B5EF4-FFF2-40B4-BE49-F238E27FC236}">
                <a16:creationId xmlns:a16="http://schemas.microsoft.com/office/drawing/2014/main" id="{405DE2C3-394B-4ACB-B798-1218590FD1C6}"/>
              </a:ext>
            </a:extLst>
          </p:cNvPr>
          <p:cNvSpPr txBox="1"/>
          <p:nvPr/>
        </p:nvSpPr>
        <p:spPr>
          <a:xfrm>
            <a:off x="6312897" y="1955003"/>
            <a:ext cx="768159" cy="553998"/>
          </a:xfrm>
          <a:prstGeom prst="rect">
            <a:avLst/>
          </a:prstGeom>
          <a:noFill/>
        </p:spPr>
        <p:txBody>
          <a:bodyPr wrap="none" rtlCol="0">
            <a:spAutoFit/>
          </a:bodyPr>
          <a:lstStyle/>
          <a:p>
            <a:r>
              <a:rPr lang="en-US" sz="3000" dirty="0">
                <a:latin typeface="Comic Sans MS" panose="030F0702030302020204" pitchFamily="66" charset="0"/>
              </a:rPr>
              <a:t>out</a:t>
            </a:r>
          </a:p>
        </p:txBody>
      </p:sp>
      <p:sp>
        <p:nvSpPr>
          <p:cNvPr id="9" name="TextBox 8">
            <a:extLst>
              <a:ext uri="{FF2B5EF4-FFF2-40B4-BE49-F238E27FC236}">
                <a16:creationId xmlns:a16="http://schemas.microsoft.com/office/drawing/2014/main" id="{71BA9865-836F-4BA1-8E82-4C0471ABA99A}"/>
              </a:ext>
            </a:extLst>
          </p:cNvPr>
          <p:cNvSpPr txBox="1"/>
          <p:nvPr/>
        </p:nvSpPr>
        <p:spPr>
          <a:xfrm>
            <a:off x="5037438" y="1822623"/>
            <a:ext cx="968535" cy="553998"/>
          </a:xfrm>
          <a:prstGeom prst="rect">
            <a:avLst/>
          </a:prstGeom>
          <a:noFill/>
        </p:spPr>
        <p:txBody>
          <a:bodyPr wrap="none" rtlCol="0">
            <a:spAutoFit/>
          </a:bodyPr>
          <a:lstStyle/>
          <a:p>
            <a:r>
              <a:rPr lang="en-US" sz="3000" dirty="0">
                <a:latin typeface="Comic Sans MS" panose="030F0702030302020204" pitchFamily="66" charset="0"/>
              </a:rPr>
              <a:t>over</a:t>
            </a:r>
          </a:p>
        </p:txBody>
      </p:sp>
      <p:sp>
        <p:nvSpPr>
          <p:cNvPr id="10" name="TextBox 9">
            <a:extLst>
              <a:ext uri="{FF2B5EF4-FFF2-40B4-BE49-F238E27FC236}">
                <a16:creationId xmlns:a16="http://schemas.microsoft.com/office/drawing/2014/main" id="{5713EDD5-0A90-49DB-8073-78D00A484FEC}"/>
              </a:ext>
            </a:extLst>
          </p:cNvPr>
          <p:cNvSpPr txBox="1"/>
          <p:nvPr/>
        </p:nvSpPr>
        <p:spPr>
          <a:xfrm>
            <a:off x="3581060" y="6200083"/>
            <a:ext cx="588623" cy="553998"/>
          </a:xfrm>
          <a:prstGeom prst="rect">
            <a:avLst/>
          </a:prstGeom>
          <a:noFill/>
        </p:spPr>
        <p:txBody>
          <a:bodyPr wrap="none" rtlCol="0">
            <a:spAutoFit/>
          </a:bodyPr>
          <a:lstStyle/>
          <a:p>
            <a:r>
              <a:rPr lang="en-US" sz="3000" dirty="0">
                <a:latin typeface="Comic Sans MS" panose="030F0702030302020204" pitchFamily="66" charset="0"/>
              </a:rPr>
              <a:t>on</a:t>
            </a:r>
          </a:p>
        </p:txBody>
      </p:sp>
      <p:sp>
        <p:nvSpPr>
          <p:cNvPr id="11" name="TextBox 10">
            <a:extLst>
              <a:ext uri="{FF2B5EF4-FFF2-40B4-BE49-F238E27FC236}">
                <a16:creationId xmlns:a16="http://schemas.microsoft.com/office/drawing/2014/main" id="{DC58D525-5B08-48BC-B3DE-AE028CE8A79A}"/>
              </a:ext>
            </a:extLst>
          </p:cNvPr>
          <p:cNvSpPr txBox="1"/>
          <p:nvPr/>
        </p:nvSpPr>
        <p:spPr>
          <a:xfrm>
            <a:off x="5237814" y="4197305"/>
            <a:ext cx="768159" cy="553998"/>
          </a:xfrm>
          <a:prstGeom prst="rect">
            <a:avLst/>
          </a:prstGeom>
          <a:noFill/>
        </p:spPr>
        <p:txBody>
          <a:bodyPr wrap="none" rtlCol="0">
            <a:spAutoFit/>
          </a:bodyPr>
          <a:lstStyle/>
          <a:p>
            <a:r>
              <a:rPr lang="en-US" sz="3000" dirty="0">
                <a:solidFill>
                  <a:schemeClr val="bg1"/>
                </a:solidFill>
                <a:latin typeface="Comic Sans MS" panose="030F0702030302020204" pitchFamily="66" charset="0"/>
              </a:rPr>
              <a:t>out</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9" grpId="0"/>
      <p:bldP spid="9" grpId="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br>
              <a:rPr lang="en-US" dirty="0">
                <a:latin typeface="Comic Sans MS" panose="030F0702030302020204" pitchFamily="66" charset="0"/>
              </a:rPr>
            </a:br>
            <a:endParaRPr lang="en-US" dirty="0">
              <a:latin typeface="Comic Sans MS" panose="030F0702030302020204" pitchFamily="66" charset="0"/>
            </a:endParaRPr>
          </a:p>
        </p:txBody>
      </p:sp>
      <p:sp>
        <p:nvSpPr>
          <p:cNvPr id="14" name="TextBox 13">
            <a:extLst>
              <a:ext uri="{FF2B5EF4-FFF2-40B4-BE49-F238E27FC236}">
                <a16:creationId xmlns:a16="http://schemas.microsoft.com/office/drawing/2014/main" id="{E6D31D0C-04DC-4AB4-9833-8325458C541C}"/>
              </a:ext>
            </a:extLst>
          </p:cNvPr>
          <p:cNvSpPr txBox="1"/>
          <p:nvPr/>
        </p:nvSpPr>
        <p:spPr>
          <a:xfrm>
            <a:off x="1862111" y="386421"/>
            <a:ext cx="6335485" cy="861774"/>
          </a:xfrm>
          <a:prstGeom prst="rect">
            <a:avLst/>
          </a:prstGeom>
          <a:noFill/>
        </p:spPr>
        <p:txBody>
          <a:bodyPr wrap="square">
            <a:spAutoFit/>
          </a:bodyPr>
          <a:lstStyle/>
          <a:p>
            <a:r>
              <a:rPr lang="en-US" sz="5000" dirty="0">
                <a:solidFill>
                  <a:srgbClr val="003399"/>
                </a:solidFill>
                <a:latin typeface="Comic Sans MS" panose="030F0702030302020204" pitchFamily="66" charset="0"/>
              </a:rPr>
              <a:t>Tell Me About It!</a:t>
            </a:r>
          </a:p>
        </p:txBody>
      </p:sp>
      <p:pic>
        <p:nvPicPr>
          <p:cNvPr id="5122" name="Picture 2">
            <a:extLst>
              <a:ext uri="{FF2B5EF4-FFF2-40B4-BE49-F238E27FC236}">
                <a16:creationId xmlns:a16="http://schemas.microsoft.com/office/drawing/2014/main" id="{746E4AEB-575F-4246-8431-54351B9CFB02}"/>
              </a:ext>
            </a:extLst>
          </p:cNvPr>
          <p:cNvPicPr>
            <a:picLocks noChangeAspect="1" noChangeArrowheads="1"/>
          </p:cNvPicPr>
          <p:nvPr/>
        </p:nvPicPr>
        <p:blipFill>
          <a:blip r:embed="rId3"/>
          <a:srcRect/>
          <a:stretch/>
        </p:blipFill>
        <p:spPr bwMode="auto">
          <a:xfrm>
            <a:off x="1215489" y="1364733"/>
            <a:ext cx="6713022" cy="46615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C0D541-F627-4EA5-AB08-5F10221C42D1}"/>
              </a:ext>
            </a:extLst>
          </p:cNvPr>
          <p:cNvSpPr txBox="1"/>
          <p:nvPr/>
        </p:nvSpPr>
        <p:spPr>
          <a:xfrm>
            <a:off x="1862111" y="1313381"/>
            <a:ext cx="3956532" cy="553998"/>
          </a:xfrm>
          <a:prstGeom prst="rect">
            <a:avLst/>
          </a:prstGeom>
          <a:noFill/>
        </p:spPr>
        <p:txBody>
          <a:bodyPr wrap="none" rtlCol="0">
            <a:spAutoFit/>
          </a:bodyPr>
          <a:lstStyle/>
          <a:p>
            <a:r>
              <a:rPr lang="en-US" sz="3000" dirty="0">
                <a:latin typeface="Comic Sans MS" panose="030F0702030302020204" pitchFamily="66" charset="0"/>
              </a:rPr>
              <a:t>The sun is </a:t>
            </a:r>
            <a:r>
              <a:rPr lang="en-US" sz="3000" u="sng" dirty="0">
                <a:latin typeface="Comic Sans MS" panose="030F0702030302020204" pitchFamily="66" charset="0"/>
              </a:rPr>
              <a:t>in</a:t>
            </a:r>
            <a:r>
              <a:rPr lang="en-US" sz="3000" dirty="0">
                <a:latin typeface="Comic Sans MS" panose="030F0702030302020204" pitchFamily="66" charset="0"/>
              </a:rPr>
              <a:t> the sky.</a:t>
            </a:r>
          </a:p>
        </p:txBody>
      </p:sp>
      <p:sp>
        <p:nvSpPr>
          <p:cNvPr id="4" name="TextBox 3">
            <a:extLst>
              <a:ext uri="{FF2B5EF4-FFF2-40B4-BE49-F238E27FC236}">
                <a16:creationId xmlns:a16="http://schemas.microsoft.com/office/drawing/2014/main" id="{70658B29-2C64-4F5B-9F07-8563A4B6955F}"/>
              </a:ext>
            </a:extLst>
          </p:cNvPr>
          <p:cNvSpPr txBox="1"/>
          <p:nvPr/>
        </p:nvSpPr>
        <p:spPr>
          <a:xfrm>
            <a:off x="2126511" y="6134559"/>
            <a:ext cx="5375189" cy="553998"/>
          </a:xfrm>
          <a:prstGeom prst="rect">
            <a:avLst/>
          </a:prstGeom>
          <a:noFill/>
        </p:spPr>
        <p:txBody>
          <a:bodyPr wrap="none" rtlCol="0">
            <a:spAutoFit/>
          </a:bodyPr>
          <a:lstStyle/>
          <a:p>
            <a:r>
              <a:rPr lang="en-US" sz="3000" dirty="0">
                <a:latin typeface="Comic Sans MS" panose="030F0702030302020204" pitchFamily="66" charset="0"/>
              </a:rPr>
              <a:t>The flowers are </a:t>
            </a:r>
            <a:r>
              <a:rPr lang="en-US" sz="3000" u="sng" dirty="0">
                <a:latin typeface="Comic Sans MS" panose="030F0702030302020204" pitchFamily="66" charset="0"/>
              </a:rPr>
              <a:t>in</a:t>
            </a:r>
            <a:r>
              <a:rPr lang="en-US" sz="3000" dirty="0">
                <a:latin typeface="Comic Sans MS" panose="030F0702030302020204" pitchFamily="66" charset="0"/>
              </a:rPr>
              <a:t> the grass.</a:t>
            </a:r>
          </a:p>
        </p:txBody>
      </p:sp>
      <p:sp>
        <p:nvSpPr>
          <p:cNvPr id="7" name="TextBox 6">
            <a:extLst>
              <a:ext uri="{FF2B5EF4-FFF2-40B4-BE49-F238E27FC236}">
                <a16:creationId xmlns:a16="http://schemas.microsoft.com/office/drawing/2014/main" id="{DA42DBC5-BBAF-412D-BD0F-2FC7F3429806}"/>
              </a:ext>
            </a:extLst>
          </p:cNvPr>
          <p:cNvSpPr txBox="1"/>
          <p:nvPr/>
        </p:nvSpPr>
        <p:spPr>
          <a:xfrm>
            <a:off x="1300448" y="2029530"/>
            <a:ext cx="4671472" cy="553998"/>
          </a:xfrm>
          <a:prstGeom prst="rect">
            <a:avLst/>
          </a:prstGeom>
          <a:noFill/>
        </p:spPr>
        <p:txBody>
          <a:bodyPr wrap="none" rtlCol="0">
            <a:spAutoFit/>
          </a:bodyPr>
          <a:lstStyle/>
          <a:p>
            <a:r>
              <a:rPr lang="en-US" sz="3000" dirty="0">
                <a:latin typeface="Comic Sans MS" panose="030F0702030302020204" pitchFamily="66" charset="0"/>
              </a:rPr>
              <a:t>The roof is </a:t>
            </a:r>
            <a:r>
              <a:rPr lang="en-US" sz="3000" u="sng" dirty="0">
                <a:latin typeface="Comic Sans MS" panose="030F0702030302020204" pitchFamily="66" charset="0"/>
              </a:rPr>
              <a:t>on</a:t>
            </a:r>
            <a:r>
              <a:rPr lang="en-US" sz="3000" dirty="0">
                <a:latin typeface="Comic Sans MS" panose="030F0702030302020204" pitchFamily="66" charset="0"/>
              </a:rPr>
              <a:t> the house.</a:t>
            </a:r>
          </a:p>
        </p:txBody>
      </p:sp>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br>
              <a:rPr lang="en-US" dirty="0">
                <a:latin typeface="Comic Sans MS" panose="030F0702030302020204" pitchFamily="66" charset="0"/>
              </a:rPr>
            </a:br>
            <a:endParaRPr lang="en-US" dirty="0">
              <a:latin typeface="Comic Sans MS" panose="030F0702030302020204" pitchFamily="66" charset="0"/>
            </a:endParaRPr>
          </a:p>
        </p:txBody>
      </p:sp>
      <p:sp>
        <p:nvSpPr>
          <p:cNvPr id="14" name="TextBox 13">
            <a:extLst>
              <a:ext uri="{FF2B5EF4-FFF2-40B4-BE49-F238E27FC236}">
                <a16:creationId xmlns:a16="http://schemas.microsoft.com/office/drawing/2014/main" id="{E6D31D0C-04DC-4AB4-9833-8325458C541C}"/>
              </a:ext>
            </a:extLst>
          </p:cNvPr>
          <p:cNvSpPr txBox="1"/>
          <p:nvPr/>
        </p:nvSpPr>
        <p:spPr>
          <a:xfrm>
            <a:off x="2808515" y="447730"/>
            <a:ext cx="6335485" cy="861774"/>
          </a:xfrm>
          <a:prstGeom prst="rect">
            <a:avLst/>
          </a:prstGeom>
          <a:noFill/>
        </p:spPr>
        <p:txBody>
          <a:bodyPr wrap="square">
            <a:spAutoFit/>
          </a:bodyPr>
          <a:lstStyle/>
          <a:p>
            <a:r>
              <a:rPr lang="en-US" sz="5000" dirty="0">
                <a:solidFill>
                  <a:srgbClr val="003399"/>
                </a:solidFill>
                <a:latin typeface="Comic Sans MS" panose="030F0702030302020204" pitchFamily="66" charset="0"/>
              </a:rPr>
              <a:t>Sight Words</a:t>
            </a:r>
          </a:p>
        </p:txBody>
      </p:sp>
      <p:sp>
        <p:nvSpPr>
          <p:cNvPr id="5" name="TextBox 4">
            <a:extLst>
              <a:ext uri="{FF2B5EF4-FFF2-40B4-BE49-F238E27FC236}">
                <a16:creationId xmlns:a16="http://schemas.microsoft.com/office/drawing/2014/main" id="{B4654E3F-DEBF-4B21-85F5-D12BCA71F927}"/>
              </a:ext>
            </a:extLst>
          </p:cNvPr>
          <p:cNvSpPr txBox="1"/>
          <p:nvPr/>
        </p:nvSpPr>
        <p:spPr>
          <a:xfrm>
            <a:off x="4073305" y="1568321"/>
            <a:ext cx="997389" cy="707886"/>
          </a:xfrm>
          <a:prstGeom prst="rect">
            <a:avLst/>
          </a:prstGeom>
          <a:noFill/>
        </p:spPr>
        <p:txBody>
          <a:bodyPr wrap="none" rtlCol="0">
            <a:spAutoFit/>
          </a:bodyPr>
          <a:lstStyle/>
          <a:p>
            <a:r>
              <a:rPr lang="en-US" sz="4000" dirty="0">
                <a:latin typeface="Comic Sans MS" panose="030F0702030302020204" pitchFamily="66" charset="0"/>
              </a:rPr>
              <a:t>but</a:t>
            </a:r>
          </a:p>
        </p:txBody>
      </p:sp>
      <p:sp>
        <p:nvSpPr>
          <p:cNvPr id="11" name="TextBox 10">
            <a:extLst>
              <a:ext uri="{FF2B5EF4-FFF2-40B4-BE49-F238E27FC236}">
                <a16:creationId xmlns:a16="http://schemas.microsoft.com/office/drawing/2014/main" id="{89BD6E3A-E522-4DE1-A1E0-89937B93FE3E}"/>
              </a:ext>
            </a:extLst>
          </p:cNvPr>
          <p:cNvSpPr txBox="1"/>
          <p:nvPr/>
        </p:nvSpPr>
        <p:spPr>
          <a:xfrm>
            <a:off x="3987482" y="5412764"/>
            <a:ext cx="1717767" cy="707886"/>
          </a:xfrm>
          <a:prstGeom prst="rect">
            <a:avLst/>
          </a:prstGeom>
          <a:noFill/>
        </p:spPr>
        <p:txBody>
          <a:bodyPr wrap="square">
            <a:spAutoFit/>
          </a:bodyPr>
          <a:lstStyle/>
          <a:p>
            <a:r>
              <a:rPr lang="en-US" sz="4000" dirty="0">
                <a:latin typeface="Comic Sans MS" panose="030F0702030302020204" pitchFamily="66" charset="0"/>
              </a:rPr>
              <a:t>funny</a:t>
            </a:r>
          </a:p>
        </p:txBody>
      </p:sp>
      <p:sp>
        <p:nvSpPr>
          <p:cNvPr id="13" name="TextBox 12">
            <a:extLst>
              <a:ext uri="{FF2B5EF4-FFF2-40B4-BE49-F238E27FC236}">
                <a16:creationId xmlns:a16="http://schemas.microsoft.com/office/drawing/2014/main" id="{D111CA5F-F945-4C59-977C-9CCAC7A28D2A}"/>
              </a:ext>
            </a:extLst>
          </p:cNvPr>
          <p:cNvSpPr txBox="1"/>
          <p:nvPr/>
        </p:nvSpPr>
        <p:spPr>
          <a:xfrm>
            <a:off x="3987482" y="3479357"/>
            <a:ext cx="2058025" cy="707886"/>
          </a:xfrm>
          <a:prstGeom prst="rect">
            <a:avLst/>
          </a:prstGeom>
          <a:noFill/>
        </p:spPr>
        <p:txBody>
          <a:bodyPr wrap="square">
            <a:spAutoFit/>
          </a:bodyPr>
          <a:lstStyle/>
          <a:p>
            <a:r>
              <a:rPr lang="en-US" sz="4000" dirty="0">
                <a:latin typeface="Comic Sans MS" panose="030F0702030302020204" pitchFamily="66" charset="0"/>
              </a:rPr>
              <a:t>came</a:t>
            </a:r>
          </a:p>
        </p:txBody>
      </p:sp>
    </p:spTree>
    <p:extLst>
      <p:ext uri="{BB962C8B-B14F-4D97-AF65-F5344CB8AC3E}">
        <p14:creationId xmlns:p14="http://schemas.microsoft.com/office/powerpoint/2010/main" val="30640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br>
              <a:rPr lang="en-US" dirty="0">
                <a:latin typeface="Comic Sans MS" panose="030F0702030302020204" pitchFamily="66" charset="0"/>
              </a:rPr>
            </a:br>
            <a:endParaRPr lang="en-US" dirty="0">
              <a:latin typeface="Comic Sans MS" panose="030F0702030302020204" pitchFamily="66" charset="0"/>
            </a:endParaRPr>
          </a:p>
        </p:txBody>
      </p:sp>
      <p:sp>
        <p:nvSpPr>
          <p:cNvPr id="3" name="TextBox 2">
            <a:extLst>
              <a:ext uri="{FF2B5EF4-FFF2-40B4-BE49-F238E27FC236}">
                <a16:creationId xmlns:a16="http://schemas.microsoft.com/office/drawing/2014/main" id="{7E202261-04BA-43E3-B1AF-D64A8F0F5376}"/>
              </a:ext>
            </a:extLst>
          </p:cNvPr>
          <p:cNvSpPr txBox="1"/>
          <p:nvPr/>
        </p:nvSpPr>
        <p:spPr>
          <a:xfrm>
            <a:off x="2861435" y="317168"/>
            <a:ext cx="3421129" cy="861774"/>
          </a:xfrm>
          <a:prstGeom prst="rect">
            <a:avLst/>
          </a:prstGeom>
          <a:noFill/>
        </p:spPr>
        <p:txBody>
          <a:bodyPr wrap="none" rtlCol="0">
            <a:spAutoFit/>
          </a:bodyPr>
          <a:lstStyle/>
          <a:p>
            <a:r>
              <a:rPr lang="en-US" sz="5000" dirty="0">
                <a:solidFill>
                  <a:srgbClr val="283B80"/>
                </a:solidFill>
                <a:latin typeface="Comic Sans MS" panose="030F0702030302020204" pitchFamily="66" charset="0"/>
              </a:rPr>
              <a:t>Let’s Read!</a:t>
            </a:r>
          </a:p>
        </p:txBody>
      </p:sp>
      <p:pic>
        <p:nvPicPr>
          <p:cNvPr id="6150" name="Picture 6">
            <a:extLst>
              <a:ext uri="{FF2B5EF4-FFF2-40B4-BE49-F238E27FC236}">
                <a16:creationId xmlns:a16="http://schemas.microsoft.com/office/drawing/2014/main" id="{37E39240-CB27-4383-8B12-85BF73378F21}"/>
              </a:ext>
            </a:extLst>
          </p:cNvPr>
          <p:cNvPicPr>
            <a:picLocks noChangeAspect="1" noChangeArrowheads="1"/>
          </p:cNvPicPr>
          <p:nvPr/>
        </p:nvPicPr>
        <p:blipFill>
          <a:blip r:embed="rId3"/>
          <a:srcRect/>
          <a:stretch/>
        </p:blipFill>
        <p:spPr bwMode="auto">
          <a:xfrm>
            <a:off x="1373221" y="3413791"/>
            <a:ext cx="3309937" cy="333487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0CD00A59-0360-4F6F-A62F-7E5BC8565685}"/>
              </a:ext>
            </a:extLst>
          </p:cNvPr>
          <p:cNvPicPr>
            <a:picLocks noChangeAspect="1" noChangeArrowheads="1"/>
          </p:cNvPicPr>
          <p:nvPr/>
        </p:nvPicPr>
        <p:blipFill>
          <a:blip r:embed="rId4"/>
          <a:srcRect l="1698" r="1698"/>
          <a:stretch/>
        </p:blipFill>
        <p:spPr bwMode="auto">
          <a:xfrm rot="2028489">
            <a:off x="4816334" y="4091002"/>
            <a:ext cx="3626840" cy="1980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A36511-D6D4-47F1-8FA4-8F3D99757DBB}"/>
              </a:ext>
            </a:extLst>
          </p:cNvPr>
          <p:cNvSpPr txBox="1"/>
          <p:nvPr/>
        </p:nvSpPr>
        <p:spPr>
          <a:xfrm>
            <a:off x="1207134" y="1865235"/>
            <a:ext cx="5918608" cy="630942"/>
          </a:xfrm>
          <a:prstGeom prst="rect">
            <a:avLst/>
          </a:prstGeom>
          <a:noFill/>
        </p:spPr>
        <p:txBody>
          <a:bodyPr wrap="none" rtlCol="0">
            <a:spAutoFit/>
          </a:bodyPr>
          <a:lstStyle/>
          <a:p>
            <a:r>
              <a:rPr lang="en-US" sz="3500" dirty="0">
                <a:latin typeface="Comic Sans MS" panose="030F0702030302020204" pitchFamily="66" charset="0"/>
              </a:rPr>
              <a:t>I see a </a:t>
            </a:r>
            <a:r>
              <a:rPr lang="en-US" sz="3500" u="sng" dirty="0">
                <a:latin typeface="Comic Sans MS" panose="030F0702030302020204" pitchFamily="66" charset="0"/>
              </a:rPr>
              <a:t>funny</a:t>
            </a:r>
            <a:r>
              <a:rPr lang="en-US" sz="3500" dirty="0">
                <a:latin typeface="Comic Sans MS" panose="030F0702030302020204" pitchFamily="66" charset="0"/>
              </a:rPr>
              <a:t> </a:t>
            </a:r>
            <a:r>
              <a:rPr lang="en-US" sz="3500" u="sng" dirty="0">
                <a:latin typeface="Comic Sans MS" panose="030F0702030302020204" pitchFamily="66" charset="0"/>
              </a:rPr>
              <a:t>cat</a:t>
            </a:r>
            <a:r>
              <a:rPr lang="en-US" sz="3500" dirty="0">
                <a:latin typeface="Comic Sans MS" panose="030F0702030302020204" pitchFamily="66" charset="0"/>
              </a:rPr>
              <a:t> and a </a:t>
            </a:r>
            <a:r>
              <a:rPr lang="en-US" sz="3500" u="sng" dirty="0">
                <a:latin typeface="Comic Sans MS" panose="030F0702030302020204" pitchFamily="66" charset="0"/>
              </a:rPr>
              <a:t>hat.</a:t>
            </a:r>
            <a:endParaRPr lang="en-US" sz="3500" dirty="0">
              <a:latin typeface="Comic Sans MS" panose="030F0702030302020204" pitchFamily="66" charset="0"/>
            </a:endParaRPr>
          </a:p>
        </p:txBody>
      </p:sp>
    </p:spTree>
    <p:extLst>
      <p:ext uri="{BB962C8B-B14F-4D97-AF65-F5344CB8AC3E}">
        <p14:creationId xmlns:p14="http://schemas.microsoft.com/office/powerpoint/2010/main" val="26072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a:xfrm>
            <a:off x="956930" y="432555"/>
            <a:ext cx="7180999" cy="685465"/>
          </a:xfrm>
        </p:spPr>
        <p:txBody>
          <a:bodyPr>
            <a:normAutofit fontScale="90000"/>
          </a:bodyPr>
          <a:lstStyle/>
          <a:p>
            <a:r>
              <a:rPr lang="en-US" u="sng" dirty="0">
                <a:latin typeface="Comic Sans MS" panose="030F0702030302020204" pitchFamily="66" charset="0"/>
              </a:rPr>
              <a:t>Where is the Big, Bad Wolf?</a:t>
            </a:r>
            <a:endParaRPr lang="en-US" dirty="0">
              <a:latin typeface="Comic Sans MS" panose="030F0702030302020204" pitchFamily="66" charset="0"/>
            </a:endParaRPr>
          </a:p>
        </p:txBody>
      </p:sp>
      <p:pic>
        <p:nvPicPr>
          <p:cNvPr id="17" name="Picture 4">
            <a:extLst>
              <a:ext uri="{FF2B5EF4-FFF2-40B4-BE49-F238E27FC236}">
                <a16:creationId xmlns:a16="http://schemas.microsoft.com/office/drawing/2014/main" id="{3430E2B9-6456-4813-B56E-1D873E9EA07D}"/>
              </a:ext>
            </a:extLst>
          </p:cNvPr>
          <p:cNvPicPr>
            <a:picLocks noChangeAspect="1" noChangeArrowheads="1"/>
          </p:cNvPicPr>
          <p:nvPr/>
        </p:nvPicPr>
        <p:blipFill>
          <a:blip r:embed="rId3"/>
          <a:srcRect/>
          <a:stretch/>
        </p:blipFill>
        <p:spPr bwMode="auto">
          <a:xfrm>
            <a:off x="287195" y="1274940"/>
            <a:ext cx="4343400" cy="46961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A87C029-AD30-4FE0-AEEC-5CEAB4F60E59}"/>
              </a:ext>
            </a:extLst>
          </p:cNvPr>
          <p:cNvPicPr>
            <a:picLocks noChangeAspect="1" noChangeArrowheads="1"/>
          </p:cNvPicPr>
          <p:nvPr/>
        </p:nvPicPr>
        <p:blipFill>
          <a:blip r:embed="rId4"/>
          <a:srcRect/>
          <a:stretch/>
        </p:blipFill>
        <p:spPr bwMode="auto">
          <a:xfrm>
            <a:off x="4742013" y="3153937"/>
            <a:ext cx="3935122" cy="318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17067</TotalTime>
  <Words>2180</Words>
  <Application>Microsoft Office PowerPoint</Application>
  <PresentationFormat>On-screen Show (4:3)</PresentationFormat>
  <Paragraphs>219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Comic Sans MS</vt:lpstr>
      <vt:lpstr>Roboto</vt:lpstr>
      <vt:lpstr>Office Theme</vt:lpstr>
      <vt:lpstr>Letter of the Week</vt:lpstr>
      <vt:lpstr>Ww </vt:lpstr>
      <vt:lpstr>PowerPoint Presentation</vt:lpstr>
      <vt:lpstr>Prepositions </vt:lpstr>
      <vt:lpstr> </vt:lpstr>
      <vt:lpstr> </vt:lpstr>
      <vt:lpstr> </vt:lpstr>
      <vt:lpstr> </vt:lpstr>
      <vt:lpstr>Where is the Big, Bad Wolf?</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475</cp:revision>
  <cp:lastPrinted>2021-07-10T18:03:47Z</cp:lastPrinted>
  <dcterms:created xsi:type="dcterms:W3CDTF">2012-04-20T18:25:02Z</dcterms:created>
  <dcterms:modified xsi:type="dcterms:W3CDTF">2021-08-12T17:30:05Z</dcterms:modified>
</cp:coreProperties>
</file>