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344" r:id="rId2"/>
    <p:sldId id="345" r:id="rId3"/>
    <p:sldId id="353" r:id="rId4"/>
    <p:sldId id="348" r:id="rId5"/>
    <p:sldId id="347" r:id="rId6"/>
    <p:sldId id="349" r:id="rId7"/>
    <p:sldId id="356" r:id="rId8"/>
    <p:sldId id="357" r:id="rId9"/>
    <p:sldId id="351" r:id="rId10"/>
    <p:sldId id="352" r:id="rId11"/>
  </p:sldIdLst>
  <p:sldSz cx="9144000" cy="6858000" type="screen4x3"/>
  <p:notesSz cx="6858000" cy="9144000"/>
  <p:custDataLst>
    <p:tags r:id="rId1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rri Whalen" initials="TW" lastIdx="11" clrIdx="0">
    <p:extLst>
      <p:ext uri="{19B8F6BF-5375-455C-9EA6-DF929625EA0E}">
        <p15:presenceInfo xmlns:p15="http://schemas.microsoft.com/office/powerpoint/2012/main" userId="S::twhalen@accelerate-academy.net::75a90bc9-9581-4a2a-8289-5fbb35d116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B80"/>
    <a:srgbClr val="D60093"/>
    <a:srgbClr val="003399"/>
    <a:srgbClr val="3B7ABE"/>
    <a:srgbClr val="182C6F"/>
    <a:srgbClr val="FCFCFC"/>
    <a:srgbClr val="000064"/>
    <a:srgbClr val="FF9627"/>
    <a:srgbClr val="9D6D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30" autoAdjust="0"/>
    <p:restoredTop sz="62338" autoAdjust="0"/>
  </p:normalViewPr>
  <p:slideViewPr>
    <p:cSldViewPr snapToGrid="0" snapToObjects="1">
      <p:cViewPr varScale="1">
        <p:scale>
          <a:sx n="71" d="100"/>
          <a:sy n="71" d="100"/>
        </p:scale>
        <p:origin x="268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A8D203-957B-4E0D-BFEF-AC11BFDF7A2F}" type="datetimeFigureOut">
              <a:rPr lang="en-US" smtClean="0"/>
              <a:t>8/12/2021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13B794-5A4F-4F47-9EB8-2D6C2FE8DF19}" type="slidenum">
              <a:rPr lang="en-US" smtClean="0"/>
              <a:t>‹#›</a:t>
            </a:fld>
            <a:endParaRPr lang="en-US"/>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student that we are going to review the letter </a:t>
            </a:r>
            <a:r>
              <a:rPr lang="en-US" dirty="0" err="1"/>
              <a:t>Hh</a:t>
            </a:r>
            <a:r>
              <a:rPr lang="en-US" dirty="0"/>
              <a:t>, talk about different types of texts, review the sight words from this week and complete a story retell for </a:t>
            </a:r>
            <a:r>
              <a:rPr lang="en-US" u="sng" dirty="0"/>
              <a:t>Help Me Find My Horse.   </a:t>
            </a:r>
          </a:p>
          <a:p>
            <a:endParaRPr lang="en-US" u="sng" dirty="0"/>
          </a:p>
          <a:p>
            <a:r>
              <a:rPr lang="en-US" u="none" dirty="0"/>
              <a:t>Click to go to the next slide.</a:t>
            </a:r>
          </a:p>
        </p:txBody>
      </p:sp>
      <p:sp>
        <p:nvSpPr>
          <p:cNvPr id="4" name="Slide Number Placeholder 3"/>
          <p:cNvSpPr>
            <a:spLocks noGrp="1"/>
          </p:cNvSpPr>
          <p:nvPr>
            <p:ph type="sldNum" sz="quarter" idx="5"/>
          </p:nvPr>
        </p:nvSpPr>
        <p:spPr/>
        <p:txBody>
          <a:bodyPr/>
          <a:lstStyle/>
          <a:p>
            <a:fld id="{1813B794-5A4F-4F47-9EB8-2D6C2FE8DF19}" type="slidenum">
              <a:rPr lang="en-US" smtClean="0"/>
              <a:t>1</a:t>
            </a:fld>
            <a:endParaRPr lang="en-US"/>
          </a:p>
        </p:txBody>
      </p:sp>
    </p:spTree>
    <p:extLst>
      <p:ext uri="{BB962C8B-B14F-4D97-AF65-F5344CB8AC3E}">
        <p14:creationId xmlns:p14="http://schemas.microsoft.com/office/powerpoint/2010/main" val="254973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“Do you have any questions about anything that you learned in this lesson?”</a:t>
            </a: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10</a:t>
            </a:fld>
            <a:endParaRPr lang="en-US"/>
          </a:p>
        </p:txBody>
      </p:sp>
    </p:spTree>
    <p:extLst>
      <p:ext uri="{BB962C8B-B14F-4D97-AF65-F5344CB8AC3E}">
        <p14:creationId xmlns:p14="http://schemas.microsoft.com/office/powerpoint/2010/main" val="4161536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r>
              <a:rPr lang="en-US" sz="1800" dirty="0">
                <a:effectLst/>
                <a:latin typeface="Comic Sans MS" panose="030F0702030302020204" pitchFamily="66" charset="0"/>
                <a:ea typeface="Calibri" panose="020F0502020204030204" pitchFamily="34" charset="0"/>
                <a:cs typeface="Calibri" panose="020F0502020204030204" pitchFamily="34" charset="0"/>
              </a:rPr>
              <a:t> </a:t>
            </a:r>
          </a:p>
          <a:p>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“Point to the letters on the screen.  “What letters are we talking about today?”  (Student will answer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Hh</a:t>
            </a:r>
            <a:r>
              <a:rPr lang="en-US" sz="1800" dirty="0">
                <a:effectLst/>
                <a:latin typeface="Comic Sans MS" panose="030F0702030302020204" pitchFamily="66" charset="0"/>
                <a:ea typeface="Calibri" panose="020F0502020204030204" pitchFamily="34" charset="0"/>
                <a:cs typeface="Calibri" panose="020F0502020204030204" pitchFamily="34" charset="0"/>
              </a:rPr>
              <a: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student is struggling with this letter: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(Point to the uppercase H.)  “Uppercase H.  (Student repeats.)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(Point to the lowercase h.)  “Lowercase h.”  (Student repeats.)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“What sound does the letter h make?” (/h/ like in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h</a:t>
            </a:r>
            <a:r>
              <a:rPr lang="en-US" sz="1800" dirty="0">
                <a:effectLst/>
                <a:latin typeface="Comic Sans MS" panose="030F0702030302020204" pitchFamily="66" charset="0"/>
                <a:ea typeface="Calibri" panose="020F0502020204030204" pitchFamily="34" charset="0"/>
                <a:cs typeface="Calibri" panose="020F0502020204030204" pitchFamily="34" charset="0"/>
              </a:rPr>
              <a:t>ippo.)</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student is struggling, teacher will model making the h sound and have the student repeat: /h/ like in hippo: /h/, /h/, /h/.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“What pictures begin with the /h/ sound?”</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hippo– When it appears on the screen, ask, “What do you see?” When student responds “hippo,” applaud his/her answer.  If student does not respond correctly, teacher will tell student that it is a hippo.  Click to show the word “hippo.”</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image - house– When it appears on the screen, ask, “What do you see?” If student responds “house,” applaud his/her answer.  If student does not respond correctly, teacher will tell student that it is house.  Click to show the word “house.”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final image –hotdog. When it appears on the screen, ask, “What do you see?” If student responds “hotdog,” applaud his/her answer.  If student does not respond correctly, teacher will tell student that it is a hotdog.  Click to show the word “hotdog.”</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a:p>
        </p:txBody>
      </p:sp>
    </p:spTree>
    <p:extLst>
      <p:ext uri="{BB962C8B-B14F-4D97-AF65-F5344CB8AC3E}">
        <p14:creationId xmlns:p14="http://schemas.microsoft.com/office/powerpoint/2010/main" val="904538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p>
          <a:p>
            <a:pPr marL="0" marR="0">
              <a:lnSpc>
                <a:spcPct val="115000"/>
              </a:lnSpc>
              <a:spcBef>
                <a:spcPts val="0"/>
              </a:spcBef>
              <a:spcAft>
                <a:spcPts val="1000"/>
              </a:spcAft>
            </a:pPr>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“What letters do you see?”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Hh</a:t>
            </a:r>
            <a:r>
              <a:rPr lang="en-US" sz="1800" dirty="0">
                <a:effectLst/>
                <a:latin typeface="Comic Sans MS" panose="030F0702030302020204" pitchFamily="66" charset="0"/>
                <a:ea typeface="Calibri" panose="020F0502020204030204" pitchFamily="34" charset="0"/>
                <a:cs typeface="Calibri" panose="020F0502020204030204" pitchFamily="34" charset="0"/>
              </a:rPr>
              <a:t>.) If student says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Hh</a:t>
            </a:r>
            <a:r>
              <a:rPr lang="en-US" sz="1800" dirty="0">
                <a:effectLst/>
                <a:latin typeface="Comic Sans MS" panose="030F0702030302020204" pitchFamily="66" charset="0"/>
                <a:ea typeface="Calibri" panose="020F0502020204030204" pitchFamily="34" charset="0"/>
                <a:cs typeface="Calibri" panose="020F0502020204030204" pitchFamily="34" charset="0"/>
              </a:rPr>
              <a:t>, applaud his/her answer.  </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student is still unsure, remind him/her by saying “uppercase H” and “lowercase h.”  (Student should repeat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“Tell me about the pictures you see that appear on the screen.”</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1000"/>
              </a:spcAft>
              <a:buFontTx/>
              <a:buNone/>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picture of a helicopter.  Ask: “What is this?”  (Helicopter.)  Applaud correct answer or assist in telling the correct name for the picture.  Click to show the word helicopter.</a:t>
            </a:r>
          </a:p>
          <a:p>
            <a:pPr marL="285750" marR="0" indent="-285750">
              <a:lnSpc>
                <a:spcPct val="115000"/>
              </a:lnSpc>
              <a:spcBef>
                <a:spcPts val="0"/>
              </a:spcBef>
              <a:spcAft>
                <a:spcPts val="1000"/>
              </a:spcAft>
              <a:buFontTx/>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1000"/>
              </a:spcAft>
              <a:buFontTx/>
              <a:buNone/>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hand.  Ask: “What is this?”  (Hand.)  Applaud correct answer or assist in telling the correct name for the picture.  Click to show the word hand.</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tablet.  Ask: “What is this?”  (Tablet.)  Applaud correct answer or assist in telling the correct name for the picture.  Click to show the word tablet.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horse.  Ask: “What is this?”  (Horse.)  Applaud correct answer or assist in telling the correct name for the picture.  Click to show the word horse.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After identifying the pictures (helicopter, hand, tablet and horse) ask:</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“What pictures begin with the letter h?” (Helicopter, hand and horse begin with the letter h.  Tablet does not begin with the letter h.)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student is struggling to name the pictures that begin with h, teacher will assist by saying each picture name and asking if it begins with /h/?</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 “Helicopter – Does it begin with /h/?” (Yes.)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 Hand - Does it begin with /h/?” (Yes.)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 “Tablet - Does it begin with /h/?”   (No.)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 “Horse - Does it begin with /h/?” (Yes.)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take the picture of the tablet off of the slide.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will applaud efforts of student.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a:p>
        </p:txBody>
      </p:sp>
    </p:spTree>
    <p:extLst>
      <p:ext uri="{BB962C8B-B14F-4D97-AF65-F5344CB8AC3E}">
        <p14:creationId xmlns:p14="http://schemas.microsoft.com/office/powerpoint/2010/main" val="279160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bring a book image on the slide.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 “What do you see?”  (I see books on a shelf.)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15000"/>
              </a:lnSpc>
              <a:spcBef>
                <a:spcPts val="0"/>
              </a:spcBef>
              <a:spcAft>
                <a:spcPts val="0"/>
              </a:spcAft>
              <a:buFontTx/>
              <a:buChar char="-"/>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“What types of books did you learn about in this module?” (Possible answers: Story books/Fiction, poetry and nonfiction.)</a:t>
            </a:r>
          </a:p>
          <a:p>
            <a:pPr marL="285750" marR="0" indent="-285750">
              <a:lnSpc>
                <a:spcPct val="115000"/>
              </a:lnSpc>
              <a:spcBef>
                <a:spcPts val="0"/>
              </a:spcBef>
              <a:spcAft>
                <a:spcPts val="0"/>
              </a:spcAft>
              <a:buFontTx/>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-“Let’s look at the different types of books!”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 Click to show a picture of a poem that student may recognize from the lesson. (Mary Had a Little Lamb)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“Do you know what type of story this is?”  (Poem or poetry.)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Click to show the label: Poetry.  Say “Poetry.”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“What type of story is this called again?” (Poetry.)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“Poems (or Poetry) are short stories that sometimes rhyme.”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br>
              <a:rPr lang="en-US" sz="1800" dirty="0">
                <a:effectLst/>
                <a:latin typeface="Comic Sans MS" panose="030F0702030302020204" pitchFamily="66" charset="0"/>
                <a:ea typeface="Calibri" panose="020F0502020204030204" pitchFamily="34" charset="0"/>
                <a:cs typeface="Times New Roman" panose="02020603050405020304" pitchFamily="18" charset="0"/>
              </a:rPr>
            </a:br>
            <a:r>
              <a:rPr lang="en-US" sz="1800" dirty="0">
                <a:effectLst/>
                <a:latin typeface="Comic Sans MS" panose="030F0702030302020204" pitchFamily="66" charset="0"/>
                <a:ea typeface="Calibri" panose="020F0502020204030204" pitchFamily="34" charset="0"/>
                <a:cs typeface="Times New Roman" panose="02020603050405020304" pitchFamily="18" charset="0"/>
              </a:rPr>
              <a:t>- Click to show a picture of a children’s story book that student may relate to (Goldilocks and the Three Bears.)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“Do you know what type of story this is?”  (Story Book or Fiction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Click to show the label: Story Book - Fiction.  Say “Story Book and Fiction.”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“What type of story is this called again?” (Fiction Story.)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“Fiction books are longer than poems and are made-up stories.”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 Click to show a picture of a nonfiction story that student may relate to (Books about space.)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“Do you know what type of story this is?”  (Nonfiction.)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Click to show the label: Nonfiction.  Say “Nonfiction.”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“What type of story is this called again?” (Nonfiction.)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“Nonfiction stories include facts that teach us things.”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Applaud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Times New Roman" panose="02020603050405020304" pitchFamily="18" charset="0"/>
              </a:rPr>
              <a:t>Click to move to the next slide.</a:t>
            </a:r>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a:p>
        </p:txBody>
      </p:sp>
    </p:spTree>
    <p:extLst>
      <p:ext uri="{BB962C8B-B14F-4D97-AF65-F5344CB8AC3E}">
        <p14:creationId xmlns:p14="http://schemas.microsoft.com/office/powerpoint/2010/main" val="323822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“Look at these pictures.”</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picture of a child reading about space.</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plant.</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frog.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“What type of stories do you think these are?” (Nonfiction.)  </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label, Nonfiction.</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 to talk to you about what he/she thinks this is (A nonfiction story.)  </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student is struggling, remind him/her it is called Nonfiction and it is a book that is teaching us about facts.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“Look at these pictures.”</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picture of a child riding a rocket.</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girl in a forest</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fairytale.</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“What type of stories do you think these are?” (Fiction.)  </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 to talk to you about why he/she thinks this is a fiction story.  </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student is struggling, remind him/her it is called fiction and it is a made-up story.</a:t>
            </a:r>
          </a:p>
          <a:p>
            <a:pPr marL="0" marR="0">
              <a:lnSpc>
                <a:spcPct val="115000"/>
              </a:lnSpc>
              <a:spcBef>
                <a:spcPts val="0"/>
              </a:spcBef>
              <a:spcAft>
                <a:spcPts val="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a:p>
        </p:txBody>
      </p:sp>
    </p:spTree>
    <p:extLst>
      <p:ext uri="{BB962C8B-B14F-4D97-AF65-F5344CB8AC3E}">
        <p14:creationId xmlns:p14="http://schemas.microsoft.com/office/powerpoint/2010/main" val="297100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r>
              <a:rPr lang="en-US" sz="1800" dirty="0">
                <a:effectLst/>
                <a:latin typeface="Comic Sans MS" panose="030F0702030302020204" pitchFamily="66" charset="0"/>
                <a:ea typeface="Calibri" panose="020F0502020204030204" pitchFamily="34" charset="0"/>
                <a:cs typeface="Times New Roman" panose="02020603050405020304" pitchFamily="18" charset="0"/>
              </a:rPr>
              <a:t> </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an image of a fiction story.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“What do you think is happening in this story?”  (Allow child to look at the picture and tell you about the characters.  Who might they be?  What is the setting?  Where does the story take place?  What do you think might happen in the story?  What are they doing?  Where are they going?)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“Do you think this is fiction or nonfiction?”  (Fiction.)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label: Fiction.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“How do we know this is fiction?”  (It is a made-up story.)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an image of a nonfiction story.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“What do you think we will learn about?”  (Allow child to look at the picture.  Student will tell you about the different animals they will learn about.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“Do you think this is fiction or nonfiction?”  (Nonfiction.)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label: Nonfiction.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“How do we know this is nonfiction?”  (It is a book that teaches us facts about animals all over the world.)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Applaud student’s efforts.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next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6</a:t>
            </a:fld>
            <a:endParaRPr lang="en-US"/>
          </a:p>
        </p:txBody>
      </p:sp>
    </p:spTree>
    <p:extLst>
      <p:ext uri="{BB962C8B-B14F-4D97-AF65-F5344CB8AC3E}">
        <p14:creationId xmlns:p14="http://schemas.microsoft.com/office/powerpoint/2010/main" val="3454744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says: “Let’s look at our sight words from this week.”  (There are 3 words on this slide.)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word “help.”– When it appears on the screen, ask: “What word do you see?”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When student responds “help” applaud his/her answer.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student does not respond correctly, teacher will tell the student that the word is “help.”  Have student say the word “help.” (Student repeats.)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word, “black.”– When it appears on the screen, ask: “What word do you see?”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When student responds “black,” applaud his/her answer.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student does not respond correctly, teacher will tell the student that the word is “black.”  Have student say the word “black.” (Student repeats.)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and final word, “brown.” – When it appears on the screen, ask: “What word do you see?”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When student responds “brown,” applaud his/her answer.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student does not respond correctly, teacher will tell the student that the word is “brown.”  Have student say the word “brown.”  (Student repeats.)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Applaud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a:p>
        </p:txBody>
      </p:sp>
    </p:spTree>
    <p:extLst>
      <p:ext uri="{BB962C8B-B14F-4D97-AF65-F5344CB8AC3E}">
        <p14:creationId xmlns:p14="http://schemas.microsoft.com/office/powerpoint/2010/main" val="2550807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r>
              <a:rPr lang="en-US" sz="1800" dirty="0">
                <a:effectLst/>
                <a:latin typeface="Comic Sans MS" panose="030F0702030302020204" pitchFamily="66" charset="0"/>
                <a:ea typeface="Calibri" panose="020F0502020204030204" pitchFamily="34" charset="0"/>
                <a:cs typeface="Times New Roman" panose="02020603050405020304" pitchFamily="18" charset="0"/>
              </a:rPr>
              <a:t> </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student is ready, allow him/her to read each sentence to you.  If student is not ready, assist him/her in reading.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make the sentence appear on the slide: </a:t>
            </a:r>
            <a:r>
              <a:rPr lang="en-US" sz="1800" b="1" dirty="0">
                <a:effectLst/>
                <a:latin typeface="Comic Sans MS" panose="030F0702030302020204" pitchFamily="66" charset="0"/>
                <a:ea typeface="Calibri" panose="020F0502020204030204" pitchFamily="34" charset="0"/>
                <a:cs typeface="Calibri" panose="020F0502020204030204" pitchFamily="34" charset="0"/>
              </a:rPr>
              <a:t>I see the </a:t>
            </a:r>
            <a:r>
              <a:rPr lang="en-US" sz="1800" b="1" u="sng" dirty="0">
                <a:effectLst/>
                <a:latin typeface="Comic Sans MS" panose="030F0702030302020204" pitchFamily="66" charset="0"/>
                <a:ea typeface="Calibri" panose="020F0502020204030204" pitchFamily="34" charset="0"/>
                <a:cs typeface="Calibri" panose="020F0502020204030204" pitchFamily="34" charset="0"/>
              </a:rPr>
              <a:t>brown</a:t>
            </a:r>
            <a:r>
              <a:rPr lang="en-US" sz="1800" b="1" dirty="0">
                <a:effectLst/>
                <a:latin typeface="Comic Sans MS" panose="030F0702030302020204" pitchFamily="66" charset="0"/>
                <a:ea typeface="Calibri" panose="020F0502020204030204" pitchFamily="34" charset="0"/>
                <a:cs typeface="Calibri" panose="020F0502020204030204" pitchFamily="34" charset="0"/>
              </a:rPr>
              <a:t> (bear}.</a:t>
            </a: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make the next sentence and picture appear on the slide: </a:t>
            </a:r>
            <a:r>
              <a:rPr lang="en-US" sz="1800" b="1" u="sng" dirty="0">
                <a:effectLst/>
                <a:latin typeface="Comic Sans MS" panose="030F0702030302020204" pitchFamily="66" charset="0"/>
                <a:ea typeface="Calibri" panose="020F0502020204030204" pitchFamily="34" charset="0"/>
                <a:cs typeface="Calibri" panose="020F0502020204030204" pitchFamily="34" charset="0"/>
              </a:rPr>
              <a:t>Did</a:t>
            </a:r>
            <a:r>
              <a:rPr lang="en-US" sz="1800" b="1" dirty="0">
                <a:effectLst/>
                <a:latin typeface="Comic Sans MS" panose="030F0702030302020204" pitchFamily="66" charset="0"/>
                <a:ea typeface="Calibri" panose="020F0502020204030204" pitchFamily="34" charset="0"/>
                <a:cs typeface="Calibri" panose="020F0502020204030204" pitchFamily="34" charset="0"/>
              </a:rPr>
              <a:t> you see the </a:t>
            </a:r>
            <a:r>
              <a:rPr lang="en-US" sz="1800" b="1" u="sng" dirty="0">
                <a:effectLst/>
                <a:latin typeface="Comic Sans MS" panose="030F0702030302020204" pitchFamily="66" charset="0"/>
                <a:ea typeface="Calibri" panose="020F0502020204030204" pitchFamily="34" charset="0"/>
                <a:cs typeface="Calibri" panose="020F0502020204030204" pitchFamily="34" charset="0"/>
              </a:rPr>
              <a:t>black</a:t>
            </a:r>
            <a:r>
              <a:rPr lang="en-US" sz="1800" b="1" dirty="0">
                <a:effectLst/>
                <a:latin typeface="Comic Sans MS" panose="030F0702030302020204" pitchFamily="66" charset="0"/>
                <a:ea typeface="Calibri" panose="020F0502020204030204" pitchFamily="34" charset="0"/>
                <a:cs typeface="Calibri" panose="020F0502020204030204" pitchFamily="34" charset="0"/>
              </a:rPr>
              <a:t> {bird?} </a:t>
            </a:r>
          </a:p>
          <a:p>
            <a:pPr marL="0" marR="0">
              <a:lnSpc>
                <a:spcPct val="115000"/>
              </a:lnSpc>
              <a:spcBef>
                <a:spcPts val="0"/>
              </a:spcBef>
              <a:spcAft>
                <a:spcPts val="0"/>
              </a:spcAft>
            </a:pPr>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Applaud all efforts.</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move to next slide.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a:p>
        </p:txBody>
      </p:sp>
    </p:spTree>
    <p:extLst>
      <p:ext uri="{BB962C8B-B14F-4D97-AF65-F5344CB8AC3E}">
        <p14:creationId xmlns:p14="http://schemas.microsoft.com/office/powerpoint/2010/main" val="2295445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effectLst/>
              <a:latin typeface="Roboto" panose="02000000000000000000" pitchFamily="2"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dirty="0">
                <a:effectLst/>
                <a:latin typeface="Comic Sans MS" panose="030F0702030302020204" pitchFamily="66" charset="0"/>
                <a:ea typeface="Calibri" panose="020F0502020204030204" pitchFamily="34" charset="0"/>
                <a:cs typeface="Calibri" panose="020F0502020204030204" pitchFamily="34" charset="0"/>
              </a:rPr>
              <a:t>Teacher: </a:t>
            </a:r>
            <a:r>
              <a:rPr lang="en-US" sz="1100" dirty="0">
                <a:effectLst/>
                <a:latin typeface="Comic Sans MS" panose="030F0702030302020204" pitchFamily="66" charset="0"/>
                <a:ea typeface="Calibri" panose="020F0502020204030204" pitchFamily="34" charset="0"/>
                <a:cs typeface="Calibri" panose="020F0502020204030204" pitchFamily="34" charset="0"/>
              </a:rPr>
              <a:t>“This week, you read the story, </a:t>
            </a:r>
            <a:r>
              <a:rPr lang="en-US" sz="1100" u="sng" dirty="0">
                <a:effectLst/>
                <a:latin typeface="Comic Sans MS" panose="030F0702030302020204" pitchFamily="66" charset="0"/>
                <a:ea typeface="Calibri" panose="020F0502020204030204" pitchFamily="34" charset="0"/>
                <a:cs typeface="Calibri" panose="020F0502020204030204" pitchFamily="34" charset="0"/>
              </a:rPr>
              <a:t>Help Me Find My Horse.</a:t>
            </a:r>
            <a:r>
              <a:rPr lang="en-US" sz="1100" u="none" dirty="0">
                <a:effectLst/>
                <a:latin typeface="Comic Sans MS" panose="030F0702030302020204" pitchFamily="66" charset="0"/>
                <a:ea typeface="Calibri" panose="020F0502020204030204" pitchFamily="34" charset="0"/>
                <a:cs typeface="Calibri" panose="020F0502020204030204" pitchFamily="34" charset="0"/>
              </a:rPr>
              <a:t>  </a:t>
            </a:r>
            <a:r>
              <a:rPr lang="en-US" sz="1100" u="none" dirty="0">
                <a:latin typeface="Comic Sans MS" panose="030F0702030302020204" pitchFamily="66" charset="0"/>
              </a:rPr>
              <a:t>Let’s look at the 5 finger retell chart to help us retell this story.” </a:t>
            </a:r>
            <a:endParaRPr lang="en-US" sz="1100" u="sng"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100" dirty="0">
                <a:effectLst/>
                <a:latin typeface="Comic Sans MS" panose="030F0702030302020204" pitchFamily="66" charset="0"/>
                <a:ea typeface="Calibri" panose="020F0502020204030204" pitchFamily="34" charset="0"/>
                <a:cs typeface="Calibri" panose="020F0502020204030204" pitchFamily="34" charset="0"/>
              </a:rPr>
              <a:t>Click to bring the image to the slide.</a:t>
            </a:r>
          </a:p>
          <a:p>
            <a:pPr marL="0" marR="0">
              <a:lnSpc>
                <a:spcPct val="115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100" dirty="0">
                <a:effectLst/>
                <a:latin typeface="Comic Sans MS" panose="030F0702030302020204" pitchFamily="66" charset="0"/>
                <a:ea typeface="Calibri" panose="020F0502020204030204" pitchFamily="34" charset="0"/>
                <a:cs typeface="Calibri" panose="020F0502020204030204" pitchFamily="34" charset="0"/>
              </a:rPr>
              <a:t>“Let’s work on our story retell together.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Characters: “Who were the characters in the story?”  (There was a boy, a girl and a few different horses.)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Setting: “What was the setting of the story?  Where did it take place?”  (They were outside in the field by the barn.)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Problem – “What is the problem in the story?”  (The boy can’t find his brown horse with black hair.)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Events: “What happened in the story?”  (The boy asked the girl to help him find his horse.)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The boy asked the girl: Can you help me find my horse?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The girl asked if the brown horse with yellow hair was his horse.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The boy said no.  His horse is brown with black hair.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The girl asked if the black horse with red hair was his horse.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The boy said no.   His horse is brown with black hair.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The girl asked if the black horse with brown hair was his horse.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The boy said no.  His horse is brown with black hair.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The girl finally found his brown horse with black hair.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Ending: “What happened at the end of the story?”  (The girl helped the boy find his brown horse with black hair.  They were happy!)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Connection: Possible questions to ask to help student to connect to this story: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What was your favorite part of the story?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Did you ever wonder where something went?  If so, did you go and search for 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Main Idea: What is this story about?  (This story is a girl helping a boy find his lost horse.)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100" dirty="0">
                <a:effectLst/>
                <a:latin typeface="Comic Sans MS" panose="030F0702030302020204" pitchFamily="66"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100" dirty="0">
                <a:effectLst/>
                <a:latin typeface="Comic Sans MS" panose="030F0702030302020204" pitchFamily="66" charset="0"/>
                <a:ea typeface="Calibri" panose="020F0502020204030204" pitchFamily="34" charset="0"/>
                <a:cs typeface="Calibri" panose="020F0502020204030204" pitchFamily="34" charset="0"/>
              </a:rPr>
              <a:t>Applaud student’s efforts in completing this story retell.</a:t>
            </a:r>
          </a:p>
          <a:p>
            <a:pPr marL="0" marR="0">
              <a:lnSpc>
                <a:spcPct val="115000"/>
              </a:lnSpc>
              <a:spcBef>
                <a:spcPts val="0"/>
              </a:spcBef>
              <a:spcAft>
                <a:spcPts val="10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100" dirty="0">
                <a:effectLst/>
                <a:latin typeface="Comic Sans MS" panose="030F0702030302020204" pitchFamily="66" charset="0"/>
                <a:ea typeface="Calibri" panose="020F0502020204030204" pitchFamily="34" charset="0"/>
                <a:cs typeface="Calibri" panose="020F0502020204030204" pitchFamily="34" charset="0"/>
              </a:rPr>
              <a:t>Click to the next slide.</a:t>
            </a:r>
            <a:endParaRPr lang="en-US" u="none"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9</a:t>
            </a:fld>
            <a:endParaRPr lang="en-US"/>
          </a:p>
        </p:txBody>
      </p:sp>
    </p:spTree>
    <p:extLst>
      <p:ext uri="{BB962C8B-B14F-4D97-AF65-F5344CB8AC3E}">
        <p14:creationId xmlns:p14="http://schemas.microsoft.com/office/powerpoint/2010/main" val="1243096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8/12/2021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8/12/2021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8/12/2021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8/12/2021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8/12/2021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8/12/2021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Letter of the Week</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err="1">
                <a:latin typeface="Comic Sans MS" panose="030F0902030302020204" pitchFamily="66" charset="0"/>
              </a:rPr>
              <a:t>Hh</a:t>
            </a:r>
            <a:endParaRPr lang="en-US" sz="4000" dirty="0">
              <a:latin typeface="Comic Sans MS" panose="030F0902030302020204" pitchFamily="66" charset="0"/>
            </a:endParaRPr>
          </a:p>
        </p:txBody>
      </p:sp>
    </p:spTree>
    <p:extLst>
      <p:ext uri="{BB962C8B-B14F-4D97-AF65-F5344CB8AC3E}">
        <p14:creationId xmlns:p14="http://schemas.microsoft.com/office/powerpoint/2010/main" val="3328551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717C2-5DBC-4E59-8BB3-763F8AC63E22}"/>
              </a:ext>
            </a:extLst>
          </p:cNvPr>
          <p:cNvSpPr>
            <a:spLocks noGrp="1"/>
          </p:cNvSpPr>
          <p:nvPr>
            <p:ph type="title"/>
          </p:nvPr>
        </p:nvSpPr>
        <p:spPr>
          <a:xfrm>
            <a:off x="457200" y="846138"/>
            <a:ext cx="8229600" cy="1143000"/>
          </a:xfrm>
        </p:spPr>
        <p:txBody>
          <a:bodyPr>
            <a:normAutofit fontScale="90000"/>
          </a:bodyPr>
          <a:lstStyle/>
          <a:p>
            <a:r>
              <a:rPr lang="en-US" sz="11100" dirty="0" err="1">
                <a:latin typeface="Comic Sans MS" panose="030F0702030302020204" pitchFamily="66" charset="0"/>
              </a:rPr>
              <a:t>Hh</a:t>
            </a:r>
            <a:br>
              <a:rPr lang="en-US" dirty="0">
                <a:latin typeface="Comic Sans MS" panose="030F0702030302020204" pitchFamily="66" charset="0"/>
              </a:rPr>
            </a:br>
            <a:endParaRPr lang="en-US" dirty="0">
              <a:latin typeface="Comic Sans MS" panose="030F0702030302020204" pitchFamily="66" charset="0"/>
            </a:endParaRPr>
          </a:p>
        </p:txBody>
      </p:sp>
      <p:sp>
        <p:nvSpPr>
          <p:cNvPr id="16" name="TextBox 15">
            <a:extLst>
              <a:ext uri="{FF2B5EF4-FFF2-40B4-BE49-F238E27FC236}">
                <a16:creationId xmlns:a16="http://schemas.microsoft.com/office/drawing/2014/main" id="{B59DFF11-7AA8-4A3E-AE65-A92E0FA76A29}"/>
              </a:ext>
            </a:extLst>
          </p:cNvPr>
          <p:cNvSpPr txBox="1"/>
          <p:nvPr/>
        </p:nvSpPr>
        <p:spPr>
          <a:xfrm>
            <a:off x="4269818" y="6011862"/>
            <a:ext cx="1550862" cy="553998"/>
          </a:xfrm>
          <a:prstGeom prst="rect">
            <a:avLst/>
          </a:prstGeom>
          <a:noFill/>
        </p:spPr>
        <p:txBody>
          <a:bodyPr wrap="square" rtlCol="0">
            <a:spAutoFit/>
          </a:bodyPr>
          <a:lstStyle/>
          <a:p>
            <a:r>
              <a:rPr lang="en-US" sz="3000" dirty="0">
                <a:latin typeface="Comic Sans MS" panose="030F0702030302020204" pitchFamily="66" charset="0"/>
              </a:rPr>
              <a:t>hotdog</a:t>
            </a:r>
          </a:p>
        </p:txBody>
      </p:sp>
      <p:sp>
        <p:nvSpPr>
          <p:cNvPr id="17" name="TextBox 16">
            <a:extLst>
              <a:ext uri="{FF2B5EF4-FFF2-40B4-BE49-F238E27FC236}">
                <a16:creationId xmlns:a16="http://schemas.microsoft.com/office/drawing/2014/main" id="{5E5DBD73-073C-4FEA-9C36-29EF6C2E911E}"/>
              </a:ext>
            </a:extLst>
          </p:cNvPr>
          <p:cNvSpPr txBox="1"/>
          <p:nvPr/>
        </p:nvSpPr>
        <p:spPr>
          <a:xfrm>
            <a:off x="7075000" y="3211306"/>
            <a:ext cx="1267508" cy="553998"/>
          </a:xfrm>
          <a:prstGeom prst="rect">
            <a:avLst/>
          </a:prstGeom>
          <a:noFill/>
        </p:spPr>
        <p:txBody>
          <a:bodyPr wrap="square" rtlCol="0">
            <a:spAutoFit/>
          </a:bodyPr>
          <a:lstStyle/>
          <a:p>
            <a:r>
              <a:rPr lang="en-US" sz="3000" dirty="0">
                <a:latin typeface="Comic Sans MS" panose="030F0702030302020204" pitchFamily="66" charset="0"/>
              </a:rPr>
              <a:t>house</a:t>
            </a:r>
          </a:p>
        </p:txBody>
      </p:sp>
      <p:pic>
        <p:nvPicPr>
          <p:cNvPr id="1028" name="Picture 4">
            <a:extLst>
              <a:ext uri="{FF2B5EF4-FFF2-40B4-BE49-F238E27FC236}">
                <a16:creationId xmlns:a16="http://schemas.microsoft.com/office/drawing/2014/main" id="{86679417-96F5-4C52-BE31-736A0E962B24}"/>
              </a:ext>
            </a:extLst>
          </p:cNvPr>
          <p:cNvPicPr>
            <a:picLocks noChangeAspect="1" noChangeArrowheads="1"/>
          </p:cNvPicPr>
          <p:nvPr/>
        </p:nvPicPr>
        <p:blipFill>
          <a:blip r:embed="rId3"/>
          <a:srcRect/>
          <a:stretch/>
        </p:blipFill>
        <p:spPr bwMode="auto">
          <a:xfrm>
            <a:off x="2812836" y="4151368"/>
            <a:ext cx="3706586" cy="16339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D30E709-FFC0-45A1-B9AE-45DC63F18632}"/>
              </a:ext>
            </a:extLst>
          </p:cNvPr>
          <p:cNvPicPr>
            <a:picLocks noChangeAspect="1" noChangeArrowheads="1"/>
          </p:cNvPicPr>
          <p:nvPr/>
        </p:nvPicPr>
        <p:blipFill>
          <a:blip r:embed="rId4"/>
          <a:srcRect/>
          <a:stretch/>
        </p:blipFill>
        <p:spPr bwMode="auto">
          <a:xfrm>
            <a:off x="199909" y="756480"/>
            <a:ext cx="3106296" cy="24653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FB7BF12-91DC-44E4-B74F-F1086A7F86CF}"/>
              </a:ext>
            </a:extLst>
          </p:cNvPr>
          <p:cNvPicPr>
            <a:picLocks noChangeAspect="1" noChangeArrowheads="1"/>
          </p:cNvPicPr>
          <p:nvPr/>
        </p:nvPicPr>
        <p:blipFill>
          <a:blip r:embed="rId5"/>
          <a:srcRect/>
          <a:stretch/>
        </p:blipFill>
        <p:spPr bwMode="auto">
          <a:xfrm>
            <a:off x="6073271" y="797283"/>
            <a:ext cx="2692041" cy="23555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3CD618-EA38-4796-AC51-5FFACD2AA308}"/>
              </a:ext>
            </a:extLst>
          </p:cNvPr>
          <p:cNvSpPr txBox="1"/>
          <p:nvPr/>
        </p:nvSpPr>
        <p:spPr>
          <a:xfrm>
            <a:off x="1181561" y="3189904"/>
            <a:ext cx="1127232" cy="553998"/>
          </a:xfrm>
          <a:prstGeom prst="rect">
            <a:avLst/>
          </a:prstGeom>
          <a:noFill/>
        </p:spPr>
        <p:txBody>
          <a:bodyPr wrap="none" rtlCol="0">
            <a:spAutoFit/>
          </a:bodyPr>
          <a:lstStyle/>
          <a:p>
            <a:r>
              <a:rPr lang="en-US" sz="3000" dirty="0">
                <a:latin typeface="Comic Sans MS" panose="030F0702030302020204" pitchFamily="66" charset="0"/>
              </a:rPr>
              <a:t>hippo</a:t>
            </a:r>
          </a:p>
        </p:txBody>
      </p:sp>
    </p:spTree>
    <p:extLst>
      <p:ext uri="{BB962C8B-B14F-4D97-AF65-F5344CB8AC3E}">
        <p14:creationId xmlns:p14="http://schemas.microsoft.com/office/powerpoint/2010/main" val="61912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4648FD-17AC-4092-8EF9-1C996FDEB931}"/>
              </a:ext>
            </a:extLst>
          </p:cNvPr>
          <p:cNvSpPr txBox="1"/>
          <p:nvPr/>
        </p:nvSpPr>
        <p:spPr>
          <a:xfrm>
            <a:off x="579050" y="200058"/>
            <a:ext cx="8425543" cy="1169551"/>
          </a:xfrm>
          <a:prstGeom prst="rect">
            <a:avLst/>
          </a:prstGeom>
          <a:noFill/>
        </p:spPr>
        <p:txBody>
          <a:bodyPr wrap="square" rtlCol="0">
            <a:spAutoFit/>
          </a:bodyPr>
          <a:lstStyle/>
          <a:p>
            <a:pPr algn="ctr"/>
            <a:r>
              <a:rPr lang="en-US" sz="7000" dirty="0" err="1">
                <a:solidFill>
                  <a:srgbClr val="003399"/>
                </a:solidFill>
                <a:latin typeface="Comic Sans MS" panose="030F0702030302020204" pitchFamily="66" charset="0"/>
              </a:rPr>
              <a:t>Hh</a:t>
            </a:r>
            <a:endParaRPr lang="en-US" sz="7000" dirty="0">
              <a:solidFill>
                <a:srgbClr val="003399"/>
              </a:solidFill>
              <a:latin typeface="Comic Sans MS" panose="030F0702030302020204" pitchFamily="66" charset="0"/>
            </a:endParaRPr>
          </a:p>
        </p:txBody>
      </p:sp>
      <p:sp>
        <p:nvSpPr>
          <p:cNvPr id="2" name="TextBox 1">
            <a:extLst>
              <a:ext uri="{FF2B5EF4-FFF2-40B4-BE49-F238E27FC236}">
                <a16:creationId xmlns:a16="http://schemas.microsoft.com/office/drawing/2014/main" id="{6CF0051E-67C0-4454-82D1-0FBE2BA6DF78}"/>
              </a:ext>
            </a:extLst>
          </p:cNvPr>
          <p:cNvSpPr txBox="1"/>
          <p:nvPr/>
        </p:nvSpPr>
        <p:spPr>
          <a:xfrm>
            <a:off x="786728" y="2846132"/>
            <a:ext cx="2010487" cy="553998"/>
          </a:xfrm>
          <a:prstGeom prst="rect">
            <a:avLst/>
          </a:prstGeom>
          <a:noFill/>
        </p:spPr>
        <p:txBody>
          <a:bodyPr wrap="none" rtlCol="0">
            <a:spAutoFit/>
          </a:bodyPr>
          <a:lstStyle/>
          <a:p>
            <a:r>
              <a:rPr lang="en-US" sz="3000" dirty="0">
                <a:latin typeface="Comic Sans MS" panose="030F0702030302020204" pitchFamily="66" charset="0"/>
              </a:rPr>
              <a:t>helicopter</a:t>
            </a:r>
          </a:p>
        </p:txBody>
      </p:sp>
      <p:sp>
        <p:nvSpPr>
          <p:cNvPr id="4" name="TextBox 3">
            <a:extLst>
              <a:ext uri="{FF2B5EF4-FFF2-40B4-BE49-F238E27FC236}">
                <a16:creationId xmlns:a16="http://schemas.microsoft.com/office/drawing/2014/main" id="{0285D780-D242-4743-8261-BBB70E289FCF}"/>
              </a:ext>
            </a:extLst>
          </p:cNvPr>
          <p:cNvSpPr txBox="1"/>
          <p:nvPr/>
        </p:nvSpPr>
        <p:spPr>
          <a:xfrm>
            <a:off x="6762690" y="2846132"/>
            <a:ext cx="1032655" cy="553998"/>
          </a:xfrm>
          <a:prstGeom prst="rect">
            <a:avLst/>
          </a:prstGeom>
          <a:noFill/>
        </p:spPr>
        <p:txBody>
          <a:bodyPr wrap="none" rtlCol="0">
            <a:spAutoFit/>
          </a:bodyPr>
          <a:lstStyle/>
          <a:p>
            <a:r>
              <a:rPr lang="en-US" sz="3000" dirty="0">
                <a:latin typeface="Comic Sans MS" panose="030F0702030302020204" pitchFamily="66" charset="0"/>
              </a:rPr>
              <a:t>hand</a:t>
            </a:r>
          </a:p>
        </p:txBody>
      </p:sp>
      <p:sp>
        <p:nvSpPr>
          <p:cNvPr id="5" name="TextBox 4">
            <a:extLst>
              <a:ext uri="{FF2B5EF4-FFF2-40B4-BE49-F238E27FC236}">
                <a16:creationId xmlns:a16="http://schemas.microsoft.com/office/drawing/2014/main" id="{1AF73846-79F6-4FF0-B4BD-F814CDDE12CE}"/>
              </a:ext>
            </a:extLst>
          </p:cNvPr>
          <p:cNvSpPr txBox="1"/>
          <p:nvPr/>
        </p:nvSpPr>
        <p:spPr>
          <a:xfrm>
            <a:off x="1065465" y="6203918"/>
            <a:ext cx="1287532" cy="553998"/>
          </a:xfrm>
          <a:prstGeom prst="rect">
            <a:avLst/>
          </a:prstGeom>
          <a:noFill/>
        </p:spPr>
        <p:txBody>
          <a:bodyPr wrap="none" rtlCol="0">
            <a:spAutoFit/>
          </a:bodyPr>
          <a:lstStyle/>
          <a:p>
            <a:r>
              <a:rPr lang="en-US" sz="3000" dirty="0">
                <a:latin typeface="Comic Sans MS" panose="030F0702030302020204" pitchFamily="66" charset="0"/>
              </a:rPr>
              <a:t>tablet</a:t>
            </a:r>
          </a:p>
        </p:txBody>
      </p:sp>
      <p:sp>
        <p:nvSpPr>
          <p:cNvPr id="7" name="TextBox 6">
            <a:extLst>
              <a:ext uri="{FF2B5EF4-FFF2-40B4-BE49-F238E27FC236}">
                <a16:creationId xmlns:a16="http://schemas.microsoft.com/office/drawing/2014/main" id="{A65DE08B-F815-4D3C-A275-8EAB2823F868}"/>
              </a:ext>
            </a:extLst>
          </p:cNvPr>
          <p:cNvSpPr txBox="1"/>
          <p:nvPr/>
        </p:nvSpPr>
        <p:spPr>
          <a:xfrm>
            <a:off x="6195329" y="6203918"/>
            <a:ext cx="1191352" cy="553998"/>
          </a:xfrm>
          <a:prstGeom prst="rect">
            <a:avLst/>
          </a:prstGeom>
          <a:noFill/>
        </p:spPr>
        <p:txBody>
          <a:bodyPr wrap="none" rtlCol="0">
            <a:spAutoFit/>
          </a:bodyPr>
          <a:lstStyle/>
          <a:p>
            <a:r>
              <a:rPr lang="en-US" sz="3000" dirty="0">
                <a:latin typeface="Comic Sans MS" panose="030F0702030302020204" pitchFamily="66" charset="0"/>
              </a:rPr>
              <a:t>horse</a:t>
            </a:r>
          </a:p>
        </p:txBody>
      </p:sp>
      <p:pic>
        <p:nvPicPr>
          <p:cNvPr id="2050" name="Picture 2">
            <a:extLst>
              <a:ext uri="{FF2B5EF4-FFF2-40B4-BE49-F238E27FC236}">
                <a16:creationId xmlns:a16="http://schemas.microsoft.com/office/drawing/2014/main" id="{A41D5FD9-6A1F-42F5-A888-5AB9BFC36C2F}"/>
              </a:ext>
            </a:extLst>
          </p:cNvPr>
          <p:cNvPicPr>
            <a:picLocks noChangeAspect="1" noChangeArrowheads="1"/>
          </p:cNvPicPr>
          <p:nvPr/>
        </p:nvPicPr>
        <p:blipFill>
          <a:blip r:embed="rId3"/>
          <a:srcRect/>
          <a:stretch/>
        </p:blipFill>
        <p:spPr bwMode="auto">
          <a:xfrm>
            <a:off x="218142" y="494318"/>
            <a:ext cx="3308830" cy="227941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3C97D284-D800-4D8A-A1CE-759CC272E465}"/>
              </a:ext>
            </a:extLst>
          </p:cNvPr>
          <p:cNvPicPr>
            <a:picLocks noChangeAspect="1" noChangeArrowheads="1"/>
          </p:cNvPicPr>
          <p:nvPr/>
        </p:nvPicPr>
        <p:blipFill>
          <a:blip r:embed="rId4"/>
          <a:srcRect/>
          <a:stretch/>
        </p:blipFill>
        <p:spPr bwMode="auto">
          <a:xfrm>
            <a:off x="6024863" y="784833"/>
            <a:ext cx="2508307" cy="18548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41DB571E-0B9E-4A45-9A8B-6E3F02EBDC05}"/>
              </a:ext>
            </a:extLst>
          </p:cNvPr>
          <p:cNvPicPr>
            <a:picLocks noChangeAspect="1" noChangeArrowheads="1"/>
          </p:cNvPicPr>
          <p:nvPr/>
        </p:nvPicPr>
        <p:blipFill>
          <a:blip r:embed="rId5"/>
          <a:srcRect/>
          <a:stretch/>
        </p:blipFill>
        <p:spPr bwMode="auto">
          <a:xfrm>
            <a:off x="455332" y="4315036"/>
            <a:ext cx="2508307" cy="169058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7E5425B0-DB09-42FE-9617-51FCC000ABDF}"/>
              </a:ext>
            </a:extLst>
          </p:cNvPr>
          <p:cNvPicPr>
            <a:picLocks noChangeAspect="1" noChangeArrowheads="1"/>
          </p:cNvPicPr>
          <p:nvPr/>
        </p:nvPicPr>
        <p:blipFill>
          <a:blip r:embed="rId6"/>
          <a:srcRect/>
          <a:stretch/>
        </p:blipFill>
        <p:spPr bwMode="auto">
          <a:xfrm>
            <a:off x="5384020" y="3480308"/>
            <a:ext cx="2810433" cy="2796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60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5" grpId="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normAutofit fontScale="90000"/>
          </a:bodyPr>
          <a:lstStyle/>
          <a:p>
            <a:r>
              <a:rPr lang="en-US" dirty="0">
                <a:latin typeface="Comic Sans MS" panose="030F0702030302020204" pitchFamily="66" charset="0"/>
              </a:rPr>
              <a:t>Types of Books</a:t>
            </a:r>
            <a:br>
              <a:rPr lang="en-US" dirty="0">
                <a:latin typeface="Comic Sans MS" panose="030F0702030302020204" pitchFamily="66" charset="0"/>
              </a:rPr>
            </a:br>
            <a:endParaRPr lang="en-US" dirty="0">
              <a:latin typeface="Comic Sans MS" panose="030F0702030302020204" pitchFamily="66" charset="0"/>
            </a:endParaRPr>
          </a:p>
        </p:txBody>
      </p:sp>
      <p:pic>
        <p:nvPicPr>
          <p:cNvPr id="3076" name="Picture 4">
            <a:extLst>
              <a:ext uri="{FF2B5EF4-FFF2-40B4-BE49-F238E27FC236}">
                <a16:creationId xmlns:a16="http://schemas.microsoft.com/office/drawing/2014/main" id="{EACF2666-7690-4632-B3BB-A66A45E7C29B}"/>
              </a:ext>
            </a:extLst>
          </p:cNvPr>
          <p:cNvPicPr>
            <a:picLocks noChangeAspect="1" noChangeArrowheads="1"/>
          </p:cNvPicPr>
          <p:nvPr/>
        </p:nvPicPr>
        <p:blipFill>
          <a:blip r:embed="rId3"/>
          <a:srcRect/>
          <a:stretch/>
        </p:blipFill>
        <p:spPr bwMode="auto">
          <a:xfrm>
            <a:off x="2422617" y="2666014"/>
            <a:ext cx="3965920" cy="29742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2BF200-4596-4814-8186-54874D284DD2}"/>
              </a:ext>
            </a:extLst>
          </p:cNvPr>
          <p:cNvSpPr txBox="1"/>
          <p:nvPr/>
        </p:nvSpPr>
        <p:spPr>
          <a:xfrm>
            <a:off x="3600248" y="1854907"/>
            <a:ext cx="1385316" cy="553998"/>
          </a:xfrm>
          <a:prstGeom prst="rect">
            <a:avLst/>
          </a:prstGeom>
          <a:noFill/>
        </p:spPr>
        <p:txBody>
          <a:bodyPr wrap="none" rtlCol="0">
            <a:spAutoFit/>
          </a:bodyPr>
          <a:lstStyle/>
          <a:p>
            <a:r>
              <a:rPr lang="en-US" sz="3000" dirty="0">
                <a:latin typeface="Comic Sans MS" panose="030F0702030302020204" pitchFamily="66" charset="0"/>
              </a:rPr>
              <a:t>Poetry</a:t>
            </a:r>
          </a:p>
        </p:txBody>
      </p:sp>
      <p:pic>
        <p:nvPicPr>
          <p:cNvPr id="3078" name="Picture 6">
            <a:extLst>
              <a:ext uri="{FF2B5EF4-FFF2-40B4-BE49-F238E27FC236}">
                <a16:creationId xmlns:a16="http://schemas.microsoft.com/office/drawing/2014/main" id="{DAEF4580-C9A9-4325-9CB8-A4C4EB930EE2}"/>
              </a:ext>
            </a:extLst>
          </p:cNvPr>
          <p:cNvPicPr>
            <a:picLocks noChangeAspect="1" noChangeArrowheads="1"/>
          </p:cNvPicPr>
          <p:nvPr/>
        </p:nvPicPr>
        <p:blipFill>
          <a:blip r:embed="rId4"/>
          <a:srcRect/>
          <a:stretch/>
        </p:blipFill>
        <p:spPr bwMode="auto">
          <a:xfrm>
            <a:off x="2601212" y="2453195"/>
            <a:ext cx="3608728" cy="360872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CCD54DE7-666F-4207-A4DD-A2D3D971DEC7}"/>
              </a:ext>
            </a:extLst>
          </p:cNvPr>
          <p:cNvPicPr>
            <a:picLocks noChangeAspect="1" noChangeArrowheads="1"/>
          </p:cNvPicPr>
          <p:nvPr/>
        </p:nvPicPr>
        <p:blipFill>
          <a:blip r:embed="rId5"/>
          <a:srcRect/>
          <a:stretch/>
        </p:blipFill>
        <p:spPr bwMode="auto">
          <a:xfrm>
            <a:off x="2601212" y="2551380"/>
            <a:ext cx="3369334" cy="36844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84BB3B-9CEC-40AC-B5E4-1E0E98E82ECC}"/>
              </a:ext>
            </a:extLst>
          </p:cNvPr>
          <p:cNvSpPr txBox="1"/>
          <p:nvPr/>
        </p:nvSpPr>
        <p:spPr>
          <a:xfrm>
            <a:off x="3513283" y="1910420"/>
            <a:ext cx="1559247" cy="553998"/>
          </a:xfrm>
          <a:prstGeom prst="rect">
            <a:avLst/>
          </a:prstGeom>
          <a:noFill/>
        </p:spPr>
        <p:txBody>
          <a:bodyPr wrap="square" rtlCol="0">
            <a:spAutoFit/>
          </a:bodyPr>
          <a:lstStyle/>
          <a:p>
            <a:r>
              <a:rPr lang="en-US" sz="3000" dirty="0">
                <a:latin typeface="Comic Sans MS" panose="030F0702030302020204" pitchFamily="66" charset="0"/>
              </a:rPr>
              <a:t>Fiction</a:t>
            </a:r>
          </a:p>
        </p:txBody>
      </p:sp>
      <p:pic>
        <p:nvPicPr>
          <p:cNvPr id="3082" name="Picture 10">
            <a:extLst>
              <a:ext uri="{FF2B5EF4-FFF2-40B4-BE49-F238E27FC236}">
                <a16:creationId xmlns:a16="http://schemas.microsoft.com/office/drawing/2014/main" id="{5A8EA4FA-D4FD-4B2F-84A0-FF09C8C9046D}"/>
              </a:ext>
            </a:extLst>
          </p:cNvPr>
          <p:cNvPicPr>
            <a:picLocks noChangeAspect="1" noChangeArrowheads="1"/>
          </p:cNvPicPr>
          <p:nvPr/>
        </p:nvPicPr>
        <p:blipFill>
          <a:blip r:embed="rId6"/>
          <a:srcRect/>
          <a:stretch/>
        </p:blipFill>
        <p:spPr bwMode="auto">
          <a:xfrm>
            <a:off x="2899528" y="2679849"/>
            <a:ext cx="3012097" cy="30120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D03E440-93FD-4105-8CB1-0FF73148513F}"/>
              </a:ext>
            </a:extLst>
          </p:cNvPr>
          <p:cNvSpPr txBox="1"/>
          <p:nvPr/>
        </p:nvSpPr>
        <p:spPr>
          <a:xfrm>
            <a:off x="3249192" y="1866130"/>
            <a:ext cx="2087431" cy="553998"/>
          </a:xfrm>
          <a:prstGeom prst="rect">
            <a:avLst/>
          </a:prstGeom>
          <a:noFill/>
        </p:spPr>
        <p:txBody>
          <a:bodyPr wrap="none" rtlCol="0">
            <a:spAutoFit/>
          </a:bodyPr>
          <a:lstStyle/>
          <a:p>
            <a:r>
              <a:rPr lang="en-US" sz="3000" dirty="0">
                <a:latin typeface="Comic Sans MS" panose="030F0702030302020204" pitchFamily="66" charset="0"/>
              </a:rPr>
              <a:t>Nonfiction</a:t>
            </a:r>
          </a:p>
        </p:txBody>
      </p:sp>
    </p:spTree>
    <p:extLst>
      <p:ext uri="{BB962C8B-B14F-4D97-AF65-F5344CB8AC3E}">
        <p14:creationId xmlns:p14="http://schemas.microsoft.com/office/powerpoint/2010/main" val="171809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07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8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080"/>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8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p:bldP spid="4" grpId="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a:xfrm>
            <a:off x="6696978" y="-246062"/>
            <a:ext cx="3599234" cy="930221"/>
          </a:xfrm>
        </p:spPr>
        <p:txBody>
          <a:bodyPr>
            <a:normAutofit fontScale="90000"/>
          </a:bodyPr>
          <a:lstStyle/>
          <a:p>
            <a:br>
              <a:rPr lang="en-US" dirty="0">
                <a:latin typeface="Comic Sans MS" panose="030F0702030302020204" pitchFamily="66" charset="0"/>
                <a:ea typeface="Calibri" panose="020F0502020204030204" pitchFamily="34" charset="0"/>
                <a:cs typeface="Times New Roman" panose="02020603050405020304" pitchFamily="18" charset="0"/>
              </a:rPr>
            </a:br>
            <a:endParaRPr lang="en-US" dirty="0">
              <a:latin typeface="Comic Sans MS" panose="030F0702030302020204" pitchFamily="66" charset="0"/>
            </a:endParaRPr>
          </a:p>
        </p:txBody>
      </p:sp>
      <p:sp>
        <p:nvSpPr>
          <p:cNvPr id="3" name="TextBox 2">
            <a:extLst>
              <a:ext uri="{FF2B5EF4-FFF2-40B4-BE49-F238E27FC236}">
                <a16:creationId xmlns:a16="http://schemas.microsoft.com/office/drawing/2014/main" id="{7F3EEB0B-3669-4745-8EC2-18B8ED920F1C}"/>
              </a:ext>
            </a:extLst>
          </p:cNvPr>
          <p:cNvSpPr txBox="1"/>
          <p:nvPr/>
        </p:nvSpPr>
        <p:spPr>
          <a:xfrm>
            <a:off x="982716" y="174934"/>
            <a:ext cx="7178568" cy="861774"/>
          </a:xfrm>
          <a:prstGeom prst="rect">
            <a:avLst/>
          </a:prstGeom>
          <a:noFill/>
        </p:spPr>
        <p:txBody>
          <a:bodyPr wrap="none" rtlCol="0">
            <a:spAutoFit/>
          </a:bodyPr>
          <a:lstStyle/>
          <a:p>
            <a:r>
              <a:rPr lang="en-US" sz="5000" dirty="0">
                <a:solidFill>
                  <a:srgbClr val="283B80"/>
                </a:solidFill>
                <a:latin typeface="Comic Sans MS" panose="030F0702030302020204" pitchFamily="66" charset="0"/>
              </a:rPr>
              <a:t>Let’s Use Picture Clues!</a:t>
            </a:r>
          </a:p>
        </p:txBody>
      </p:sp>
      <p:pic>
        <p:nvPicPr>
          <p:cNvPr id="4102" name="Picture 6">
            <a:extLst>
              <a:ext uri="{FF2B5EF4-FFF2-40B4-BE49-F238E27FC236}">
                <a16:creationId xmlns:a16="http://schemas.microsoft.com/office/drawing/2014/main" id="{A038463B-F989-496F-BF43-277E3EAE8B6B}"/>
              </a:ext>
            </a:extLst>
          </p:cNvPr>
          <p:cNvPicPr>
            <a:picLocks noChangeAspect="1" noChangeArrowheads="1"/>
          </p:cNvPicPr>
          <p:nvPr/>
        </p:nvPicPr>
        <p:blipFill>
          <a:blip r:embed="rId3"/>
          <a:srcRect/>
          <a:stretch/>
        </p:blipFill>
        <p:spPr bwMode="auto">
          <a:xfrm>
            <a:off x="565788" y="4306773"/>
            <a:ext cx="3232565" cy="182316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3AE548DB-133B-4D49-A6AA-566417220FE3}"/>
              </a:ext>
            </a:extLst>
          </p:cNvPr>
          <p:cNvPicPr>
            <a:picLocks noChangeAspect="1" noChangeArrowheads="1"/>
          </p:cNvPicPr>
          <p:nvPr/>
        </p:nvPicPr>
        <p:blipFill>
          <a:blip r:embed="rId4"/>
          <a:srcRect/>
          <a:stretch/>
        </p:blipFill>
        <p:spPr bwMode="auto">
          <a:xfrm>
            <a:off x="4767431" y="4266433"/>
            <a:ext cx="2755379" cy="18405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FFCA20-5840-4AB3-B17F-C934EAD855B5}"/>
              </a:ext>
            </a:extLst>
          </p:cNvPr>
          <p:cNvSpPr txBox="1"/>
          <p:nvPr/>
        </p:nvSpPr>
        <p:spPr>
          <a:xfrm>
            <a:off x="3211459" y="1652842"/>
            <a:ext cx="3285461" cy="553998"/>
          </a:xfrm>
          <a:prstGeom prst="rect">
            <a:avLst/>
          </a:prstGeom>
          <a:noFill/>
        </p:spPr>
        <p:txBody>
          <a:bodyPr wrap="square" rtlCol="0">
            <a:spAutoFit/>
          </a:bodyPr>
          <a:lstStyle/>
          <a:p>
            <a:r>
              <a:rPr lang="en-US" sz="3000" b="1" dirty="0">
                <a:solidFill>
                  <a:srgbClr val="283B80"/>
                </a:solidFill>
                <a:latin typeface="Comic Sans MS" panose="030F0702030302020204" pitchFamily="66" charset="0"/>
              </a:rPr>
              <a:t>Nonfiction</a:t>
            </a:r>
          </a:p>
        </p:txBody>
      </p:sp>
      <p:pic>
        <p:nvPicPr>
          <p:cNvPr id="4108" name="Picture 12">
            <a:extLst>
              <a:ext uri="{FF2B5EF4-FFF2-40B4-BE49-F238E27FC236}">
                <a16:creationId xmlns:a16="http://schemas.microsoft.com/office/drawing/2014/main" id="{49BB0B02-F31C-457D-8795-824EFE72FBA9}"/>
              </a:ext>
            </a:extLst>
          </p:cNvPr>
          <p:cNvPicPr>
            <a:picLocks noChangeAspect="1" noChangeArrowheads="1"/>
          </p:cNvPicPr>
          <p:nvPr/>
        </p:nvPicPr>
        <p:blipFill>
          <a:blip r:embed="rId5"/>
          <a:srcRect/>
          <a:stretch/>
        </p:blipFill>
        <p:spPr bwMode="auto">
          <a:xfrm>
            <a:off x="3211459" y="2136249"/>
            <a:ext cx="2108248" cy="164443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76C3CE48-FB87-4B29-91C9-AFBE323B1D27}"/>
              </a:ext>
            </a:extLst>
          </p:cNvPr>
          <p:cNvPicPr>
            <a:picLocks noChangeAspect="1" noChangeArrowheads="1"/>
          </p:cNvPicPr>
          <p:nvPr/>
        </p:nvPicPr>
        <p:blipFill>
          <a:blip r:embed="rId6"/>
          <a:srcRect/>
          <a:stretch/>
        </p:blipFill>
        <p:spPr bwMode="auto">
          <a:xfrm>
            <a:off x="621317" y="4255076"/>
            <a:ext cx="3121505" cy="2078923"/>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a:extLst>
              <a:ext uri="{FF2B5EF4-FFF2-40B4-BE49-F238E27FC236}">
                <a16:creationId xmlns:a16="http://schemas.microsoft.com/office/drawing/2014/main" id="{D735EA92-E3C8-4A19-A4E3-C24675887E2F}"/>
              </a:ext>
            </a:extLst>
          </p:cNvPr>
          <p:cNvPicPr>
            <a:picLocks noChangeAspect="1" noChangeArrowheads="1"/>
          </p:cNvPicPr>
          <p:nvPr/>
        </p:nvPicPr>
        <p:blipFill>
          <a:blip r:embed="rId7"/>
          <a:srcRect/>
          <a:stretch/>
        </p:blipFill>
        <p:spPr bwMode="auto">
          <a:xfrm>
            <a:off x="3322948" y="2054675"/>
            <a:ext cx="2108249" cy="18781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C8B513E-79B1-4B5A-BFFD-B82BBEAC0A6B}"/>
              </a:ext>
            </a:extLst>
          </p:cNvPr>
          <p:cNvSpPr txBox="1"/>
          <p:nvPr/>
        </p:nvSpPr>
        <p:spPr>
          <a:xfrm>
            <a:off x="3560039" y="1286687"/>
            <a:ext cx="1415772" cy="553998"/>
          </a:xfrm>
          <a:prstGeom prst="rect">
            <a:avLst/>
          </a:prstGeom>
          <a:noFill/>
        </p:spPr>
        <p:txBody>
          <a:bodyPr wrap="none" rtlCol="0">
            <a:spAutoFit/>
          </a:bodyPr>
          <a:lstStyle/>
          <a:p>
            <a:r>
              <a:rPr lang="en-US" sz="3000" b="1" dirty="0">
                <a:solidFill>
                  <a:srgbClr val="283B80"/>
                </a:solidFill>
                <a:latin typeface="Comic Sans MS" panose="030F0702030302020204" pitchFamily="66" charset="0"/>
              </a:rPr>
              <a:t>Fiction</a:t>
            </a:r>
          </a:p>
        </p:txBody>
      </p:sp>
      <p:pic>
        <p:nvPicPr>
          <p:cNvPr id="4116" name="Picture 20">
            <a:extLst>
              <a:ext uri="{FF2B5EF4-FFF2-40B4-BE49-F238E27FC236}">
                <a16:creationId xmlns:a16="http://schemas.microsoft.com/office/drawing/2014/main" id="{B3554CEB-A7CA-40C1-851E-2A9119B2F21A}"/>
              </a:ext>
            </a:extLst>
          </p:cNvPr>
          <p:cNvPicPr>
            <a:picLocks noChangeAspect="1" noChangeArrowheads="1"/>
          </p:cNvPicPr>
          <p:nvPr/>
        </p:nvPicPr>
        <p:blipFill>
          <a:blip r:embed="rId8"/>
          <a:srcRect/>
          <a:stretch/>
        </p:blipFill>
        <p:spPr bwMode="auto">
          <a:xfrm>
            <a:off x="4377072" y="4158164"/>
            <a:ext cx="3453708" cy="2175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5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4108"/>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410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410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normAutofit fontScale="90000"/>
          </a:bodyPr>
          <a:lstStyle/>
          <a:p>
            <a:br>
              <a:rPr lang="en-US" dirty="0">
                <a:latin typeface="Comic Sans MS" panose="030F0702030302020204" pitchFamily="66" charset="0"/>
              </a:rPr>
            </a:br>
            <a:endParaRPr lang="en-US" dirty="0">
              <a:latin typeface="Comic Sans MS" panose="030F0702030302020204" pitchFamily="66" charset="0"/>
            </a:endParaRPr>
          </a:p>
        </p:txBody>
      </p:sp>
      <p:sp>
        <p:nvSpPr>
          <p:cNvPr id="14" name="TextBox 13">
            <a:extLst>
              <a:ext uri="{FF2B5EF4-FFF2-40B4-BE49-F238E27FC236}">
                <a16:creationId xmlns:a16="http://schemas.microsoft.com/office/drawing/2014/main" id="{E6D31D0C-04DC-4AB4-9833-8325458C541C}"/>
              </a:ext>
            </a:extLst>
          </p:cNvPr>
          <p:cNvSpPr txBox="1"/>
          <p:nvPr/>
        </p:nvSpPr>
        <p:spPr>
          <a:xfrm>
            <a:off x="1931582" y="447730"/>
            <a:ext cx="6335485" cy="861774"/>
          </a:xfrm>
          <a:prstGeom prst="rect">
            <a:avLst/>
          </a:prstGeom>
          <a:noFill/>
        </p:spPr>
        <p:txBody>
          <a:bodyPr wrap="square">
            <a:spAutoFit/>
          </a:bodyPr>
          <a:lstStyle/>
          <a:p>
            <a:r>
              <a:rPr lang="en-US" sz="5000" dirty="0">
                <a:solidFill>
                  <a:srgbClr val="003399"/>
                </a:solidFill>
              </a:rPr>
              <a:t>Tell Me All About It!</a:t>
            </a:r>
          </a:p>
        </p:txBody>
      </p:sp>
      <p:pic>
        <p:nvPicPr>
          <p:cNvPr id="5122" name="Picture 2">
            <a:extLst>
              <a:ext uri="{FF2B5EF4-FFF2-40B4-BE49-F238E27FC236}">
                <a16:creationId xmlns:a16="http://schemas.microsoft.com/office/drawing/2014/main" id="{8B8EB0CC-740C-4C8A-B160-75676DF51619}"/>
              </a:ext>
            </a:extLst>
          </p:cNvPr>
          <p:cNvPicPr>
            <a:picLocks noChangeAspect="1" noChangeArrowheads="1"/>
          </p:cNvPicPr>
          <p:nvPr/>
        </p:nvPicPr>
        <p:blipFill>
          <a:blip r:embed="rId3"/>
          <a:srcRect/>
          <a:stretch/>
        </p:blipFill>
        <p:spPr bwMode="auto">
          <a:xfrm>
            <a:off x="1931582" y="2453188"/>
            <a:ext cx="5715000" cy="35533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D769B42-DB36-4E5A-9244-91526876579D}"/>
              </a:ext>
            </a:extLst>
          </p:cNvPr>
          <p:cNvSpPr txBox="1"/>
          <p:nvPr/>
        </p:nvSpPr>
        <p:spPr>
          <a:xfrm flipH="1">
            <a:off x="3060915" y="1494082"/>
            <a:ext cx="3843772" cy="707886"/>
          </a:xfrm>
          <a:prstGeom prst="rect">
            <a:avLst/>
          </a:prstGeom>
          <a:noFill/>
        </p:spPr>
        <p:txBody>
          <a:bodyPr wrap="square" rtlCol="0">
            <a:spAutoFit/>
          </a:bodyPr>
          <a:lstStyle/>
          <a:p>
            <a:r>
              <a:rPr lang="en-US" sz="4000" dirty="0">
                <a:latin typeface="Comic Sans MS" panose="030F0702030302020204" pitchFamily="66" charset="0"/>
              </a:rPr>
              <a:t>Nonfiction</a:t>
            </a:r>
          </a:p>
        </p:txBody>
      </p:sp>
      <p:pic>
        <p:nvPicPr>
          <p:cNvPr id="5124" name="Picture 4">
            <a:extLst>
              <a:ext uri="{FF2B5EF4-FFF2-40B4-BE49-F238E27FC236}">
                <a16:creationId xmlns:a16="http://schemas.microsoft.com/office/drawing/2014/main" id="{A153D5AD-1DAE-4FA6-94F0-491085CA2610}"/>
              </a:ext>
            </a:extLst>
          </p:cNvPr>
          <p:cNvPicPr>
            <a:picLocks noChangeAspect="1" noChangeArrowheads="1"/>
          </p:cNvPicPr>
          <p:nvPr/>
        </p:nvPicPr>
        <p:blipFill>
          <a:blip r:embed="rId4"/>
          <a:srcRect/>
          <a:stretch/>
        </p:blipFill>
        <p:spPr bwMode="auto">
          <a:xfrm>
            <a:off x="1714500" y="2306900"/>
            <a:ext cx="5715000" cy="41033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161B45-0862-4F2E-AFB5-84A7A15999FB}"/>
              </a:ext>
            </a:extLst>
          </p:cNvPr>
          <p:cNvSpPr txBox="1"/>
          <p:nvPr/>
        </p:nvSpPr>
        <p:spPr>
          <a:xfrm>
            <a:off x="3544453" y="1502384"/>
            <a:ext cx="1827744" cy="707886"/>
          </a:xfrm>
          <a:prstGeom prst="rect">
            <a:avLst/>
          </a:prstGeom>
          <a:noFill/>
        </p:spPr>
        <p:txBody>
          <a:bodyPr wrap="none" rtlCol="0">
            <a:spAutoFit/>
          </a:bodyPr>
          <a:lstStyle/>
          <a:p>
            <a:r>
              <a:rPr lang="en-US" sz="4000" dirty="0">
                <a:latin typeface="Comic Sans MS" panose="030F0702030302020204" pitchFamily="66" charset="0"/>
              </a:rPr>
              <a:t>Fiction</a:t>
            </a:r>
          </a:p>
        </p:txBody>
      </p:sp>
    </p:spTree>
    <p:extLst>
      <p:ext uri="{BB962C8B-B14F-4D97-AF65-F5344CB8AC3E}">
        <p14:creationId xmlns:p14="http://schemas.microsoft.com/office/powerpoint/2010/main" val="108927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hidden"/>
                                      </p:to>
                                    </p:set>
                                  </p:childTnLst>
                                </p:cTn>
                              </p:par>
                              <p:par>
                                <p:cTn id="15" presetID="1" presetClass="exit" presetSubtype="0" fill="hold" grpId="2"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normAutofit fontScale="90000"/>
          </a:bodyPr>
          <a:lstStyle/>
          <a:p>
            <a:br>
              <a:rPr lang="en-US" dirty="0">
                <a:latin typeface="Comic Sans MS" panose="030F0702030302020204" pitchFamily="66" charset="0"/>
              </a:rPr>
            </a:br>
            <a:endParaRPr lang="en-US" dirty="0">
              <a:latin typeface="Comic Sans MS" panose="030F0702030302020204" pitchFamily="66" charset="0"/>
            </a:endParaRPr>
          </a:p>
        </p:txBody>
      </p:sp>
      <p:sp>
        <p:nvSpPr>
          <p:cNvPr id="11" name="TextBox 10">
            <a:extLst>
              <a:ext uri="{FF2B5EF4-FFF2-40B4-BE49-F238E27FC236}">
                <a16:creationId xmlns:a16="http://schemas.microsoft.com/office/drawing/2014/main" id="{49779FA6-5710-459E-8E27-2686FDCD88FF}"/>
              </a:ext>
            </a:extLst>
          </p:cNvPr>
          <p:cNvSpPr txBox="1"/>
          <p:nvPr/>
        </p:nvSpPr>
        <p:spPr>
          <a:xfrm>
            <a:off x="1175655" y="577039"/>
            <a:ext cx="6792685" cy="861774"/>
          </a:xfrm>
          <a:prstGeom prst="rect">
            <a:avLst/>
          </a:prstGeom>
          <a:noFill/>
        </p:spPr>
        <p:txBody>
          <a:bodyPr wrap="square">
            <a:spAutoFit/>
          </a:bodyPr>
          <a:lstStyle/>
          <a:p>
            <a:r>
              <a:rPr lang="en-US" sz="5000" dirty="0">
                <a:solidFill>
                  <a:srgbClr val="003399"/>
                </a:solidFill>
                <a:latin typeface="Comic Sans MS" panose="030F0702030302020204" pitchFamily="66" charset="0"/>
              </a:rPr>
              <a:t>Sight Word Activity </a:t>
            </a:r>
            <a:endParaRPr lang="en-US" sz="5000" dirty="0">
              <a:solidFill>
                <a:srgbClr val="003399"/>
              </a:solidFill>
            </a:endParaRPr>
          </a:p>
        </p:txBody>
      </p:sp>
      <p:sp>
        <p:nvSpPr>
          <p:cNvPr id="3" name="TextBox 2">
            <a:extLst>
              <a:ext uri="{FF2B5EF4-FFF2-40B4-BE49-F238E27FC236}">
                <a16:creationId xmlns:a16="http://schemas.microsoft.com/office/drawing/2014/main" id="{5F31309E-30C1-4030-9DC1-582E324FD9A5}"/>
              </a:ext>
            </a:extLst>
          </p:cNvPr>
          <p:cNvSpPr txBox="1"/>
          <p:nvPr/>
        </p:nvSpPr>
        <p:spPr>
          <a:xfrm>
            <a:off x="3859301" y="1787576"/>
            <a:ext cx="1425390" cy="861774"/>
          </a:xfrm>
          <a:prstGeom prst="rect">
            <a:avLst/>
          </a:prstGeom>
          <a:noFill/>
        </p:spPr>
        <p:txBody>
          <a:bodyPr wrap="none" rtlCol="0">
            <a:spAutoFit/>
          </a:bodyPr>
          <a:lstStyle/>
          <a:p>
            <a:r>
              <a:rPr lang="en-US" sz="5000" dirty="0">
                <a:latin typeface="Comic Sans MS" panose="030F0702030302020204" pitchFamily="66" charset="0"/>
              </a:rPr>
              <a:t>help</a:t>
            </a:r>
          </a:p>
        </p:txBody>
      </p:sp>
      <p:sp>
        <p:nvSpPr>
          <p:cNvPr id="4" name="TextBox 3">
            <a:extLst>
              <a:ext uri="{FF2B5EF4-FFF2-40B4-BE49-F238E27FC236}">
                <a16:creationId xmlns:a16="http://schemas.microsoft.com/office/drawing/2014/main" id="{52651692-EB75-4730-BF78-7215F79E41AF}"/>
              </a:ext>
            </a:extLst>
          </p:cNvPr>
          <p:cNvSpPr txBox="1"/>
          <p:nvPr/>
        </p:nvSpPr>
        <p:spPr>
          <a:xfrm>
            <a:off x="3580379" y="2976938"/>
            <a:ext cx="2013606" cy="861774"/>
          </a:xfrm>
          <a:prstGeom prst="rect">
            <a:avLst/>
          </a:prstGeom>
          <a:noFill/>
        </p:spPr>
        <p:txBody>
          <a:bodyPr wrap="square" rtlCol="0">
            <a:spAutoFit/>
          </a:bodyPr>
          <a:lstStyle/>
          <a:p>
            <a:r>
              <a:rPr lang="en-US" sz="5000" dirty="0">
                <a:latin typeface="Comic Sans MS" panose="030F0702030302020204" pitchFamily="66" charset="0"/>
              </a:rPr>
              <a:t>black</a:t>
            </a:r>
          </a:p>
        </p:txBody>
      </p:sp>
      <p:sp>
        <p:nvSpPr>
          <p:cNvPr id="5" name="TextBox 4">
            <a:extLst>
              <a:ext uri="{FF2B5EF4-FFF2-40B4-BE49-F238E27FC236}">
                <a16:creationId xmlns:a16="http://schemas.microsoft.com/office/drawing/2014/main" id="{0A4DE72A-91EE-4252-9280-01CA4FD5CE27}"/>
              </a:ext>
            </a:extLst>
          </p:cNvPr>
          <p:cNvSpPr txBox="1"/>
          <p:nvPr/>
        </p:nvSpPr>
        <p:spPr>
          <a:xfrm>
            <a:off x="3580379" y="4208650"/>
            <a:ext cx="1983235" cy="861774"/>
          </a:xfrm>
          <a:prstGeom prst="rect">
            <a:avLst/>
          </a:prstGeom>
          <a:noFill/>
        </p:spPr>
        <p:txBody>
          <a:bodyPr wrap="square" rtlCol="0">
            <a:spAutoFit/>
          </a:bodyPr>
          <a:lstStyle/>
          <a:p>
            <a:r>
              <a:rPr lang="en-US" sz="5000" dirty="0">
                <a:latin typeface="Comic Sans MS" panose="030F0702030302020204" pitchFamily="66" charset="0"/>
              </a:rPr>
              <a:t>brown</a:t>
            </a:r>
          </a:p>
        </p:txBody>
      </p:sp>
    </p:spTree>
    <p:extLst>
      <p:ext uri="{BB962C8B-B14F-4D97-AF65-F5344CB8AC3E}">
        <p14:creationId xmlns:p14="http://schemas.microsoft.com/office/powerpoint/2010/main" val="24004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a:xfrm>
            <a:off x="669851" y="368900"/>
            <a:ext cx="8229600" cy="1143000"/>
          </a:xfrm>
        </p:spPr>
        <p:txBody>
          <a:bodyPr>
            <a:normAutofit fontScale="90000"/>
          </a:bodyPr>
          <a:lstStyle/>
          <a:p>
            <a:br>
              <a:rPr lang="en-US" dirty="0">
                <a:latin typeface="Comic Sans MS" panose="030F0702030302020204" pitchFamily="66" charset="0"/>
              </a:rPr>
            </a:br>
            <a:endParaRPr lang="en-US" dirty="0">
              <a:latin typeface="Comic Sans MS" panose="030F0702030302020204" pitchFamily="66" charset="0"/>
            </a:endParaRPr>
          </a:p>
        </p:txBody>
      </p:sp>
      <p:sp>
        <p:nvSpPr>
          <p:cNvPr id="11" name="TextBox 10">
            <a:extLst>
              <a:ext uri="{FF2B5EF4-FFF2-40B4-BE49-F238E27FC236}">
                <a16:creationId xmlns:a16="http://schemas.microsoft.com/office/drawing/2014/main" id="{49779FA6-5710-459E-8E27-2686FDCD88FF}"/>
              </a:ext>
            </a:extLst>
          </p:cNvPr>
          <p:cNvSpPr txBox="1"/>
          <p:nvPr/>
        </p:nvSpPr>
        <p:spPr>
          <a:xfrm>
            <a:off x="2590797" y="511060"/>
            <a:ext cx="6792685" cy="861774"/>
          </a:xfrm>
          <a:prstGeom prst="rect">
            <a:avLst/>
          </a:prstGeom>
          <a:noFill/>
        </p:spPr>
        <p:txBody>
          <a:bodyPr wrap="square">
            <a:spAutoFit/>
          </a:bodyPr>
          <a:lstStyle/>
          <a:p>
            <a:r>
              <a:rPr lang="en-US" sz="5000" dirty="0">
                <a:solidFill>
                  <a:srgbClr val="003399"/>
                </a:solidFill>
                <a:latin typeface="Comic Sans MS" panose="030F0702030302020204" pitchFamily="66" charset="0"/>
              </a:rPr>
              <a:t>Sight Words</a:t>
            </a:r>
            <a:endParaRPr lang="en-US" sz="5000" dirty="0">
              <a:solidFill>
                <a:srgbClr val="003399"/>
              </a:solidFill>
            </a:endParaRPr>
          </a:p>
        </p:txBody>
      </p:sp>
      <p:sp>
        <p:nvSpPr>
          <p:cNvPr id="8" name="TextBox 7">
            <a:extLst>
              <a:ext uri="{FF2B5EF4-FFF2-40B4-BE49-F238E27FC236}">
                <a16:creationId xmlns:a16="http://schemas.microsoft.com/office/drawing/2014/main" id="{7E371B7E-9B98-4ECA-9E97-0688F4BBCE67}"/>
              </a:ext>
            </a:extLst>
          </p:cNvPr>
          <p:cNvSpPr txBox="1"/>
          <p:nvPr/>
        </p:nvSpPr>
        <p:spPr>
          <a:xfrm>
            <a:off x="1186029" y="2325728"/>
            <a:ext cx="6588663" cy="707886"/>
          </a:xfrm>
          <a:prstGeom prst="rect">
            <a:avLst/>
          </a:prstGeom>
          <a:noFill/>
        </p:spPr>
        <p:txBody>
          <a:bodyPr wrap="none" rtlCol="0">
            <a:spAutoFit/>
          </a:bodyPr>
          <a:lstStyle/>
          <a:p>
            <a:r>
              <a:rPr lang="en-US" sz="4000" dirty="0">
                <a:latin typeface="Comic Sans MS" panose="030F0702030302020204" pitchFamily="66" charset="0"/>
              </a:rPr>
              <a:t>I see the </a:t>
            </a:r>
            <a:r>
              <a:rPr lang="en-US" sz="4000" u="sng" dirty="0">
                <a:latin typeface="Comic Sans MS" panose="030F0702030302020204" pitchFamily="66" charset="0"/>
              </a:rPr>
              <a:t>brown</a:t>
            </a:r>
            <a:r>
              <a:rPr lang="en-US" sz="4000" dirty="0">
                <a:latin typeface="Comic Sans MS" panose="030F0702030302020204" pitchFamily="66" charset="0"/>
              </a:rPr>
              <a:t>                .</a:t>
            </a:r>
          </a:p>
        </p:txBody>
      </p:sp>
      <p:sp>
        <p:nvSpPr>
          <p:cNvPr id="3" name="TextBox 2">
            <a:extLst>
              <a:ext uri="{FF2B5EF4-FFF2-40B4-BE49-F238E27FC236}">
                <a16:creationId xmlns:a16="http://schemas.microsoft.com/office/drawing/2014/main" id="{4722B0A6-B601-47E7-ADE2-628C32AA9B19}"/>
              </a:ext>
            </a:extLst>
          </p:cNvPr>
          <p:cNvSpPr txBox="1"/>
          <p:nvPr/>
        </p:nvSpPr>
        <p:spPr>
          <a:xfrm>
            <a:off x="457200" y="4881620"/>
            <a:ext cx="7721986" cy="707886"/>
          </a:xfrm>
          <a:prstGeom prst="rect">
            <a:avLst/>
          </a:prstGeom>
          <a:noFill/>
        </p:spPr>
        <p:txBody>
          <a:bodyPr wrap="none" rtlCol="0">
            <a:spAutoFit/>
          </a:bodyPr>
          <a:lstStyle/>
          <a:p>
            <a:r>
              <a:rPr lang="en-US" sz="4000" dirty="0">
                <a:latin typeface="Comic Sans MS" panose="030F0702030302020204" pitchFamily="66" charset="0"/>
              </a:rPr>
              <a:t>Did you see the </a:t>
            </a:r>
            <a:r>
              <a:rPr lang="en-US" sz="4000" u="sng" dirty="0">
                <a:latin typeface="Comic Sans MS" panose="030F0702030302020204" pitchFamily="66" charset="0"/>
              </a:rPr>
              <a:t>black</a:t>
            </a:r>
            <a:r>
              <a:rPr lang="en-US" sz="4000" dirty="0">
                <a:latin typeface="Comic Sans MS" panose="030F0702030302020204" pitchFamily="66" charset="0"/>
              </a:rPr>
              <a:t>              ?</a:t>
            </a:r>
            <a:endParaRPr lang="en-US" sz="4000" u="sng" dirty="0">
              <a:latin typeface="Comic Sans MS" panose="030F0702030302020204" pitchFamily="66" charset="0"/>
            </a:endParaRPr>
          </a:p>
        </p:txBody>
      </p:sp>
      <p:sp>
        <p:nvSpPr>
          <p:cNvPr id="6" name="TextBox 5">
            <a:extLst>
              <a:ext uri="{FF2B5EF4-FFF2-40B4-BE49-F238E27FC236}">
                <a16:creationId xmlns:a16="http://schemas.microsoft.com/office/drawing/2014/main" id="{54A1391C-1D34-48B7-9068-A29DE55CCAE1}"/>
              </a:ext>
            </a:extLst>
          </p:cNvPr>
          <p:cNvSpPr txBox="1"/>
          <p:nvPr/>
        </p:nvSpPr>
        <p:spPr>
          <a:xfrm>
            <a:off x="6037784" y="3094959"/>
            <a:ext cx="1003801" cy="553998"/>
          </a:xfrm>
          <a:prstGeom prst="rect">
            <a:avLst/>
          </a:prstGeom>
          <a:noFill/>
        </p:spPr>
        <p:txBody>
          <a:bodyPr wrap="none" rtlCol="0">
            <a:spAutoFit/>
          </a:bodyPr>
          <a:lstStyle/>
          <a:p>
            <a:r>
              <a:rPr lang="en-US" sz="3000" dirty="0">
                <a:latin typeface="Comic Sans MS" panose="030F0702030302020204" pitchFamily="66" charset="0"/>
              </a:rPr>
              <a:t>bear</a:t>
            </a:r>
          </a:p>
        </p:txBody>
      </p:sp>
      <p:sp>
        <p:nvSpPr>
          <p:cNvPr id="7" name="TextBox 6">
            <a:extLst>
              <a:ext uri="{FF2B5EF4-FFF2-40B4-BE49-F238E27FC236}">
                <a16:creationId xmlns:a16="http://schemas.microsoft.com/office/drawing/2014/main" id="{C4730CD3-4389-4866-B51A-5B40A2548522}"/>
              </a:ext>
            </a:extLst>
          </p:cNvPr>
          <p:cNvSpPr txBox="1"/>
          <p:nvPr/>
        </p:nvSpPr>
        <p:spPr>
          <a:xfrm>
            <a:off x="6484159" y="5496963"/>
            <a:ext cx="2581065" cy="553998"/>
          </a:xfrm>
          <a:prstGeom prst="rect">
            <a:avLst/>
          </a:prstGeom>
          <a:noFill/>
        </p:spPr>
        <p:txBody>
          <a:bodyPr wrap="square" rtlCol="0">
            <a:spAutoFit/>
          </a:bodyPr>
          <a:lstStyle/>
          <a:p>
            <a:r>
              <a:rPr lang="en-US" sz="3000" dirty="0">
                <a:latin typeface="Comic Sans MS" panose="030F0702030302020204" pitchFamily="66" charset="0"/>
              </a:rPr>
              <a:t>bird</a:t>
            </a:r>
          </a:p>
        </p:txBody>
      </p:sp>
      <p:pic>
        <p:nvPicPr>
          <p:cNvPr id="6146" name="Picture 2">
            <a:extLst>
              <a:ext uri="{FF2B5EF4-FFF2-40B4-BE49-F238E27FC236}">
                <a16:creationId xmlns:a16="http://schemas.microsoft.com/office/drawing/2014/main" id="{764F3FF2-475D-4787-A5AE-69D9D5ADF1E8}"/>
              </a:ext>
            </a:extLst>
          </p:cNvPr>
          <p:cNvPicPr>
            <a:picLocks noChangeAspect="1" noChangeArrowheads="1"/>
          </p:cNvPicPr>
          <p:nvPr/>
        </p:nvPicPr>
        <p:blipFill>
          <a:blip r:embed="rId3"/>
          <a:srcRect/>
          <a:stretch/>
        </p:blipFill>
        <p:spPr bwMode="auto">
          <a:xfrm>
            <a:off x="5094850" y="1306897"/>
            <a:ext cx="2352752" cy="1733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3A25F479-D853-4E5B-A0C6-6F0C08BB3C01}"/>
              </a:ext>
            </a:extLst>
          </p:cNvPr>
          <p:cNvPicPr>
            <a:picLocks noChangeAspect="1" noChangeArrowheads="1"/>
          </p:cNvPicPr>
          <p:nvPr/>
        </p:nvPicPr>
        <p:blipFill>
          <a:blip r:embed="rId4"/>
          <a:srcRect/>
          <a:stretch/>
        </p:blipFill>
        <p:spPr bwMode="auto">
          <a:xfrm>
            <a:off x="5863786" y="4043209"/>
            <a:ext cx="1837253" cy="1432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9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14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 grpId="0"/>
      <p:bldP spid="6" grpId="0"/>
      <p:bldP spid="6" grpId="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a:xfrm>
            <a:off x="1465795" y="432555"/>
            <a:ext cx="6672134" cy="685465"/>
          </a:xfrm>
        </p:spPr>
        <p:txBody>
          <a:bodyPr>
            <a:normAutofit fontScale="90000"/>
          </a:bodyPr>
          <a:lstStyle/>
          <a:p>
            <a:r>
              <a:rPr lang="en-US" u="sng" dirty="0">
                <a:latin typeface="Comic Sans MS" panose="030F0702030302020204" pitchFamily="66" charset="0"/>
              </a:rPr>
              <a:t>Help Me Find My Horse</a:t>
            </a:r>
            <a:endParaRPr lang="en-US" dirty="0">
              <a:latin typeface="Comic Sans MS" panose="030F0702030302020204" pitchFamily="66" charset="0"/>
            </a:endParaRPr>
          </a:p>
        </p:txBody>
      </p:sp>
      <p:pic>
        <p:nvPicPr>
          <p:cNvPr id="17" name="Picture 4">
            <a:extLst>
              <a:ext uri="{FF2B5EF4-FFF2-40B4-BE49-F238E27FC236}">
                <a16:creationId xmlns:a16="http://schemas.microsoft.com/office/drawing/2014/main" id="{3430E2B9-6456-4813-B56E-1D873E9EA07D}"/>
              </a:ext>
            </a:extLst>
          </p:cNvPr>
          <p:cNvPicPr>
            <a:picLocks noChangeAspect="1" noChangeArrowheads="1"/>
          </p:cNvPicPr>
          <p:nvPr/>
        </p:nvPicPr>
        <p:blipFill>
          <a:blip r:embed="rId3"/>
          <a:srcRect/>
          <a:stretch/>
        </p:blipFill>
        <p:spPr bwMode="auto">
          <a:xfrm>
            <a:off x="287195" y="1274940"/>
            <a:ext cx="4343400" cy="469611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304F66C4-B341-47F4-9EDB-FACA2BAE0EB8}"/>
              </a:ext>
            </a:extLst>
          </p:cNvPr>
          <p:cNvPicPr>
            <a:picLocks noChangeAspect="1" noChangeArrowheads="1"/>
          </p:cNvPicPr>
          <p:nvPr/>
        </p:nvPicPr>
        <p:blipFill>
          <a:blip r:embed="rId4"/>
          <a:srcRect/>
          <a:stretch/>
        </p:blipFill>
        <p:spPr bwMode="auto">
          <a:xfrm>
            <a:off x="4652245" y="3045418"/>
            <a:ext cx="3735241" cy="2476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8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Couture.thmx</Template>
  <TotalTime>16926</TotalTime>
  <Words>2276</Words>
  <Application>Microsoft Office PowerPoint</Application>
  <PresentationFormat>On-screen Show (4:3)</PresentationFormat>
  <Paragraphs>225</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Comic Sans MS</vt:lpstr>
      <vt:lpstr>Roboto</vt:lpstr>
      <vt:lpstr>Office Theme</vt:lpstr>
      <vt:lpstr>Letter of the Week</vt:lpstr>
      <vt:lpstr>Hh </vt:lpstr>
      <vt:lpstr>PowerPoint Presentation</vt:lpstr>
      <vt:lpstr>Types of Books </vt:lpstr>
      <vt:lpstr> </vt:lpstr>
      <vt:lpstr> </vt:lpstr>
      <vt:lpstr> </vt:lpstr>
      <vt:lpstr> </vt:lpstr>
      <vt:lpstr>Help Me Find My Horse</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Shawn Mahoney</cp:lastModifiedBy>
  <cp:revision>456</cp:revision>
  <cp:lastPrinted>2021-07-09T21:38:24Z</cp:lastPrinted>
  <dcterms:created xsi:type="dcterms:W3CDTF">2012-04-20T18:25:02Z</dcterms:created>
  <dcterms:modified xsi:type="dcterms:W3CDTF">2021-08-12T15:33:47Z</dcterms:modified>
</cp:coreProperties>
</file>