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3" r:id="rId4"/>
    <p:sldId id="348" r:id="rId5"/>
    <p:sldId id="347" r:id="rId6"/>
    <p:sldId id="349" r:id="rId7"/>
    <p:sldId id="356" r:id="rId8"/>
    <p:sldId id="357"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Whalen" initials="TW" lastIdx="10" clrIdx="0">
    <p:extLst>
      <p:ext uri="{19B8F6BF-5375-455C-9EA6-DF929625EA0E}">
        <p15:presenceInfo xmlns:p15="http://schemas.microsoft.com/office/powerpoint/2012/main" userId="S::twhalen@accelerate-academy.net::75a90bc9-9581-4a2a-8289-5fbb35d1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60093"/>
    <a:srgbClr val="283B80"/>
    <a:srgbClr val="3B7ABE"/>
    <a:srgbClr val="182C6F"/>
    <a:srgbClr val="FCFCFC"/>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61781" autoAdjust="0"/>
  </p:normalViewPr>
  <p:slideViewPr>
    <p:cSldViewPr snapToGrid="0" snapToObjects="1">
      <p:cViewPr varScale="1">
        <p:scale>
          <a:sx n="70" d="100"/>
          <a:sy n="70" d="100"/>
        </p:scale>
        <p:origin x="27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 that we are going to review the letter </a:t>
            </a:r>
            <a:r>
              <a:rPr lang="en-US" dirty="0" err="1"/>
              <a:t>Oo</a:t>
            </a:r>
            <a:r>
              <a:rPr lang="en-US" dirty="0"/>
              <a:t>, walk about parts of a book, review the sight words from this week and complete a story retell for </a:t>
            </a:r>
            <a:r>
              <a:rPr lang="en-US" u="sng" dirty="0"/>
              <a:t>Where are the Oranges?</a:t>
            </a:r>
          </a:p>
          <a:p>
            <a:endParaRPr lang="en-US" u="sng" dirty="0"/>
          </a:p>
          <a:p>
            <a:r>
              <a:rPr lang="en-US" u="none" dirty="0"/>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2549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 “Do you have any questions about anything that you learned in this lesson?”</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“Point to the letters on the screen.  “What letters are we talking about today?”  (Student will answer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Oo</a:t>
            </a:r>
            <a:r>
              <a:rPr lang="en-US" sz="1800" dirty="0">
                <a:effectLst/>
                <a:latin typeface="Comic Sans MS" panose="030F0702030302020204" pitchFamily="66" charset="0"/>
                <a:ea typeface="Calibri" panose="020F0502020204030204" pitchFamily="34" charset="0"/>
                <a:cs typeface="Calibri" panose="020F0502020204030204" pitchFamily="34"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with this letter: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(Point to the uppercase O.)  “Uppercase O.  (Student repeats.)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(Point to the lowercase o.)  “Lowercase o.”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sound does the short o make?” (/o/ like o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o</a:t>
            </a:r>
            <a:r>
              <a:rPr lang="en-US" sz="1800" dirty="0">
                <a:effectLst/>
                <a:latin typeface="Comic Sans MS" panose="030F0702030302020204" pitchFamily="66" charset="0"/>
                <a:ea typeface="Calibri" panose="020F0502020204030204" pitchFamily="34" charset="0"/>
                <a:cs typeface="Calibri" panose="020F0502020204030204" pitchFamily="34" charset="0"/>
              </a:rPr>
              <a:t>ctopus.)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teacher will model making the short o sound and have the student repeat: /o/ like in octopus: /o/, /o/, /o/.</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pictures begin with the short o sound?”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octopus– When it appears on the screen, ask, “What do you see?” When student responds “octopus,” applaud his/her answer.  If student does not respond correctly, teacher will tell student that it is an octopus.  Click to show the word “octopus.”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image - orange– When it appears on the screen, ask, “What do you see?” If student responds “orange,” applaud his/her answer.  If student does not respond correctly, teacher will tell student that it is orange.  Click to show the word “orange.”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a:lnSpc>
                <a:spcPct val="115000"/>
              </a:lnSpc>
              <a:spcBef>
                <a:spcPts val="0"/>
              </a:spcBef>
              <a:spcAft>
                <a:spcPts val="1000"/>
              </a:spcAft>
            </a:pP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letters do you see?”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Oo</a:t>
            </a:r>
            <a:r>
              <a:rPr lang="en-US" sz="1800" dirty="0">
                <a:effectLst/>
                <a:latin typeface="Comic Sans MS" panose="030F0702030302020204" pitchFamily="66" charset="0"/>
                <a:ea typeface="Calibri" panose="020F0502020204030204" pitchFamily="34" charset="0"/>
                <a:cs typeface="Calibri" panose="020F0502020204030204" pitchFamily="34" charset="0"/>
              </a:rPr>
              <a:t>.) If student says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Oo</a:t>
            </a:r>
            <a:r>
              <a:rPr lang="en-US" sz="1800" dirty="0">
                <a:effectLst/>
                <a:latin typeface="Comic Sans MS" panose="030F0702030302020204" pitchFamily="66" charset="0"/>
                <a:ea typeface="Calibri" panose="020F0502020204030204" pitchFamily="34" charset="0"/>
                <a:cs typeface="Calibri" panose="020F0502020204030204" pitchFamily="34" charset="0"/>
              </a:rPr>
              <a:t>,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still unsure, remind him/her by saying “uppercase O” and “lowercase 0.”  (Student should repeat teacher.)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“Tell me about the pictures you see that appear on the screen.”</a:t>
            </a:r>
          </a:p>
          <a:p>
            <a:pPr marL="0" marR="0" indent="0">
              <a:lnSpc>
                <a:spcPct val="115000"/>
              </a:lnSpc>
              <a:spcBef>
                <a:spcPts val="0"/>
              </a:spcBef>
              <a:spcAft>
                <a:spcPts val="10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a light switch that is on.  Ask: “What is this?”  (On.)  Applaud correct answer or assist in telling the correct name for the picture.  Click to show the word on.</a:t>
            </a:r>
          </a:p>
          <a:p>
            <a:pPr marL="285750" marR="0" indent="-285750">
              <a:lnSpc>
                <a:spcPct val="115000"/>
              </a:lnSpc>
              <a:spcBef>
                <a:spcPts val="0"/>
              </a:spcBef>
              <a:spcAft>
                <a:spcPts val="10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book.  Ask: “What is this?”  (Book.)  Applaud correct answer or assist in telling the correct name for the picture.  Click to show the word book.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FontTx/>
              <a:buNone/>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otter.  Ask: “What is this?”  (Otter.)  Applaud correct answer or assist in telling the correct name for the picture.  Click to show the word otter.</a:t>
            </a:r>
          </a:p>
          <a:p>
            <a:pPr marL="285750" marR="0" indent="-285750">
              <a:lnSpc>
                <a:spcPct val="115000"/>
              </a:lnSpc>
              <a:spcBef>
                <a:spcPts val="0"/>
              </a:spcBef>
              <a:spcAft>
                <a:spcPts val="10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FontTx/>
              <a:buNone/>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 ostrich.  Ask: “What is this?”  (Ostrich.)  Applaud correct answer or assist in telling the correct name for the picture.  Click to show the word ostrich.</a:t>
            </a:r>
          </a:p>
          <a:p>
            <a:pPr marL="285750" marR="0" indent="-285750">
              <a:lnSpc>
                <a:spcPct val="115000"/>
              </a:lnSpc>
              <a:spcBef>
                <a:spcPts val="0"/>
              </a:spcBef>
              <a:spcAft>
                <a:spcPts val="10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After identifying the pictures (on, book, otter and ostrich,) ask: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pictures begin with the letter o?” (On, otter and ostrich begin with the letter o.  Book does not begin with the letter 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to name the pictures that begin with r, teacher will assist by saying each picture name and asking if it begins with /r/?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“On – Does it begin with /o/?”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“Book – Does it begin with /o/?”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“Otter - Does it begin with /o/?”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“Ostrich- Does it begin with /o/?” (Yes.)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take the picture of the book off of the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will applaud efforts of student.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7916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a book image on the slide.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“What do you see?”  (I see books.)</a:t>
            </a:r>
          </a:p>
          <a:p>
            <a:pPr marL="0" marR="0">
              <a:lnSpc>
                <a:spcPct val="115000"/>
              </a:lnSpc>
              <a:spcBef>
                <a:spcPts val="0"/>
              </a:spcBef>
              <a:spcAft>
                <a:spcPts val="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one book image to the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highlight the front of the book.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-“Can you name this part of the book?”  (This is the book cover.)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label book cover.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circle the title.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“What part of the book is this?”  (This is the title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label the title.</a:t>
            </a:r>
          </a:p>
          <a:p>
            <a:pPr marL="0" marR="0">
              <a:lnSpc>
                <a:spcPct val="115000"/>
              </a:lnSpc>
              <a:spcBef>
                <a:spcPts val="0"/>
              </a:spcBef>
              <a:spcAft>
                <a:spcPts val="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point to the author.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“What does the author do?”  (The author writes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student’s effort.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1000"/>
              </a:spcAft>
            </a:pP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“Look at the book cover.  What do you think the bear is reading about?”  </a:t>
            </a:r>
          </a:p>
          <a:p>
            <a:pPr marL="0" marR="0">
              <a:lnSpc>
                <a:spcPct val="115000"/>
              </a:lnSpc>
              <a:spcBef>
                <a:spcPts val="0"/>
              </a:spcBef>
              <a:spcAft>
                <a:spcPts val="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(Answers will vary: He may be reading a book about an adventure that a bear took.  On a hot summer day, the bear went for a walk and saw a bee and some flowers.)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 to talk to you about what he/she thinks this book is about and why he/she thinks that (See example above.)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“What do you think is happening in this story?”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child to look at the picture.  Tell you about the characters.  Who might they be?  What is the setting?  Where are they at?  What do you think might happen in the story?  What are they doing?  Where are they going?)</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you were creating a book cover for this story, what would you draw on the front cover?”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 to draw book cover and/or talk to you about the picture that would be on the front.)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says: “Let’s look at our sight words from this week.”  (There are 3 words on this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“did.”–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“did”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“did.”  Have student say the word “did.”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word, “eat.”–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“eat,”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students does not respond correctly, teacher will tell the student that the word is “eat.”  Have student say the word “eat.”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and final word, “ate.”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“ate,”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“ate.”  Have student say the word “ate.”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255080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ready, allow him/her to read each sentence to you.  If student is not ready, assist him/her in reading.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make the sentence appear on the slide: </a:t>
            </a:r>
            <a:r>
              <a:rPr lang="en-US" sz="1800" b="1" dirty="0">
                <a:effectLst/>
                <a:latin typeface="Comic Sans MS" panose="030F0702030302020204" pitchFamily="66" charset="0"/>
                <a:ea typeface="Calibri" panose="020F0502020204030204" pitchFamily="34" charset="0"/>
                <a:cs typeface="Calibri" panose="020F0502020204030204" pitchFamily="34" charset="0"/>
              </a:rPr>
              <a:t>I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ate</a:t>
            </a:r>
            <a:r>
              <a:rPr lang="en-US" sz="1800" b="1" dirty="0">
                <a:effectLst/>
                <a:latin typeface="Comic Sans MS" panose="030F0702030302020204" pitchFamily="66" charset="0"/>
                <a:ea typeface="Calibri" panose="020F0502020204030204" pitchFamily="34" charset="0"/>
                <a:cs typeface="Calibri" panose="020F0502020204030204" pitchFamily="34" charset="0"/>
              </a:rPr>
              <a:t> the {orange.}.</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make the next sentence and picture appear on the slide: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Did</a:t>
            </a:r>
            <a:r>
              <a:rPr lang="en-US" sz="1800" b="1" dirty="0">
                <a:effectLst/>
                <a:latin typeface="Comic Sans MS" panose="030F0702030302020204" pitchFamily="66" charset="0"/>
                <a:ea typeface="Calibri" panose="020F0502020204030204" pitchFamily="34" charset="0"/>
                <a:cs typeface="Calibri" panose="020F0502020204030204" pitchFamily="34" charset="0"/>
              </a:rPr>
              <a:t> you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eat</a:t>
            </a:r>
            <a:r>
              <a:rPr lang="en-US" sz="1800" b="1" dirty="0">
                <a:effectLst/>
                <a:latin typeface="Comic Sans MS" panose="030F0702030302020204" pitchFamily="66" charset="0"/>
                <a:ea typeface="Calibri" panose="020F0502020204030204" pitchFamily="34" charset="0"/>
                <a:cs typeface="Calibri" panose="020F0502020204030204" pitchFamily="34" charset="0"/>
              </a:rPr>
              <a:t> the {banana image?}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all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to next slide. </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29544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effectLst/>
              <a:latin typeface="Roboto" panose="02000000000000000000" pitchFamily="2"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a:effectLst/>
                <a:latin typeface="Comic Sans MS" panose="030F0702030302020204" pitchFamily="66" charset="0"/>
                <a:ea typeface="Calibri" panose="020F0502020204030204" pitchFamily="34" charset="0"/>
                <a:cs typeface="Calibri" panose="020F0502020204030204" pitchFamily="34" charset="0"/>
              </a:rPr>
              <a:t>Teacher: </a:t>
            </a:r>
            <a:r>
              <a:rPr lang="en-US" sz="1100" dirty="0">
                <a:effectLst/>
                <a:latin typeface="Comic Sans MS" panose="030F0702030302020204" pitchFamily="66" charset="0"/>
                <a:ea typeface="Calibri" panose="020F0502020204030204" pitchFamily="34" charset="0"/>
                <a:cs typeface="Calibri" panose="020F0502020204030204" pitchFamily="34" charset="0"/>
              </a:rPr>
              <a:t>“This week, you read the story, </a:t>
            </a:r>
            <a:r>
              <a:rPr lang="en-US" sz="1100" u="sng" dirty="0">
                <a:effectLst/>
                <a:latin typeface="Comic Sans MS" panose="030F0702030302020204" pitchFamily="66" charset="0"/>
                <a:ea typeface="Calibri" panose="020F0502020204030204" pitchFamily="34" charset="0"/>
                <a:cs typeface="Calibri" panose="020F0502020204030204" pitchFamily="34" charset="0"/>
              </a:rPr>
              <a:t>Where are the Oranges?</a:t>
            </a:r>
            <a:r>
              <a:rPr lang="en-US" sz="1100" u="none" dirty="0">
                <a:effectLst/>
                <a:latin typeface="Comic Sans MS" panose="030F0702030302020204" pitchFamily="66" charset="0"/>
                <a:ea typeface="Calibri" panose="020F0502020204030204" pitchFamily="34" charset="0"/>
                <a:cs typeface="Calibri" panose="020F0502020204030204" pitchFamily="34" charset="0"/>
              </a:rPr>
              <a:t>  </a:t>
            </a:r>
            <a:r>
              <a:rPr lang="en-US" sz="1100" u="none" dirty="0">
                <a:latin typeface="Comic Sans MS" panose="030F0702030302020204" pitchFamily="66" charset="0"/>
              </a:rPr>
              <a:t>Let’s look at the 5 finger retell chart to help us retell this story.” </a:t>
            </a:r>
            <a:endParaRPr lang="en-US" sz="1100" u="sng"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Click to bring the image to the slide.</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“Let’s work on our story retell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Characters: “Who were the characters in the story?”  (I see a family: mom, dad and two kids </a:t>
            </a:r>
            <a:r>
              <a:rPr lang="en-US" sz="1100"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OR</a:t>
            </a:r>
            <a:r>
              <a:rPr lang="en-US" sz="1100" dirty="0">
                <a:effectLst/>
                <a:latin typeface="Comic Sans MS" panose="030F0702030302020204" pitchFamily="66" charset="0"/>
                <a:ea typeface="Calibri" panose="020F0502020204030204" pitchFamily="34" charset="0"/>
                <a:cs typeface="Calibri" panose="020F0502020204030204" pitchFamily="34" charset="0"/>
              </a:rPr>
              <a:t> I see a man, a woman and two children.)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Setting: “What was the setting of the story?  Where did it take place?”  (They are sitting at a table.  It looks like they are at a restaurant.)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Problem – “What is the problem in the story?”  (The boy can’t find the oranges.)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Events: “What happened in the story?”  (The boy was trying to figure out who ate the oranges.  He asked: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the ostrich eat the oranges?  (No, he ate insects.)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the owl eat the oranges?  (No, he ate a mouse.)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the otter eat the otter or octopus eat the oranges?  (No, they ate fish.)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Ending: “What happened at the end of the story?”  (The boy found out that his family ate the oranges.)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Connection: Possible questions to ask to help student to connect to this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What was your favorite part of the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wonder where something went?   If so, did you have to search for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There were lots of ‘o’ words in this story.  Can you name two things that start with the /o/ sound?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Main Idea: What is this story about?  (This story is about the missing oranges.)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Applaud student’s efforts in completing this story retell.</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Click to the next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u="none"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fontScale="90000"/>
          </a:bodyPr>
          <a:lstStyle/>
          <a:p>
            <a:r>
              <a:rPr lang="en-US" sz="6000" dirty="0">
                <a:latin typeface="Comic Sans MS" panose="030F0902030302020204" pitchFamily="66" charset="0"/>
              </a:rPr>
              <a:t>Letter and Phonics of the Week</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err="1">
                <a:latin typeface="Comic Sans MS" panose="030F0902030302020204" pitchFamily="66" charset="0"/>
              </a:rPr>
              <a:t>Oo</a:t>
            </a:r>
            <a:r>
              <a:rPr lang="en-US" sz="4000" dirty="0">
                <a:latin typeface="Comic Sans MS" panose="030F0902030302020204" pitchFamily="66" charset="0"/>
              </a:rPr>
              <a:t>; Short o</a:t>
            </a: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846138"/>
            <a:ext cx="8229600" cy="1143000"/>
          </a:xfrm>
        </p:spPr>
        <p:txBody>
          <a:bodyPr>
            <a:normAutofit fontScale="90000"/>
          </a:bodyPr>
          <a:lstStyle/>
          <a:p>
            <a:r>
              <a:rPr lang="en-US" sz="11100" dirty="0" err="1">
                <a:latin typeface="Comic Sans MS" panose="030F0702030302020204" pitchFamily="66" charset="0"/>
              </a:rPr>
              <a:t>Oo</a:t>
            </a:r>
            <a:br>
              <a:rPr lang="en-US" dirty="0">
                <a:latin typeface="Comic Sans MS" panose="030F0702030302020204" pitchFamily="66" charset="0"/>
              </a:rPr>
            </a:br>
            <a:endParaRPr lang="en-US" dirty="0">
              <a:latin typeface="Comic Sans MS" panose="030F0702030302020204" pitchFamily="66" charset="0"/>
            </a:endParaRPr>
          </a:p>
        </p:txBody>
      </p:sp>
      <p:sp>
        <p:nvSpPr>
          <p:cNvPr id="16" name="TextBox 15">
            <a:extLst>
              <a:ext uri="{FF2B5EF4-FFF2-40B4-BE49-F238E27FC236}">
                <a16:creationId xmlns:a16="http://schemas.microsoft.com/office/drawing/2014/main" id="{B59DFF11-7AA8-4A3E-AE65-A92E0FA76A29}"/>
              </a:ext>
            </a:extLst>
          </p:cNvPr>
          <p:cNvSpPr txBox="1"/>
          <p:nvPr/>
        </p:nvSpPr>
        <p:spPr>
          <a:xfrm>
            <a:off x="1060664" y="4959029"/>
            <a:ext cx="1791003" cy="553998"/>
          </a:xfrm>
          <a:prstGeom prst="rect">
            <a:avLst/>
          </a:prstGeom>
          <a:noFill/>
        </p:spPr>
        <p:txBody>
          <a:bodyPr wrap="square" rtlCol="0">
            <a:spAutoFit/>
          </a:bodyPr>
          <a:lstStyle/>
          <a:p>
            <a:r>
              <a:rPr lang="en-US" sz="3000" dirty="0">
                <a:latin typeface="Comic Sans MS" panose="030F0702030302020204" pitchFamily="66" charset="0"/>
              </a:rPr>
              <a:t>octopus</a:t>
            </a:r>
          </a:p>
        </p:txBody>
      </p:sp>
      <p:sp>
        <p:nvSpPr>
          <p:cNvPr id="17" name="TextBox 16">
            <a:extLst>
              <a:ext uri="{FF2B5EF4-FFF2-40B4-BE49-F238E27FC236}">
                <a16:creationId xmlns:a16="http://schemas.microsoft.com/office/drawing/2014/main" id="{5E5DBD73-073C-4FEA-9C36-29EF6C2E911E}"/>
              </a:ext>
            </a:extLst>
          </p:cNvPr>
          <p:cNvSpPr txBox="1"/>
          <p:nvPr/>
        </p:nvSpPr>
        <p:spPr>
          <a:xfrm>
            <a:off x="6314849" y="4864007"/>
            <a:ext cx="2704524" cy="553998"/>
          </a:xfrm>
          <a:prstGeom prst="rect">
            <a:avLst/>
          </a:prstGeom>
          <a:noFill/>
        </p:spPr>
        <p:txBody>
          <a:bodyPr wrap="square" rtlCol="0">
            <a:spAutoFit/>
          </a:bodyPr>
          <a:lstStyle/>
          <a:p>
            <a:r>
              <a:rPr lang="en-US" sz="3000" dirty="0">
                <a:latin typeface="Comic Sans MS" panose="030F0702030302020204" pitchFamily="66" charset="0"/>
              </a:rPr>
              <a:t>orange</a:t>
            </a:r>
          </a:p>
        </p:txBody>
      </p:sp>
      <p:pic>
        <p:nvPicPr>
          <p:cNvPr id="1026" name="Picture 2">
            <a:extLst>
              <a:ext uri="{FF2B5EF4-FFF2-40B4-BE49-F238E27FC236}">
                <a16:creationId xmlns:a16="http://schemas.microsoft.com/office/drawing/2014/main" id="{0577B1B6-14BF-4809-91C2-BA9373EF1E4B}"/>
              </a:ext>
            </a:extLst>
          </p:cNvPr>
          <p:cNvPicPr>
            <a:picLocks noChangeAspect="1" noChangeArrowheads="1"/>
          </p:cNvPicPr>
          <p:nvPr/>
        </p:nvPicPr>
        <p:blipFill>
          <a:blip r:embed="rId3"/>
          <a:srcRect/>
          <a:stretch/>
        </p:blipFill>
        <p:spPr bwMode="auto">
          <a:xfrm>
            <a:off x="527416" y="196373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1CB283F-0464-4D6C-B088-D802B47FCDB8}"/>
              </a:ext>
            </a:extLst>
          </p:cNvPr>
          <p:cNvPicPr>
            <a:picLocks noChangeAspect="1" noChangeArrowheads="1"/>
          </p:cNvPicPr>
          <p:nvPr/>
        </p:nvPicPr>
        <p:blipFill>
          <a:blip r:embed="rId4"/>
          <a:srcRect/>
          <a:stretch/>
        </p:blipFill>
        <p:spPr bwMode="auto">
          <a:xfrm>
            <a:off x="5453193" y="1849757"/>
            <a:ext cx="2923905" cy="260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648FD-17AC-4092-8EF9-1C996FDEB931}"/>
              </a:ext>
            </a:extLst>
          </p:cNvPr>
          <p:cNvSpPr txBox="1"/>
          <p:nvPr/>
        </p:nvSpPr>
        <p:spPr>
          <a:xfrm>
            <a:off x="579050" y="200058"/>
            <a:ext cx="8425543" cy="1169551"/>
          </a:xfrm>
          <a:prstGeom prst="rect">
            <a:avLst/>
          </a:prstGeom>
          <a:noFill/>
        </p:spPr>
        <p:txBody>
          <a:bodyPr wrap="square" rtlCol="0">
            <a:spAutoFit/>
          </a:bodyPr>
          <a:lstStyle/>
          <a:p>
            <a:pPr algn="ctr"/>
            <a:r>
              <a:rPr lang="en-US" sz="7000" dirty="0" err="1">
                <a:solidFill>
                  <a:srgbClr val="003399"/>
                </a:solidFill>
                <a:latin typeface="Comic Sans MS" panose="030F0702030302020204" pitchFamily="66" charset="0"/>
              </a:rPr>
              <a:t>Oo</a:t>
            </a:r>
            <a:endParaRPr lang="en-US" sz="7000" dirty="0">
              <a:solidFill>
                <a:srgbClr val="003399"/>
              </a:solidFill>
              <a:latin typeface="Comic Sans MS" panose="030F0702030302020204" pitchFamily="66" charset="0"/>
            </a:endParaRPr>
          </a:p>
        </p:txBody>
      </p:sp>
      <p:sp>
        <p:nvSpPr>
          <p:cNvPr id="2" name="TextBox 1">
            <a:extLst>
              <a:ext uri="{FF2B5EF4-FFF2-40B4-BE49-F238E27FC236}">
                <a16:creationId xmlns:a16="http://schemas.microsoft.com/office/drawing/2014/main" id="{6CF0051E-67C0-4454-82D1-0FBE2BA6DF78}"/>
              </a:ext>
            </a:extLst>
          </p:cNvPr>
          <p:cNvSpPr txBox="1"/>
          <p:nvPr/>
        </p:nvSpPr>
        <p:spPr>
          <a:xfrm>
            <a:off x="1352785" y="2864116"/>
            <a:ext cx="588623" cy="553998"/>
          </a:xfrm>
          <a:prstGeom prst="rect">
            <a:avLst/>
          </a:prstGeom>
          <a:noFill/>
        </p:spPr>
        <p:txBody>
          <a:bodyPr wrap="none" rtlCol="0">
            <a:spAutoFit/>
          </a:bodyPr>
          <a:lstStyle/>
          <a:p>
            <a:r>
              <a:rPr lang="en-US" sz="3000" dirty="0">
                <a:latin typeface="Comic Sans MS" panose="030F0702030302020204" pitchFamily="66" charset="0"/>
              </a:rPr>
              <a:t>on</a:t>
            </a:r>
          </a:p>
        </p:txBody>
      </p:sp>
      <p:sp>
        <p:nvSpPr>
          <p:cNvPr id="4" name="TextBox 3">
            <a:extLst>
              <a:ext uri="{FF2B5EF4-FFF2-40B4-BE49-F238E27FC236}">
                <a16:creationId xmlns:a16="http://schemas.microsoft.com/office/drawing/2014/main" id="{0285D780-D242-4743-8261-BBB70E289FCF}"/>
              </a:ext>
            </a:extLst>
          </p:cNvPr>
          <p:cNvSpPr txBox="1"/>
          <p:nvPr/>
        </p:nvSpPr>
        <p:spPr>
          <a:xfrm>
            <a:off x="6762690" y="2846132"/>
            <a:ext cx="1024639" cy="553998"/>
          </a:xfrm>
          <a:prstGeom prst="rect">
            <a:avLst/>
          </a:prstGeom>
          <a:noFill/>
        </p:spPr>
        <p:txBody>
          <a:bodyPr wrap="none" rtlCol="0">
            <a:spAutoFit/>
          </a:bodyPr>
          <a:lstStyle/>
          <a:p>
            <a:r>
              <a:rPr lang="en-US" sz="3000" dirty="0">
                <a:latin typeface="Comic Sans MS" panose="030F0702030302020204" pitchFamily="66" charset="0"/>
              </a:rPr>
              <a:t>book</a:t>
            </a:r>
          </a:p>
        </p:txBody>
      </p:sp>
      <p:sp>
        <p:nvSpPr>
          <p:cNvPr id="5" name="TextBox 4">
            <a:extLst>
              <a:ext uri="{FF2B5EF4-FFF2-40B4-BE49-F238E27FC236}">
                <a16:creationId xmlns:a16="http://schemas.microsoft.com/office/drawing/2014/main" id="{1AF73846-79F6-4FF0-B4BD-F814CDDE12CE}"/>
              </a:ext>
            </a:extLst>
          </p:cNvPr>
          <p:cNvSpPr txBox="1"/>
          <p:nvPr/>
        </p:nvSpPr>
        <p:spPr>
          <a:xfrm>
            <a:off x="1065465" y="6203918"/>
            <a:ext cx="1143262" cy="553998"/>
          </a:xfrm>
          <a:prstGeom prst="rect">
            <a:avLst/>
          </a:prstGeom>
          <a:noFill/>
        </p:spPr>
        <p:txBody>
          <a:bodyPr wrap="none" rtlCol="0">
            <a:spAutoFit/>
          </a:bodyPr>
          <a:lstStyle/>
          <a:p>
            <a:r>
              <a:rPr lang="en-US" sz="3000" dirty="0">
                <a:latin typeface="Comic Sans MS" panose="030F0702030302020204" pitchFamily="66" charset="0"/>
              </a:rPr>
              <a:t>otter</a:t>
            </a:r>
          </a:p>
        </p:txBody>
      </p:sp>
      <p:sp>
        <p:nvSpPr>
          <p:cNvPr id="7" name="TextBox 6">
            <a:extLst>
              <a:ext uri="{FF2B5EF4-FFF2-40B4-BE49-F238E27FC236}">
                <a16:creationId xmlns:a16="http://schemas.microsoft.com/office/drawing/2014/main" id="{A65DE08B-F815-4D3C-A275-8EAB2823F868}"/>
              </a:ext>
            </a:extLst>
          </p:cNvPr>
          <p:cNvSpPr txBox="1"/>
          <p:nvPr/>
        </p:nvSpPr>
        <p:spPr>
          <a:xfrm>
            <a:off x="6425520" y="6203918"/>
            <a:ext cx="1467068" cy="553998"/>
          </a:xfrm>
          <a:prstGeom prst="rect">
            <a:avLst/>
          </a:prstGeom>
          <a:noFill/>
        </p:spPr>
        <p:txBody>
          <a:bodyPr wrap="none" rtlCol="0">
            <a:spAutoFit/>
          </a:bodyPr>
          <a:lstStyle/>
          <a:p>
            <a:r>
              <a:rPr lang="en-US" sz="3000" dirty="0">
                <a:latin typeface="Comic Sans MS" panose="030F0702030302020204" pitchFamily="66" charset="0"/>
              </a:rPr>
              <a:t>ostrich</a:t>
            </a:r>
          </a:p>
        </p:txBody>
      </p:sp>
      <p:pic>
        <p:nvPicPr>
          <p:cNvPr id="8" name="Picture 2">
            <a:extLst>
              <a:ext uri="{FF2B5EF4-FFF2-40B4-BE49-F238E27FC236}">
                <a16:creationId xmlns:a16="http://schemas.microsoft.com/office/drawing/2014/main" id="{DC621FA6-446F-4832-BAA1-2D20833E6D30}"/>
              </a:ext>
            </a:extLst>
          </p:cNvPr>
          <p:cNvPicPr>
            <a:picLocks noChangeAspect="1" noChangeArrowheads="1"/>
          </p:cNvPicPr>
          <p:nvPr/>
        </p:nvPicPr>
        <p:blipFill>
          <a:blip r:embed="rId3"/>
          <a:srcRect/>
          <a:stretch/>
        </p:blipFill>
        <p:spPr bwMode="auto">
          <a:xfrm>
            <a:off x="933640" y="398220"/>
            <a:ext cx="1677171" cy="2465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A6AE2BE-593F-498F-884D-0A274C991744}"/>
              </a:ext>
            </a:extLst>
          </p:cNvPr>
          <p:cNvPicPr>
            <a:picLocks noChangeAspect="1" noChangeArrowheads="1"/>
          </p:cNvPicPr>
          <p:nvPr/>
        </p:nvPicPr>
        <p:blipFill>
          <a:blip r:embed="rId4"/>
          <a:srcRect/>
          <a:stretch/>
        </p:blipFill>
        <p:spPr bwMode="auto">
          <a:xfrm>
            <a:off x="6006016" y="1199518"/>
            <a:ext cx="2846965" cy="12909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9D299F1F-529F-43D7-BB3B-73EC0511FB8C}"/>
              </a:ext>
            </a:extLst>
          </p:cNvPr>
          <p:cNvPicPr>
            <a:picLocks noChangeAspect="1" noChangeArrowheads="1"/>
          </p:cNvPicPr>
          <p:nvPr/>
        </p:nvPicPr>
        <p:blipFill>
          <a:blip r:embed="rId5"/>
          <a:srcRect/>
          <a:stretch/>
        </p:blipFill>
        <p:spPr bwMode="auto">
          <a:xfrm>
            <a:off x="445215" y="4912621"/>
            <a:ext cx="2581338" cy="10166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2CDB8A5-F866-44B4-BA70-BEDA8B66CA22}"/>
              </a:ext>
            </a:extLst>
          </p:cNvPr>
          <p:cNvPicPr>
            <a:picLocks noChangeAspect="1" noChangeArrowheads="1"/>
          </p:cNvPicPr>
          <p:nvPr/>
        </p:nvPicPr>
        <p:blipFill>
          <a:blip r:embed="rId6"/>
          <a:srcRect/>
          <a:stretch/>
        </p:blipFill>
        <p:spPr bwMode="auto">
          <a:xfrm>
            <a:off x="6303367" y="3611359"/>
            <a:ext cx="1849161" cy="260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339002" y="411082"/>
            <a:ext cx="8229600" cy="1143000"/>
          </a:xfrm>
        </p:spPr>
        <p:txBody>
          <a:bodyPr>
            <a:normAutofit fontScale="90000"/>
          </a:bodyPr>
          <a:lstStyle/>
          <a:p>
            <a:r>
              <a:rPr lang="en-US" dirty="0">
                <a:latin typeface="Comic Sans MS" panose="030F0702030302020204" pitchFamily="66" charset="0"/>
              </a:rPr>
              <a:t>Parts of a Book</a:t>
            </a:r>
            <a:br>
              <a:rPr lang="en-US" dirty="0">
                <a:latin typeface="Comic Sans MS" panose="030F0702030302020204" pitchFamily="66" charset="0"/>
              </a:rPr>
            </a:br>
            <a:endParaRPr lang="en-US" dirty="0">
              <a:latin typeface="Comic Sans MS" panose="030F0702030302020204" pitchFamily="66" charset="0"/>
            </a:endParaRPr>
          </a:p>
        </p:txBody>
      </p:sp>
      <p:pic>
        <p:nvPicPr>
          <p:cNvPr id="16" name="Picture 4">
            <a:extLst>
              <a:ext uri="{FF2B5EF4-FFF2-40B4-BE49-F238E27FC236}">
                <a16:creationId xmlns:a16="http://schemas.microsoft.com/office/drawing/2014/main" id="{710EC7FC-F06B-4E05-A7C9-1F2C46090EEC}"/>
              </a:ext>
            </a:extLst>
          </p:cNvPr>
          <p:cNvPicPr>
            <a:picLocks noChangeAspect="1" noChangeArrowheads="1"/>
          </p:cNvPicPr>
          <p:nvPr/>
        </p:nvPicPr>
        <p:blipFill>
          <a:blip r:embed="rId3"/>
          <a:srcRect/>
          <a:stretch/>
        </p:blipFill>
        <p:spPr bwMode="auto">
          <a:xfrm>
            <a:off x="2960366" y="1671590"/>
            <a:ext cx="2867860" cy="28678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76EB6D0-F910-4E51-BC23-E45AEBE78CA0}"/>
              </a:ext>
            </a:extLst>
          </p:cNvPr>
          <p:cNvSpPr txBox="1"/>
          <p:nvPr/>
        </p:nvSpPr>
        <p:spPr>
          <a:xfrm>
            <a:off x="3712319" y="1482903"/>
            <a:ext cx="2135521" cy="553998"/>
          </a:xfrm>
          <a:prstGeom prst="rect">
            <a:avLst/>
          </a:prstGeom>
          <a:noFill/>
        </p:spPr>
        <p:txBody>
          <a:bodyPr wrap="none" rtlCol="0">
            <a:spAutoFit/>
          </a:bodyPr>
          <a:lstStyle/>
          <a:p>
            <a:r>
              <a:rPr lang="en-US" sz="3000" dirty="0">
                <a:solidFill>
                  <a:srgbClr val="003399"/>
                </a:solidFill>
                <a:latin typeface="Comic Sans MS" panose="030F0702030302020204" pitchFamily="66" charset="0"/>
              </a:rPr>
              <a:t>Book cover</a:t>
            </a:r>
          </a:p>
        </p:txBody>
      </p:sp>
      <p:pic>
        <p:nvPicPr>
          <p:cNvPr id="7" name="Picture 2">
            <a:extLst>
              <a:ext uri="{FF2B5EF4-FFF2-40B4-BE49-F238E27FC236}">
                <a16:creationId xmlns:a16="http://schemas.microsoft.com/office/drawing/2014/main" id="{42DC1CF3-97C7-4051-A887-C26014E35E42}"/>
              </a:ext>
            </a:extLst>
          </p:cNvPr>
          <p:cNvPicPr>
            <a:picLocks noChangeAspect="1" noChangeArrowheads="1"/>
          </p:cNvPicPr>
          <p:nvPr/>
        </p:nvPicPr>
        <p:blipFill>
          <a:blip r:embed="rId4"/>
          <a:srcRect/>
          <a:stretch/>
        </p:blipFill>
        <p:spPr bwMode="auto">
          <a:xfrm>
            <a:off x="1527547" y="2201862"/>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6981F623-BC20-4923-9E7F-ACBBDC381D56}"/>
              </a:ext>
            </a:extLst>
          </p:cNvPr>
          <p:cNvSpPr/>
          <p:nvPr/>
        </p:nvSpPr>
        <p:spPr>
          <a:xfrm>
            <a:off x="1796763" y="2465846"/>
            <a:ext cx="5230057" cy="3634505"/>
          </a:xfrm>
          <a:prstGeom prst="roundRect">
            <a:avLst/>
          </a:prstGeom>
          <a:noFill/>
          <a:ln w="1270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C8BD96C-0587-4E75-A3EE-25D5A85B7773}"/>
              </a:ext>
            </a:extLst>
          </p:cNvPr>
          <p:cNvCxnSpPr>
            <a:cxnSpLocks/>
          </p:cNvCxnSpPr>
          <p:nvPr/>
        </p:nvCxnSpPr>
        <p:spPr>
          <a:xfrm flipH="1">
            <a:off x="3989082" y="2061612"/>
            <a:ext cx="218673" cy="70625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6042569E-0C24-4813-B20B-83ACE460F478}"/>
              </a:ext>
            </a:extLst>
          </p:cNvPr>
          <p:cNvSpPr/>
          <p:nvPr/>
        </p:nvSpPr>
        <p:spPr>
          <a:xfrm>
            <a:off x="4453801" y="2554576"/>
            <a:ext cx="2893435" cy="110717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3B6D5781-7E26-426D-A21D-15E58C4DA706}"/>
              </a:ext>
            </a:extLst>
          </p:cNvPr>
          <p:cNvCxnSpPr/>
          <p:nvPr/>
        </p:nvCxnSpPr>
        <p:spPr>
          <a:xfrm flipH="1">
            <a:off x="6961695" y="1845271"/>
            <a:ext cx="411480" cy="126024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59EAAE4-CDF8-455F-9D2E-D4FE5B1A2230}"/>
              </a:ext>
            </a:extLst>
          </p:cNvPr>
          <p:cNvSpPr txBox="1"/>
          <p:nvPr/>
        </p:nvSpPr>
        <p:spPr>
          <a:xfrm>
            <a:off x="6711196" y="1338832"/>
            <a:ext cx="2604668" cy="553998"/>
          </a:xfrm>
          <a:prstGeom prst="rect">
            <a:avLst/>
          </a:prstGeom>
          <a:noFill/>
        </p:spPr>
        <p:txBody>
          <a:bodyPr wrap="square" rtlCol="0">
            <a:spAutoFit/>
          </a:bodyPr>
          <a:lstStyle/>
          <a:p>
            <a:r>
              <a:rPr lang="en-US" sz="3000" dirty="0">
                <a:solidFill>
                  <a:srgbClr val="003399"/>
                </a:solidFill>
                <a:latin typeface="Comic Sans MS" panose="030F0702030302020204" pitchFamily="66" charset="0"/>
              </a:rPr>
              <a:t>Title</a:t>
            </a:r>
          </a:p>
        </p:txBody>
      </p:sp>
      <p:sp>
        <p:nvSpPr>
          <p:cNvPr id="49" name="TextBox 48">
            <a:extLst>
              <a:ext uri="{FF2B5EF4-FFF2-40B4-BE49-F238E27FC236}">
                <a16:creationId xmlns:a16="http://schemas.microsoft.com/office/drawing/2014/main" id="{D481C7C5-081C-43D9-AFD8-140639C8A59C}"/>
              </a:ext>
            </a:extLst>
          </p:cNvPr>
          <p:cNvSpPr txBox="1"/>
          <p:nvPr/>
        </p:nvSpPr>
        <p:spPr>
          <a:xfrm>
            <a:off x="7001874" y="4689170"/>
            <a:ext cx="1457450" cy="553998"/>
          </a:xfrm>
          <a:prstGeom prst="rect">
            <a:avLst/>
          </a:prstGeom>
          <a:noFill/>
        </p:spPr>
        <p:txBody>
          <a:bodyPr wrap="none" rtlCol="0">
            <a:spAutoFit/>
          </a:bodyPr>
          <a:lstStyle/>
          <a:p>
            <a:r>
              <a:rPr lang="en-US" sz="3000" dirty="0">
                <a:solidFill>
                  <a:srgbClr val="003399"/>
                </a:solidFill>
                <a:latin typeface="Comic Sans MS" panose="030F0702030302020204" pitchFamily="66" charset="0"/>
              </a:rPr>
              <a:t>Author</a:t>
            </a:r>
          </a:p>
        </p:txBody>
      </p:sp>
      <p:sp>
        <p:nvSpPr>
          <p:cNvPr id="51" name="Oval 50">
            <a:extLst>
              <a:ext uri="{FF2B5EF4-FFF2-40B4-BE49-F238E27FC236}">
                <a16:creationId xmlns:a16="http://schemas.microsoft.com/office/drawing/2014/main" id="{C4129E70-3706-45F8-9449-FA8521E966DF}"/>
              </a:ext>
            </a:extLst>
          </p:cNvPr>
          <p:cNvSpPr/>
          <p:nvPr/>
        </p:nvSpPr>
        <p:spPr>
          <a:xfrm>
            <a:off x="5293888" y="3518386"/>
            <a:ext cx="1457450" cy="591331"/>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0C0DEDB5-074E-4719-BF72-2BED5D074059}"/>
              </a:ext>
            </a:extLst>
          </p:cNvPr>
          <p:cNvCxnSpPr>
            <a:cxnSpLocks/>
          </p:cNvCxnSpPr>
          <p:nvPr/>
        </p:nvCxnSpPr>
        <p:spPr>
          <a:xfrm flipH="1" flipV="1">
            <a:off x="6543275" y="3932950"/>
            <a:ext cx="691609" cy="82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6"/>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4" grpId="0" animBg="1"/>
      <p:bldP spid="24" grpId="1" animBg="1"/>
      <p:bldP spid="41" grpId="0" animBg="1"/>
      <p:bldP spid="41" grpId="1" animBg="1"/>
      <p:bldP spid="44" grpId="0"/>
      <p:bldP spid="44" grpId="1"/>
      <p:bldP spid="49" grpId="0"/>
      <p:bldP spid="49" grpId="1"/>
      <p:bldP spid="51" grpId="0" animBg="1"/>
      <p:bldP spid="5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6696978" y="-246062"/>
            <a:ext cx="3599234" cy="930221"/>
          </a:xfrm>
        </p:spPr>
        <p:txBody>
          <a:bodyPr>
            <a:normAutofit fontScale="90000"/>
          </a:bodyPr>
          <a:lstStyle/>
          <a:p>
            <a:br>
              <a:rPr lang="en-US" dirty="0">
                <a:latin typeface="Comic Sans MS" panose="030F0702030302020204" pitchFamily="66" charset="0"/>
                <a:ea typeface="Calibri" panose="020F0502020204030204" pitchFamily="34" charset="0"/>
                <a:cs typeface="Times New Roman" panose="02020603050405020304" pitchFamily="18"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7F3EEB0B-3669-4745-8EC2-18B8ED920F1C}"/>
              </a:ext>
            </a:extLst>
          </p:cNvPr>
          <p:cNvSpPr txBox="1"/>
          <p:nvPr/>
        </p:nvSpPr>
        <p:spPr>
          <a:xfrm>
            <a:off x="982716" y="549208"/>
            <a:ext cx="7178568" cy="861774"/>
          </a:xfrm>
          <a:prstGeom prst="rect">
            <a:avLst/>
          </a:prstGeom>
          <a:noFill/>
        </p:spPr>
        <p:txBody>
          <a:bodyPr wrap="none" rtlCol="0">
            <a:spAutoFit/>
          </a:bodyPr>
          <a:lstStyle/>
          <a:p>
            <a:r>
              <a:rPr lang="en-US" sz="5000" dirty="0">
                <a:solidFill>
                  <a:srgbClr val="003399"/>
                </a:solidFill>
                <a:latin typeface="Comic Sans MS" panose="030F0702030302020204" pitchFamily="66" charset="0"/>
              </a:rPr>
              <a:t>Let’s Use Picture Clues!</a:t>
            </a:r>
          </a:p>
        </p:txBody>
      </p:sp>
      <p:pic>
        <p:nvPicPr>
          <p:cNvPr id="5" name="Picture 2">
            <a:extLst>
              <a:ext uri="{FF2B5EF4-FFF2-40B4-BE49-F238E27FC236}">
                <a16:creationId xmlns:a16="http://schemas.microsoft.com/office/drawing/2014/main" id="{C9B41482-220E-49CB-8523-4AD22977FE6E}"/>
              </a:ext>
            </a:extLst>
          </p:cNvPr>
          <p:cNvPicPr>
            <a:picLocks noChangeAspect="1" noChangeArrowheads="1"/>
          </p:cNvPicPr>
          <p:nvPr/>
        </p:nvPicPr>
        <p:blipFill>
          <a:blip r:embed="rId3"/>
          <a:srcRect/>
          <a:stretch/>
        </p:blipFill>
        <p:spPr bwMode="auto">
          <a:xfrm>
            <a:off x="2087335" y="1493804"/>
            <a:ext cx="4969329" cy="496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4" name="TextBox 13">
            <a:extLst>
              <a:ext uri="{FF2B5EF4-FFF2-40B4-BE49-F238E27FC236}">
                <a16:creationId xmlns:a16="http://schemas.microsoft.com/office/drawing/2014/main" id="{E6D31D0C-04DC-4AB4-9833-8325458C541C}"/>
              </a:ext>
            </a:extLst>
          </p:cNvPr>
          <p:cNvSpPr txBox="1"/>
          <p:nvPr/>
        </p:nvSpPr>
        <p:spPr>
          <a:xfrm>
            <a:off x="1676400" y="415251"/>
            <a:ext cx="6335485" cy="861774"/>
          </a:xfrm>
          <a:prstGeom prst="rect">
            <a:avLst/>
          </a:prstGeom>
          <a:noFill/>
        </p:spPr>
        <p:txBody>
          <a:bodyPr wrap="square">
            <a:spAutoFit/>
          </a:bodyPr>
          <a:lstStyle/>
          <a:p>
            <a:r>
              <a:rPr lang="en-US" sz="5000" dirty="0">
                <a:solidFill>
                  <a:srgbClr val="003399"/>
                </a:solidFill>
              </a:rPr>
              <a:t>Create Your Own Cover</a:t>
            </a:r>
          </a:p>
        </p:txBody>
      </p:sp>
      <p:pic>
        <p:nvPicPr>
          <p:cNvPr id="11" name="Picture 2">
            <a:extLst>
              <a:ext uri="{FF2B5EF4-FFF2-40B4-BE49-F238E27FC236}">
                <a16:creationId xmlns:a16="http://schemas.microsoft.com/office/drawing/2014/main" id="{9BAE808E-586E-4116-874A-66DBA174F421}"/>
              </a:ext>
            </a:extLst>
          </p:cNvPr>
          <p:cNvPicPr>
            <a:picLocks noChangeAspect="1" noChangeArrowheads="1"/>
          </p:cNvPicPr>
          <p:nvPr/>
        </p:nvPicPr>
        <p:blipFill>
          <a:blip r:embed="rId3"/>
          <a:srcRect/>
          <a:stretch/>
        </p:blipFill>
        <p:spPr bwMode="auto">
          <a:xfrm>
            <a:off x="1423307" y="1700030"/>
            <a:ext cx="6297386" cy="463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1" name="TextBox 10">
            <a:extLst>
              <a:ext uri="{FF2B5EF4-FFF2-40B4-BE49-F238E27FC236}">
                <a16:creationId xmlns:a16="http://schemas.microsoft.com/office/drawing/2014/main" id="{49779FA6-5710-459E-8E27-2686FDCD88FF}"/>
              </a:ext>
            </a:extLst>
          </p:cNvPr>
          <p:cNvSpPr txBox="1"/>
          <p:nvPr/>
        </p:nvSpPr>
        <p:spPr>
          <a:xfrm>
            <a:off x="1175655" y="577039"/>
            <a:ext cx="67926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Sight Word Activity </a:t>
            </a:r>
            <a:endParaRPr lang="en-US" sz="5000" dirty="0">
              <a:solidFill>
                <a:srgbClr val="003399"/>
              </a:solidFill>
            </a:endParaRPr>
          </a:p>
        </p:txBody>
      </p:sp>
      <p:sp>
        <p:nvSpPr>
          <p:cNvPr id="3" name="TextBox 2">
            <a:extLst>
              <a:ext uri="{FF2B5EF4-FFF2-40B4-BE49-F238E27FC236}">
                <a16:creationId xmlns:a16="http://schemas.microsoft.com/office/drawing/2014/main" id="{5F31309E-30C1-4030-9DC1-582E324FD9A5}"/>
              </a:ext>
            </a:extLst>
          </p:cNvPr>
          <p:cNvSpPr txBox="1"/>
          <p:nvPr/>
        </p:nvSpPr>
        <p:spPr>
          <a:xfrm>
            <a:off x="3961892" y="1787576"/>
            <a:ext cx="1117614" cy="861774"/>
          </a:xfrm>
          <a:prstGeom prst="rect">
            <a:avLst/>
          </a:prstGeom>
          <a:noFill/>
        </p:spPr>
        <p:txBody>
          <a:bodyPr wrap="none" rtlCol="0">
            <a:spAutoFit/>
          </a:bodyPr>
          <a:lstStyle/>
          <a:p>
            <a:r>
              <a:rPr lang="en-US" sz="5000" dirty="0">
                <a:latin typeface="Comic Sans MS" panose="030F0702030302020204" pitchFamily="66" charset="0"/>
              </a:rPr>
              <a:t>did</a:t>
            </a:r>
          </a:p>
        </p:txBody>
      </p:sp>
      <p:sp>
        <p:nvSpPr>
          <p:cNvPr id="4" name="TextBox 3">
            <a:extLst>
              <a:ext uri="{FF2B5EF4-FFF2-40B4-BE49-F238E27FC236}">
                <a16:creationId xmlns:a16="http://schemas.microsoft.com/office/drawing/2014/main" id="{52651692-EB75-4730-BF78-7215F79E41AF}"/>
              </a:ext>
            </a:extLst>
          </p:cNvPr>
          <p:cNvSpPr txBox="1"/>
          <p:nvPr/>
        </p:nvSpPr>
        <p:spPr>
          <a:xfrm>
            <a:off x="3961892" y="2998113"/>
            <a:ext cx="1500855" cy="861774"/>
          </a:xfrm>
          <a:prstGeom prst="rect">
            <a:avLst/>
          </a:prstGeom>
          <a:noFill/>
        </p:spPr>
        <p:txBody>
          <a:bodyPr wrap="square" rtlCol="0">
            <a:spAutoFit/>
          </a:bodyPr>
          <a:lstStyle/>
          <a:p>
            <a:r>
              <a:rPr lang="en-US" sz="5000" dirty="0">
                <a:latin typeface="Comic Sans MS" panose="030F0702030302020204" pitchFamily="66" charset="0"/>
              </a:rPr>
              <a:t>eat</a:t>
            </a:r>
          </a:p>
        </p:txBody>
      </p:sp>
      <p:sp>
        <p:nvSpPr>
          <p:cNvPr id="5" name="TextBox 4">
            <a:extLst>
              <a:ext uri="{FF2B5EF4-FFF2-40B4-BE49-F238E27FC236}">
                <a16:creationId xmlns:a16="http://schemas.microsoft.com/office/drawing/2014/main" id="{0A4DE72A-91EE-4252-9280-01CA4FD5CE27}"/>
              </a:ext>
            </a:extLst>
          </p:cNvPr>
          <p:cNvSpPr txBox="1"/>
          <p:nvPr/>
        </p:nvSpPr>
        <p:spPr>
          <a:xfrm>
            <a:off x="3989145" y="4351636"/>
            <a:ext cx="1165704" cy="861774"/>
          </a:xfrm>
          <a:prstGeom prst="rect">
            <a:avLst/>
          </a:prstGeom>
          <a:noFill/>
        </p:spPr>
        <p:txBody>
          <a:bodyPr wrap="none" rtlCol="0">
            <a:spAutoFit/>
          </a:bodyPr>
          <a:lstStyle/>
          <a:p>
            <a:r>
              <a:rPr lang="en-US" sz="5000" dirty="0">
                <a:latin typeface="Comic Sans MS" panose="030F0702030302020204" pitchFamily="66" charset="0"/>
              </a:rPr>
              <a:t>ate</a:t>
            </a:r>
          </a:p>
        </p:txBody>
      </p:sp>
    </p:spTree>
    <p:extLst>
      <p:ext uri="{BB962C8B-B14F-4D97-AF65-F5344CB8AC3E}">
        <p14:creationId xmlns:p14="http://schemas.microsoft.com/office/powerpoint/2010/main" val="2400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1" name="TextBox 10">
            <a:extLst>
              <a:ext uri="{FF2B5EF4-FFF2-40B4-BE49-F238E27FC236}">
                <a16:creationId xmlns:a16="http://schemas.microsoft.com/office/drawing/2014/main" id="{49779FA6-5710-459E-8E27-2686FDCD88FF}"/>
              </a:ext>
            </a:extLst>
          </p:cNvPr>
          <p:cNvSpPr txBox="1"/>
          <p:nvPr/>
        </p:nvSpPr>
        <p:spPr>
          <a:xfrm>
            <a:off x="2590797" y="511060"/>
            <a:ext cx="67926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Sight Words</a:t>
            </a:r>
            <a:endParaRPr lang="en-US" sz="5000" dirty="0">
              <a:solidFill>
                <a:srgbClr val="003399"/>
              </a:solidFill>
            </a:endParaRPr>
          </a:p>
        </p:txBody>
      </p:sp>
      <p:sp>
        <p:nvSpPr>
          <p:cNvPr id="8" name="TextBox 7">
            <a:extLst>
              <a:ext uri="{FF2B5EF4-FFF2-40B4-BE49-F238E27FC236}">
                <a16:creationId xmlns:a16="http://schemas.microsoft.com/office/drawing/2014/main" id="{7E371B7E-9B98-4ECA-9E97-0688F4BBCE67}"/>
              </a:ext>
            </a:extLst>
          </p:cNvPr>
          <p:cNvSpPr txBox="1"/>
          <p:nvPr/>
        </p:nvSpPr>
        <p:spPr>
          <a:xfrm>
            <a:off x="2381336" y="2426363"/>
            <a:ext cx="4660250" cy="707886"/>
          </a:xfrm>
          <a:prstGeom prst="rect">
            <a:avLst/>
          </a:prstGeom>
          <a:noFill/>
        </p:spPr>
        <p:txBody>
          <a:bodyPr wrap="none" rtlCol="0">
            <a:spAutoFit/>
          </a:bodyPr>
          <a:lstStyle/>
          <a:p>
            <a:r>
              <a:rPr lang="en-US" sz="4000" dirty="0">
                <a:latin typeface="Comic Sans MS" panose="030F0702030302020204" pitchFamily="66" charset="0"/>
              </a:rPr>
              <a:t>I </a:t>
            </a:r>
            <a:r>
              <a:rPr lang="en-US" sz="4000" u="sng" dirty="0">
                <a:latin typeface="Comic Sans MS" panose="030F0702030302020204" pitchFamily="66" charset="0"/>
              </a:rPr>
              <a:t>ate</a:t>
            </a:r>
            <a:r>
              <a:rPr lang="en-US" sz="4000" dirty="0">
                <a:latin typeface="Comic Sans MS" panose="030F0702030302020204" pitchFamily="66" charset="0"/>
              </a:rPr>
              <a:t> the              .</a:t>
            </a:r>
          </a:p>
        </p:txBody>
      </p:sp>
      <p:sp>
        <p:nvSpPr>
          <p:cNvPr id="3" name="TextBox 2">
            <a:extLst>
              <a:ext uri="{FF2B5EF4-FFF2-40B4-BE49-F238E27FC236}">
                <a16:creationId xmlns:a16="http://schemas.microsoft.com/office/drawing/2014/main" id="{4722B0A6-B601-47E7-ADE2-628C32AA9B19}"/>
              </a:ext>
            </a:extLst>
          </p:cNvPr>
          <p:cNvSpPr txBox="1"/>
          <p:nvPr/>
        </p:nvSpPr>
        <p:spPr>
          <a:xfrm>
            <a:off x="1740629" y="4898144"/>
            <a:ext cx="6447599" cy="707886"/>
          </a:xfrm>
          <a:prstGeom prst="rect">
            <a:avLst/>
          </a:prstGeom>
          <a:noFill/>
        </p:spPr>
        <p:txBody>
          <a:bodyPr wrap="none" rtlCol="0">
            <a:spAutoFit/>
          </a:bodyPr>
          <a:lstStyle/>
          <a:p>
            <a:r>
              <a:rPr lang="en-US" sz="4000" u="sng" dirty="0">
                <a:latin typeface="Comic Sans MS" panose="030F0702030302020204" pitchFamily="66" charset="0"/>
              </a:rPr>
              <a:t>Did</a:t>
            </a:r>
            <a:r>
              <a:rPr lang="en-US" sz="4000" dirty="0">
                <a:latin typeface="Comic Sans MS" panose="030F0702030302020204" pitchFamily="66" charset="0"/>
              </a:rPr>
              <a:t> you </a:t>
            </a:r>
            <a:r>
              <a:rPr lang="en-US" sz="4000" u="sng" dirty="0">
                <a:latin typeface="Comic Sans MS" panose="030F0702030302020204" pitchFamily="66" charset="0"/>
              </a:rPr>
              <a:t>eat</a:t>
            </a:r>
            <a:r>
              <a:rPr lang="en-US" sz="4000" dirty="0">
                <a:latin typeface="Comic Sans MS" panose="030F0702030302020204" pitchFamily="66" charset="0"/>
              </a:rPr>
              <a:t> the               ?</a:t>
            </a:r>
            <a:endParaRPr lang="en-US" sz="4000" u="sng" dirty="0">
              <a:latin typeface="Comic Sans MS" panose="030F0702030302020204" pitchFamily="66" charset="0"/>
            </a:endParaRPr>
          </a:p>
        </p:txBody>
      </p:sp>
      <p:pic>
        <p:nvPicPr>
          <p:cNvPr id="5" name="Picture 2">
            <a:extLst>
              <a:ext uri="{FF2B5EF4-FFF2-40B4-BE49-F238E27FC236}">
                <a16:creationId xmlns:a16="http://schemas.microsoft.com/office/drawing/2014/main" id="{44341383-ADBA-445B-8A8F-FDBD0F2781BA}"/>
              </a:ext>
            </a:extLst>
          </p:cNvPr>
          <p:cNvPicPr>
            <a:picLocks noChangeAspect="1" noChangeArrowheads="1"/>
          </p:cNvPicPr>
          <p:nvPr/>
        </p:nvPicPr>
        <p:blipFill>
          <a:blip r:embed="rId3"/>
          <a:srcRect/>
          <a:stretch/>
        </p:blipFill>
        <p:spPr bwMode="auto">
          <a:xfrm>
            <a:off x="4572000" y="1278923"/>
            <a:ext cx="1724708" cy="1717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A1391C-1D34-48B7-9068-A29DE55CCAE1}"/>
              </a:ext>
            </a:extLst>
          </p:cNvPr>
          <p:cNvSpPr txBox="1"/>
          <p:nvPr/>
        </p:nvSpPr>
        <p:spPr>
          <a:xfrm>
            <a:off x="4788137" y="2904534"/>
            <a:ext cx="1479892" cy="553998"/>
          </a:xfrm>
          <a:prstGeom prst="rect">
            <a:avLst/>
          </a:prstGeom>
          <a:noFill/>
        </p:spPr>
        <p:txBody>
          <a:bodyPr wrap="none" rtlCol="0">
            <a:spAutoFit/>
          </a:bodyPr>
          <a:lstStyle/>
          <a:p>
            <a:r>
              <a:rPr lang="en-US" sz="3000" dirty="0">
                <a:latin typeface="Comic Sans MS" panose="030F0702030302020204" pitchFamily="66" charset="0"/>
              </a:rPr>
              <a:t>orange.</a:t>
            </a:r>
          </a:p>
        </p:txBody>
      </p:sp>
      <p:pic>
        <p:nvPicPr>
          <p:cNvPr id="6148" name="Picture 4">
            <a:extLst>
              <a:ext uri="{FF2B5EF4-FFF2-40B4-BE49-F238E27FC236}">
                <a16:creationId xmlns:a16="http://schemas.microsoft.com/office/drawing/2014/main" id="{35EC8B71-F2FA-4468-AEE2-0F346404E20E}"/>
              </a:ext>
            </a:extLst>
          </p:cNvPr>
          <p:cNvPicPr>
            <a:picLocks noChangeAspect="1" noChangeArrowheads="1"/>
          </p:cNvPicPr>
          <p:nvPr/>
        </p:nvPicPr>
        <p:blipFill>
          <a:blip r:embed="rId4"/>
          <a:srcRect/>
          <a:stretch/>
        </p:blipFill>
        <p:spPr bwMode="auto">
          <a:xfrm>
            <a:off x="5434354" y="4004691"/>
            <a:ext cx="2047865" cy="1706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730CD3-4389-4866-B51A-5B40A2548522}"/>
              </a:ext>
            </a:extLst>
          </p:cNvPr>
          <p:cNvSpPr txBox="1"/>
          <p:nvPr/>
        </p:nvSpPr>
        <p:spPr>
          <a:xfrm>
            <a:off x="5751053" y="5357476"/>
            <a:ext cx="2581065" cy="553998"/>
          </a:xfrm>
          <a:prstGeom prst="rect">
            <a:avLst/>
          </a:prstGeom>
          <a:noFill/>
        </p:spPr>
        <p:txBody>
          <a:bodyPr wrap="square" rtlCol="0">
            <a:spAutoFit/>
          </a:bodyPr>
          <a:lstStyle/>
          <a:p>
            <a:r>
              <a:rPr lang="en-US" sz="3000" dirty="0">
                <a:latin typeface="Comic Sans MS" panose="030F0702030302020204" pitchFamily="66" charset="0"/>
              </a:rPr>
              <a:t>banana</a:t>
            </a:r>
          </a:p>
        </p:txBody>
      </p:sp>
    </p:spTree>
    <p:extLst>
      <p:ext uri="{BB962C8B-B14F-4D97-AF65-F5344CB8AC3E}">
        <p14:creationId xmlns:p14="http://schemas.microsoft.com/office/powerpoint/2010/main" val="2555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P spid="6" grpId="0"/>
      <p:bldP spid="6"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1465795" y="432555"/>
            <a:ext cx="6672134" cy="685465"/>
          </a:xfrm>
        </p:spPr>
        <p:txBody>
          <a:bodyPr>
            <a:normAutofit fontScale="90000"/>
          </a:bodyPr>
          <a:lstStyle/>
          <a:p>
            <a:r>
              <a:rPr lang="en-US" u="sng" dirty="0">
                <a:latin typeface="Comic Sans MS" panose="030F0702030302020204" pitchFamily="66" charset="0"/>
              </a:rPr>
              <a:t>Where are the Oranges?</a:t>
            </a:r>
            <a:endParaRPr lang="en-US" dirty="0">
              <a:latin typeface="Comic Sans MS" panose="030F0702030302020204" pitchFamily="66" charset="0"/>
            </a:endParaRPr>
          </a:p>
        </p:txBody>
      </p:sp>
      <p:pic>
        <p:nvPicPr>
          <p:cNvPr id="17" name="Picture 4">
            <a:extLst>
              <a:ext uri="{FF2B5EF4-FFF2-40B4-BE49-F238E27FC236}">
                <a16:creationId xmlns:a16="http://schemas.microsoft.com/office/drawing/2014/main" id="{3430E2B9-6456-4813-B56E-1D873E9EA07D}"/>
              </a:ext>
            </a:extLst>
          </p:cNvPr>
          <p:cNvPicPr>
            <a:picLocks noChangeAspect="1" noChangeArrowheads="1"/>
          </p:cNvPicPr>
          <p:nvPr/>
        </p:nvPicPr>
        <p:blipFill>
          <a:blip r:embed="rId3"/>
          <a:srcRect/>
          <a:stretch/>
        </p:blipFill>
        <p:spPr bwMode="auto">
          <a:xfrm>
            <a:off x="287195" y="1274940"/>
            <a:ext cx="4343400" cy="4696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842AB1-D08A-4D66-8047-11662D086C8D}"/>
              </a:ext>
            </a:extLst>
          </p:cNvPr>
          <p:cNvPicPr>
            <a:picLocks noChangeAspect="1" noChangeArrowheads="1"/>
          </p:cNvPicPr>
          <p:nvPr/>
        </p:nvPicPr>
        <p:blipFill>
          <a:blip r:embed="rId4"/>
          <a:srcRect/>
          <a:stretch/>
        </p:blipFill>
        <p:spPr bwMode="auto">
          <a:xfrm>
            <a:off x="4630595" y="3194342"/>
            <a:ext cx="3867892" cy="288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16797</TotalTime>
  <Words>1816</Words>
  <Application>Microsoft Office PowerPoint</Application>
  <PresentationFormat>On-screen Show (4:3)</PresentationFormat>
  <Paragraphs>189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Roboto</vt:lpstr>
      <vt:lpstr>Office Theme</vt:lpstr>
      <vt:lpstr>Letter and Phonics of the Week</vt:lpstr>
      <vt:lpstr>Oo </vt:lpstr>
      <vt:lpstr>PowerPoint Presentation</vt:lpstr>
      <vt:lpstr>Parts of a Book </vt:lpstr>
      <vt:lpstr> </vt:lpstr>
      <vt:lpstr> </vt:lpstr>
      <vt:lpstr> </vt:lpstr>
      <vt:lpstr> </vt:lpstr>
      <vt:lpstr>Where are the Oranges?</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441</cp:revision>
  <cp:lastPrinted>2021-07-09T21:38:24Z</cp:lastPrinted>
  <dcterms:created xsi:type="dcterms:W3CDTF">2012-04-20T18:25:02Z</dcterms:created>
  <dcterms:modified xsi:type="dcterms:W3CDTF">2021-08-12T15:13:27Z</dcterms:modified>
</cp:coreProperties>
</file>