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344" r:id="rId2"/>
    <p:sldId id="345" r:id="rId3"/>
    <p:sldId id="353" r:id="rId4"/>
    <p:sldId id="348" r:id="rId5"/>
    <p:sldId id="347" r:id="rId6"/>
    <p:sldId id="349" r:id="rId7"/>
    <p:sldId id="356" r:id="rId8"/>
    <p:sldId id="357" r:id="rId9"/>
    <p:sldId id="351" r:id="rId10"/>
    <p:sldId id="352" r:id="rId11"/>
  </p:sldIdLst>
  <p:sldSz cx="9144000" cy="6858000" type="screen4x3"/>
  <p:notesSz cx="6858000" cy="9144000"/>
  <p:custDataLst>
    <p:tags r:id="rId1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rri Whalen" initials="TW" lastIdx="10" clrIdx="0">
    <p:extLst>
      <p:ext uri="{19B8F6BF-5375-455C-9EA6-DF929625EA0E}">
        <p15:presenceInfo xmlns:p15="http://schemas.microsoft.com/office/powerpoint/2012/main" userId="S::twhalen@accelerate-academy.net::75a90bc9-9581-4a2a-8289-5fbb35d1163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D60093"/>
    <a:srgbClr val="283B80"/>
    <a:srgbClr val="3B7ABE"/>
    <a:srgbClr val="182C6F"/>
    <a:srgbClr val="FCFCFC"/>
    <a:srgbClr val="000064"/>
    <a:srgbClr val="FF9627"/>
    <a:srgbClr val="9D6D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4" autoAdjust="0"/>
    <p:restoredTop sz="61781" autoAdjust="0"/>
  </p:normalViewPr>
  <p:slideViewPr>
    <p:cSldViewPr snapToGrid="0" snapToObjects="1">
      <p:cViewPr varScale="1">
        <p:scale>
          <a:sx n="70" d="100"/>
          <a:sy n="70" d="100"/>
        </p:scale>
        <p:origin x="270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5" d="100"/>
          <a:sy n="55" d="100"/>
        </p:scale>
        <p:origin x="288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A8D203-957B-4E0D-BFEF-AC11BFDF7A2F}" type="datetimeFigureOut">
              <a:rPr lang="en-US" smtClean="0"/>
              <a:t>8/12/2021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13B794-5A4F-4F47-9EB8-2D6C2FE8D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666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Tell the student that we are going to review the letter Rr, work on word families, review the sight words from this week and complete a story retell for </a:t>
            </a:r>
            <a:r>
              <a:rPr lang="en-US" u="sng" dirty="0"/>
              <a:t>What Am I?</a:t>
            </a:r>
          </a:p>
          <a:p>
            <a:endParaRPr lang="en-US" u="sng" dirty="0"/>
          </a:p>
          <a:p>
            <a:r>
              <a:rPr lang="en-US" u="none" dirty="0"/>
              <a:t>Click to go to the next slide.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3B794-5A4F-4F47-9EB8-2D6C2FE8DF1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732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Ask – “Do you have any questions about anything that you learned in this lesson?”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3B794-5A4F-4F47-9EB8-2D6C2FE8DF1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536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Notes to Teacher: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Teacher: “Point to the letters on the screen.  “What letters are we talking about today?”  (Student will answer Rr.)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If student is struggling with this letter: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(Point to the uppercase R.)  “Uppercase R.  (Student repeats.)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(Point to the lowercase r.)  “Lowercase r.”  (Student repeats.)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Teacher: “What sound does the letter r make?” (/r/ like r in </a:t>
            </a:r>
            <a:r>
              <a:rPr lang="en-US" sz="1800" u="sng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ose.)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If student is struggling, teacher will model making the /r/ sound and have the student repeat: /r/ like in rose: /r/, /r/, /r/.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Teacher: “What pictures begin with the /r/ sound?”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show the rainbow– When it appears on the screen, ask, “What do you see?” When student responds “rainbow,” applaud his/her answer.  If student does not respond correctly, teacher will tell student that it is a rainbow.  Click to show the word “rainbow.”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show the next image – raccoon – When it appears on the screen, ask, “What do you see?” If student responds “raccoon,” applaud his/her answer.  If student does not respond correctly, teacher will tell student that it is raccoon.  Click to show the word “raccoon.”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show the final image –ruler- When it appears on the screen, ask, “What do you see?” If student responds “ruler,” applaud his/her answer.  If student does not respond correctly, teacher will tell student that it is ruler.  Click to show the word “ruler.”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 to go to the next slide.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3B794-5A4F-4F47-9EB8-2D6C2FE8DF1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5381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Notes to Teacher: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Teacher: “What letters do you see?”  (Rr.) If student says Rr, applaud his/her answer. 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If student is unsure, remind him/her by saying “uppercase R” and “lowercase r.”  (Student should repeat teacher.)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Teacher: “Tell me about the pictures you see that appear on the screen.”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Tx/>
              <a:buNone/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-Click to show a snake.  Ask: “What is this?”  (Snake.)  Applaud correct answer or assist in telling the correct name for the picture.  Click to show the word snake.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Tx/>
              <a:buNone/>
            </a:pPr>
            <a:endParaRPr lang="en-US" sz="18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Tx/>
              <a:buNone/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-Click to show a rain.  Ask: “What is this?”  (Rain.)  Applaud correct answer or assist in telling the correct name for the picture.  Click to show the word rain.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show the raincoat.  Ask: “What is this?”  (Raincoat.)  Applaud correct answer or assist in telling the correct name for the picture.  Click to show the word raincoat.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show a rabbit.  Ask: “What is this?”  (Rabbit.)  Applaud correct answer or assist in telling the correct name for the picture.  Click to show the word rabbit.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After identifying the pictures (snake, rain, raincoat and rabbit.) ask: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Teacher: “What pictures begin with the letter r?” (Rain, raincoat and rabbit begin with the letter r.  Snake does not begin with the letter r.) 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If student is struggling to name the pictures that begin with r, teacher will assist by saying each picture name and asking if it begins with /r/?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- “Snake – Does it begin with /r/?” (No.)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- “Rain – Does it begin with /r/?” (Yes.)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- “Raincoat - Does it begin with /r/?”   (Yes.)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- “Rabbit - Does it begin with /r/?” (Yes.)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take the picture of the snake off of the slide.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Teacher will applaud efforts of student. 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go to the next slide.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3B794-5A4F-4F47-9EB8-2D6C2FE8DF1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60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Notes to Teacher: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Teacher: “This week, we talked about word families.  What are word families?” (Word families are words that all end the same.)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Allow student the opportunity to read the word part of the house: -an.  Tell him/her that all words are going to end with -an.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-Click on to bring up a picture and a word.  Ask: “What does this say?” (m</a:t>
            </a:r>
            <a:r>
              <a:rPr lang="en-US" sz="1800" u="sng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an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.)  Applaud correct answer or encourage student to sound the word out.  (Assistance: /m/ + </a:t>
            </a:r>
            <a:r>
              <a:rPr lang="en-US" sz="1800" u="sng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an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= man.)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-Click on to bring up a picture and a word.  Ask: “What does this say?” (r</a:t>
            </a:r>
            <a:r>
              <a:rPr lang="en-US" sz="1800" u="sng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an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.)  Applaud correct answer or encourage student to sound the word out.  (Assistance: /r/ + </a:t>
            </a:r>
            <a:r>
              <a:rPr lang="en-US" sz="1800" u="sng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an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= ran.)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-Click on to bring up a picture and a word.  Ask: “What does this say?” (c</a:t>
            </a:r>
            <a:r>
              <a:rPr lang="en-US" sz="1800" u="sng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an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.)  Applaud correct answer or encourage student to sound the word out.  (Assistance: /c/ + </a:t>
            </a:r>
            <a:r>
              <a:rPr lang="en-US" sz="1800" u="sng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an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= can.)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-Click on to bring up a picture and a word.  Ask: “What does this say?” (v</a:t>
            </a:r>
            <a:r>
              <a:rPr lang="en-US" sz="1800" u="sng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an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.)  Applaud correct answer or encourage student to sound the word out.  (Assistance: /v/ + </a:t>
            </a:r>
            <a:r>
              <a:rPr lang="en-US" sz="1800" u="sng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an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= van.)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Applaud student’s effort.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Click to move to the next slide.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3B794-5A4F-4F47-9EB8-2D6C2FE8DF1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225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Notes to Teacher: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Teacher: “Now let’s talk about the next word family.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Allow student the opportunity to read the word part of the house: -</a:t>
            </a:r>
            <a:r>
              <a:rPr lang="en-US" sz="18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  Tell him/her that all words are going to end with -</a:t>
            </a:r>
            <a:r>
              <a:rPr lang="en-US" sz="18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-Click on to bring up a picture and a word.  Ask: “What does this say?” (h</a:t>
            </a:r>
            <a:r>
              <a:rPr lang="en-US" sz="1800" u="sng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.)  Applaud correct answer or encourage student to sound the word out.  (Assistance: /h/ + </a:t>
            </a:r>
            <a:r>
              <a:rPr lang="en-US" sz="18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1800" u="sng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= hen.)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-Click on to bring up a picture and a word.  Ask: “What does this say?” (m</a:t>
            </a:r>
            <a:r>
              <a:rPr lang="en-US" sz="1800" u="sng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.)  Applaud correct answer or encourage student to sound the word out.  (Assistance: /m/ + </a:t>
            </a:r>
            <a:r>
              <a:rPr lang="en-US" sz="18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1800" u="sng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= men.)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-Click on to bring up one more picture and word.  Ask: “What does this say?” (t</a:t>
            </a:r>
            <a:r>
              <a:rPr lang="en-US" sz="1800" u="sng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.)  Applaud correct answer or encourage student to sound the word out.  (Assistance: /t/ + </a:t>
            </a:r>
            <a:r>
              <a:rPr lang="en-US" sz="1800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1800" u="sng" dirty="0" err="1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= ten.)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Applaud student’s effort.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Click to move to the next slide.</a:t>
            </a:r>
            <a:endParaRPr lang="en-US" sz="1800" b="1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3B794-5A4F-4F47-9EB8-2D6C2FE8DF1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001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Notes to Teacher: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Teacher: “Let’s look at our last word family:-in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Allow student the opportunity to read the word part of the house: -in.  Tell him/her that all words are going to end with -in.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-Click on to bring up a picture and a word.  Ask: “What does this say?” (b</a:t>
            </a:r>
            <a:r>
              <a:rPr lang="en-US" sz="1800" u="sng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.)  Applaud correct answer or encourage student to sound the word out.  (Assistance: /b/ + i</a:t>
            </a:r>
            <a:r>
              <a:rPr lang="en-US" sz="1800" u="sng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= bin.)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-Click on to bring up a picture and a word.  Ask: “What does this say?” (f</a:t>
            </a:r>
            <a:r>
              <a:rPr lang="en-US" sz="1800" u="sng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.)  Applaud correct answer or encourage student to sound the word out.  (Assistance: /f/ + i</a:t>
            </a:r>
            <a:r>
              <a:rPr lang="en-US" sz="1800" u="sng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= fin.)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-Click on to bring up the last picture and word.  Ask: “What does this say?” (p</a:t>
            </a:r>
            <a:r>
              <a:rPr lang="en-US" sz="1800" u="sng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.)  Applaud correct answer or encourage student to sound the word out.  (Assistance: /p/ + i</a:t>
            </a:r>
            <a:r>
              <a:rPr lang="en-US" sz="1800" u="sng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= pin.)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Applaud student’s effort.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Click to move to the next slide.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3B794-5A4F-4F47-9EB8-2D6C2FE8DF1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7443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Notes to Teacher: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Teacher says: “Let’s look at our sight words from this week.”  (There are 3 words on this slide.)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show the word “yellow.”– When it appears on the screen, ask: “What word do you see?”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When student responds “yellow” applaud his/her answer. 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If student does not respond correctly, teacher will tell the student that the word is “yellow.”  Have student say the word “yellow.” (Student repeats.)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show the next word, “am.”– When it appears on the screen, ask: “What word do you see?” 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When student responds “am,” applaud his/her answer. 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If students does not respond correctly, teacher will tell the student that the word is “am.”  Have student say the word “am.” (Student repeats.)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show the next and final word, “red.” – When it appears on the screen, ask: “What word do you see?” 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When student responds “red,” applaud his/her answer. 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If student does not respond correctly, teacher will tell the student that the word is “red.”  Have student say the word “red.”  (Student repeats.)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Applaud student’s effort.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go to the next slide.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3B794-5A4F-4F47-9EB8-2D6C2FE8DF1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8079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Notes to Teacher: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If student is ready, allow him/her to read each sentence to you.  If student is not ready, assist him/her in reading. 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-Click to make the sentence appear on the slide: </a:t>
            </a:r>
            <a:r>
              <a:rPr lang="en-US" sz="1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en-US" sz="1800" b="1" u="sng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am</a:t>
            </a:r>
            <a:r>
              <a:rPr lang="en-US" sz="1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u="sng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red</a:t>
            </a:r>
            <a:r>
              <a:rPr lang="en-US" sz="1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sz="1800" b="1" u="sng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yellow</a:t>
            </a:r>
            <a:r>
              <a:rPr lang="en-US" sz="1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Teacher: Ask, “What am I?” (Balloons.)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-Click to make the sentence and picture appear on the slide: </a:t>
            </a:r>
            <a:r>
              <a:rPr lang="en-US" sz="1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en-US" sz="1800" b="1" u="sng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am yellow</a:t>
            </a:r>
            <a:r>
              <a:rPr lang="en-US" sz="1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2364105" algn="ctr"/>
              </a:tabLs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Teacher: Ask, “What am I?” (Lemons.)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2364105" algn="ctr"/>
              </a:tabLs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Applaud all efforts.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move to next slide. </a:t>
            </a:r>
            <a:endParaRPr lang="en-US" sz="18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3B794-5A4F-4F47-9EB8-2D6C2FE8DF1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4451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Notes to Teacher:</a:t>
            </a:r>
            <a:endParaRPr lang="en-US" b="1" i="0" dirty="0">
              <a:effectLst/>
              <a:latin typeface="Roboto" panose="02000000000000000000" pitchFamily="2" charset="0"/>
            </a:endParaRPr>
          </a:p>
          <a:p>
            <a:endParaRPr lang="en-US" u="none" dirty="0">
              <a:latin typeface="Comic Sans MS" panose="030F0702030302020204" pitchFamily="66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Teacher: </a:t>
            </a: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“This week, you read the story, </a:t>
            </a:r>
            <a:r>
              <a:rPr lang="en-US" sz="1100" u="sng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What Am I?</a:t>
            </a:r>
            <a:r>
              <a:rPr lang="en-US" sz="1100" u="none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1100" u="none" dirty="0">
                <a:latin typeface="Comic Sans MS" panose="030F0702030302020204" pitchFamily="66" charset="0"/>
              </a:rPr>
              <a:t>Let’s look at the 5 finger retell chart to help us retell this story.”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1100" u="none" dirty="0">
              <a:latin typeface="Comic Sans MS" panose="030F0702030302020204" pitchFamily="66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bring the image to the slide.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“Let’s work on our story retell together.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Characters: “Who were the characters in the story?”  (We did not meet a specific character this week.  This week, we read about things that begin with the letter r.)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Setting: “What was the setting of the story?  Where did it take place?”  (There was not a specific setting.  Each picture was on a white background.)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Problem – “What is the problem in the story?”  (There did not seem to be a problem.  Our job was to read the clue, look at the picture’s outline and guess what each picture was.)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Events: “What happened in the story?”  (We were guessing what each picture was: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We found a red rose.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We found a green rectangle.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We found a yellow raft.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We found a raccoon.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We found a blue ring.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We found a rainbow.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Ending: “What happened at the end of the story?”  (The story ended with the clue about the rainbow.)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Connection: Possible questions to ask to help student to connect to this story: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Did anyone ever give you clues to help you find something?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Did you ever see a rainbow?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What is your favorite color in the rainbow?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914400" algn="l"/>
              </a:tabLs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We found things that began with the letter r.  Can you think of anything else that starts with the letter r?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Main Idea: What is this story about?  (In this story, I used outlines of a picture and a clue to guess what each thing was.  Each of the items began with the letter r.)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Applaud student’s efforts in completing this story retell.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Click to the next slide.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3B794-5A4F-4F47-9EB8-2D6C2FE8DF1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096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619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024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245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138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158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635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8/12/2021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600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458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8/12/2021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805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281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3037-0BF7-5C43-B4C6-7CEA18ED8560}" type="datetimeFigureOut">
              <a:rPr lang="en-US" smtClean="0"/>
              <a:t>8/12/2021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150E7B-3477-0145-B66C-8BC65CD89B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092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7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5/2012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7" name="Picture 6" descr="sign_pic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957" y="6126163"/>
            <a:ext cx="469245" cy="59531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6364853" y="6413698"/>
            <a:ext cx="20894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HOST: MOLLY ENOCKSON </a:t>
            </a:r>
          </a:p>
        </p:txBody>
      </p:sp>
    </p:spTree>
    <p:extLst>
      <p:ext uri="{BB962C8B-B14F-4D97-AF65-F5344CB8AC3E}">
        <p14:creationId xmlns:p14="http://schemas.microsoft.com/office/powerpoint/2010/main" val="1540261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182C6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3B7ABE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3B7ABE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3B7ABE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3B7ABE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3B7ABE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D13B7-8E9E-42BB-8F4D-0CCE264550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latin typeface="Comic Sans MS" panose="030F0902030302020204" pitchFamily="66" charset="0"/>
              </a:rPr>
              <a:t>Letter of the Week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E881EE-D65D-48D7-8CA4-D12A907544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Comic Sans MS" panose="030F0902030302020204" pitchFamily="66" charset="0"/>
              </a:rPr>
              <a:t>Rr</a:t>
            </a:r>
          </a:p>
        </p:txBody>
      </p:sp>
    </p:spTree>
    <p:extLst>
      <p:ext uri="{BB962C8B-B14F-4D97-AF65-F5344CB8AC3E}">
        <p14:creationId xmlns:p14="http://schemas.microsoft.com/office/powerpoint/2010/main" val="33285512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D13B7-8E9E-42BB-8F4D-0CCE264550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latin typeface="Comic Sans MS" panose="030F0902030302020204" pitchFamily="66" charset="0"/>
              </a:rPr>
              <a:t>Q &amp; 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E881EE-D65D-48D7-8CA4-D12A907544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Comic Sans MS" panose="030F0902030302020204" pitchFamily="66" charset="0"/>
              </a:rPr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3717781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717C2-5DBC-4E59-8BB3-763F8AC63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461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8900" dirty="0">
                <a:latin typeface="Comic Sans MS" panose="030F0702030302020204" pitchFamily="66" charset="0"/>
              </a:rPr>
              <a:t>Rr</a:t>
            </a:r>
            <a:br>
              <a:rPr lang="en-US" dirty="0">
                <a:latin typeface="Comic Sans MS" panose="030F0702030302020204" pitchFamily="66" charset="0"/>
              </a:rPr>
            </a:b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59DFF11-7AA8-4A3E-AE65-A92E0FA76A29}"/>
              </a:ext>
            </a:extLst>
          </p:cNvPr>
          <p:cNvSpPr txBox="1"/>
          <p:nvPr/>
        </p:nvSpPr>
        <p:spPr>
          <a:xfrm>
            <a:off x="1060665" y="3312301"/>
            <a:ext cx="17910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Comic Sans MS" panose="030F0702030302020204" pitchFamily="66" charset="0"/>
              </a:rPr>
              <a:t>rainbow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E5DBD73-073C-4FEA-9C36-29EF6C2E911E}"/>
              </a:ext>
            </a:extLst>
          </p:cNvPr>
          <p:cNvSpPr txBox="1"/>
          <p:nvPr/>
        </p:nvSpPr>
        <p:spPr>
          <a:xfrm>
            <a:off x="6731073" y="3238845"/>
            <a:ext cx="27045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Comic Sans MS" panose="030F0702030302020204" pitchFamily="66" charset="0"/>
              </a:rPr>
              <a:t>raccoon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E9BA9F6-474D-410D-BFEE-DF25AEDBAF46}"/>
              </a:ext>
            </a:extLst>
          </p:cNvPr>
          <p:cNvSpPr txBox="1"/>
          <p:nvPr/>
        </p:nvSpPr>
        <p:spPr>
          <a:xfrm>
            <a:off x="4227479" y="5900134"/>
            <a:ext cx="106952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latin typeface="Comic Sans MS" panose="030F0702030302020204" pitchFamily="66" charset="0"/>
              </a:rPr>
              <a:t>ruler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F392B831-ED02-4B54-B8AD-281C26568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310799" y="1554162"/>
            <a:ext cx="2997934" cy="1537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7E3CEE46-B3F1-4DC3-821B-F74729DE23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6050576" y="964672"/>
            <a:ext cx="2603677" cy="221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07D3C3E5-658A-481E-B35E-6C9B76C8E6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/>
        </p:blipFill>
        <p:spPr bwMode="auto">
          <a:xfrm>
            <a:off x="2548947" y="3680809"/>
            <a:ext cx="4653423" cy="221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9120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24648FD-17AC-4092-8EF9-1C996FDEB931}"/>
              </a:ext>
            </a:extLst>
          </p:cNvPr>
          <p:cNvSpPr txBox="1"/>
          <p:nvPr/>
        </p:nvSpPr>
        <p:spPr>
          <a:xfrm>
            <a:off x="383107" y="255144"/>
            <a:ext cx="84255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003399"/>
                </a:solidFill>
                <a:latin typeface="Comic Sans MS" panose="030F0702030302020204" pitchFamily="66" charset="0"/>
              </a:rPr>
              <a:t>Rr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CF0051E-67C0-4454-82D1-0FBE2BA6DF78}"/>
              </a:ext>
            </a:extLst>
          </p:cNvPr>
          <p:cNvSpPr txBox="1"/>
          <p:nvPr/>
        </p:nvSpPr>
        <p:spPr>
          <a:xfrm>
            <a:off x="983714" y="2864116"/>
            <a:ext cx="118974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latin typeface="Comic Sans MS" panose="030F0702030302020204" pitchFamily="66" charset="0"/>
              </a:rPr>
              <a:t>snake</a:t>
            </a:r>
          </a:p>
        </p:txBody>
      </p:sp>
      <p:pic>
        <p:nvPicPr>
          <p:cNvPr id="2052" name="Picture 4" descr="Illustration of rainy season with plants, grass, butterflies and rain drop that are around beautiful pond. paper cut and craft style. vector,illustration.">
            <a:extLst>
              <a:ext uri="{FF2B5EF4-FFF2-40B4-BE49-F238E27FC236}">
                <a16:creationId xmlns:a16="http://schemas.microsoft.com/office/drawing/2014/main" id="{FA09EBD5-F219-488B-A296-FF3B16ABA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2590" y="590276"/>
            <a:ext cx="3185312" cy="2173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285D780-D242-4743-8261-BBB70E289FCF}"/>
              </a:ext>
            </a:extLst>
          </p:cNvPr>
          <p:cNvSpPr txBox="1"/>
          <p:nvPr/>
        </p:nvSpPr>
        <p:spPr>
          <a:xfrm>
            <a:off x="6621342" y="2864116"/>
            <a:ext cx="87556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latin typeface="Comic Sans MS" panose="030F0702030302020204" pitchFamily="66" charset="0"/>
              </a:rPr>
              <a:t>rain</a:t>
            </a:r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7E29DDAD-3029-4D75-82FE-281991E24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708139" y="3713483"/>
            <a:ext cx="2585730" cy="2585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AF73846-79F6-4FF0-B4BD-F814CDDE12CE}"/>
              </a:ext>
            </a:extLst>
          </p:cNvPr>
          <p:cNvSpPr txBox="1"/>
          <p:nvPr/>
        </p:nvSpPr>
        <p:spPr>
          <a:xfrm>
            <a:off x="1307025" y="6123975"/>
            <a:ext cx="165301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latin typeface="Comic Sans MS" panose="030F0702030302020204" pitchFamily="66" charset="0"/>
              </a:rPr>
              <a:t>raincoat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5DE08B-F815-4D3C-A275-8EAB2823F868}"/>
              </a:ext>
            </a:extLst>
          </p:cNvPr>
          <p:cNvSpPr txBox="1"/>
          <p:nvPr/>
        </p:nvSpPr>
        <p:spPr>
          <a:xfrm>
            <a:off x="6425520" y="6203918"/>
            <a:ext cx="130997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latin typeface="Comic Sans MS" panose="030F0702030302020204" pitchFamily="66" charset="0"/>
              </a:rPr>
              <a:t>rabbit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57D7782-28B6-41ED-BF47-4C2ACCC730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/>
        </p:blipFill>
        <p:spPr bwMode="auto">
          <a:xfrm>
            <a:off x="442617" y="1351692"/>
            <a:ext cx="2570231" cy="126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57A86C2A-988E-44E7-BEB0-5F51981021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/>
        </p:blipFill>
        <p:spPr bwMode="auto">
          <a:xfrm>
            <a:off x="6391639" y="3518151"/>
            <a:ext cx="1611528" cy="2585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6603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036EE-1E90-4BF1-B5BF-4699F17A5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600" dirty="0">
                <a:latin typeface="Comic Sans MS" panose="030F0702030302020204" pitchFamily="66" charset="0"/>
              </a:rPr>
              <a:t>-an Word Family</a:t>
            </a:r>
            <a:br>
              <a:rPr lang="en-US" dirty="0">
                <a:latin typeface="Comic Sans MS" panose="030F0702030302020204" pitchFamily="66" charset="0"/>
              </a:rPr>
            </a:br>
            <a:endParaRPr lang="en-US" dirty="0">
              <a:latin typeface="Comic Sans MS" panose="030F0702030302020204" pitchFamily="66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4508DCD-A53D-4A07-BF0B-6BA699EDF2F8}"/>
              </a:ext>
            </a:extLst>
          </p:cNvPr>
          <p:cNvGrpSpPr/>
          <p:nvPr/>
        </p:nvGrpSpPr>
        <p:grpSpPr>
          <a:xfrm>
            <a:off x="5524158" y="2981319"/>
            <a:ext cx="3601811" cy="3736465"/>
            <a:chOff x="3723253" y="1049552"/>
            <a:chExt cx="3601811" cy="3736465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5E26413-4AB9-47C0-96D3-22C68A39C9FF}"/>
                </a:ext>
              </a:extLst>
            </p:cNvPr>
            <p:cNvGrpSpPr/>
            <p:nvPr/>
          </p:nvGrpSpPr>
          <p:grpSpPr>
            <a:xfrm>
              <a:off x="3723253" y="1049552"/>
              <a:ext cx="3601811" cy="3736465"/>
              <a:chOff x="2553380" y="909672"/>
              <a:chExt cx="3601811" cy="3736465"/>
            </a:xfrm>
          </p:grpSpPr>
          <p:pic>
            <p:nvPicPr>
              <p:cNvPr id="3074" name="Picture 2">
                <a:extLst>
                  <a:ext uri="{FF2B5EF4-FFF2-40B4-BE49-F238E27FC236}">
                    <a16:creationId xmlns:a16="http://schemas.microsoft.com/office/drawing/2014/main" id="{58C51355-2DBA-497A-8E26-5EC0950C944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/>
            </p:blipFill>
            <p:spPr bwMode="auto">
              <a:xfrm>
                <a:off x="2553380" y="909672"/>
                <a:ext cx="3601811" cy="37364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940A6C61-5BC2-4118-8496-EBAF76997E58}"/>
                  </a:ext>
                </a:extLst>
              </p:cNvPr>
              <p:cNvSpPr/>
              <p:nvPr/>
            </p:nvSpPr>
            <p:spPr>
              <a:xfrm>
                <a:off x="3951514" y="1673452"/>
                <a:ext cx="762000" cy="631371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000" dirty="0">
                    <a:latin typeface="Comic Sans MS" panose="030F0702030302020204" pitchFamily="66" charset="0"/>
                  </a:rPr>
                  <a:t>-an</a:t>
                </a: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E5E5B99-6D6E-4922-8E43-F3E9ACD1CAFF}"/>
                </a:ext>
              </a:extLst>
            </p:cNvPr>
            <p:cNvSpPr txBox="1"/>
            <p:nvPr/>
          </p:nvSpPr>
          <p:spPr>
            <a:xfrm>
              <a:off x="5121387" y="1813332"/>
              <a:ext cx="744114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dirty="0">
                  <a:latin typeface="Comic Sans MS" panose="030F0702030302020204" pitchFamily="66" charset="0"/>
                </a:rPr>
                <a:t>-an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6076126-E3B7-4DD1-B51E-D0DC0CD1802A}"/>
              </a:ext>
            </a:extLst>
          </p:cNvPr>
          <p:cNvGrpSpPr/>
          <p:nvPr/>
        </p:nvGrpSpPr>
        <p:grpSpPr>
          <a:xfrm>
            <a:off x="2123295" y="2024429"/>
            <a:ext cx="2857500" cy="3488965"/>
            <a:chOff x="67360" y="3338110"/>
            <a:chExt cx="2857500" cy="3488965"/>
          </a:xfrm>
        </p:grpSpPr>
        <p:pic>
          <p:nvPicPr>
            <p:cNvPr id="3076" name="Picture 4">
              <a:extLst>
                <a:ext uri="{FF2B5EF4-FFF2-40B4-BE49-F238E27FC236}">
                  <a16:creationId xmlns:a16="http://schemas.microsoft.com/office/drawing/2014/main" id="{53F99587-3C1D-42AD-892C-B55D9A3894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/>
          </p:blipFill>
          <p:spPr bwMode="auto">
            <a:xfrm>
              <a:off x="67360" y="3338110"/>
              <a:ext cx="2857500" cy="2857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F8050E4-6628-48EF-8478-5FFE48CBB3F6}"/>
                </a:ext>
              </a:extLst>
            </p:cNvPr>
            <p:cNvSpPr txBox="1"/>
            <p:nvPr/>
          </p:nvSpPr>
          <p:spPr>
            <a:xfrm>
              <a:off x="942975" y="6273077"/>
              <a:ext cx="97155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>
                  <a:latin typeface="Comic Sans MS" panose="030F0702030302020204" pitchFamily="66" charset="0"/>
                </a:rPr>
                <a:t>man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D3B373E-1776-4C83-A255-BF05FE9C0281}"/>
              </a:ext>
            </a:extLst>
          </p:cNvPr>
          <p:cNvGrpSpPr/>
          <p:nvPr/>
        </p:nvGrpSpPr>
        <p:grpSpPr>
          <a:xfrm>
            <a:off x="1976240" y="1756195"/>
            <a:ext cx="1566862" cy="2696955"/>
            <a:chOff x="645319" y="417680"/>
            <a:chExt cx="1566862" cy="2696955"/>
          </a:xfrm>
        </p:grpSpPr>
        <p:pic>
          <p:nvPicPr>
            <p:cNvPr id="3078" name="Picture 6">
              <a:extLst>
                <a:ext uri="{FF2B5EF4-FFF2-40B4-BE49-F238E27FC236}">
                  <a16:creationId xmlns:a16="http://schemas.microsoft.com/office/drawing/2014/main" id="{8A745952-6AC6-43E7-84EE-F3BC4E4A35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/>
          </p:blipFill>
          <p:spPr bwMode="auto">
            <a:xfrm>
              <a:off x="645319" y="417680"/>
              <a:ext cx="1566862" cy="19999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52451BD-DBB0-452F-AC0F-C5020035A95C}"/>
                </a:ext>
              </a:extLst>
            </p:cNvPr>
            <p:cNvSpPr txBox="1"/>
            <p:nvPr/>
          </p:nvSpPr>
          <p:spPr>
            <a:xfrm>
              <a:off x="660591" y="2560637"/>
              <a:ext cx="768159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dirty="0">
                  <a:latin typeface="Comic Sans MS" panose="030F0702030302020204" pitchFamily="66" charset="0"/>
                </a:rPr>
                <a:t>ran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9877315-167E-4156-B68B-4F4B982CBDC1}"/>
              </a:ext>
            </a:extLst>
          </p:cNvPr>
          <p:cNvGrpSpPr/>
          <p:nvPr/>
        </p:nvGrpSpPr>
        <p:grpSpPr>
          <a:xfrm>
            <a:off x="1477594" y="1919594"/>
            <a:ext cx="3989614" cy="2256557"/>
            <a:chOff x="2924860" y="1179688"/>
            <a:chExt cx="3989614" cy="2256557"/>
          </a:xfrm>
        </p:grpSpPr>
        <p:pic>
          <p:nvPicPr>
            <p:cNvPr id="3080" name="Picture 8">
              <a:extLst>
                <a:ext uri="{FF2B5EF4-FFF2-40B4-BE49-F238E27FC236}">
                  <a16:creationId xmlns:a16="http://schemas.microsoft.com/office/drawing/2014/main" id="{A06530AB-BCE1-4B12-9BD3-7B50A266AC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/>
          </p:blipFill>
          <p:spPr bwMode="auto">
            <a:xfrm>
              <a:off x="2924860" y="1179688"/>
              <a:ext cx="3989614" cy="19760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B3C94AF-1C73-437D-9F94-1D43A82F6A33}"/>
                </a:ext>
              </a:extLst>
            </p:cNvPr>
            <p:cNvSpPr txBox="1"/>
            <p:nvPr/>
          </p:nvSpPr>
          <p:spPr>
            <a:xfrm>
              <a:off x="4652700" y="2882247"/>
              <a:ext cx="77136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>
                  <a:latin typeface="Comic Sans MS" panose="030F0702030302020204" pitchFamily="66" charset="0"/>
                </a:rPr>
                <a:t>van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66BE3C2-D532-4619-A22F-A7207F7AA237}"/>
              </a:ext>
            </a:extLst>
          </p:cNvPr>
          <p:cNvGrpSpPr/>
          <p:nvPr/>
        </p:nvGrpSpPr>
        <p:grpSpPr>
          <a:xfrm>
            <a:off x="2839603" y="2756152"/>
            <a:ext cx="1463949" cy="3080807"/>
            <a:chOff x="3989252" y="3777193"/>
            <a:chExt cx="1463949" cy="3080807"/>
          </a:xfrm>
        </p:grpSpPr>
        <p:pic>
          <p:nvPicPr>
            <p:cNvPr id="3082" name="Picture 10">
              <a:extLst>
                <a:ext uri="{FF2B5EF4-FFF2-40B4-BE49-F238E27FC236}">
                  <a16:creationId xmlns:a16="http://schemas.microsoft.com/office/drawing/2014/main" id="{172F4EAB-C16F-424E-8A03-3A438A98D0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/>
            <a:srcRect/>
            <a:stretch/>
          </p:blipFill>
          <p:spPr bwMode="auto">
            <a:xfrm>
              <a:off x="3989252" y="3777193"/>
              <a:ext cx="1463949" cy="25489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4A31600-1315-4E06-B3F4-50A58A800863}"/>
                </a:ext>
              </a:extLst>
            </p:cNvPr>
            <p:cNvSpPr txBox="1"/>
            <p:nvPr/>
          </p:nvSpPr>
          <p:spPr>
            <a:xfrm>
              <a:off x="4207470" y="6304002"/>
              <a:ext cx="780983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dirty="0">
                  <a:latin typeface="Comic Sans MS" panose="030F0702030302020204" pitchFamily="66" charset="0"/>
                </a:rPr>
                <a:t>can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18099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036EE-1E90-4BF1-B5BF-4699F17A5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6978" y="-246062"/>
            <a:ext cx="3599234" cy="930221"/>
          </a:xfrm>
        </p:spPr>
        <p:txBody>
          <a:bodyPr>
            <a:normAutofit fontScale="90000"/>
          </a:bodyPr>
          <a:lstStyle/>
          <a:p>
            <a:br>
              <a:rPr lang="en-US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3EEB0B-3669-4745-8EC2-18B8ED920F1C}"/>
              </a:ext>
            </a:extLst>
          </p:cNvPr>
          <p:cNvSpPr txBox="1"/>
          <p:nvPr/>
        </p:nvSpPr>
        <p:spPr>
          <a:xfrm>
            <a:off x="1899137" y="530396"/>
            <a:ext cx="511710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>
                <a:solidFill>
                  <a:srgbClr val="003399"/>
                </a:solidFill>
                <a:latin typeface="Comic Sans MS" panose="030F0702030302020204" pitchFamily="66" charset="0"/>
              </a:rPr>
              <a:t>-</a:t>
            </a:r>
            <a:r>
              <a:rPr lang="en-US" sz="5000" dirty="0" err="1">
                <a:solidFill>
                  <a:srgbClr val="003399"/>
                </a:solidFill>
                <a:latin typeface="Comic Sans MS" panose="030F0702030302020204" pitchFamily="66" charset="0"/>
              </a:rPr>
              <a:t>en</a:t>
            </a:r>
            <a:r>
              <a:rPr lang="en-US" sz="5000" dirty="0">
                <a:solidFill>
                  <a:srgbClr val="003399"/>
                </a:solidFill>
                <a:latin typeface="Comic Sans MS" panose="030F0702030302020204" pitchFamily="66" charset="0"/>
              </a:rPr>
              <a:t> Word Family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D38F78E-EE8A-47D7-8C5C-85AACAC6775F}"/>
              </a:ext>
            </a:extLst>
          </p:cNvPr>
          <p:cNvGrpSpPr/>
          <p:nvPr/>
        </p:nvGrpSpPr>
        <p:grpSpPr>
          <a:xfrm>
            <a:off x="141753" y="3166795"/>
            <a:ext cx="3563337" cy="3696554"/>
            <a:chOff x="3741214" y="986018"/>
            <a:chExt cx="3565888" cy="3863534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39A81AE8-AB99-4058-AF8C-AB8F6400DC57}"/>
                </a:ext>
              </a:extLst>
            </p:cNvPr>
            <p:cNvGrpSpPr/>
            <p:nvPr/>
          </p:nvGrpSpPr>
          <p:grpSpPr>
            <a:xfrm>
              <a:off x="3741214" y="986018"/>
              <a:ext cx="3565888" cy="3863534"/>
              <a:chOff x="2571341" y="846138"/>
              <a:chExt cx="3565888" cy="3863534"/>
            </a:xfrm>
          </p:grpSpPr>
          <p:pic>
            <p:nvPicPr>
              <p:cNvPr id="13" name="Picture 2">
                <a:extLst>
                  <a:ext uri="{FF2B5EF4-FFF2-40B4-BE49-F238E27FC236}">
                    <a16:creationId xmlns:a16="http://schemas.microsoft.com/office/drawing/2014/main" id="{E9E393FD-42FD-4C8C-A97B-A75C826CB4E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/>
            </p:blipFill>
            <p:spPr bwMode="auto">
              <a:xfrm>
                <a:off x="2571341" y="846138"/>
                <a:ext cx="3565888" cy="38635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F3008FC5-BE8F-4FEC-83EA-38D683CC5DE5}"/>
                  </a:ext>
                </a:extLst>
              </p:cNvPr>
              <p:cNvSpPr/>
              <p:nvPr/>
            </p:nvSpPr>
            <p:spPr>
              <a:xfrm>
                <a:off x="3951514" y="1673452"/>
                <a:ext cx="762000" cy="631371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000" dirty="0">
                    <a:latin typeface="Comic Sans MS" panose="030F0702030302020204" pitchFamily="66" charset="0"/>
                  </a:rPr>
                  <a:t>-an</a:t>
                </a: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E991DDA-070C-432D-AA0B-054184FCC7C9}"/>
                </a:ext>
              </a:extLst>
            </p:cNvPr>
            <p:cNvSpPr txBox="1"/>
            <p:nvPr/>
          </p:nvSpPr>
          <p:spPr>
            <a:xfrm>
              <a:off x="5121387" y="1813332"/>
              <a:ext cx="756938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dirty="0">
                  <a:latin typeface="Comic Sans MS" panose="030F0702030302020204" pitchFamily="66" charset="0"/>
                </a:rPr>
                <a:t>-</a:t>
              </a:r>
              <a:r>
                <a:rPr lang="en-US" sz="3000" dirty="0" err="1">
                  <a:latin typeface="Comic Sans MS" panose="030F0702030302020204" pitchFamily="66" charset="0"/>
                </a:rPr>
                <a:t>en</a:t>
              </a:r>
              <a:endParaRPr lang="en-US" sz="30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FB29C9F-D9FD-4C38-B4B7-115469445245}"/>
              </a:ext>
            </a:extLst>
          </p:cNvPr>
          <p:cNvGrpSpPr/>
          <p:nvPr/>
        </p:nvGrpSpPr>
        <p:grpSpPr>
          <a:xfrm>
            <a:off x="4970964" y="1847428"/>
            <a:ext cx="2313175" cy="3279054"/>
            <a:chOff x="3487210" y="1833123"/>
            <a:chExt cx="2313175" cy="3279054"/>
          </a:xfrm>
        </p:grpSpPr>
        <p:pic>
          <p:nvPicPr>
            <p:cNvPr id="4098" name="Picture 2">
              <a:extLst>
                <a:ext uri="{FF2B5EF4-FFF2-40B4-BE49-F238E27FC236}">
                  <a16:creationId xmlns:a16="http://schemas.microsoft.com/office/drawing/2014/main" id="{12659916-5BA4-44E3-94AF-76C43C337D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/>
          </p:blipFill>
          <p:spPr bwMode="auto">
            <a:xfrm>
              <a:off x="3487210" y="1833123"/>
              <a:ext cx="2313175" cy="26673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4A62E07-7A58-4E92-B1D5-2871FC88F8AD}"/>
                </a:ext>
              </a:extLst>
            </p:cNvPr>
            <p:cNvSpPr txBox="1"/>
            <p:nvPr/>
          </p:nvSpPr>
          <p:spPr>
            <a:xfrm>
              <a:off x="4234125" y="4558179"/>
              <a:ext cx="819455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dirty="0">
                  <a:latin typeface="Comic Sans MS" panose="030F0702030302020204" pitchFamily="66" charset="0"/>
                </a:rPr>
                <a:t>hen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C1983EE-AF3E-4347-B31D-239DF28DEC18}"/>
              </a:ext>
            </a:extLst>
          </p:cNvPr>
          <p:cNvGrpSpPr/>
          <p:nvPr/>
        </p:nvGrpSpPr>
        <p:grpSpPr>
          <a:xfrm>
            <a:off x="5101488" y="1895840"/>
            <a:ext cx="2533764" cy="3230642"/>
            <a:chOff x="6259838" y="275670"/>
            <a:chExt cx="2533764" cy="3230642"/>
          </a:xfrm>
        </p:grpSpPr>
        <p:pic>
          <p:nvPicPr>
            <p:cNvPr id="4100" name="Picture 4">
              <a:extLst>
                <a:ext uri="{FF2B5EF4-FFF2-40B4-BE49-F238E27FC236}">
                  <a16:creationId xmlns:a16="http://schemas.microsoft.com/office/drawing/2014/main" id="{2DDC8112-4838-4CEE-8C94-8C592E70CA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/>
          </p:blipFill>
          <p:spPr bwMode="auto">
            <a:xfrm>
              <a:off x="6259838" y="275670"/>
              <a:ext cx="2533764" cy="27089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ACE178D-BC12-4D95-BBEF-02EC8F8BAC99}"/>
                </a:ext>
              </a:extLst>
            </p:cNvPr>
            <p:cNvSpPr txBox="1"/>
            <p:nvPr/>
          </p:nvSpPr>
          <p:spPr>
            <a:xfrm>
              <a:off x="7079321" y="2952314"/>
              <a:ext cx="89479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>
                  <a:latin typeface="Comic Sans MS" panose="030F0702030302020204" pitchFamily="66" charset="0"/>
                </a:rPr>
                <a:t>men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DC753DB-7018-427A-A0DD-628950CE44A7}"/>
              </a:ext>
            </a:extLst>
          </p:cNvPr>
          <p:cNvGrpSpPr/>
          <p:nvPr/>
        </p:nvGrpSpPr>
        <p:grpSpPr>
          <a:xfrm>
            <a:off x="4956218" y="2669058"/>
            <a:ext cx="3126085" cy="2685103"/>
            <a:chOff x="5827285" y="4172897"/>
            <a:chExt cx="3126085" cy="2685103"/>
          </a:xfrm>
        </p:grpSpPr>
        <p:pic>
          <p:nvPicPr>
            <p:cNvPr id="4102" name="Picture 6">
              <a:extLst>
                <a:ext uri="{FF2B5EF4-FFF2-40B4-BE49-F238E27FC236}">
                  <a16:creationId xmlns:a16="http://schemas.microsoft.com/office/drawing/2014/main" id="{5C15E282-962D-440C-BAD3-0426AA9BD9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/>
          </p:blipFill>
          <p:spPr bwMode="auto">
            <a:xfrm>
              <a:off x="5827285" y="4172897"/>
              <a:ext cx="3126085" cy="22224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BEF30BA-FC26-4CEA-81A9-54AD1A1C3B35}"/>
                </a:ext>
              </a:extLst>
            </p:cNvPr>
            <p:cNvSpPr txBox="1"/>
            <p:nvPr/>
          </p:nvSpPr>
          <p:spPr>
            <a:xfrm>
              <a:off x="7001438" y="6304002"/>
              <a:ext cx="777777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dirty="0">
                  <a:latin typeface="Comic Sans MS" panose="030F0702030302020204" pitchFamily="66" charset="0"/>
                </a:rPr>
                <a:t>ten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60561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7422A-FCCC-40F1-BD07-5E6CFA1F5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>
                <a:latin typeface="Comic Sans MS" panose="030F0702030302020204" pitchFamily="66" charset="0"/>
              </a:rPr>
            </a:b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6D31D0C-04DC-4AB4-9833-8325458C541C}"/>
              </a:ext>
            </a:extLst>
          </p:cNvPr>
          <p:cNvSpPr txBox="1"/>
          <p:nvPr/>
        </p:nvSpPr>
        <p:spPr>
          <a:xfrm>
            <a:off x="2351315" y="415251"/>
            <a:ext cx="6335485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000" dirty="0">
                <a:solidFill>
                  <a:srgbClr val="003399"/>
                </a:solidFill>
                <a:latin typeface="Comic Sans MS" panose="030F0702030302020204" pitchFamily="66" charset="0"/>
              </a:rPr>
              <a:t>-in Word Family</a:t>
            </a:r>
            <a:endParaRPr lang="en-US" sz="5000" dirty="0">
              <a:solidFill>
                <a:srgbClr val="003399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5974BC1-7336-4F42-BDA9-6873EA414587}"/>
              </a:ext>
            </a:extLst>
          </p:cNvPr>
          <p:cNvGrpSpPr/>
          <p:nvPr/>
        </p:nvGrpSpPr>
        <p:grpSpPr>
          <a:xfrm>
            <a:off x="5471691" y="3161446"/>
            <a:ext cx="3563337" cy="3696554"/>
            <a:chOff x="3741214" y="986018"/>
            <a:chExt cx="3565888" cy="3863534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2DD2783-60ED-468C-A404-F663120DBB80}"/>
                </a:ext>
              </a:extLst>
            </p:cNvPr>
            <p:cNvGrpSpPr/>
            <p:nvPr/>
          </p:nvGrpSpPr>
          <p:grpSpPr>
            <a:xfrm>
              <a:off x="3741214" y="986018"/>
              <a:ext cx="3565888" cy="3863534"/>
              <a:chOff x="2571341" y="846138"/>
              <a:chExt cx="3565888" cy="3863534"/>
            </a:xfrm>
          </p:grpSpPr>
          <p:pic>
            <p:nvPicPr>
              <p:cNvPr id="8" name="Picture 2">
                <a:extLst>
                  <a:ext uri="{FF2B5EF4-FFF2-40B4-BE49-F238E27FC236}">
                    <a16:creationId xmlns:a16="http://schemas.microsoft.com/office/drawing/2014/main" id="{4CCA5F6C-9269-4280-B77C-20DF882E127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/>
            </p:blipFill>
            <p:spPr bwMode="auto">
              <a:xfrm>
                <a:off x="2571341" y="846138"/>
                <a:ext cx="3565888" cy="38635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4417717-68B4-47A4-B900-ED2F91987116}"/>
                  </a:ext>
                </a:extLst>
              </p:cNvPr>
              <p:cNvSpPr/>
              <p:nvPr/>
            </p:nvSpPr>
            <p:spPr>
              <a:xfrm>
                <a:off x="3951514" y="1673452"/>
                <a:ext cx="762000" cy="631371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000" dirty="0">
                    <a:latin typeface="Comic Sans MS" panose="030F0702030302020204" pitchFamily="66" charset="0"/>
                  </a:rPr>
                  <a:t>-an</a:t>
                </a: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EE57C24-047F-4427-9726-FC9E6B7E9874}"/>
                </a:ext>
              </a:extLst>
            </p:cNvPr>
            <p:cNvSpPr txBox="1"/>
            <p:nvPr/>
          </p:nvSpPr>
          <p:spPr>
            <a:xfrm>
              <a:off x="5121387" y="1813332"/>
              <a:ext cx="654815" cy="5790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dirty="0">
                  <a:latin typeface="Comic Sans MS" panose="030F0702030302020204" pitchFamily="66" charset="0"/>
                </a:rPr>
                <a:t>-in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E0F0977A-D5E9-4567-81C3-3C44080211D3}"/>
              </a:ext>
            </a:extLst>
          </p:cNvPr>
          <p:cNvGrpSpPr/>
          <p:nvPr/>
        </p:nvGrpSpPr>
        <p:grpSpPr>
          <a:xfrm>
            <a:off x="1156790" y="1786547"/>
            <a:ext cx="4101617" cy="3850589"/>
            <a:chOff x="0" y="2732773"/>
            <a:chExt cx="4101617" cy="3850589"/>
          </a:xfrm>
        </p:grpSpPr>
        <p:pic>
          <p:nvPicPr>
            <p:cNvPr id="5122" name="Picture 2">
              <a:extLst>
                <a:ext uri="{FF2B5EF4-FFF2-40B4-BE49-F238E27FC236}">
                  <a16:creationId xmlns:a16="http://schemas.microsoft.com/office/drawing/2014/main" id="{31F61F43-1152-4465-872A-A41D1DAF35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/>
          </p:blipFill>
          <p:spPr bwMode="auto">
            <a:xfrm>
              <a:off x="0" y="2732773"/>
              <a:ext cx="4101617" cy="3462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2C1319D-C980-49F3-92D6-C260F2F4DC06}"/>
                </a:ext>
              </a:extLst>
            </p:cNvPr>
            <p:cNvSpPr txBox="1"/>
            <p:nvPr/>
          </p:nvSpPr>
          <p:spPr>
            <a:xfrm>
              <a:off x="1717796" y="6029364"/>
              <a:ext cx="126703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>
                  <a:latin typeface="Comic Sans MS" panose="030F0702030302020204" pitchFamily="66" charset="0"/>
                </a:rPr>
                <a:t>bin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FBBD1B8-9593-43B1-AA57-513AE1D2656E}"/>
              </a:ext>
            </a:extLst>
          </p:cNvPr>
          <p:cNvGrpSpPr/>
          <p:nvPr/>
        </p:nvGrpSpPr>
        <p:grpSpPr>
          <a:xfrm>
            <a:off x="1834374" y="1508363"/>
            <a:ext cx="2661715" cy="3231756"/>
            <a:chOff x="4733773" y="643463"/>
            <a:chExt cx="2661715" cy="3231756"/>
          </a:xfrm>
        </p:grpSpPr>
        <p:pic>
          <p:nvPicPr>
            <p:cNvPr id="10" name="Picture 4">
              <a:extLst>
                <a:ext uri="{FF2B5EF4-FFF2-40B4-BE49-F238E27FC236}">
                  <a16:creationId xmlns:a16="http://schemas.microsoft.com/office/drawing/2014/main" id="{FB92904B-6830-4A5B-926E-45C023D5FC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/>
          </p:blipFill>
          <p:spPr bwMode="auto">
            <a:xfrm>
              <a:off x="5747929" y="643463"/>
              <a:ext cx="1647559" cy="2057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5C4A8F58-D50A-42E0-A9D3-BFC79897CE3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42385" y="2001130"/>
              <a:ext cx="1529323" cy="130093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5AAFE08-FE4C-4EBD-9E1F-2F8B2E6FCC25}"/>
                </a:ext>
              </a:extLst>
            </p:cNvPr>
            <p:cNvSpPr txBox="1"/>
            <p:nvPr/>
          </p:nvSpPr>
          <p:spPr>
            <a:xfrm>
              <a:off x="4733773" y="3321221"/>
              <a:ext cx="689612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dirty="0">
                  <a:latin typeface="Comic Sans MS" panose="030F0702030302020204" pitchFamily="66" charset="0"/>
                </a:rPr>
                <a:t>fin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54D179A-D143-4291-BC69-01C9B8FF03B3}"/>
              </a:ext>
            </a:extLst>
          </p:cNvPr>
          <p:cNvGrpSpPr/>
          <p:nvPr/>
        </p:nvGrpSpPr>
        <p:grpSpPr>
          <a:xfrm>
            <a:off x="2387662" y="2640213"/>
            <a:ext cx="1753961" cy="2238850"/>
            <a:chOff x="451316" y="161925"/>
            <a:chExt cx="1753961" cy="2238850"/>
          </a:xfrm>
        </p:grpSpPr>
        <p:pic>
          <p:nvPicPr>
            <p:cNvPr id="5126" name="Picture 6">
              <a:extLst>
                <a:ext uri="{FF2B5EF4-FFF2-40B4-BE49-F238E27FC236}">
                  <a16:creationId xmlns:a16="http://schemas.microsoft.com/office/drawing/2014/main" id="{02D146DA-FADB-4F33-9CDC-5DE219ACA4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/>
          </p:blipFill>
          <p:spPr bwMode="auto">
            <a:xfrm>
              <a:off x="451316" y="161925"/>
              <a:ext cx="1753961" cy="17539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4ADC1CC-4700-4383-8B0F-1658AAF59A2F}"/>
                </a:ext>
              </a:extLst>
            </p:cNvPr>
            <p:cNvSpPr txBox="1"/>
            <p:nvPr/>
          </p:nvSpPr>
          <p:spPr>
            <a:xfrm>
              <a:off x="1087299" y="1846777"/>
              <a:ext cx="699230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000" dirty="0">
                  <a:latin typeface="Comic Sans MS" panose="030F0702030302020204" pitchFamily="66" charset="0"/>
                </a:rPr>
                <a:t>pin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89271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7422A-FCCC-40F1-BD07-5E6CFA1F5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>
                <a:latin typeface="Comic Sans MS" panose="030F0702030302020204" pitchFamily="66" charset="0"/>
              </a:rPr>
            </a:b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779FA6-5710-459E-8E27-2686FDCD88FF}"/>
              </a:ext>
            </a:extLst>
          </p:cNvPr>
          <p:cNvSpPr txBox="1"/>
          <p:nvPr/>
        </p:nvSpPr>
        <p:spPr>
          <a:xfrm>
            <a:off x="1175655" y="577039"/>
            <a:ext cx="6792685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000" dirty="0">
                <a:solidFill>
                  <a:srgbClr val="003399"/>
                </a:solidFill>
                <a:latin typeface="Comic Sans MS" panose="030F0702030302020204" pitchFamily="66" charset="0"/>
              </a:rPr>
              <a:t>Sight Word Activity </a:t>
            </a:r>
            <a:endParaRPr lang="en-US" sz="5000" dirty="0">
              <a:solidFill>
                <a:srgbClr val="003399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31309E-30C1-4030-9DC1-582E324FD9A5}"/>
              </a:ext>
            </a:extLst>
          </p:cNvPr>
          <p:cNvSpPr txBox="1"/>
          <p:nvPr/>
        </p:nvSpPr>
        <p:spPr>
          <a:xfrm>
            <a:off x="3573165" y="1801137"/>
            <a:ext cx="199766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>
                <a:latin typeface="Comic Sans MS" panose="030F0702030302020204" pitchFamily="66" charset="0"/>
              </a:rPr>
              <a:t>yellow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651692-EB75-4730-BF78-7215F79E41AF}"/>
              </a:ext>
            </a:extLst>
          </p:cNvPr>
          <p:cNvSpPr txBox="1"/>
          <p:nvPr/>
        </p:nvSpPr>
        <p:spPr>
          <a:xfrm>
            <a:off x="4050859" y="2998113"/>
            <a:ext cx="104227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latin typeface="Comic Sans MS" panose="030F0702030302020204" pitchFamily="66" charset="0"/>
              </a:rPr>
              <a:t>am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4DE72A-91EE-4252-9280-01CA4FD5CE27}"/>
              </a:ext>
            </a:extLst>
          </p:cNvPr>
          <p:cNvSpPr txBox="1"/>
          <p:nvPr/>
        </p:nvSpPr>
        <p:spPr>
          <a:xfrm>
            <a:off x="3961892" y="4351636"/>
            <a:ext cx="122020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>
                <a:latin typeface="Comic Sans MS" panose="030F0702030302020204" pitchFamily="66" charset="0"/>
              </a:rPr>
              <a:t>red</a:t>
            </a:r>
          </a:p>
        </p:txBody>
      </p:sp>
    </p:spTree>
    <p:extLst>
      <p:ext uri="{BB962C8B-B14F-4D97-AF65-F5344CB8AC3E}">
        <p14:creationId xmlns:p14="http://schemas.microsoft.com/office/powerpoint/2010/main" val="240048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7422A-FCCC-40F1-BD07-5E6CFA1F5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>
                <a:latin typeface="Comic Sans MS" panose="030F0702030302020204" pitchFamily="66" charset="0"/>
              </a:rPr>
            </a:b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779FA6-5710-459E-8E27-2686FDCD88FF}"/>
              </a:ext>
            </a:extLst>
          </p:cNvPr>
          <p:cNvSpPr txBox="1"/>
          <p:nvPr/>
        </p:nvSpPr>
        <p:spPr>
          <a:xfrm>
            <a:off x="2381336" y="493188"/>
            <a:ext cx="6792685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000" dirty="0">
                <a:solidFill>
                  <a:srgbClr val="003399"/>
                </a:solidFill>
                <a:latin typeface="Comic Sans MS" panose="030F0702030302020204" pitchFamily="66" charset="0"/>
              </a:rPr>
              <a:t>Sight Words</a:t>
            </a:r>
            <a:endParaRPr lang="en-US" sz="5000" dirty="0">
              <a:solidFill>
                <a:srgbClr val="003399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371B7E-9B98-4ECA-9E97-0688F4BBCE67}"/>
              </a:ext>
            </a:extLst>
          </p:cNvPr>
          <p:cNvSpPr txBox="1"/>
          <p:nvPr/>
        </p:nvSpPr>
        <p:spPr>
          <a:xfrm>
            <a:off x="1222280" y="2066688"/>
            <a:ext cx="49840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omic Sans MS" panose="030F0702030302020204" pitchFamily="66" charset="0"/>
              </a:rPr>
              <a:t>I </a:t>
            </a:r>
            <a:r>
              <a:rPr lang="en-US" sz="4000" u="sng" dirty="0">
                <a:latin typeface="Comic Sans MS" panose="030F0702030302020204" pitchFamily="66" charset="0"/>
              </a:rPr>
              <a:t>am</a:t>
            </a:r>
            <a:r>
              <a:rPr lang="en-US" sz="4000" dirty="0">
                <a:latin typeface="Comic Sans MS" panose="030F0702030302020204" pitchFamily="66" charset="0"/>
              </a:rPr>
              <a:t> </a:t>
            </a:r>
            <a:r>
              <a:rPr lang="en-US" sz="4000" u="sng" dirty="0">
                <a:latin typeface="Comic Sans MS" panose="030F0702030302020204" pitchFamily="66" charset="0"/>
              </a:rPr>
              <a:t>red</a:t>
            </a:r>
            <a:r>
              <a:rPr lang="en-US" sz="4000" dirty="0">
                <a:latin typeface="Comic Sans MS" panose="030F0702030302020204" pitchFamily="66" charset="0"/>
              </a:rPr>
              <a:t> and </a:t>
            </a:r>
            <a:r>
              <a:rPr lang="en-US" sz="4000" u="sng" dirty="0">
                <a:latin typeface="Comic Sans MS" panose="030F0702030302020204" pitchFamily="66" charset="0"/>
              </a:rPr>
              <a:t>yellow.</a:t>
            </a:r>
            <a:endParaRPr lang="en-US" sz="4000" dirty="0">
              <a:latin typeface="Comic Sans MS" panose="030F0702030302020204" pitchFamily="66" charset="0"/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2E7A9BA9-45EA-4C9D-8C94-1E017DBDD4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 flipH="1">
            <a:off x="6583302" y="1325872"/>
            <a:ext cx="1889553" cy="1972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722B0A6-B601-47E7-ADE2-628C32AA9B19}"/>
              </a:ext>
            </a:extLst>
          </p:cNvPr>
          <p:cNvSpPr txBox="1"/>
          <p:nvPr/>
        </p:nvSpPr>
        <p:spPr>
          <a:xfrm>
            <a:off x="3366380" y="3764588"/>
            <a:ext cx="30139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omic Sans MS" panose="030F0702030302020204" pitchFamily="66" charset="0"/>
              </a:rPr>
              <a:t>I </a:t>
            </a:r>
            <a:r>
              <a:rPr lang="en-US" sz="4000" u="sng" dirty="0">
                <a:latin typeface="Comic Sans MS" panose="030F0702030302020204" pitchFamily="66" charset="0"/>
              </a:rPr>
              <a:t>am</a:t>
            </a:r>
            <a:r>
              <a:rPr lang="en-US" sz="4000" dirty="0">
                <a:latin typeface="Comic Sans MS" panose="030F0702030302020204" pitchFamily="66" charset="0"/>
              </a:rPr>
              <a:t> </a:t>
            </a:r>
            <a:r>
              <a:rPr lang="en-US" sz="4000" u="sng" dirty="0">
                <a:latin typeface="Comic Sans MS" panose="030F0702030302020204" pitchFamily="66" charset="0"/>
              </a:rPr>
              <a:t>yellow</a:t>
            </a:r>
            <a:r>
              <a:rPr lang="en-US" sz="4000" dirty="0"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C0B6132-E660-467D-A6CE-79F5DD452F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3710211" y="4788066"/>
            <a:ext cx="2069934" cy="2069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592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7422A-FCCC-40F1-BD07-5E6CFA1F5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4233" y="402574"/>
            <a:ext cx="4952723" cy="685465"/>
          </a:xfrm>
        </p:spPr>
        <p:txBody>
          <a:bodyPr>
            <a:normAutofit fontScale="90000"/>
          </a:bodyPr>
          <a:lstStyle/>
          <a:p>
            <a:r>
              <a:rPr lang="en-US" u="sng" dirty="0">
                <a:latin typeface="Comic Sans MS" panose="030F0702030302020204" pitchFamily="66" charset="0"/>
              </a:rPr>
              <a:t>What Am I?</a:t>
            </a:r>
            <a:br>
              <a:rPr lang="en-US" dirty="0">
                <a:latin typeface="Comic Sans MS" panose="030F0702030302020204" pitchFamily="66" charset="0"/>
              </a:rPr>
            </a:b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17" name="Picture 4">
            <a:extLst>
              <a:ext uri="{FF2B5EF4-FFF2-40B4-BE49-F238E27FC236}">
                <a16:creationId xmlns:a16="http://schemas.microsoft.com/office/drawing/2014/main" id="{3430E2B9-6456-4813-B56E-1D873E9EA0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287195" y="1274940"/>
            <a:ext cx="4343400" cy="469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>
            <a:extLst>
              <a:ext uri="{FF2B5EF4-FFF2-40B4-BE49-F238E27FC236}">
                <a16:creationId xmlns:a16="http://schemas.microsoft.com/office/drawing/2014/main" id="{CFD560F2-1159-4EFA-91E2-8A476F335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5096826" y="2162760"/>
            <a:ext cx="3426252" cy="2920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1882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ffice Theme">
  <a:themeElements>
    <a:clrScheme name="Accelerate Ed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111E5C"/>
      </a:accent1>
      <a:accent2>
        <a:srgbClr val="8AC7CE"/>
      </a:accent2>
      <a:accent3>
        <a:srgbClr val="4A2E16"/>
      </a:accent3>
      <a:accent4>
        <a:srgbClr val="39639D"/>
      </a:accent4>
      <a:accent5>
        <a:srgbClr val="C8BBAE"/>
      </a:accent5>
      <a:accent6>
        <a:srgbClr val="72BBBF"/>
      </a:accent6>
      <a:hlink>
        <a:srgbClr val="1BB752"/>
      </a:hlink>
      <a:folHlink>
        <a:srgbClr val="B5A99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Couture.thmx</Template>
  <TotalTime>16742</TotalTime>
  <Words>2224</Words>
  <Application>Microsoft Office PowerPoint</Application>
  <PresentationFormat>On-screen Show (4:3)</PresentationFormat>
  <Paragraphs>209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Comic Sans MS</vt:lpstr>
      <vt:lpstr>Roboto</vt:lpstr>
      <vt:lpstr>Office Theme</vt:lpstr>
      <vt:lpstr>Letter of the Week</vt:lpstr>
      <vt:lpstr>Rr </vt:lpstr>
      <vt:lpstr>PowerPoint Presentation</vt:lpstr>
      <vt:lpstr>-an Word Family </vt:lpstr>
      <vt:lpstr> </vt:lpstr>
      <vt:lpstr> </vt:lpstr>
      <vt:lpstr> </vt:lpstr>
      <vt:lpstr> </vt:lpstr>
      <vt:lpstr>What Am I? </vt:lpstr>
      <vt:lpstr>Q &amp; A</vt:lpstr>
    </vt:vector>
  </TitlesOfParts>
  <Company>Accelerate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Molly Johnson</dc:creator>
  <cp:lastModifiedBy>Shawn Mahoney</cp:lastModifiedBy>
  <cp:revision>435</cp:revision>
  <cp:lastPrinted>2021-07-09T21:38:24Z</cp:lastPrinted>
  <dcterms:created xsi:type="dcterms:W3CDTF">2012-04-20T18:25:02Z</dcterms:created>
  <dcterms:modified xsi:type="dcterms:W3CDTF">2021-08-12T15:02:19Z</dcterms:modified>
</cp:coreProperties>
</file>