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344" r:id="rId2"/>
    <p:sldId id="345" r:id="rId3"/>
    <p:sldId id="353" r:id="rId4"/>
    <p:sldId id="348" r:id="rId5"/>
    <p:sldId id="347" r:id="rId6"/>
    <p:sldId id="349" r:id="rId7"/>
    <p:sldId id="356" r:id="rId8"/>
    <p:sldId id="357" r:id="rId9"/>
    <p:sldId id="351" r:id="rId10"/>
    <p:sldId id="352" r:id="rId11"/>
  </p:sldIdLst>
  <p:sldSz cx="9144000" cy="6858000" type="screen4x3"/>
  <p:notesSz cx="6858000" cy="9144000"/>
  <p:custDataLst>
    <p:tags r:id="rId1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rri Whalen" initials="TW" lastIdx="10" clrIdx="0">
    <p:extLst>
      <p:ext uri="{19B8F6BF-5375-455C-9EA6-DF929625EA0E}">
        <p15:presenceInfo xmlns:p15="http://schemas.microsoft.com/office/powerpoint/2012/main" userId="S::twhalen@accelerate-academy.net::75a90bc9-9581-4a2a-8289-5fbb35d116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D60093"/>
    <a:srgbClr val="283B80"/>
    <a:srgbClr val="3B7ABE"/>
    <a:srgbClr val="182C6F"/>
    <a:srgbClr val="FCFCFC"/>
    <a:srgbClr val="000064"/>
    <a:srgbClr val="FF9627"/>
    <a:srgbClr val="9D6D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4" autoAdjust="0"/>
    <p:restoredTop sz="61781" autoAdjust="0"/>
  </p:normalViewPr>
  <p:slideViewPr>
    <p:cSldViewPr snapToGrid="0" snapToObjects="1">
      <p:cViewPr varScale="1">
        <p:scale>
          <a:sx n="70" d="100"/>
          <a:sy n="70" d="100"/>
        </p:scale>
        <p:origin x="270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A8D203-957B-4E0D-BFEF-AC11BFDF7A2F}" type="datetimeFigureOut">
              <a:rPr lang="en-US" smtClean="0"/>
              <a:t>8/12/2021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13B794-5A4F-4F47-9EB8-2D6C2FE8DF19}" type="slidenum">
              <a:rPr lang="en-US" smtClean="0"/>
              <a:t>‹#›</a:t>
            </a:fld>
            <a:endParaRPr lang="en-US"/>
          </a:p>
        </p:txBody>
      </p:sp>
    </p:spTree>
    <p:extLst>
      <p:ext uri="{BB962C8B-B14F-4D97-AF65-F5344CB8AC3E}">
        <p14:creationId xmlns:p14="http://schemas.microsoft.com/office/powerpoint/2010/main" val="688666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the student that we are going to review the letter Pp, work on syllables, review the sight words from this week and complete a story retell for </a:t>
            </a:r>
            <a:r>
              <a:rPr lang="en-US" u="sng" dirty="0"/>
              <a:t>Hidden Food.</a:t>
            </a:r>
          </a:p>
          <a:p>
            <a:endParaRPr lang="en-US" u="sng" dirty="0"/>
          </a:p>
          <a:p>
            <a:r>
              <a:rPr lang="en-US" u="none" dirty="0"/>
              <a:t>Click to go to the next slide.</a:t>
            </a:r>
          </a:p>
        </p:txBody>
      </p:sp>
      <p:sp>
        <p:nvSpPr>
          <p:cNvPr id="4" name="Slide Number Placeholder 3"/>
          <p:cNvSpPr>
            <a:spLocks noGrp="1"/>
          </p:cNvSpPr>
          <p:nvPr>
            <p:ph type="sldNum" sz="quarter" idx="5"/>
          </p:nvPr>
        </p:nvSpPr>
        <p:spPr/>
        <p:txBody>
          <a:bodyPr/>
          <a:lstStyle/>
          <a:p>
            <a:fld id="{1813B794-5A4F-4F47-9EB8-2D6C2FE8DF19}" type="slidenum">
              <a:rPr lang="en-US" smtClean="0"/>
              <a:t>1</a:t>
            </a:fld>
            <a:endParaRPr lang="en-US"/>
          </a:p>
        </p:txBody>
      </p:sp>
    </p:spTree>
    <p:extLst>
      <p:ext uri="{BB962C8B-B14F-4D97-AF65-F5344CB8AC3E}">
        <p14:creationId xmlns:p14="http://schemas.microsoft.com/office/powerpoint/2010/main" val="254973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 “Do you have any questions about anything that you learned in this lesson?”</a:t>
            </a:r>
          </a:p>
          <a:p>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10</a:t>
            </a:fld>
            <a:endParaRPr lang="en-US"/>
          </a:p>
        </p:txBody>
      </p:sp>
    </p:spTree>
    <p:extLst>
      <p:ext uri="{BB962C8B-B14F-4D97-AF65-F5344CB8AC3E}">
        <p14:creationId xmlns:p14="http://schemas.microsoft.com/office/powerpoint/2010/main" val="4161536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Comic Sans MS" panose="030F0702030302020204" pitchFamily="66" charset="0"/>
                <a:ea typeface="Calibri" panose="020F0502020204030204" pitchFamily="34" charset="0"/>
                <a:cs typeface="Calibri" panose="020F0502020204030204" pitchFamily="34" charset="0"/>
              </a:rPr>
              <a:t>Teacher:</a:t>
            </a:r>
            <a:r>
              <a:rPr lang="en-US" sz="1800" dirty="0">
                <a:effectLst/>
                <a:latin typeface="Comic Sans MS" panose="030F0702030302020204" pitchFamily="66" charset="0"/>
                <a:ea typeface="Calibri" panose="020F0502020204030204" pitchFamily="34" charset="0"/>
                <a:cs typeface="Calibri" panose="020F0502020204030204" pitchFamily="34" charset="0"/>
              </a:rPr>
              <a:t> </a:t>
            </a: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Point to the letters on the screen.  Ask: “What letters are we talking about today?” (Student will answer Pp.)</a:t>
            </a:r>
          </a:p>
          <a:p>
            <a:pPr marL="0" marR="0">
              <a:lnSpc>
                <a:spcPct val="115000"/>
              </a:lnSpc>
              <a:spcBef>
                <a:spcPts val="0"/>
              </a:spcBef>
              <a:spcAft>
                <a:spcPts val="1000"/>
              </a:spcAft>
            </a:pPr>
            <a:endParaRPr lang="en-US" sz="1800" dirty="0">
              <a:effectLst/>
              <a:latin typeface="Comic Sans MS" panose="030F0702030302020204" pitchFamily="66" charset="0"/>
              <a:ea typeface="Calibri" panose="020F0502020204030204" pitchFamily="34" charset="0"/>
              <a:cs typeface="Calibri" panose="020F0502020204030204" pitchFamily="34"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If student is struggling with this letter: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(Pointing to uppercase P) “Uppercase P.” (Student repeats.)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(Pointing to lowercase p.)  “Lowercase p”.  (Student repeats.)</a:t>
            </a:r>
          </a:p>
          <a:p>
            <a:pPr marL="0" marR="0">
              <a:lnSpc>
                <a:spcPct val="115000"/>
              </a:lnSpc>
              <a:spcBef>
                <a:spcPts val="0"/>
              </a:spcBef>
              <a:spcAft>
                <a:spcPts val="1000"/>
              </a:spcAft>
            </a:pPr>
            <a:endParaRPr lang="en-US" sz="1800" dirty="0">
              <a:effectLst/>
              <a:latin typeface="Comic Sans MS" panose="030F0702030302020204" pitchFamily="66" charset="0"/>
              <a:ea typeface="Calibri" panose="020F0502020204030204" pitchFamily="34" charset="0"/>
              <a:cs typeface="Calibri" panose="020F0502020204030204" pitchFamily="34"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Teacher: “Do you remember what sound the letter p makes?”  (Teacher will model making the p sound, like /p/ in </a:t>
            </a:r>
            <a:r>
              <a:rPr lang="en-US" sz="1800" u="sng" dirty="0">
                <a:effectLst/>
                <a:latin typeface="Comic Sans MS" panose="030F0702030302020204" pitchFamily="66" charset="0"/>
                <a:ea typeface="Calibri" panose="020F0502020204030204" pitchFamily="34" charset="0"/>
                <a:cs typeface="Calibri" panose="020F0502020204030204" pitchFamily="34" charset="0"/>
              </a:rPr>
              <a:t>p</a:t>
            </a:r>
            <a:r>
              <a:rPr lang="en-US" sz="1800" u="none" dirty="0">
                <a:effectLst/>
                <a:latin typeface="Comic Sans MS" panose="030F0702030302020204" pitchFamily="66" charset="0"/>
                <a:ea typeface="Calibri" panose="020F0502020204030204" pitchFamily="34" charset="0"/>
                <a:cs typeface="Calibri" panose="020F0502020204030204" pitchFamily="34" charset="0"/>
              </a:rPr>
              <a:t>enny.)</a:t>
            </a:r>
            <a:endParaRPr lang="en-US" sz="1800" dirty="0">
              <a:effectLst/>
              <a:latin typeface="Comic Sans MS" panose="030F0702030302020204" pitchFamily="66" charset="0"/>
              <a:ea typeface="Calibri" panose="020F0502020204030204" pitchFamily="34" charset="0"/>
              <a:cs typeface="Calibri" panose="020F0502020204030204" pitchFamily="34" charset="0"/>
            </a:endParaRP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Click to show the penny– When it appears on the screen, ask, “What do you see?” When student responds “penny,” applaud his/her answer.  If student does not respond correctly, teacher will tell student that it is a penny.  Click to show the word “penny.”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to show the next image - pineapple– When it appears on the screen, ask, “What do you see?” If student responds “pineapple,” applaud his/her answer.  If student does not respond correctly, teacher will tell student that it is a pineapple.  Click to show the word “pineapple.”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Click to show the piano– When it appears on the screen, ask, “What do you see?” When student responds “piano,” applaud his/her answer.  If student does not respond correctly, teacher will tell student that it is a piano.  Click to show the word “piano.”</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to go to the next slide.</a:t>
            </a:r>
          </a:p>
          <a:p>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2</a:t>
            </a:fld>
            <a:endParaRPr lang="en-US"/>
          </a:p>
        </p:txBody>
      </p:sp>
    </p:spTree>
    <p:extLst>
      <p:ext uri="{BB962C8B-B14F-4D97-AF65-F5344CB8AC3E}">
        <p14:creationId xmlns:p14="http://schemas.microsoft.com/office/powerpoint/2010/main" val="904538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b="1" dirty="0">
                <a:effectLst/>
                <a:latin typeface="Comic Sans MS" panose="030F0702030302020204" pitchFamily="66" charset="0"/>
                <a:ea typeface="Calibri" panose="020F0502020204030204" pitchFamily="34" charset="0"/>
                <a:cs typeface="Calibri" panose="020F0502020204030204" pitchFamily="34" charset="0"/>
              </a:rPr>
              <a:t>Notes to Teacher: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Teacher: “What letters do you see?”  (Pp) If student says Pp, applaud his/her answer.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If student is unsure, remind him/her by saying “uppercase P” and “lowercase p.”  (Student should repeat teacher.)</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Teacher: “Tell me about the pictures you see that appear on the screen.”</a:t>
            </a:r>
          </a:p>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15000"/>
              </a:lnSpc>
              <a:spcBef>
                <a:spcPts val="0"/>
              </a:spcBef>
              <a:spcAft>
                <a:spcPts val="1000"/>
              </a:spcAft>
              <a:buFontTx/>
              <a:buChar char="-"/>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 pie.  Ask: “What is this?”  (Pie.)  Applaud correct answer or assist in telling the correct name for the picture.  Click to show the word pie.</a:t>
            </a:r>
          </a:p>
          <a:p>
            <a:pPr marL="285750" marR="0" indent="-285750">
              <a:lnSpc>
                <a:spcPct val="115000"/>
              </a:lnSpc>
              <a:spcBef>
                <a:spcPts val="0"/>
              </a:spcBef>
              <a:spcAft>
                <a:spcPts val="1000"/>
              </a:spcAft>
              <a:buFontTx/>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15000"/>
              </a:lnSpc>
              <a:spcBef>
                <a:spcPts val="0"/>
              </a:spcBef>
              <a:spcAft>
                <a:spcPts val="1000"/>
              </a:spcAft>
              <a:buFontTx/>
              <a:buChar char="-"/>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 pond.  Ask: “What is this?”  (Pond.)  Applaud correct answer or assist in telling the correct name for the picture.  Click to show the word pond.</a:t>
            </a:r>
          </a:p>
          <a:p>
            <a:pPr marL="285750" marR="0" indent="-285750">
              <a:lnSpc>
                <a:spcPct val="115000"/>
              </a:lnSpc>
              <a:spcBef>
                <a:spcPts val="0"/>
              </a:spcBef>
              <a:spcAft>
                <a:spcPts val="1000"/>
              </a:spcAft>
              <a:buFontTx/>
              <a:buChar char="-"/>
            </a:pPr>
            <a:endParaRPr lang="en-US" sz="1800" dirty="0">
              <a:effectLst/>
              <a:latin typeface="Comic Sans MS" panose="030F0702030302020204" pitchFamily="66" charset="0"/>
              <a:ea typeface="Calibri" panose="020F0502020204030204" pitchFamily="34" charset="0"/>
              <a:cs typeface="Calibri" panose="020F0502020204030204" pitchFamily="34" charset="0"/>
            </a:endParaRPr>
          </a:p>
          <a:p>
            <a:pPr marL="285750" marR="0" indent="-285750">
              <a:lnSpc>
                <a:spcPct val="115000"/>
              </a:lnSpc>
              <a:spcBef>
                <a:spcPts val="0"/>
              </a:spcBef>
              <a:spcAft>
                <a:spcPts val="1000"/>
              </a:spcAft>
              <a:buFontTx/>
              <a:buChar char="-"/>
            </a:pPr>
            <a:r>
              <a:rPr lang="en-US" sz="1800" dirty="0">
                <a:effectLst/>
                <a:latin typeface="Comic Sans MS" panose="030F0702030302020204" pitchFamily="66" charset="0"/>
                <a:ea typeface="Calibri" panose="020F0502020204030204" pitchFamily="34" charset="0"/>
                <a:cs typeface="Calibri" panose="020F0502020204030204" pitchFamily="34" charset="0"/>
              </a:rPr>
              <a:t>- Click to show a lamp.  Ask: “What is this?”  (Lamp.)  Applaud correct answer or assist in telling the correct name for the picture.  Click to show the word lamp.</a:t>
            </a:r>
          </a:p>
          <a:p>
            <a:pPr marL="285750" marR="0" indent="-285750">
              <a:lnSpc>
                <a:spcPct val="115000"/>
              </a:lnSpc>
              <a:spcBef>
                <a:spcPts val="0"/>
              </a:spcBef>
              <a:spcAft>
                <a:spcPts val="1000"/>
              </a:spcAft>
              <a:buFontTx/>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After identifying the pictures (pie, pond and lamp) ask: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Teacher: “What pictures begin with the letter p?” (Pie and pond begin with the letter p.  Lamp does not begin with the letter p.)  </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If student is struggling to name the pictures that begin with p, teacher will assist by saying each picture name and asking if it begins with /p/?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 - “Pie – Does it begin with /p/?” (Yes.)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 - “Pond.  Does it begin with /p/?”   (Yes.)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 - “Lamp - Does it begin with /p/?” (No.)</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take the picture of the lamp off of the slide.</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Teacher will applaud efforts of student.  </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Click to go to the next slide.</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3</a:t>
            </a:fld>
            <a:endParaRPr lang="en-US"/>
          </a:p>
        </p:txBody>
      </p:sp>
    </p:spTree>
    <p:extLst>
      <p:ext uri="{BB962C8B-B14F-4D97-AF65-F5344CB8AC3E}">
        <p14:creationId xmlns:p14="http://schemas.microsoft.com/office/powerpoint/2010/main" val="279160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b="1" dirty="0">
                <a:effectLst/>
                <a:latin typeface="Comic Sans MS" panose="030F0702030302020204" pitchFamily="66" charset="0"/>
                <a:ea typeface="Calibri" panose="020F0502020204030204" pitchFamily="34" charset="0"/>
                <a:cs typeface="Calibri" panose="020F0502020204030204" pitchFamily="34" charset="0"/>
              </a:rPr>
              <a:t>Notes to Teacher:</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Teacher: “This week, we talked about syllables.  What are syllables?” (Syllables are units of sounds in words.  We can place our hand under our jaw and count how many times our jaw moves.)</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Allow student the opportunity to practice saying words and counting syllables.</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on to bring up a number one on the screen.  Ask: “What number is this?” (One.) </a:t>
            </a:r>
          </a:p>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“We are going to practice saying words with one syllable.  Place you hand under your jaw.”  (Model doing this for the student.)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show a pot.  “Say pot.” (Pot.)  “Did you feel your jaw move one time?” (Yes.)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show a pig.  “Say pig.” (Pig.)  “Did you feel your jaw move one time?” (Yes.)</a:t>
            </a:r>
          </a:p>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on to bring up a number two on the screen.  Ask: “What number is this?” (Two.) </a:t>
            </a:r>
          </a:p>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“Now, we are going to practice saying words with two syllables.  Place you hand under your jaw.”  (Model doing this for the student.)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show a pepper.  “Say pepper.” (Pepper.)  “Did you feel your jaw move two times?” (Yes.)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show a pizza.  “Say pizza.” (Pizza.)  “Did you feel your jaw move two times?” (Yes.)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Applaud student’s effort.</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move to the next slide.</a:t>
            </a:r>
          </a:p>
        </p:txBody>
      </p:sp>
      <p:sp>
        <p:nvSpPr>
          <p:cNvPr id="4" name="Slide Number Placeholder 3"/>
          <p:cNvSpPr>
            <a:spLocks noGrp="1"/>
          </p:cNvSpPr>
          <p:nvPr>
            <p:ph type="sldNum" sz="quarter" idx="5"/>
          </p:nvPr>
        </p:nvSpPr>
        <p:spPr/>
        <p:txBody>
          <a:bodyPr/>
          <a:lstStyle/>
          <a:p>
            <a:fld id="{1813B794-5A4F-4F47-9EB8-2D6C2FE8DF19}" type="slidenum">
              <a:rPr lang="en-US" smtClean="0"/>
              <a:t>4</a:t>
            </a:fld>
            <a:endParaRPr lang="en-US"/>
          </a:p>
        </p:txBody>
      </p:sp>
    </p:spTree>
    <p:extLst>
      <p:ext uri="{BB962C8B-B14F-4D97-AF65-F5344CB8AC3E}">
        <p14:creationId xmlns:p14="http://schemas.microsoft.com/office/powerpoint/2010/main" val="323822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 potato.  “What is this?”  (It is a potato.)  “Say potato.” (Potato.)  “How many times did your jaw move?” (3.)</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 pear.  “What is this?”  (It is a pear.)  “Say pear.” (Pear.)  “How many times did your jaw move?” (1.)</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 puppet.  “What is this?”  (It is a puppet.)  “Say puppet.” (Puppet.)  “How many times did your jaw move?” (2.)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Applaud student’s efforts.</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Click to move to the next slide.</a:t>
            </a:r>
            <a:endParaRPr lang="en-US" sz="18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5</a:t>
            </a:fld>
            <a:endParaRPr lang="en-US"/>
          </a:p>
        </p:txBody>
      </p:sp>
    </p:spTree>
    <p:extLst>
      <p:ext uri="{BB962C8B-B14F-4D97-AF65-F5344CB8AC3E}">
        <p14:creationId xmlns:p14="http://schemas.microsoft.com/office/powerpoint/2010/main" val="297100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b="1" dirty="0">
                <a:effectLst/>
                <a:latin typeface="Comic Sans MS" panose="030F0702030302020204" pitchFamily="66" charset="0"/>
                <a:ea typeface="Calibri" panose="020F0502020204030204" pitchFamily="34" charset="0"/>
                <a:cs typeface="Calibri" panose="020F0502020204030204" pitchFamily="34" charset="0"/>
              </a:rPr>
              <a:t>Notes to Teacher:</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p>
          <a:p>
            <a:pPr marL="0" marR="0">
              <a:lnSpc>
                <a:spcPct val="115000"/>
              </a:lnSpc>
              <a:spcBef>
                <a:spcPts val="0"/>
              </a:spcBef>
              <a:spcAft>
                <a:spcPts val="1000"/>
              </a:spcAft>
            </a:pPr>
            <a:endParaRPr lang="en-US" sz="1800" dirty="0">
              <a:effectLst/>
              <a:latin typeface="Comic Sans MS" panose="030F0702030302020204" pitchFamily="66"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bring up the image of the playroom.</a:t>
            </a:r>
          </a:p>
          <a:p>
            <a:pPr marL="0" marR="0">
              <a:lnSpc>
                <a:spcPct val="115000"/>
              </a:lnSpc>
              <a:spcBef>
                <a:spcPts val="0"/>
              </a:spcBef>
              <a:spcAft>
                <a:spcPts val="1000"/>
              </a:spcAft>
            </a:pPr>
            <a:endParaRPr lang="en-US" sz="1800" dirty="0">
              <a:effectLst/>
              <a:latin typeface="Comic Sans MS" panose="030F0702030302020204" pitchFamily="66"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Teacher: “Tell me about what you see in this picture.”  (Allow students an opportunity to talk to you about what they see in this playroom.)</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circle the lamp.</a:t>
            </a: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Ask: “What is this?” (Lamp.)</a:t>
            </a: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Teacher: “Yes, lamp.  How many syllables do you hear?”  (One.)</a:t>
            </a: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Teacher: “Yes, one.  Can you find another thing in this room that has one syllable?” (Possible answer: rug or bear.)</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Click to circle the rabbit.</a:t>
            </a: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Ask: “What is this?” (Rabbit.)</a:t>
            </a: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Teacher: “Yes, rabbit.  How many syllables do you hear?” (Two.)</a:t>
            </a: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Teacher: “Yes, two.  Name something else that has two syllables.” (Possible answers: teepee, basket, carpet, pillow or picture.)</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Ask: ” Can you find something in this room that has three syllables?” (Elephant)</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Applaud efforts.</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go to next slide.</a:t>
            </a:r>
          </a:p>
        </p:txBody>
      </p:sp>
      <p:sp>
        <p:nvSpPr>
          <p:cNvPr id="4" name="Slide Number Placeholder 3"/>
          <p:cNvSpPr>
            <a:spLocks noGrp="1"/>
          </p:cNvSpPr>
          <p:nvPr>
            <p:ph type="sldNum" sz="quarter" idx="5"/>
          </p:nvPr>
        </p:nvSpPr>
        <p:spPr/>
        <p:txBody>
          <a:bodyPr/>
          <a:lstStyle/>
          <a:p>
            <a:fld id="{1813B794-5A4F-4F47-9EB8-2D6C2FE8DF19}" type="slidenum">
              <a:rPr lang="en-US" smtClean="0"/>
              <a:t>6</a:t>
            </a:fld>
            <a:endParaRPr lang="en-US"/>
          </a:p>
        </p:txBody>
      </p:sp>
    </p:spTree>
    <p:extLst>
      <p:ext uri="{BB962C8B-B14F-4D97-AF65-F5344CB8AC3E}">
        <p14:creationId xmlns:p14="http://schemas.microsoft.com/office/powerpoint/2010/main" val="3454744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b="1" dirty="0">
                <a:effectLst/>
                <a:latin typeface="Comic Sans MS" panose="030F0702030302020204" pitchFamily="66" charset="0"/>
                <a:ea typeface="Calibri" panose="020F0502020204030204" pitchFamily="34" charset="0"/>
                <a:cs typeface="Calibri" panose="020F0502020204030204" pitchFamily="34" charset="0"/>
              </a:rPr>
              <a:t>Notes to Teacher:</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p>
          <a:p>
            <a:pPr marL="0" marR="0">
              <a:lnSpc>
                <a:spcPct val="115000"/>
              </a:lnSpc>
              <a:spcBef>
                <a:spcPts val="0"/>
              </a:spcBef>
              <a:spcAft>
                <a:spcPts val="1000"/>
              </a:spcAft>
            </a:pPr>
            <a:endParaRPr lang="en-US" sz="1800" dirty="0">
              <a:effectLst/>
              <a:latin typeface="Comic Sans MS" panose="030F0702030302020204" pitchFamily="66"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Teacher says: “Let’s look at our sight words from this week.”  (There are 3 words on this slide.)</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word “two.”– When it appears on the screen, ask: “What word do you see?”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When student responds “two” applaud his/her answer.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If student does not respond correctly, teacher will tell the student that the word is “two.”  Have student say the word “two.” (Student repeats.)</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next word, “we.”– When it appears on the screen, ask: “What word do you see?”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When student responds “we,” applaud his/her answer.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If student does not respond correctly, teacher will tell the student that the word is “we.”  Have student say the word “we.” (Student repeats.)</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next and final word, “where.” – When it appears on the screen, ask: “What word do you see?”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When student responds “where,” applaud his/her answer.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If student does not respond correctly, teacher will tell the student that the word is “where.”  Have student say the word “where.”  (Student repeats.)</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Applaud student’s effort.</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Click to go to the next slide.</a:t>
            </a:r>
            <a:endParaRPr lang="en-US" sz="18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7</a:t>
            </a:fld>
            <a:endParaRPr lang="en-US"/>
          </a:p>
        </p:txBody>
      </p:sp>
    </p:spTree>
    <p:extLst>
      <p:ext uri="{BB962C8B-B14F-4D97-AF65-F5344CB8AC3E}">
        <p14:creationId xmlns:p14="http://schemas.microsoft.com/office/powerpoint/2010/main" val="2550807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omic Sans MS" panose="030F0702030302020204" pitchFamily="66" charset="0"/>
                <a:ea typeface="Calibri" panose="020F0502020204030204" pitchFamily="34" charset="0"/>
                <a:cs typeface="Calibri" panose="020F0502020204030204" pitchFamily="34" charset="0"/>
              </a:rPr>
              <a:t>Notes to Teacher:</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omic Sans MS" panose="030F0702030302020204" pitchFamily="66"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If student is ready, allow him/her to read each sentence to you.  If student is not ready, assist him/her in reading.  </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make the first sentence appear on the screen, along with a picture of question marks.: </a:t>
            </a:r>
            <a:r>
              <a:rPr lang="en-US" sz="1800" b="1" u="sng" dirty="0">
                <a:effectLst/>
                <a:latin typeface="Comic Sans MS" panose="030F0702030302020204" pitchFamily="66" charset="0"/>
                <a:ea typeface="Calibri" panose="020F0502020204030204" pitchFamily="34" charset="0"/>
                <a:cs typeface="Calibri" panose="020F0502020204030204" pitchFamily="34" charset="0"/>
              </a:rPr>
              <a:t>Where</a:t>
            </a:r>
            <a:r>
              <a:rPr lang="en-US" sz="1800" b="1" dirty="0">
                <a:effectLst/>
                <a:latin typeface="Comic Sans MS" panose="030F0702030302020204" pitchFamily="66" charset="0"/>
                <a:ea typeface="Calibri" panose="020F0502020204030204" pitchFamily="34" charset="0"/>
                <a:cs typeface="Calibri" panose="020F0502020204030204" pitchFamily="34" charset="0"/>
              </a:rPr>
              <a:t> can </a:t>
            </a:r>
            <a:r>
              <a:rPr lang="en-US" sz="1800" b="1" u="sng" dirty="0">
                <a:effectLst/>
                <a:latin typeface="Comic Sans MS" panose="030F0702030302020204" pitchFamily="66" charset="0"/>
                <a:ea typeface="Calibri" panose="020F0502020204030204" pitchFamily="34" charset="0"/>
                <a:cs typeface="Calibri" panose="020F0502020204030204" pitchFamily="34" charset="0"/>
              </a:rPr>
              <a:t>we</a:t>
            </a:r>
            <a:r>
              <a:rPr lang="en-US" sz="1800" b="1" dirty="0">
                <a:effectLst/>
                <a:latin typeface="Comic Sans MS" panose="030F0702030302020204" pitchFamily="66" charset="0"/>
                <a:ea typeface="Calibri" panose="020F0502020204030204" pitchFamily="34" charset="0"/>
                <a:cs typeface="Calibri" panose="020F0502020204030204" pitchFamily="34" charset="0"/>
              </a:rPr>
              <a:t> go?</a:t>
            </a:r>
            <a:r>
              <a:rPr lang="en-US" sz="1800" dirty="0">
                <a:effectLst/>
                <a:latin typeface="Comic Sans MS" panose="030F0702030302020204" pitchFamily="66" charset="0"/>
                <a:ea typeface="Calibri" panose="020F0502020204030204" pitchFamily="34" charset="0"/>
                <a:cs typeface="Calibri" panose="020F0502020204030204" pitchFamily="34" charset="0"/>
              </a:rPr>
              <a:t>  </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bring second sentence on the screen: </a:t>
            </a:r>
            <a:r>
              <a:rPr lang="en-US" sz="1800" b="1" dirty="0">
                <a:effectLst/>
                <a:latin typeface="Comic Sans MS" panose="030F0702030302020204" pitchFamily="66" charset="0"/>
                <a:ea typeface="Calibri" panose="020F0502020204030204" pitchFamily="34" charset="0"/>
                <a:cs typeface="Calibri" panose="020F0502020204030204" pitchFamily="34" charset="0"/>
              </a:rPr>
              <a:t>I see </a:t>
            </a:r>
            <a:r>
              <a:rPr lang="en-US" sz="1800" b="1" u="sng" dirty="0">
                <a:effectLst/>
                <a:latin typeface="Comic Sans MS" panose="030F0702030302020204" pitchFamily="66" charset="0"/>
                <a:ea typeface="Calibri" panose="020F0502020204030204" pitchFamily="34" charset="0"/>
                <a:cs typeface="Calibri" panose="020F0502020204030204" pitchFamily="34" charset="0"/>
              </a:rPr>
              <a:t>two</a:t>
            </a:r>
            <a:r>
              <a:rPr lang="en-US" sz="1800" dirty="0">
                <a:effectLst/>
                <a:latin typeface="Comic Sans MS" panose="030F0702030302020204" pitchFamily="66" charset="0"/>
                <a:ea typeface="Calibri" panose="020F0502020204030204" pitchFamily="34" charset="0"/>
                <a:cs typeface="Calibri" panose="020F0502020204030204" pitchFamily="34" charset="0"/>
              </a:rPr>
              <a:t> {peaches.}</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Applaud all efforts.</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Click to move to next slide. </a:t>
            </a:r>
            <a:endParaRPr lang="en-US" sz="18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8</a:t>
            </a:fld>
            <a:endParaRPr lang="en-US"/>
          </a:p>
        </p:txBody>
      </p:sp>
    </p:spTree>
    <p:extLst>
      <p:ext uri="{BB962C8B-B14F-4D97-AF65-F5344CB8AC3E}">
        <p14:creationId xmlns:p14="http://schemas.microsoft.com/office/powerpoint/2010/main" val="2295445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omic Sans MS" panose="030F0702030302020204" pitchFamily="66" charset="0"/>
                <a:ea typeface="Calibri" panose="020F0502020204030204" pitchFamily="34" charset="0"/>
                <a:cs typeface="Calibri" panose="020F0502020204030204" pitchFamily="34" charset="0"/>
              </a:rPr>
              <a:t>Notes to Teacher:</a:t>
            </a:r>
            <a:endParaRPr lang="en-US" b="1" i="0" dirty="0">
              <a:effectLst/>
              <a:latin typeface="Roboto" panose="02000000000000000000" pitchFamily="2" charset="0"/>
            </a:endParaRPr>
          </a:p>
          <a:p>
            <a:endParaRPr lang="en-US" u="none" dirty="0">
              <a:latin typeface="Comic Sans MS" panose="030F0702030302020204" pitchFamily="66" charset="0"/>
            </a:endParaRPr>
          </a:p>
          <a:p>
            <a:pPr marL="0" marR="0">
              <a:lnSpc>
                <a:spcPct val="115000"/>
              </a:lnSpc>
              <a:spcBef>
                <a:spcPts val="0"/>
              </a:spcBef>
              <a:spcAft>
                <a:spcPts val="0"/>
              </a:spcAft>
            </a:pPr>
            <a:r>
              <a:rPr lang="en-US" sz="1100" b="1" dirty="0">
                <a:effectLst/>
                <a:latin typeface="Comic Sans MS" panose="030F0702030302020204" pitchFamily="66" charset="0"/>
                <a:ea typeface="Calibri" panose="020F0502020204030204" pitchFamily="34" charset="0"/>
                <a:cs typeface="Calibri" panose="020F0502020204030204" pitchFamily="34" charset="0"/>
              </a:rPr>
              <a:t>Teacher: </a:t>
            </a:r>
            <a:r>
              <a:rPr lang="en-US" sz="1100" dirty="0">
                <a:effectLst/>
                <a:latin typeface="Comic Sans MS" panose="030F0702030302020204" pitchFamily="66" charset="0"/>
                <a:ea typeface="Calibri" panose="020F0502020204030204" pitchFamily="34" charset="0"/>
                <a:cs typeface="Calibri" panose="020F0502020204030204" pitchFamily="34" charset="0"/>
              </a:rPr>
              <a:t>“This week, you read the story, </a:t>
            </a:r>
            <a:r>
              <a:rPr lang="en-US" sz="1100" u="sng" dirty="0">
                <a:effectLst/>
                <a:latin typeface="Comic Sans MS" panose="030F0702030302020204" pitchFamily="66" charset="0"/>
                <a:ea typeface="Calibri" panose="020F0502020204030204" pitchFamily="34" charset="0"/>
                <a:cs typeface="Calibri" panose="020F0502020204030204" pitchFamily="34" charset="0"/>
              </a:rPr>
              <a:t>Hidden Food.</a:t>
            </a:r>
            <a:r>
              <a:rPr lang="en-US" sz="1100" u="none" dirty="0">
                <a:effectLst/>
                <a:latin typeface="Comic Sans MS" panose="030F0702030302020204" pitchFamily="66" charset="0"/>
                <a:ea typeface="Calibri" panose="020F0502020204030204" pitchFamily="34" charset="0"/>
                <a:cs typeface="Calibri" panose="020F0502020204030204" pitchFamily="34" charset="0"/>
              </a:rPr>
              <a:t>  </a:t>
            </a:r>
            <a:r>
              <a:rPr lang="en-US" sz="1100" u="none" dirty="0">
                <a:latin typeface="Comic Sans MS" panose="030F0702030302020204" pitchFamily="66" charset="0"/>
              </a:rPr>
              <a:t>Let’s look at the 5 finger retell chart to help us retell this story.” </a:t>
            </a:r>
          </a:p>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dirty="0">
                <a:effectLst/>
                <a:latin typeface="Comic Sans MS" panose="030F0702030302020204" pitchFamily="66" charset="0"/>
                <a:ea typeface="Calibri" panose="020F0502020204030204" pitchFamily="34" charset="0"/>
                <a:cs typeface="Calibri" panose="020F0502020204030204" pitchFamily="34" charset="0"/>
              </a:rPr>
              <a:t> Click to bring the image to the slide.</a:t>
            </a:r>
          </a:p>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dirty="0">
                <a:effectLst/>
                <a:latin typeface="Comic Sans MS" panose="030F0702030302020204" pitchFamily="66" charset="0"/>
                <a:ea typeface="Calibri" panose="020F0502020204030204" pitchFamily="34" charset="0"/>
                <a:cs typeface="Calibri" panose="020F0502020204030204" pitchFamily="34" charset="0"/>
              </a:rPr>
              <a:t>“Let’s work on our story retell together.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tabLst>
                <a:tab pos="4572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Characters: “Who were the characters in the story?”  (They do not tell us who the characters are.  The story refers to “we” so the character would be me and someone else.)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tabLst>
                <a:tab pos="4572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Setting: “What was the setting of the story?  Where did it take place?”  (We see a refrigerator, so I believe it takes place in a kitchen.)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tabLst>
                <a:tab pos="4572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Problem – “What is the problem in the story?”  (We are searching for hidden food.)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tabLst>
                <a:tab pos="4572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Events: “What happened in the story?”  (We are looking in the refrigerator for food.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tabLst>
                <a:tab pos="9144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We search for (and find) 2 pizzas.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tabLst>
                <a:tab pos="9144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We search for (and find) 2 potatoes.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tabLst>
                <a:tab pos="9144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We search for (and find) 2 pears.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tabLst>
                <a:tab pos="9144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We search for (and find) 2 pickles.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tabLst>
                <a:tab pos="9144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We search for (and find) 2 peaches.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tabLst>
                <a:tab pos="4572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Ending: “What happened at the end of the story?”  (After we found the peaches, the story ended by saying, “Peachy!”)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tabLst>
                <a:tab pos="4572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Connection: Possible questions to ask to help student to connect to this story: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tabLst>
                <a:tab pos="9144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Did anyone ever ask you to look for something in the refrigerator?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tabLst>
                <a:tab pos="9144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When you are hungry. what do you like to eat?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tabLst>
                <a:tab pos="9144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Can you remember one thing they searched for in the refrigerator? (Pizza, potatoes, pears, pickles and peaches.)  When student remembers an item, ask him/her if he/she likes to eat that.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tabLst>
                <a:tab pos="4572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Main Idea: What is this story about?  (This story is about people searching for foods that begin with the letter p.  When they search for the hidden food, they always look for two of each item.)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dirty="0">
                <a:effectLst/>
                <a:latin typeface="Comic Sans MS" panose="030F0702030302020204" pitchFamily="66"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100" dirty="0">
                <a:effectLst/>
                <a:latin typeface="Comic Sans MS" panose="030F0702030302020204" pitchFamily="66" charset="0"/>
                <a:ea typeface="Calibri" panose="020F0502020204030204" pitchFamily="34" charset="0"/>
                <a:cs typeface="Calibri" panose="020F0502020204030204" pitchFamily="34" charset="0"/>
              </a:rPr>
              <a:t>Applaud student’s efforts in completing this story retell.</a:t>
            </a:r>
          </a:p>
          <a:p>
            <a:pPr marL="0" marR="0">
              <a:lnSpc>
                <a:spcPct val="115000"/>
              </a:lnSpc>
              <a:spcBef>
                <a:spcPts val="0"/>
              </a:spcBef>
              <a:spcAft>
                <a:spcPts val="10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100" dirty="0">
                <a:effectLst/>
                <a:latin typeface="Comic Sans MS" panose="030F0702030302020204" pitchFamily="66" charset="0"/>
                <a:ea typeface="Calibri" panose="020F0502020204030204" pitchFamily="34" charset="0"/>
                <a:cs typeface="Calibri" panose="020F0502020204030204" pitchFamily="34" charset="0"/>
              </a:rPr>
              <a:t>Click to the next slide.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9</a:t>
            </a:fld>
            <a:endParaRPr lang="en-US"/>
          </a:p>
        </p:txBody>
      </p:sp>
    </p:spTree>
    <p:extLst>
      <p:ext uri="{BB962C8B-B14F-4D97-AF65-F5344CB8AC3E}">
        <p14:creationId xmlns:p14="http://schemas.microsoft.com/office/powerpoint/2010/main" val="1243096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36C3037-0BF7-5C43-B4C6-7CEA18ED8560}" type="datetimeFigureOut">
              <a:rPr lang="en-US" smtClean="0"/>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384619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522024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32924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405138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6C3037-0BF7-5C43-B4C6-7CEA18ED8560}" type="datetimeFigureOut">
              <a:rPr lang="en-US" smtClean="0"/>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67015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6C3037-0BF7-5C43-B4C6-7CEA18ED8560}" type="datetimeFigureOut">
              <a:rPr lang="en-US" smtClean="0"/>
              <a:t>8/12/2021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14263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6C3037-0BF7-5C43-B4C6-7CEA18ED8560}" type="datetimeFigureOut">
              <a:rPr lang="en-US" smtClean="0"/>
              <a:t>8/12/2021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123600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6C3037-0BF7-5C43-B4C6-7CEA18ED8560}" type="datetimeFigureOut">
              <a:rPr lang="en-US" smtClean="0"/>
              <a:t>8/12/2021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80745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C3037-0BF7-5C43-B4C6-7CEA18ED8560}" type="datetimeFigureOut">
              <a:rPr lang="en-US" smtClean="0"/>
              <a:t>8/12/2021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4110805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8/12/2021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786281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8/12/2021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4030092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7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5/2012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7" name="Picture 6" descr="sign_pic.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378957" y="6126163"/>
            <a:ext cx="469245" cy="595311"/>
          </a:xfrm>
          <a:prstGeom prst="rect">
            <a:avLst/>
          </a:prstGeom>
        </p:spPr>
      </p:pic>
      <p:sp>
        <p:nvSpPr>
          <p:cNvPr id="9" name="Rectangle 8"/>
          <p:cNvSpPr/>
          <p:nvPr userDrawn="1"/>
        </p:nvSpPr>
        <p:spPr>
          <a:xfrm>
            <a:off x="6364853" y="6413698"/>
            <a:ext cx="2089494" cy="307777"/>
          </a:xfrm>
          <a:prstGeom prst="rect">
            <a:avLst/>
          </a:prstGeom>
        </p:spPr>
        <p:txBody>
          <a:bodyPr wrap="square">
            <a:spAutoFit/>
          </a:bodyPr>
          <a:lstStyle/>
          <a:p>
            <a:pPr algn="l"/>
            <a:r>
              <a:rPr lang="en-US" sz="1400" dirty="0">
                <a:solidFill>
                  <a:schemeClr val="bg1">
                    <a:lumMod val="65000"/>
                  </a:schemeClr>
                </a:solidFill>
              </a:rPr>
              <a:t>HOST: MOLLY ENOCKSON </a:t>
            </a:r>
          </a:p>
        </p:txBody>
      </p:sp>
    </p:spTree>
    <p:extLst>
      <p:ext uri="{BB962C8B-B14F-4D97-AF65-F5344CB8AC3E}">
        <p14:creationId xmlns:p14="http://schemas.microsoft.com/office/powerpoint/2010/main" val="1540261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rgbClr val="182C6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3B7ABE"/>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3B7ABE"/>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B7ABE"/>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B7ABE"/>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B7AB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p:txBody>
          <a:bodyPr>
            <a:normAutofit/>
          </a:bodyPr>
          <a:lstStyle/>
          <a:p>
            <a:r>
              <a:rPr lang="en-US" sz="6000" dirty="0">
                <a:latin typeface="Comic Sans MS" panose="030F0902030302020204" pitchFamily="66" charset="0"/>
              </a:rPr>
              <a:t>Letter of the Week</a:t>
            </a:r>
          </a:p>
        </p:txBody>
      </p:sp>
      <p:sp>
        <p:nvSpPr>
          <p:cNvPr id="3" name="Subtitle 2">
            <a:extLst>
              <a:ext uri="{FF2B5EF4-FFF2-40B4-BE49-F238E27FC236}">
                <a16:creationId xmlns:a16="http://schemas.microsoft.com/office/drawing/2014/main" id="{0AE881EE-D65D-48D7-8CA4-D12A9075449A}"/>
              </a:ext>
            </a:extLst>
          </p:cNvPr>
          <p:cNvSpPr>
            <a:spLocks noGrp="1"/>
          </p:cNvSpPr>
          <p:nvPr>
            <p:ph type="subTitle" idx="1"/>
          </p:nvPr>
        </p:nvSpPr>
        <p:spPr/>
        <p:txBody>
          <a:bodyPr>
            <a:normAutofit/>
          </a:bodyPr>
          <a:lstStyle/>
          <a:p>
            <a:r>
              <a:rPr lang="en-US" sz="4000" dirty="0">
                <a:latin typeface="Comic Sans MS" panose="030F0902030302020204" pitchFamily="66" charset="0"/>
              </a:rPr>
              <a:t>Pp</a:t>
            </a:r>
          </a:p>
        </p:txBody>
      </p:sp>
    </p:spTree>
    <p:extLst>
      <p:ext uri="{BB962C8B-B14F-4D97-AF65-F5344CB8AC3E}">
        <p14:creationId xmlns:p14="http://schemas.microsoft.com/office/powerpoint/2010/main" val="3328551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p:txBody>
          <a:bodyPr>
            <a:normAutofit/>
          </a:bodyPr>
          <a:lstStyle/>
          <a:p>
            <a:r>
              <a:rPr lang="en-US" sz="6000" dirty="0">
                <a:latin typeface="Comic Sans MS" panose="030F0902030302020204" pitchFamily="66" charset="0"/>
              </a:rPr>
              <a:t>Q &amp; A</a:t>
            </a:r>
          </a:p>
        </p:txBody>
      </p:sp>
      <p:sp>
        <p:nvSpPr>
          <p:cNvPr id="3" name="Subtitle 2">
            <a:extLst>
              <a:ext uri="{FF2B5EF4-FFF2-40B4-BE49-F238E27FC236}">
                <a16:creationId xmlns:a16="http://schemas.microsoft.com/office/drawing/2014/main" id="{0AE881EE-D65D-48D7-8CA4-D12A9075449A}"/>
              </a:ext>
            </a:extLst>
          </p:cNvPr>
          <p:cNvSpPr>
            <a:spLocks noGrp="1"/>
          </p:cNvSpPr>
          <p:nvPr>
            <p:ph type="subTitle" idx="1"/>
          </p:nvPr>
        </p:nvSpPr>
        <p:spPr/>
        <p:txBody>
          <a:bodyPr>
            <a:normAutofit/>
          </a:bodyPr>
          <a:lstStyle/>
          <a:p>
            <a:r>
              <a:rPr lang="en-US" sz="4000" dirty="0">
                <a:latin typeface="Comic Sans MS" panose="030F0902030302020204" pitchFamily="66" charset="0"/>
              </a:rPr>
              <a:t>Any Questions?</a:t>
            </a:r>
          </a:p>
        </p:txBody>
      </p:sp>
    </p:spTree>
    <p:extLst>
      <p:ext uri="{BB962C8B-B14F-4D97-AF65-F5344CB8AC3E}">
        <p14:creationId xmlns:p14="http://schemas.microsoft.com/office/powerpoint/2010/main" val="3717781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717C2-5DBC-4E59-8BB3-763F8AC63E22}"/>
              </a:ext>
            </a:extLst>
          </p:cNvPr>
          <p:cNvSpPr>
            <a:spLocks noGrp="1"/>
          </p:cNvSpPr>
          <p:nvPr>
            <p:ph type="title"/>
          </p:nvPr>
        </p:nvSpPr>
        <p:spPr>
          <a:xfrm>
            <a:off x="457200" y="846138"/>
            <a:ext cx="8229600" cy="1143000"/>
          </a:xfrm>
        </p:spPr>
        <p:txBody>
          <a:bodyPr>
            <a:normAutofit fontScale="90000"/>
          </a:bodyPr>
          <a:lstStyle/>
          <a:p>
            <a:r>
              <a:rPr lang="en-US" sz="11100" dirty="0">
                <a:latin typeface="Comic Sans MS" panose="030F0702030302020204" pitchFamily="66" charset="0"/>
              </a:rPr>
              <a:t>Pp</a:t>
            </a:r>
            <a:br>
              <a:rPr lang="en-US" dirty="0">
                <a:latin typeface="Comic Sans MS" panose="030F0702030302020204" pitchFamily="66" charset="0"/>
              </a:rPr>
            </a:br>
            <a:endParaRPr lang="en-US" dirty="0">
              <a:latin typeface="Comic Sans MS" panose="030F0702030302020204" pitchFamily="66" charset="0"/>
            </a:endParaRPr>
          </a:p>
        </p:txBody>
      </p:sp>
      <p:pic>
        <p:nvPicPr>
          <p:cNvPr id="1036" name="Picture 12">
            <a:extLst>
              <a:ext uri="{FF2B5EF4-FFF2-40B4-BE49-F238E27FC236}">
                <a16:creationId xmlns:a16="http://schemas.microsoft.com/office/drawing/2014/main" id="{F02A853C-6AEC-4F2F-9E26-7F353F283D96}"/>
              </a:ext>
            </a:extLst>
          </p:cNvPr>
          <p:cNvPicPr>
            <a:picLocks noChangeAspect="1" noChangeArrowheads="1"/>
          </p:cNvPicPr>
          <p:nvPr/>
        </p:nvPicPr>
        <p:blipFill>
          <a:blip r:embed="rId3"/>
          <a:srcRect/>
          <a:stretch/>
        </p:blipFill>
        <p:spPr bwMode="auto">
          <a:xfrm>
            <a:off x="457200" y="907672"/>
            <a:ext cx="2847120" cy="216292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DCC71955-1A0E-4196-ACFB-6171943117F8}"/>
              </a:ext>
            </a:extLst>
          </p:cNvPr>
          <p:cNvPicPr>
            <a:picLocks noChangeAspect="1" noChangeArrowheads="1"/>
          </p:cNvPicPr>
          <p:nvPr/>
        </p:nvPicPr>
        <p:blipFill>
          <a:blip r:embed="rId4"/>
          <a:srcRect/>
          <a:stretch/>
        </p:blipFill>
        <p:spPr bwMode="auto">
          <a:xfrm>
            <a:off x="6644059" y="444995"/>
            <a:ext cx="2049370" cy="298591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A6267473-7ABD-4B03-B5B7-596F5EB8CA93}"/>
              </a:ext>
            </a:extLst>
          </p:cNvPr>
          <p:cNvPicPr>
            <a:picLocks noChangeAspect="1" noChangeArrowheads="1"/>
          </p:cNvPicPr>
          <p:nvPr/>
        </p:nvPicPr>
        <p:blipFill>
          <a:blip r:embed="rId5"/>
          <a:srcRect/>
          <a:stretch/>
        </p:blipFill>
        <p:spPr bwMode="auto">
          <a:xfrm>
            <a:off x="3185900" y="3070600"/>
            <a:ext cx="2854758" cy="276711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B59DFF11-7AA8-4A3E-AE65-A92E0FA76A29}"/>
              </a:ext>
            </a:extLst>
          </p:cNvPr>
          <p:cNvSpPr txBox="1"/>
          <p:nvPr/>
        </p:nvSpPr>
        <p:spPr>
          <a:xfrm>
            <a:off x="1213858" y="3152001"/>
            <a:ext cx="1513316" cy="553998"/>
          </a:xfrm>
          <a:prstGeom prst="rect">
            <a:avLst/>
          </a:prstGeom>
          <a:noFill/>
        </p:spPr>
        <p:txBody>
          <a:bodyPr wrap="square" rtlCol="0">
            <a:spAutoFit/>
          </a:bodyPr>
          <a:lstStyle/>
          <a:p>
            <a:r>
              <a:rPr lang="en-US" sz="3000" dirty="0">
                <a:latin typeface="Comic Sans MS" panose="030F0702030302020204" pitchFamily="66" charset="0"/>
              </a:rPr>
              <a:t>penny</a:t>
            </a:r>
          </a:p>
        </p:txBody>
      </p:sp>
      <p:sp>
        <p:nvSpPr>
          <p:cNvPr id="17" name="TextBox 16">
            <a:extLst>
              <a:ext uri="{FF2B5EF4-FFF2-40B4-BE49-F238E27FC236}">
                <a16:creationId xmlns:a16="http://schemas.microsoft.com/office/drawing/2014/main" id="{5E5DBD73-073C-4FEA-9C36-29EF6C2E911E}"/>
              </a:ext>
            </a:extLst>
          </p:cNvPr>
          <p:cNvSpPr txBox="1"/>
          <p:nvPr/>
        </p:nvSpPr>
        <p:spPr>
          <a:xfrm>
            <a:off x="6744277" y="3381920"/>
            <a:ext cx="2704524" cy="553998"/>
          </a:xfrm>
          <a:prstGeom prst="rect">
            <a:avLst/>
          </a:prstGeom>
          <a:noFill/>
        </p:spPr>
        <p:txBody>
          <a:bodyPr wrap="square" rtlCol="0">
            <a:spAutoFit/>
          </a:bodyPr>
          <a:lstStyle/>
          <a:p>
            <a:r>
              <a:rPr lang="en-US" sz="3000" dirty="0">
                <a:latin typeface="Comic Sans MS" panose="030F0702030302020204" pitchFamily="66" charset="0"/>
              </a:rPr>
              <a:t>pineapple</a:t>
            </a:r>
          </a:p>
        </p:txBody>
      </p:sp>
      <p:sp>
        <p:nvSpPr>
          <p:cNvPr id="18" name="TextBox 17">
            <a:extLst>
              <a:ext uri="{FF2B5EF4-FFF2-40B4-BE49-F238E27FC236}">
                <a16:creationId xmlns:a16="http://schemas.microsoft.com/office/drawing/2014/main" id="{EE9BA9F6-474D-410D-BFEE-DF25AEDBAF46}"/>
              </a:ext>
            </a:extLst>
          </p:cNvPr>
          <p:cNvSpPr txBox="1"/>
          <p:nvPr/>
        </p:nvSpPr>
        <p:spPr>
          <a:xfrm>
            <a:off x="4227479" y="6011862"/>
            <a:ext cx="1098378" cy="553998"/>
          </a:xfrm>
          <a:prstGeom prst="rect">
            <a:avLst/>
          </a:prstGeom>
          <a:noFill/>
        </p:spPr>
        <p:txBody>
          <a:bodyPr wrap="none" rtlCol="0">
            <a:spAutoFit/>
          </a:bodyPr>
          <a:lstStyle/>
          <a:p>
            <a:r>
              <a:rPr lang="en-US" sz="3000" dirty="0">
                <a:latin typeface="Comic Sans MS" panose="030F0702030302020204" pitchFamily="66" charset="0"/>
              </a:rPr>
              <a:t>piano</a:t>
            </a:r>
          </a:p>
        </p:txBody>
      </p:sp>
    </p:spTree>
    <p:extLst>
      <p:ext uri="{BB962C8B-B14F-4D97-AF65-F5344CB8AC3E}">
        <p14:creationId xmlns:p14="http://schemas.microsoft.com/office/powerpoint/2010/main" val="61912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36"/>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6"/>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0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038"/>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7"/>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0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bldP spid="17" grpId="1"/>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4648FD-17AC-4092-8EF9-1C996FDEB931}"/>
              </a:ext>
            </a:extLst>
          </p:cNvPr>
          <p:cNvSpPr txBox="1"/>
          <p:nvPr/>
        </p:nvSpPr>
        <p:spPr>
          <a:xfrm>
            <a:off x="579050" y="200058"/>
            <a:ext cx="8425543" cy="1169551"/>
          </a:xfrm>
          <a:prstGeom prst="rect">
            <a:avLst/>
          </a:prstGeom>
          <a:noFill/>
        </p:spPr>
        <p:txBody>
          <a:bodyPr wrap="square" rtlCol="0">
            <a:spAutoFit/>
          </a:bodyPr>
          <a:lstStyle/>
          <a:p>
            <a:pPr algn="ctr"/>
            <a:r>
              <a:rPr lang="en-US" sz="7000" dirty="0">
                <a:solidFill>
                  <a:srgbClr val="003399"/>
                </a:solidFill>
                <a:latin typeface="Comic Sans MS" panose="030F0702030302020204" pitchFamily="66" charset="0"/>
              </a:rPr>
              <a:t>Pp</a:t>
            </a:r>
          </a:p>
        </p:txBody>
      </p:sp>
      <p:pic>
        <p:nvPicPr>
          <p:cNvPr id="2056" name="Picture 8">
            <a:extLst>
              <a:ext uri="{FF2B5EF4-FFF2-40B4-BE49-F238E27FC236}">
                <a16:creationId xmlns:a16="http://schemas.microsoft.com/office/drawing/2014/main" id="{3D330DE7-8D19-428B-836F-89759A1E046A}"/>
              </a:ext>
            </a:extLst>
          </p:cNvPr>
          <p:cNvPicPr>
            <a:picLocks noChangeAspect="1" noChangeArrowheads="1"/>
          </p:cNvPicPr>
          <p:nvPr/>
        </p:nvPicPr>
        <p:blipFill>
          <a:blip r:embed="rId3"/>
          <a:srcRect/>
          <a:stretch/>
        </p:blipFill>
        <p:spPr bwMode="auto">
          <a:xfrm>
            <a:off x="359227" y="1264498"/>
            <a:ext cx="3099111" cy="204361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19EAC3A-38E2-4518-9C96-6A90F1201FDF}"/>
              </a:ext>
            </a:extLst>
          </p:cNvPr>
          <p:cNvSpPr txBox="1"/>
          <p:nvPr/>
        </p:nvSpPr>
        <p:spPr>
          <a:xfrm>
            <a:off x="1451582" y="3360109"/>
            <a:ext cx="914400" cy="553998"/>
          </a:xfrm>
          <a:prstGeom prst="rect">
            <a:avLst/>
          </a:prstGeom>
          <a:noFill/>
        </p:spPr>
        <p:txBody>
          <a:bodyPr wrap="square" rtlCol="0">
            <a:spAutoFit/>
          </a:bodyPr>
          <a:lstStyle/>
          <a:p>
            <a:r>
              <a:rPr lang="en-US" sz="3000" dirty="0">
                <a:latin typeface="Comic Sans MS" panose="030F0702030302020204" pitchFamily="66" charset="0"/>
              </a:rPr>
              <a:t>pie</a:t>
            </a:r>
          </a:p>
        </p:txBody>
      </p:sp>
      <p:pic>
        <p:nvPicPr>
          <p:cNvPr id="2058" name="Picture 10">
            <a:extLst>
              <a:ext uri="{FF2B5EF4-FFF2-40B4-BE49-F238E27FC236}">
                <a16:creationId xmlns:a16="http://schemas.microsoft.com/office/drawing/2014/main" id="{7996A673-4E21-43C0-B1DD-F910EFEF195C}"/>
              </a:ext>
            </a:extLst>
          </p:cNvPr>
          <p:cNvPicPr>
            <a:picLocks noChangeAspect="1" noChangeArrowheads="1"/>
          </p:cNvPicPr>
          <p:nvPr/>
        </p:nvPicPr>
        <p:blipFill>
          <a:blip r:embed="rId4"/>
          <a:srcRect/>
          <a:stretch/>
        </p:blipFill>
        <p:spPr bwMode="auto">
          <a:xfrm>
            <a:off x="5000343" y="1136091"/>
            <a:ext cx="3564607" cy="221380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455E545-B21F-4E42-B8E0-5AEAF93431F0}"/>
              </a:ext>
            </a:extLst>
          </p:cNvPr>
          <p:cNvSpPr txBox="1"/>
          <p:nvPr/>
        </p:nvSpPr>
        <p:spPr>
          <a:xfrm>
            <a:off x="6257483" y="3370995"/>
            <a:ext cx="1019831" cy="553998"/>
          </a:xfrm>
          <a:prstGeom prst="rect">
            <a:avLst/>
          </a:prstGeom>
          <a:noFill/>
        </p:spPr>
        <p:txBody>
          <a:bodyPr wrap="none" rtlCol="0">
            <a:spAutoFit/>
          </a:bodyPr>
          <a:lstStyle/>
          <a:p>
            <a:r>
              <a:rPr lang="en-US" sz="3000" dirty="0">
                <a:latin typeface="Comic Sans MS" panose="030F0702030302020204" pitchFamily="66" charset="0"/>
              </a:rPr>
              <a:t>pond</a:t>
            </a:r>
          </a:p>
        </p:txBody>
      </p:sp>
      <p:pic>
        <p:nvPicPr>
          <p:cNvPr id="2062" name="Picture 14">
            <a:extLst>
              <a:ext uri="{FF2B5EF4-FFF2-40B4-BE49-F238E27FC236}">
                <a16:creationId xmlns:a16="http://schemas.microsoft.com/office/drawing/2014/main" id="{52E01894-48EE-44FA-A96C-99BB903910FF}"/>
              </a:ext>
            </a:extLst>
          </p:cNvPr>
          <p:cNvPicPr>
            <a:picLocks noChangeAspect="1" noChangeArrowheads="1"/>
          </p:cNvPicPr>
          <p:nvPr/>
        </p:nvPicPr>
        <p:blipFill>
          <a:blip r:embed="rId5"/>
          <a:srcRect/>
          <a:stretch/>
        </p:blipFill>
        <p:spPr bwMode="auto">
          <a:xfrm>
            <a:off x="3139105" y="3625609"/>
            <a:ext cx="2259001" cy="22590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F4A457D-AA81-4482-B257-938C053941D2}"/>
              </a:ext>
            </a:extLst>
          </p:cNvPr>
          <p:cNvSpPr txBox="1"/>
          <p:nvPr/>
        </p:nvSpPr>
        <p:spPr>
          <a:xfrm>
            <a:off x="3920263" y="5979548"/>
            <a:ext cx="1743119" cy="1015663"/>
          </a:xfrm>
          <a:prstGeom prst="rect">
            <a:avLst/>
          </a:prstGeom>
          <a:noFill/>
        </p:spPr>
        <p:txBody>
          <a:bodyPr wrap="square" rtlCol="0">
            <a:spAutoFit/>
          </a:bodyPr>
          <a:lstStyle/>
          <a:p>
            <a:r>
              <a:rPr lang="en-US" sz="3000" dirty="0">
                <a:latin typeface="Comic Sans MS" panose="030F0702030302020204" pitchFamily="66" charset="0"/>
              </a:rPr>
              <a:t>lamp</a:t>
            </a:r>
          </a:p>
          <a:p>
            <a:endParaRPr lang="en-US" sz="3000" dirty="0">
              <a:latin typeface="Comic Sans MS" panose="030F0702030302020204" pitchFamily="66" charset="0"/>
            </a:endParaRPr>
          </a:p>
        </p:txBody>
      </p:sp>
    </p:spTree>
    <p:extLst>
      <p:ext uri="{BB962C8B-B14F-4D97-AF65-F5344CB8AC3E}">
        <p14:creationId xmlns:p14="http://schemas.microsoft.com/office/powerpoint/2010/main" val="80660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6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2062"/>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1"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p:txBody>
          <a:bodyPr>
            <a:normAutofit fontScale="90000"/>
          </a:bodyPr>
          <a:lstStyle/>
          <a:p>
            <a:r>
              <a:rPr lang="en-US" dirty="0">
                <a:latin typeface="Comic Sans MS" panose="030F0702030302020204" pitchFamily="66" charset="0"/>
              </a:rPr>
              <a:t>Syllables</a:t>
            </a:r>
            <a:br>
              <a:rPr lang="en-US" dirty="0">
                <a:latin typeface="Comic Sans MS" panose="030F0702030302020204" pitchFamily="66" charset="0"/>
              </a:rPr>
            </a:br>
            <a:endParaRPr lang="en-US" dirty="0">
              <a:latin typeface="Comic Sans MS" panose="030F0702030302020204" pitchFamily="66" charset="0"/>
            </a:endParaRPr>
          </a:p>
        </p:txBody>
      </p:sp>
      <p:pic>
        <p:nvPicPr>
          <p:cNvPr id="3088" name="Picture 16">
            <a:extLst>
              <a:ext uri="{FF2B5EF4-FFF2-40B4-BE49-F238E27FC236}">
                <a16:creationId xmlns:a16="http://schemas.microsoft.com/office/drawing/2014/main" id="{B7C2CD18-7A4B-4656-BE0F-C00A842177A8}"/>
              </a:ext>
            </a:extLst>
          </p:cNvPr>
          <p:cNvPicPr>
            <a:picLocks noChangeAspect="1" noChangeArrowheads="1"/>
          </p:cNvPicPr>
          <p:nvPr/>
        </p:nvPicPr>
        <p:blipFill>
          <a:blip r:embed="rId3"/>
          <a:srcRect/>
          <a:stretch/>
        </p:blipFill>
        <p:spPr bwMode="auto">
          <a:xfrm>
            <a:off x="3427771" y="1215243"/>
            <a:ext cx="2457384" cy="1665260"/>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a:extLst>
              <a:ext uri="{FF2B5EF4-FFF2-40B4-BE49-F238E27FC236}">
                <a16:creationId xmlns:a16="http://schemas.microsoft.com/office/drawing/2014/main" id="{DB89A475-96E7-4E0E-9F9E-8CFBE835294C}"/>
              </a:ext>
            </a:extLst>
          </p:cNvPr>
          <p:cNvPicPr>
            <a:picLocks noChangeAspect="1" noChangeArrowheads="1"/>
          </p:cNvPicPr>
          <p:nvPr/>
        </p:nvPicPr>
        <p:blipFill>
          <a:blip r:embed="rId4"/>
          <a:srcRect/>
          <a:stretch/>
        </p:blipFill>
        <p:spPr bwMode="auto">
          <a:xfrm>
            <a:off x="7123879" y="1571623"/>
            <a:ext cx="1113612" cy="1336335"/>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a:extLst>
              <a:ext uri="{FF2B5EF4-FFF2-40B4-BE49-F238E27FC236}">
                <a16:creationId xmlns:a16="http://schemas.microsoft.com/office/drawing/2014/main" id="{91534D5B-0503-4704-9D2B-880FBCE5D023}"/>
              </a:ext>
            </a:extLst>
          </p:cNvPr>
          <p:cNvPicPr>
            <a:picLocks noChangeAspect="1" noChangeArrowheads="1"/>
          </p:cNvPicPr>
          <p:nvPr/>
        </p:nvPicPr>
        <p:blipFill>
          <a:blip r:embed="rId5"/>
          <a:srcRect/>
          <a:stretch/>
        </p:blipFill>
        <p:spPr bwMode="auto">
          <a:xfrm>
            <a:off x="806871" y="4047581"/>
            <a:ext cx="2158158" cy="2158158"/>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a:extLst>
              <a:ext uri="{FF2B5EF4-FFF2-40B4-BE49-F238E27FC236}">
                <a16:creationId xmlns:a16="http://schemas.microsoft.com/office/drawing/2014/main" id="{4D76AA2E-5A7C-44D7-98F2-C15A5CC6BC20}"/>
              </a:ext>
            </a:extLst>
          </p:cNvPr>
          <p:cNvPicPr>
            <a:picLocks noChangeAspect="1" noChangeArrowheads="1"/>
          </p:cNvPicPr>
          <p:nvPr/>
        </p:nvPicPr>
        <p:blipFill>
          <a:blip r:embed="rId6"/>
          <a:srcRect/>
          <a:stretch/>
        </p:blipFill>
        <p:spPr bwMode="auto">
          <a:xfrm>
            <a:off x="443973" y="992952"/>
            <a:ext cx="2138081" cy="2138081"/>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a:extLst>
              <a:ext uri="{FF2B5EF4-FFF2-40B4-BE49-F238E27FC236}">
                <a16:creationId xmlns:a16="http://schemas.microsoft.com/office/drawing/2014/main" id="{3C99D19C-5720-4BEB-90BE-A75A1114E04B}"/>
              </a:ext>
            </a:extLst>
          </p:cNvPr>
          <p:cNvPicPr>
            <a:picLocks noChangeAspect="1" noChangeArrowheads="1"/>
          </p:cNvPicPr>
          <p:nvPr/>
        </p:nvPicPr>
        <p:blipFill>
          <a:blip r:embed="rId7"/>
          <a:srcRect/>
          <a:stretch/>
        </p:blipFill>
        <p:spPr bwMode="auto">
          <a:xfrm>
            <a:off x="3651867" y="3821108"/>
            <a:ext cx="1840265" cy="2188664"/>
          </a:xfrm>
          <a:prstGeom prst="rect">
            <a:avLst/>
          </a:prstGeom>
          <a:noFill/>
          <a:extLst>
            <a:ext uri="{909E8E84-426E-40DD-AFC4-6F175D3DCCD1}">
              <a14:hiddenFill xmlns:a14="http://schemas.microsoft.com/office/drawing/2010/main">
                <a:solidFill>
                  <a:srgbClr val="FFFFFF"/>
                </a:solidFill>
              </a14:hiddenFill>
            </a:ext>
          </a:extLst>
        </p:spPr>
      </p:pic>
      <p:pic>
        <p:nvPicPr>
          <p:cNvPr id="3100" name="Picture 28">
            <a:extLst>
              <a:ext uri="{FF2B5EF4-FFF2-40B4-BE49-F238E27FC236}">
                <a16:creationId xmlns:a16="http://schemas.microsoft.com/office/drawing/2014/main" id="{B24C67FA-9B94-482C-8CD3-855ACA6D0023}"/>
              </a:ext>
            </a:extLst>
          </p:cNvPr>
          <p:cNvPicPr>
            <a:picLocks noChangeAspect="1" noChangeArrowheads="1"/>
          </p:cNvPicPr>
          <p:nvPr/>
        </p:nvPicPr>
        <p:blipFill>
          <a:blip r:embed="rId8"/>
          <a:srcRect/>
          <a:stretch/>
        </p:blipFill>
        <p:spPr bwMode="auto">
          <a:xfrm>
            <a:off x="6178970" y="4118066"/>
            <a:ext cx="2635396" cy="1636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09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094"/>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088"/>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309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9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9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a:xfrm>
            <a:off x="457200" y="274638"/>
            <a:ext cx="8229600" cy="1632540"/>
          </a:xfrm>
        </p:spPr>
        <p:txBody>
          <a:bodyPr>
            <a:normAutofit/>
          </a:bodyPr>
          <a:lstStyle/>
          <a:p>
            <a:br>
              <a:rPr lang="en-US" dirty="0">
                <a:latin typeface="Comic Sans MS" panose="030F0702030302020204" pitchFamily="66" charset="0"/>
                <a:ea typeface="Calibri" panose="020F0502020204030204" pitchFamily="34" charset="0"/>
                <a:cs typeface="Times New Roman" panose="02020603050405020304" pitchFamily="18" charset="0"/>
              </a:rPr>
            </a:br>
            <a:endParaRPr lang="en-US" dirty="0">
              <a:latin typeface="Comic Sans MS" panose="030F0702030302020204" pitchFamily="66" charset="0"/>
            </a:endParaRPr>
          </a:p>
        </p:txBody>
      </p:sp>
      <p:sp>
        <p:nvSpPr>
          <p:cNvPr id="3" name="TextBox 2">
            <a:extLst>
              <a:ext uri="{FF2B5EF4-FFF2-40B4-BE49-F238E27FC236}">
                <a16:creationId xmlns:a16="http://schemas.microsoft.com/office/drawing/2014/main" id="{7F3EEB0B-3669-4745-8EC2-18B8ED920F1C}"/>
              </a:ext>
            </a:extLst>
          </p:cNvPr>
          <p:cNvSpPr txBox="1"/>
          <p:nvPr/>
        </p:nvSpPr>
        <p:spPr>
          <a:xfrm>
            <a:off x="1308928" y="450686"/>
            <a:ext cx="6526146" cy="861774"/>
          </a:xfrm>
          <a:prstGeom prst="rect">
            <a:avLst/>
          </a:prstGeom>
          <a:noFill/>
        </p:spPr>
        <p:txBody>
          <a:bodyPr wrap="none" rtlCol="0">
            <a:spAutoFit/>
          </a:bodyPr>
          <a:lstStyle/>
          <a:p>
            <a:r>
              <a:rPr lang="en-US" sz="5000" dirty="0">
                <a:solidFill>
                  <a:srgbClr val="003399"/>
                </a:solidFill>
                <a:latin typeface="Comic Sans MS" panose="030F0702030302020204" pitchFamily="66" charset="0"/>
              </a:rPr>
              <a:t>Let’s Count Syllables!</a:t>
            </a:r>
          </a:p>
        </p:txBody>
      </p:sp>
      <p:pic>
        <p:nvPicPr>
          <p:cNvPr id="4104" name="Picture 8">
            <a:extLst>
              <a:ext uri="{FF2B5EF4-FFF2-40B4-BE49-F238E27FC236}">
                <a16:creationId xmlns:a16="http://schemas.microsoft.com/office/drawing/2014/main" id="{3325636E-D0D7-465A-9412-3E065CABD360}"/>
              </a:ext>
            </a:extLst>
          </p:cNvPr>
          <p:cNvPicPr>
            <a:picLocks noChangeAspect="1" noChangeArrowheads="1"/>
          </p:cNvPicPr>
          <p:nvPr/>
        </p:nvPicPr>
        <p:blipFill>
          <a:blip r:embed="rId3"/>
          <a:srcRect/>
          <a:stretch/>
        </p:blipFill>
        <p:spPr bwMode="auto">
          <a:xfrm>
            <a:off x="457200" y="1646966"/>
            <a:ext cx="2317253" cy="2317253"/>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a:extLst>
              <a:ext uri="{FF2B5EF4-FFF2-40B4-BE49-F238E27FC236}">
                <a16:creationId xmlns:a16="http://schemas.microsoft.com/office/drawing/2014/main" id="{D9FEAD3E-F62E-4530-8155-1EA43010ECA5}"/>
              </a:ext>
            </a:extLst>
          </p:cNvPr>
          <p:cNvPicPr>
            <a:picLocks noChangeAspect="1" noChangeArrowheads="1"/>
          </p:cNvPicPr>
          <p:nvPr/>
        </p:nvPicPr>
        <p:blipFill>
          <a:blip r:embed="rId4"/>
          <a:srcRect/>
          <a:stretch/>
        </p:blipFill>
        <p:spPr bwMode="auto">
          <a:xfrm>
            <a:off x="2826952" y="2919941"/>
            <a:ext cx="3185341" cy="2584091"/>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9AFFCB7A-5C66-4D3E-950A-6104F1D2AAD1}"/>
              </a:ext>
            </a:extLst>
          </p:cNvPr>
          <p:cNvGrpSpPr/>
          <p:nvPr/>
        </p:nvGrpSpPr>
        <p:grpSpPr>
          <a:xfrm>
            <a:off x="5551714" y="4211986"/>
            <a:ext cx="2647760" cy="2619591"/>
            <a:chOff x="5551714" y="4211986"/>
            <a:chExt cx="2647760" cy="2619591"/>
          </a:xfrm>
        </p:grpSpPr>
        <p:pic>
          <p:nvPicPr>
            <p:cNvPr id="4108" name="Picture 12">
              <a:extLst>
                <a:ext uri="{FF2B5EF4-FFF2-40B4-BE49-F238E27FC236}">
                  <a16:creationId xmlns:a16="http://schemas.microsoft.com/office/drawing/2014/main" id="{CE267D49-A3F7-41D0-8C97-5F79ABE8C766}"/>
                </a:ext>
              </a:extLst>
            </p:cNvPr>
            <p:cNvPicPr>
              <a:picLocks noChangeAspect="1" noChangeArrowheads="1"/>
            </p:cNvPicPr>
            <p:nvPr/>
          </p:nvPicPr>
          <p:blipFill>
            <a:blip r:embed="rId5"/>
            <a:srcRect/>
            <a:stretch/>
          </p:blipFill>
          <p:spPr bwMode="auto">
            <a:xfrm>
              <a:off x="6183617" y="4211986"/>
              <a:ext cx="2015857" cy="2619591"/>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a:extLst>
                <a:ext uri="{FF2B5EF4-FFF2-40B4-BE49-F238E27FC236}">
                  <a16:creationId xmlns:a16="http://schemas.microsoft.com/office/drawing/2014/main" id="{AF0287B6-0B74-4744-88F8-475F316D670C}"/>
                </a:ext>
              </a:extLst>
            </p:cNvPr>
            <p:cNvCxnSpPr/>
            <p:nvPr/>
          </p:nvCxnSpPr>
          <p:spPr>
            <a:xfrm flipV="1">
              <a:off x="5551714" y="5857746"/>
              <a:ext cx="1001486" cy="7445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6056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10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410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4106"/>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p:txBody>
          <a:bodyPr>
            <a:normAutofit fontScale="90000"/>
          </a:bodyPr>
          <a:lstStyle/>
          <a:p>
            <a:br>
              <a:rPr lang="en-US" dirty="0">
                <a:latin typeface="Comic Sans MS" panose="030F0702030302020204" pitchFamily="66" charset="0"/>
              </a:rPr>
            </a:br>
            <a:endParaRPr lang="en-US" dirty="0">
              <a:latin typeface="Comic Sans MS" panose="030F0702030302020204" pitchFamily="66" charset="0"/>
            </a:endParaRPr>
          </a:p>
        </p:txBody>
      </p:sp>
      <p:sp>
        <p:nvSpPr>
          <p:cNvPr id="14" name="TextBox 13">
            <a:extLst>
              <a:ext uri="{FF2B5EF4-FFF2-40B4-BE49-F238E27FC236}">
                <a16:creationId xmlns:a16="http://schemas.microsoft.com/office/drawing/2014/main" id="{E6D31D0C-04DC-4AB4-9833-8325458C541C}"/>
              </a:ext>
            </a:extLst>
          </p:cNvPr>
          <p:cNvSpPr txBox="1"/>
          <p:nvPr/>
        </p:nvSpPr>
        <p:spPr>
          <a:xfrm>
            <a:off x="2351315" y="415251"/>
            <a:ext cx="6335485" cy="861774"/>
          </a:xfrm>
          <a:prstGeom prst="rect">
            <a:avLst/>
          </a:prstGeom>
          <a:noFill/>
        </p:spPr>
        <p:txBody>
          <a:bodyPr wrap="square">
            <a:spAutoFit/>
          </a:bodyPr>
          <a:lstStyle/>
          <a:p>
            <a:r>
              <a:rPr lang="en-US" sz="5000" dirty="0">
                <a:solidFill>
                  <a:srgbClr val="003399"/>
                </a:solidFill>
                <a:latin typeface="Comic Sans MS" panose="030F0702030302020204" pitchFamily="66" charset="0"/>
              </a:rPr>
              <a:t>Syllable Search</a:t>
            </a:r>
            <a:endParaRPr lang="en-US" sz="5000" dirty="0">
              <a:solidFill>
                <a:srgbClr val="003399"/>
              </a:solidFill>
            </a:endParaRPr>
          </a:p>
        </p:txBody>
      </p:sp>
      <p:pic>
        <p:nvPicPr>
          <p:cNvPr id="5124" name="Picture 4">
            <a:extLst>
              <a:ext uri="{FF2B5EF4-FFF2-40B4-BE49-F238E27FC236}">
                <a16:creationId xmlns:a16="http://schemas.microsoft.com/office/drawing/2014/main" id="{898BAE95-A461-458E-9A03-1F3EAE3EBF8F}"/>
              </a:ext>
            </a:extLst>
          </p:cNvPr>
          <p:cNvPicPr>
            <a:picLocks noChangeAspect="1" noChangeArrowheads="1"/>
          </p:cNvPicPr>
          <p:nvPr/>
        </p:nvPicPr>
        <p:blipFill>
          <a:blip r:embed="rId3"/>
          <a:srcRect/>
          <a:stretch/>
        </p:blipFill>
        <p:spPr bwMode="auto">
          <a:xfrm>
            <a:off x="1001487" y="1542551"/>
            <a:ext cx="7358742" cy="4908279"/>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584864AE-5427-4FF3-A2A2-11FB8D5B15EF}"/>
              </a:ext>
            </a:extLst>
          </p:cNvPr>
          <p:cNvSpPr/>
          <p:nvPr/>
        </p:nvSpPr>
        <p:spPr>
          <a:xfrm>
            <a:off x="1240971" y="1894114"/>
            <a:ext cx="1110344" cy="2351315"/>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0E26F825-3E74-46D3-9B13-6DA99403E357}"/>
              </a:ext>
            </a:extLst>
          </p:cNvPr>
          <p:cNvSpPr/>
          <p:nvPr/>
        </p:nvSpPr>
        <p:spPr>
          <a:xfrm>
            <a:off x="7641771" y="3897086"/>
            <a:ext cx="718458" cy="133894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ACC6BEF-3265-45E8-BA77-AC75BF46BEE5}"/>
              </a:ext>
            </a:extLst>
          </p:cNvPr>
          <p:cNvSpPr txBox="1"/>
          <p:nvPr/>
        </p:nvSpPr>
        <p:spPr>
          <a:xfrm>
            <a:off x="1388850" y="2883568"/>
            <a:ext cx="1110344" cy="553998"/>
          </a:xfrm>
          <a:prstGeom prst="rect">
            <a:avLst/>
          </a:prstGeom>
          <a:noFill/>
        </p:spPr>
        <p:txBody>
          <a:bodyPr wrap="square" rtlCol="0">
            <a:spAutoFit/>
          </a:bodyPr>
          <a:lstStyle/>
          <a:p>
            <a:r>
              <a:rPr lang="en-US" sz="3000" dirty="0">
                <a:latin typeface="Comic Sans MS" panose="030F0702030302020204" pitchFamily="66" charset="0"/>
              </a:rPr>
              <a:t>lamp</a:t>
            </a:r>
          </a:p>
        </p:txBody>
      </p:sp>
      <p:sp>
        <p:nvSpPr>
          <p:cNvPr id="6" name="TextBox 5">
            <a:extLst>
              <a:ext uri="{FF2B5EF4-FFF2-40B4-BE49-F238E27FC236}">
                <a16:creationId xmlns:a16="http://schemas.microsoft.com/office/drawing/2014/main" id="{CA6AAA5F-F6E6-4C1F-B354-56027F246803}"/>
              </a:ext>
            </a:extLst>
          </p:cNvPr>
          <p:cNvSpPr txBox="1"/>
          <p:nvPr/>
        </p:nvSpPr>
        <p:spPr>
          <a:xfrm>
            <a:off x="7346013" y="5436869"/>
            <a:ext cx="1309974" cy="553998"/>
          </a:xfrm>
          <a:prstGeom prst="rect">
            <a:avLst/>
          </a:prstGeom>
          <a:noFill/>
        </p:spPr>
        <p:txBody>
          <a:bodyPr wrap="none" rtlCol="0">
            <a:spAutoFit/>
          </a:bodyPr>
          <a:lstStyle/>
          <a:p>
            <a:r>
              <a:rPr lang="en-US" sz="3000" dirty="0">
                <a:latin typeface="Comic Sans MS" panose="030F0702030302020204" pitchFamily="66" charset="0"/>
              </a:rPr>
              <a:t>rabbit</a:t>
            </a:r>
          </a:p>
        </p:txBody>
      </p:sp>
    </p:spTree>
    <p:extLst>
      <p:ext uri="{BB962C8B-B14F-4D97-AF65-F5344CB8AC3E}">
        <p14:creationId xmlns:p14="http://schemas.microsoft.com/office/powerpoint/2010/main" val="108927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4"/>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p:bldP spid="5" grpId="1"/>
      <p:bldP spid="6" grpId="0"/>
      <p:bldP spid="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p:txBody>
          <a:bodyPr>
            <a:normAutofit fontScale="90000"/>
          </a:bodyPr>
          <a:lstStyle/>
          <a:p>
            <a:br>
              <a:rPr lang="en-US" dirty="0">
                <a:latin typeface="Comic Sans MS" panose="030F0702030302020204" pitchFamily="66" charset="0"/>
              </a:rPr>
            </a:br>
            <a:endParaRPr lang="en-US" dirty="0">
              <a:latin typeface="Comic Sans MS" panose="030F0702030302020204" pitchFamily="66" charset="0"/>
            </a:endParaRPr>
          </a:p>
        </p:txBody>
      </p:sp>
      <p:sp>
        <p:nvSpPr>
          <p:cNvPr id="11" name="TextBox 10">
            <a:extLst>
              <a:ext uri="{FF2B5EF4-FFF2-40B4-BE49-F238E27FC236}">
                <a16:creationId xmlns:a16="http://schemas.microsoft.com/office/drawing/2014/main" id="{49779FA6-5710-459E-8E27-2686FDCD88FF}"/>
              </a:ext>
            </a:extLst>
          </p:cNvPr>
          <p:cNvSpPr txBox="1"/>
          <p:nvPr/>
        </p:nvSpPr>
        <p:spPr>
          <a:xfrm>
            <a:off x="1175655" y="577039"/>
            <a:ext cx="6792685" cy="861774"/>
          </a:xfrm>
          <a:prstGeom prst="rect">
            <a:avLst/>
          </a:prstGeom>
          <a:noFill/>
        </p:spPr>
        <p:txBody>
          <a:bodyPr wrap="square">
            <a:spAutoFit/>
          </a:bodyPr>
          <a:lstStyle/>
          <a:p>
            <a:r>
              <a:rPr lang="en-US" sz="5000" dirty="0">
                <a:solidFill>
                  <a:srgbClr val="003399"/>
                </a:solidFill>
                <a:latin typeface="Comic Sans MS" panose="030F0702030302020204" pitchFamily="66" charset="0"/>
              </a:rPr>
              <a:t>Sight Word Activity </a:t>
            </a:r>
            <a:endParaRPr lang="en-US" sz="5000" dirty="0">
              <a:solidFill>
                <a:srgbClr val="003399"/>
              </a:solidFill>
            </a:endParaRPr>
          </a:p>
        </p:txBody>
      </p:sp>
      <p:sp>
        <p:nvSpPr>
          <p:cNvPr id="3" name="TextBox 2">
            <a:extLst>
              <a:ext uri="{FF2B5EF4-FFF2-40B4-BE49-F238E27FC236}">
                <a16:creationId xmlns:a16="http://schemas.microsoft.com/office/drawing/2014/main" id="{5F31309E-30C1-4030-9DC1-582E324FD9A5}"/>
              </a:ext>
            </a:extLst>
          </p:cNvPr>
          <p:cNvSpPr txBox="1"/>
          <p:nvPr/>
        </p:nvSpPr>
        <p:spPr>
          <a:xfrm>
            <a:off x="4013189" y="1867411"/>
            <a:ext cx="1261884" cy="861774"/>
          </a:xfrm>
          <a:prstGeom prst="rect">
            <a:avLst/>
          </a:prstGeom>
          <a:noFill/>
        </p:spPr>
        <p:txBody>
          <a:bodyPr wrap="none" rtlCol="0">
            <a:spAutoFit/>
          </a:bodyPr>
          <a:lstStyle/>
          <a:p>
            <a:r>
              <a:rPr lang="en-US" sz="5000" dirty="0">
                <a:latin typeface="Comic Sans MS" panose="030F0702030302020204" pitchFamily="66" charset="0"/>
              </a:rPr>
              <a:t>two</a:t>
            </a:r>
          </a:p>
        </p:txBody>
      </p:sp>
      <p:sp>
        <p:nvSpPr>
          <p:cNvPr id="4" name="TextBox 3">
            <a:extLst>
              <a:ext uri="{FF2B5EF4-FFF2-40B4-BE49-F238E27FC236}">
                <a16:creationId xmlns:a16="http://schemas.microsoft.com/office/drawing/2014/main" id="{52651692-EB75-4730-BF78-7215F79E41AF}"/>
              </a:ext>
            </a:extLst>
          </p:cNvPr>
          <p:cNvSpPr txBox="1"/>
          <p:nvPr/>
        </p:nvSpPr>
        <p:spPr>
          <a:xfrm>
            <a:off x="4100714" y="3283410"/>
            <a:ext cx="1042273" cy="861774"/>
          </a:xfrm>
          <a:prstGeom prst="rect">
            <a:avLst/>
          </a:prstGeom>
          <a:noFill/>
        </p:spPr>
        <p:txBody>
          <a:bodyPr wrap="square" rtlCol="0">
            <a:spAutoFit/>
          </a:bodyPr>
          <a:lstStyle/>
          <a:p>
            <a:r>
              <a:rPr lang="en-US" sz="5000" dirty="0">
                <a:latin typeface="Comic Sans MS" panose="030F0702030302020204" pitchFamily="66" charset="0"/>
              </a:rPr>
              <a:t>we</a:t>
            </a:r>
          </a:p>
        </p:txBody>
      </p:sp>
      <p:sp>
        <p:nvSpPr>
          <p:cNvPr id="5" name="TextBox 4">
            <a:extLst>
              <a:ext uri="{FF2B5EF4-FFF2-40B4-BE49-F238E27FC236}">
                <a16:creationId xmlns:a16="http://schemas.microsoft.com/office/drawing/2014/main" id="{0A4DE72A-91EE-4252-9280-01CA4FD5CE27}"/>
              </a:ext>
            </a:extLst>
          </p:cNvPr>
          <p:cNvSpPr txBox="1"/>
          <p:nvPr/>
        </p:nvSpPr>
        <p:spPr>
          <a:xfrm>
            <a:off x="3791174" y="4782523"/>
            <a:ext cx="2004075" cy="861774"/>
          </a:xfrm>
          <a:prstGeom prst="rect">
            <a:avLst/>
          </a:prstGeom>
          <a:noFill/>
        </p:spPr>
        <p:txBody>
          <a:bodyPr wrap="none" rtlCol="0">
            <a:spAutoFit/>
          </a:bodyPr>
          <a:lstStyle/>
          <a:p>
            <a:r>
              <a:rPr lang="en-US" sz="5000" dirty="0">
                <a:latin typeface="Comic Sans MS" panose="030F0702030302020204" pitchFamily="66" charset="0"/>
              </a:rPr>
              <a:t>where</a:t>
            </a:r>
          </a:p>
        </p:txBody>
      </p:sp>
    </p:spTree>
    <p:extLst>
      <p:ext uri="{BB962C8B-B14F-4D97-AF65-F5344CB8AC3E}">
        <p14:creationId xmlns:p14="http://schemas.microsoft.com/office/powerpoint/2010/main" val="24004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p:txBody>
          <a:bodyPr>
            <a:normAutofit fontScale="90000"/>
          </a:bodyPr>
          <a:lstStyle/>
          <a:p>
            <a:br>
              <a:rPr lang="en-US" dirty="0">
                <a:latin typeface="Comic Sans MS" panose="030F0702030302020204" pitchFamily="66" charset="0"/>
              </a:rPr>
            </a:br>
            <a:endParaRPr lang="en-US" dirty="0">
              <a:latin typeface="Comic Sans MS" panose="030F0702030302020204" pitchFamily="66" charset="0"/>
            </a:endParaRPr>
          </a:p>
        </p:txBody>
      </p:sp>
      <p:sp>
        <p:nvSpPr>
          <p:cNvPr id="11" name="TextBox 10">
            <a:extLst>
              <a:ext uri="{FF2B5EF4-FFF2-40B4-BE49-F238E27FC236}">
                <a16:creationId xmlns:a16="http://schemas.microsoft.com/office/drawing/2014/main" id="{49779FA6-5710-459E-8E27-2686FDCD88FF}"/>
              </a:ext>
            </a:extLst>
          </p:cNvPr>
          <p:cNvSpPr txBox="1"/>
          <p:nvPr/>
        </p:nvSpPr>
        <p:spPr>
          <a:xfrm>
            <a:off x="2590797" y="511060"/>
            <a:ext cx="6792685" cy="861774"/>
          </a:xfrm>
          <a:prstGeom prst="rect">
            <a:avLst/>
          </a:prstGeom>
          <a:noFill/>
        </p:spPr>
        <p:txBody>
          <a:bodyPr wrap="square">
            <a:spAutoFit/>
          </a:bodyPr>
          <a:lstStyle/>
          <a:p>
            <a:r>
              <a:rPr lang="en-US" sz="5000" dirty="0">
                <a:solidFill>
                  <a:srgbClr val="003399"/>
                </a:solidFill>
                <a:latin typeface="Comic Sans MS" panose="030F0702030302020204" pitchFamily="66" charset="0"/>
              </a:rPr>
              <a:t>Sight Words</a:t>
            </a:r>
            <a:endParaRPr lang="en-US" sz="5000" dirty="0">
              <a:solidFill>
                <a:srgbClr val="003399"/>
              </a:solidFill>
            </a:endParaRPr>
          </a:p>
        </p:txBody>
      </p:sp>
      <p:sp>
        <p:nvSpPr>
          <p:cNvPr id="8" name="TextBox 7">
            <a:extLst>
              <a:ext uri="{FF2B5EF4-FFF2-40B4-BE49-F238E27FC236}">
                <a16:creationId xmlns:a16="http://schemas.microsoft.com/office/drawing/2014/main" id="{7E371B7E-9B98-4ECA-9E97-0688F4BBCE67}"/>
              </a:ext>
            </a:extLst>
          </p:cNvPr>
          <p:cNvSpPr txBox="1"/>
          <p:nvPr/>
        </p:nvSpPr>
        <p:spPr>
          <a:xfrm>
            <a:off x="2381336" y="2237170"/>
            <a:ext cx="4650632" cy="707886"/>
          </a:xfrm>
          <a:prstGeom prst="rect">
            <a:avLst/>
          </a:prstGeom>
          <a:noFill/>
        </p:spPr>
        <p:txBody>
          <a:bodyPr wrap="none" rtlCol="0">
            <a:spAutoFit/>
          </a:bodyPr>
          <a:lstStyle/>
          <a:p>
            <a:r>
              <a:rPr lang="en-US" sz="4000" u="sng" dirty="0">
                <a:latin typeface="Comic Sans MS" panose="030F0702030302020204" pitchFamily="66" charset="0"/>
              </a:rPr>
              <a:t>Where</a:t>
            </a:r>
            <a:r>
              <a:rPr lang="en-US" sz="4000" dirty="0">
                <a:latin typeface="Comic Sans MS" panose="030F0702030302020204" pitchFamily="66" charset="0"/>
              </a:rPr>
              <a:t> can </a:t>
            </a:r>
            <a:r>
              <a:rPr lang="en-US" sz="4000" u="sng" dirty="0">
                <a:latin typeface="Comic Sans MS" panose="030F0702030302020204" pitchFamily="66" charset="0"/>
              </a:rPr>
              <a:t>we</a:t>
            </a:r>
            <a:r>
              <a:rPr lang="en-US" sz="4000" dirty="0">
                <a:latin typeface="Comic Sans MS" panose="030F0702030302020204" pitchFamily="66" charset="0"/>
              </a:rPr>
              <a:t> go?</a:t>
            </a:r>
          </a:p>
        </p:txBody>
      </p:sp>
      <p:sp>
        <p:nvSpPr>
          <p:cNvPr id="10" name="TextBox 9">
            <a:extLst>
              <a:ext uri="{FF2B5EF4-FFF2-40B4-BE49-F238E27FC236}">
                <a16:creationId xmlns:a16="http://schemas.microsoft.com/office/drawing/2014/main" id="{02853B14-2255-4975-9976-AEFBF7C324FA}"/>
              </a:ext>
            </a:extLst>
          </p:cNvPr>
          <p:cNvSpPr txBox="1"/>
          <p:nvPr/>
        </p:nvSpPr>
        <p:spPr>
          <a:xfrm>
            <a:off x="2112031" y="4266887"/>
            <a:ext cx="5960286" cy="707886"/>
          </a:xfrm>
          <a:prstGeom prst="rect">
            <a:avLst/>
          </a:prstGeom>
          <a:noFill/>
        </p:spPr>
        <p:txBody>
          <a:bodyPr wrap="none" rtlCol="0">
            <a:spAutoFit/>
          </a:bodyPr>
          <a:lstStyle/>
          <a:p>
            <a:r>
              <a:rPr lang="en-US" sz="4000" dirty="0">
                <a:latin typeface="Comic Sans MS" panose="030F0702030302020204" pitchFamily="66" charset="0"/>
              </a:rPr>
              <a:t>I see </a:t>
            </a:r>
            <a:r>
              <a:rPr lang="en-US" sz="4000" u="sng" dirty="0">
                <a:latin typeface="Comic Sans MS" panose="030F0702030302020204" pitchFamily="66" charset="0"/>
              </a:rPr>
              <a:t>two</a:t>
            </a:r>
            <a:r>
              <a:rPr lang="en-US" sz="4000" dirty="0">
                <a:latin typeface="Comic Sans MS" panose="030F0702030302020204" pitchFamily="66" charset="0"/>
              </a:rPr>
              <a:t>                      .</a:t>
            </a:r>
          </a:p>
        </p:txBody>
      </p:sp>
      <p:pic>
        <p:nvPicPr>
          <p:cNvPr id="6148" name="Picture 4">
            <a:extLst>
              <a:ext uri="{FF2B5EF4-FFF2-40B4-BE49-F238E27FC236}">
                <a16:creationId xmlns:a16="http://schemas.microsoft.com/office/drawing/2014/main" id="{9F674B75-61C0-4BB3-9A25-A36F747AB6CB}"/>
              </a:ext>
            </a:extLst>
          </p:cNvPr>
          <p:cNvPicPr>
            <a:picLocks noChangeAspect="1" noChangeArrowheads="1"/>
          </p:cNvPicPr>
          <p:nvPr/>
        </p:nvPicPr>
        <p:blipFill>
          <a:blip r:embed="rId3"/>
          <a:srcRect/>
          <a:stretch/>
        </p:blipFill>
        <p:spPr bwMode="auto">
          <a:xfrm>
            <a:off x="5261716" y="3436106"/>
            <a:ext cx="1925956" cy="136844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BA06EEE-9499-4356-86BB-5368A4C071AB}"/>
              </a:ext>
            </a:extLst>
          </p:cNvPr>
          <p:cNvSpPr txBox="1"/>
          <p:nvPr/>
        </p:nvSpPr>
        <p:spPr>
          <a:xfrm>
            <a:off x="5417422" y="4804549"/>
            <a:ext cx="1614545" cy="553998"/>
          </a:xfrm>
          <a:prstGeom prst="rect">
            <a:avLst/>
          </a:prstGeom>
          <a:noFill/>
        </p:spPr>
        <p:txBody>
          <a:bodyPr wrap="none" rtlCol="0">
            <a:spAutoFit/>
          </a:bodyPr>
          <a:lstStyle/>
          <a:p>
            <a:r>
              <a:rPr lang="en-US" sz="3000" dirty="0">
                <a:latin typeface="Comic Sans MS" panose="030F0702030302020204" pitchFamily="66" charset="0"/>
              </a:rPr>
              <a:t>peaches</a:t>
            </a:r>
          </a:p>
        </p:txBody>
      </p:sp>
    </p:spTree>
    <p:extLst>
      <p:ext uri="{BB962C8B-B14F-4D97-AF65-F5344CB8AC3E}">
        <p14:creationId xmlns:p14="http://schemas.microsoft.com/office/powerpoint/2010/main" val="25559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a:xfrm>
            <a:off x="2154233" y="402574"/>
            <a:ext cx="4952723" cy="685465"/>
          </a:xfrm>
        </p:spPr>
        <p:txBody>
          <a:bodyPr>
            <a:normAutofit fontScale="90000"/>
          </a:bodyPr>
          <a:lstStyle/>
          <a:p>
            <a:r>
              <a:rPr lang="en-US" u="sng" dirty="0">
                <a:latin typeface="Comic Sans MS" panose="030F0702030302020204" pitchFamily="66" charset="0"/>
              </a:rPr>
              <a:t>Hidden Food</a:t>
            </a:r>
            <a:br>
              <a:rPr lang="en-US" dirty="0">
                <a:latin typeface="Comic Sans MS" panose="030F0702030302020204" pitchFamily="66" charset="0"/>
              </a:rPr>
            </a:br>
            <a:endParaRPr lang="en-US" dirty="0">
              <a:latin typeface="Comic Sans MS" panose="030F0702030302020204" pitchFamily="66" charset="0"/>
            </a:endParaRPr>
          </a:p>
        </p:txBody>
      </p:sp>
      <p:pic>
        <p:nvPicPr>
          <p:cNvPr id="17" name="Picture 4">
            <a:extLst>
              <a:ext uri="{FF2B5EF4-FFF2-40B4-BE49-F238E27FC236}">
                <a16:creationId xmlns:a16="http://schemas.microsoft.com/office/drawing/2014/main" id="{3430E2B9-6456-4813-B56E-1D873E9EA07D}"/>
              </a:ext>
            </a:extLst>
          </p:cNvPr>
          <p:cNvPicPr>
            <a:picLocks noChangeAspect="1" noChangeArrowheads="1"/>
          </p:cNvPicPr>
          <p:nvPr/>
        </p:nvPicPr>
        <p:blipFill>
          <a:blip r:embed="rId3"/>
          <a:srcRect/>
          <a:stretch/>
        </p:blipFill>
        <p:spPr bwMode="auto">
          <a:xfrm>
            <a:off x="287195" y="1274940"/>
            <a:ext cx="4343400" cy="469611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a:extLst>
              <a:ext uri="{FF2B5EF4-FFF2-40B4-BE49-F238E27FC236}">
                <a16:creationId xmlns:a16="http://schemas.microsoft.com/office/drawing/2014/main" id="{70F697DB-748A-4A87-9AD7-50C45ABCA5FF}"/>
              </a:ext>
            </a:extLst>
          </p:cNvPr>
          <p:cNvPicPr>
            <a:picLocks noChangeAspect="1" noChangeArrowheads="1"/>
          </p:cNvPicPr>
          <p:nvPr/>
        </p:nvPicPr>
        <p:blipFill>
          <a:blip r:embed="rId4"/>
          <a:srcRect/>
          <a:stretch/>
        </p:blipFill>
        <p:spPr bwMode="auto">
          <a:xfrm>
            <a:off x="5057241" y="3622996"/>
            <a:ext cx="2883127" cy="2614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88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Accelerate Ed">
      <a:dk1>
        <a:sysClr val="windowText" lastClr="000000"/>
      </a:dk1>
      <a:lt1>
        <a:sysClr val="window" lastClr="FFFFFF"/>
      </a:lt1>
      <a:dk2>
        <a:srgbClr val="464646"/>
      </a:dk2>
      <a:lt2>
        <a:srgbClr val="DEF5FA"/>
      </a:lt2>
      <a:accent1>
        <a:srgbClr val="111E5C"/>
      </a:accent1>
      <a:accent2>
        <a:srgbClr val="8AC7CE"/>
      </a:accent2>
      <a:accent3>
        <a:srgbClr val="4A2E16"/>
      </a:accent3>
      <a:accent4>
        <a:srgbClr val="39639D"/>
      </a:accent4>
      <a:accent5>
        <a:srgbClr val="C8BBAE"/>
      </a:accent5>
      <a:accent6>
        <a:srgbClr val="72BBBF"/>
      </a:accent6>
      <a:hlink>
        <a:srgbClr val="1BB752"/>
      </a:hlink>
      <a:folHlink>
        <a:srgbClr val="B5A99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Couture.thmx</Template>
  <TotalTime>16654</TotalTime>
  <Words>2037</Words>
  <Application>Microsoft Office PowerPoint</Application>
  <PresentationFormat>On-screen Show (4:3)</PresentationFormat>
  <Paragraphs>191</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Comic Sans MS</vt:lpstr>
      <vt:lpstr>Roboto</vt:lpstr>
      <vt:lpstr>Office Theme</vt:lpstr>
      <vt:lpstr>Letter of the Week</vt:lpstr>
      <vt:lpstr>Pp </vt:lpstr>
      <vt:lpstr>PowerPoint Presentation</vt:lpstr>
      <vt:lpstr>Syllables </vt:lpstr>
      <vt:lpstr> </vt:lpstr>
      <vt:lpstr> </vt:lpstr>
      <vt:lpstr> </vt:lpstr>
      <vt:lpstr> </vt:lpstr>
      <vt:lpstr>Hidden Food </vt:lpstr>
      <vt:lpstr>Q &amp; A</vt:lpstr>
    </vt:vector>
  </TitlesOfParts>
  <Company>Accelerate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Johnson</dc:creator>
  <cp:lastModifiedBy>Shawn Mahoney</cp:lastModifiedBy>
  <cp:revision>425</cp:revision>
  <cp:lastPrinted>2021-07-09T21:38:24Z</cp:lastPrinted>
  <dcterms:created xsi:type="dcterms:W3CDTF">2012-04-20T18:25:02Z</dcterms:created>
  <dcterms:modified xsi:type="dcterms:W3CDTF">2021-08-12T14:38:52Z</dcterms:modified>
</cp:coreProperties>
</file>