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47" r:id="rId6"/>
    <p:sldId id="349" r:id="rId7"/>
    <p:sldId id="356" r:id="rId8"/>
    <p:sldId id="357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0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D60093"/>
    <a:srgbClr val="283B80"/>
    <a:srgbClr val="3B7ABE"/>
    <a:srgbClr val="182C6F"/>
    <a:srgbClr val="FCFCFC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61781" autoAdjust="0"/>
  </p:normalViewPr>
  <p:slideViewPr>
    <p:cSldViewPr snapToGrid="0" snapToObjects="1">
      <p:cViewPr varScale="1">
        <p:scale>
          <a:sx n="70" d="100"/>
          <a:sy n="70" d="100"/>
        </p:scale>
        <p:origin x="27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letter Cc, connecting words to pictures, review the sight words from this week and complete a story retell for </a:t>
            </a:r>
            <a:r>
              <a:rPr lang="en-US" u="sng" dirty="0"/>
              <a:t>My Cat is Three.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Point to the letters on the screen.  Ask: “What letters are we talking about today?” (Student will answer Cc.)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with this letter: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(Pointing to uppercase C) “Uppercase C.” (Student repeats.)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(Pointing to lowercase c.)  “Lowercase c”.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“Do you remember what sound the letter c makes?”  (Teacher will model making the hard c sound, like /k/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at and the soft c sound like /s/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ity.)</a:t>
            </a: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Click to show the cat– When it appears on the screen, ask, “What do you see?” When student responds “cat,” applaud his/her answer.  If student does not respond correctly, teacher will tell student that it is a cat.  Click to show the word “cat.”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show the next image - candle– When it appears on the screen, ask, “What do you see?” If student responds “candle,” applaud his/her answer.  If student does not respond correctly, teacher will tell student that it is a candle.  Click to show the word “candle.”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Click to show the circle– When it appears on the screen, ask, “What do you see?” When student responds “circle,” applaud his/her answer.  If student does not respond correctly, teacher will tell student that it is a circle.  Click to show the word “circle.”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show the next image - city– When it appears on the screen, ask, “What do you see?” If student responds “city,” applaud his/her answer.  If student does not respond correctly, teacher will tell student that it is a city.  Click to show the word “city.”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go to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Teacher: “What letters do you see?”  (Cc) If student says Cc,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student is unsure, assist him/her by saying “uppercase C” and “lowercase c.”  (Student should repeat teacher.)</a:t>
            </a:r>
          </a:p>
          <a:p>
            <a:endParaRPr lang="en-US" dirty="0"/>
          </a:p>
          <a:p>
            <a:r>
              <a:rPr lang="en-US" dirty="0"/>
              <a:t>Teacher: “Tell me about the pictures you see that appear on the screen.”</a:t>
            </a:r>
          </a:p>
          <a:p>
            <a:endParaRPr lang="en-US" dirty="0"/>
          </a:p>
          <a:p>
            <a:r>
              <a:rPr lang="en-US" dirty="0"/>
              <a:t> - Click to show the boot.  Ask:  “What is this?”  (Boot.)  Applaud correct answer or assist in telling the correct name for the picture.  Click to show the word boot.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Click to show the cloud.  Ask:  “What is this?”  (Cloud.)  Applaud correct answer or assist in telling the correct name for the picture.  Click to show the word cloud.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Click to show the circus  Ask:  “What is this?”  (Circus.)  Applaud correct answer or assist in telling the correct name for the picture.  Click to show the word circus.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Applaud correct answer or assist in telling the correct name for the picture.  </a:t>
            </a:r>
          </a:p>
          <a:p>
            <a:endParaRPr lang="en-US" dirty="0"/>
          </a:p>
          <a:p>
            <a:r>
              <a:rPr lang="en-US" dirty="0"/>
              <a:t>After identifying the pictures (boot, cloud and circus,) ask:</a:t>
            </a:r>
          </a:p>
          <a:p>
            <a:endParaRPr lang="en-US" dirty="0"/>
          </a:p>
          <a:p>
            <a:r>
              <a:rPr lang="en-US" dirty="0"/>
              <a:t>Teacher: “What pictures begin with the letter c?” Remind student that the letter c says /k/ like in cat and /s/ like in city.  (Cloud and circus begin with the letter c.  Boot does not begin with the letter c.)  </a:t>
            </a:r>
          </a:p>
          <a:p>
            <a:endParaRPr lang="en-US" dirty="0"/>
          </a:p>
          <a:p>
            <a:r>
              <a:rPr lang="en-US" dirty="0"/>
              <a:t>If student is struggling to name the pictures that begin with l, teacher will assist by saying each picture name and asking if it begins with /l/:</a:t>
            </a:r>
          </a:p>
          <a:p>
            <a:r>
              <a:rPr lang="en-US" dirty="0"/>
              <a:t> - “Boot– Does it begin with /k/ or /s/?  (No.)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“Cloud – Does it begin with /k/ or /s/?  (Yes.)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“Circus– Does it begin with /k/ or /s/?  (Yes.)</a:t>
            </a:r>
          </a:p>
          <a:p>
            <a:endParaRPr lang="en-US" dirty="0"/>
          </a:p>
          <a:p>
            <a:r>
              <a:rPr lang="en-US" dirty="0"/>
              <a:t>Click to take the picture of the boot off of the slide.</a:t>
            </a:r>
          </a:p>
          <a:p>
            <a:endParaRPr lang="en-US" dirty="0"/>
          </a:p>
          <a:p>
            <a:r>
              <a:rPr lang="en-US" dirty="0"/>
              <a:t>Teacher will applaud efforts of student.  </a:t>
            </a:r>
          </a:p>
          <a:p>
            <a:endParaRPr lang="en-US" dirty="0"/>
          </a:p>
          <a:p>
            <a:r>
              <a:rPr lang="en-US" dirty="0"/>
              <a:t>Click to go to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“Name some school supplies that you may find in a pencil box.”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Allow student the opportunity to think of school tools that he/she may need to keep in a pencil box to use while doing schoolwork. (Answers will vary.)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on to bring up a pencil on the screen.  Ask: “What is this?” (Pencil.)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to bring up an eraser on the screen.  Ask: “What is this?” (Eraser.)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to bring up a box of crayons.  Ask: “What are these?”  (Crayons.)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to bring up a pair of scissors.  Ask: “What are these?” (Scissors.)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one last time to bring up a glue stick.  Ask: What is this?”  (Glue Stick.)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to remove the tools, leaving the pencil box on the screen and bring the pencil box back to the screen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“These are important tools that you need to do your schoolwork.”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picture of a playroom.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-Ask: “What is under the window?” Click to circle table.  (Table.)  Click to show the word table.  Click to take away circle.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-Ask: “What do you see on the carpet that you can build with?”  Click to circle blocks. (Blocks.) Click to show the word blocks.  Click to take away circle.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-Ask: “What toy on the carpet has wheels?”  Click to circle truck. (Truck.)  Click to show the word truck.  Click to take away circle.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-“Look at the carpet.  What is red and yellow and can roll?” Click to circle ball.  (Ball.)  Click to show the ball.  Click to take away circle.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“These all are toys that you may find in a playroom.  Do you have any of these toys?  If so, what toys do you have?”  (Allow for discussion to give the student an opportunity to make connections to this picture.)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“Tell me about what you see in this picture.”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(Allow students an opportunity to talk to you about who is in the picture, where they may be at and what they are doing.)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-Ask: “Who did you see in the picture?” (Children: 2 boys and a girl.)  Click to label children.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-Ask: “Where are they at?” (Outside.)  Click to label outside.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-Ask: “What is green and under their feet?”  (Grass.)  Click to label grass.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tall and green and behind the girl?” (A tree.)  Click to label the tree.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are they doing?”  (Have a conversation about blowing bubbles.)  Click to label bubbles.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Allow children the opportunity to make further connections to this picture: blowing bubbles, playing outside, etc.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go to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says: “Let’s look at our sight words from this week.”  (There are 3 words on this slide.)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“three.”–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“three”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“three.”  Have student say the word “three.”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“to.”–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“to,”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“to.”  Have student say the word “to.”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and final word, “up.”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“up,”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“up.”  Have student say the word “up.”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0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ready, allow him/her to read each sentence to you.  If student is not ready, assist him/her in reading.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make the first sentence appear on the screen: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see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{treehouses.}</a:t>
            </a: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2</a:t>
            </a:r>
            <a:r>
              <a:rPr lang="en-US" sz="18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sentence on the screen: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jump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down.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all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next slide. </a:t>
            </a: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endParaRPr lang="en-US" b="1" i="0" dirty="0">
              <a:effectLst/>
              <a:latin typeface="Roboto" panose="02000000000000000000" pitchFamily="2" charset="0"/>
            </a:endParaRPr>
          </a:p>
          <a:p>
            <a:endParaRPr lang="en-US" u="none" dirty="0">
              <a:latin typeface="Comic Sans MS" panose="030F0702030302020204" pitchFamily="66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My Cat is Three.</a:t>
            </a:r>
            <a:r>
              <a:rPr lang="en-US" sz="11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u="none" dirty="0">
                <a:latin typeface="Comic Sans MS" panose="030F0702030302020204" pitchFamily="66" charset="0"/>
              </a:rPr>
              <a:t>Let’s look at the 5 finger retell chart to help us retell this story.”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 to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(“I” am telling the story about my cat.)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(We don’t know where the story took place.  I am thinking it took place at home.)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is the problem in the story?”  (There was not a problem in this story.)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(I am getting ready to celebrate my cat’s third birthday.)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see March 3</a:t>
            </a:r>
            <a:r>
              <a:rPr lang="en-US" sz="11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on the calendar and circle the special day.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draw a circle around the date and add a birthday cake.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My cat is turning three.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count to three: 1, 2, 3.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bake a cake for my cat.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place three candles on my cat’s cake.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count to three and sing Happy Birthday.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(I wish my cat a “Happy Birthday.”)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ever add a special date to a calendar?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ever get ready for someone’s special day?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ever make a cake?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of this story?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is about getting ready for and celebrating my cat’s 3</a:t>
            </a:r>
            <a:r>
              <a:rPr lang="en-US" sz="11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birthday.)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Letter and Phonics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Cc; Soft and Hard Cc</a:t>
            </a: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1100" dirty="0">
                <a:latin typeface="Comic Sans MS" panose="030F0702030302020204" pitchFamily="66" charset="0"/>
              </a:rPr>
              <a:t>Cc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6A3A267-C4A0-42D8-903D-BFFABD164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080201" y="674689"/>
            <a:ext cx="1785163" cy="24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3149DE5-4230-4634-B4E6-2A298476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975852" y="3661796"/>
            <a:ext cx="1993859" cy="24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0B482B8-E9AC-4C39-B0ED-7BC1D704B5A1}"/>
              </a:ext>
            </a:extLst>
          </p:cNvPr>
          <p:cNvSpPr/>
          <p:nvPr/>
        </p:nvSpPr>
        <p:spPr>
          <a:xfrm>
            <a:off x="6183086" y="644979"/>
            <a:ext cx="2329543" cy="2337934"/>
          </a:xfrm>
          <a:prstGeom prst="flowChartConnector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8E5CE54-71AD-457B-9587-A1F9CDB0F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427746" y="3695699"/>
            <a:ext cx="3946108" cy="233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92EC7C-D047-4047-B430-AE7DB23768A8}"/>
              </a:ext>
            </a:extLst>
          </p:cNvPr>
          <p:cNvSpPr txBox="1"/>
          <p:nvPr/>
        </p:nvSpPr>
        <p:spPr>
          <a:xfrm>
            <a:off x="1547214" y="3184072"/>
            <a:ext cx="760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459E2-40CF-4A48-80AC-0AF2F4B2CD2E}"/>
              </a:ext>
            </a:extLst>
          </p:cNvPr>
          <p:cNvSpPr txBox="1"/>
          <p:nvPr/>
        </p:nvSpPr>
        <p:spPr>
          <a:xfrm>
            <a:off x="6771745" y="2982913"/>
            <a:ext cx="11865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circle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17E86-FD81-418A-A04D-3C58535FAF05}"/>
              </a:ext>
            </a:extLst>
          </p:cNvPr>
          <p:cNvSpPr txBox="1"/>
          <p:nvPr/>
        </p:nvSpPr>
        <p:spPr>
          <a:xfrm>
            <a:off x="6052510" y="6033633"/>
            <a:ext cx="8707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6286E4-D217-4FE9-B58D-F553272A8948}"/>
              </a:ext>
            </a:extLst>
          </p:cNvPr>
          <p:cNvSpPr txBox="1"/>
          <p:nvPr/>
        </p:nvSpPr>
        <p:spPr>
          <a:xfrm>
            <a:off x="1311384" y="6033633"/>
            <a:ext cx="13227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candle</a:t>
            </a:r>
          </a:p>
        </p:txBody>
      </p:sp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59227" y="370620"/>
            <a:ext cx="8425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Cc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0F6D29-7425-4827-9AB9-FD060636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698237" y="3700070"/>
            <a:ext cx="3498547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65DAAB-92C6-4FE4-A0C6-D2BF5A9D493F}"/>
              </a:ext>
            </a:extLst>
          </p:cNvPr>
          <p:cNvSpPr txBox="1"/>
          <p:nvPr/>
        </p:nvSpPr>
        <p:spPr>
          <a:xfrm>
            <a:off x="3942659" y="6129831"/>
            <a:ext cx="12586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circus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409F133-74CF-41D1-A11D-2F26CBAE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503860" y="604195"/>
            <a:ext cx="1572370" cy="17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976878-74FB-4F8C-9C7A-D2AF80B6CC0D}"/>
              </a:ext>
            </a:extLst>
          </p:cNvPr>
          <p:cNvSpPr txBox="1"/>
          <p:nvPr/>
        </p:nvSpPr>
        <p:spPr>
          <a:xfrm>
            <a:off x="1714498" y="2472648"/>
            <a:ext cx="997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6BBB6-2B60-444D-9F4B-4FF7C660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793233" y="681430"/>
            <a:ext cx="3272530" cy="180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65A9F0-2602-4CE8-969E-F03CC42848B5}"/>
              </a:ext>
            </a:extLst>
          </p:cNvPr>
          <p:cNvSpPr txBox="1"/>
          <p:nvPr/>
        </p:nvSpPr>
        <p:spPr>
          <a:xfrm>
            <a:off x="6871492" y="2472648"/>
            <a:ext cx="11160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Connecting Words to Pictures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29FAF6-9F02-44D6-9F7B-662080F472EC}"/>
              </a:ext>
            </a:extLst>
          </p:cNvPr>
          <p:cNvGrpSpPr/>
          <p:nvPr/>
        </p:nvGrpSpPr>
        <p:grpSpPr>
          <a:xfrm>
            <a:off x="6558269" y="3920013"/>
            <a:ext cx="1724982" cy="1646896"/>
            <a:chOff x="6558269" y="3920013"/>
            <a:chExt cx="1724982" cy="1646896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B429EA3E-3E94-45AC-94CF-AC7C144BB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6558269" y="3920013"/>
              <a:ext cx="1724982" cy="126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96BE46-1997-4532-BDF5-C42DD72FD987}"/>
                </a:ext>
              </a:extLst>
            </p:cNvPr>
            <p:cNvSpPr txBox="1"/>
            <p:nvPr/>
          </p:nvSpPr>
          <p:spPr>
            <a:xfrm>
              <a:off x="6895126" y="5012911"/>
              <a:ext cx="121219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pencil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63AC240-1A4F-4CFF-9462-A97271D972D0}"/>
              </a:ext>
            </a:extLst>
          </p:cNvPr>
          <p:cNvGrpSpPr/>
          <p:nvPr/>
        </p:nvGrpSpPr>
        <p:grpSpPr>
          <a:xfrm>
            <a:off x="2994487" y="956675"/>
            <a:ext cx="3071432" cy="3348431"/>
            <a:chOff x="2832175" y="867457"/>
            <a:chExt cx="3071432" cy="33484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72B983-841E-481A-B61F-6E450F46B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2832175" y="867457"/>
              <a:ext cx="3071432" cy="3071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C5F677-01DC-4CF7-9887-761932093A27}"/>
                </a:ext>
              </a:extLst>
            </p:cNvPr>
            <p:cNvSpPr txBox="1"/>
            <p:nvPr/>
          </p:nvSpPr>
          <p:spPr>
            <a:xfrm>
              <a:off x="3581985" y="3661890"/>
              <a:ext cx="198002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Pencil box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CAD386-EBBE-4EF0-82E9-439B47219F9A}"/>
              </a:ext>
            </a:extLst>
          </p:cNvPr>
          <p:cNvGrpSpPr/>
          <p:nvPr/>
        </p:nvGrpSpPr>
        <p:grpSpPr>
          <a:xfrm>
            <a:off x="344347" y="1115143"/>
            <a:ext cx="1793370" cy="1573015"/>
            <a:chOff x="344347" y="1115143"/>
            <a:chExt cx="1793370" cy="1573015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68B6D322-D8BA-4FDC-8D66-45A5A10DA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 rot="20193946">
              <a:off x="344347" y="1115143"/>
              <a:ext cx="1573015" cy="157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F9D293-789A-4A59-92D8-3C9D92A6A856}"/>
                </a:ext>
              </a:extLst>
            </p:cNvPr>
            <p:cNvSpPr txBox="1"/>
            <p:nvPr/>
          </p:nvSpPr>
          <p:spPr>
            <a:xfrm rot="20236158">
              <a:off x="779653" y="2116691"/>
              <a:ext cx="13580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eraser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1737B6-C702-4C5E-9F58-4B1E1595B516}"/>
              </a:ext>
            </a:extLst>
          </p:cNvPr>
          <p:cNvGrpSpPr/>
          <p:nvPr/>
        </p:nvGrpSpPr>
        <p:grpSpPr>
          <a:xfrm>
            <a:off x="410937" y="3498890"/>
            <a:ext cx="2567719" cy="2938769"/>
            <a:chOff x="410937" y="3498890"/>
            <a:chExt cx="2567719" cy="2938769"/>
          </a:xfrm>
        </p:grpSpPr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4BB9CB2B-9D0E-43C7-8D90-C9FF952BB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410937" y="3498890"/>
              <a:ext cx="2567719" cy="2567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1EA676-1038-477E-926E-45FAB45016FC}"/>
                </a:ext>
              </a:extLst>
            </p:cNvPr>
            <p:cNvSpPr txBox="1"/>
            <p:nvPr/>
          </p:nvSpPr>
          <p:spPr>
            <a:xfrm>
              <a:off x="865161" y="5883661"/>
              <a:ext cx="15552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crayons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309DD1-E400-418B-803D-4FDD96B263F3}"/>
              </a:ext>
            </a:extLst>
          </p:cNvPr>
          <p:cNvGrpSpPr/>
          <p:nvPr/>
        </p:nvGrpSpPr>
        <p:grpSpPr>
          <a:xfrm>
            <a:off x="6778941" y="1086696"/>
            <a:ext cx="1925565" cy="2461085"/>
            <a:chOff x="6778941" y="1086696"/>
            <a:chExt cx="1925565" cy="2461085"/>
          </a:xfrm>
        </p:grpSpPr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07816F57-BE4E-4C06-ACDA-F2A1A6E72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 rot="2582929">
              <a:off x="6778941" y="1086696"/>
              <a:ext cx="1925565" cy="1883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88D5BF-EEED-48F9-9B9A-69C82674D099}"/>
                </a:ext>
              </a:extLst>
            </p:cNvPr>
            <p:cNvSpPr txBox="1"/>
            <p:nvPr/>
          </p:nvSpPr>
          <p:spPr>
            <a:xfrm>
              <a:off x="6895126" y="2993783"/>
              <a:ext cx="16257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scissors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2A1DDB-A34D-41AA-82D2-2AE305779EB7}"/>
              </a:ext>
            </a:extLst>
          </p:cNvPr>
          <p:cNvGrpSpPr/>
          <p:nvPr/>
        </p:nvGrpSpPr>
        <p:grpSpPr>
          <a:xfrm>
            <a:off x="3837515" y="4516705"/>
            <a:ext cx="1901483" cy="2223014"/>
            <a:chOff x="3837515" y="4516705"/>
            <a:chExt cx="1901483" cy="2223014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5309D453-CA13-4285-98C7-00138A5F7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3955179" y="4516705"/>
              <a:ext cx="1669016" cy="1669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7F8FDE-78E7-46B4-8CD8-069D8D7F2641}"/>
                </a:ext>
              </a:extLst>
            </p:cNvPr>
            <p:cNvSpPr txBox="1"/>
            <p:nvPr/>
          </p:nvSpPr>
          <p:spPr>
            <a:xfrm>
              <a:off x="3837515" y="6185721"/>
              <a:ext cx="190148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glue stick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2540"/>
          </a:xfrm>
        </p:spPr>
        <p:txBody>
          <a:bodyPr>
            <a:normAutofit/>
          </a:bodyPr>
          <a:lstStyle/>
          <a:p>
            <a:b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60BF875-AD51-4B71-A76A-C6D8954A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57200" y="2487200"/>
            <a:ext cx="8434337" cy="37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3EEB0B-3669-4745-8EC2-18B8ED920F1C}"/>
              </a:ext>
            </a:extLst>
          </p:cNvPr>
          <p:cNvSpPr txBox="1"/>
          <p:nvPr/>
        </p:nvSpPr>
        <p:spPr>
          <a:xfrm>
            <a:off x="3256351" y="732213"/>
            <a:ext cx="28360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Comic Sans MS" panose="030F0702030302020204" pitchFamily="66" charset="0"/>
              </a:rPr>
              <a:t>Playroom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00AC4-F812-464F-802D-E8AD7362491F}"/>
              </a:ext>
            </a:extLst>
          </p:cNvPr>
          <p:cNvSpPr txBox="1"/>
          <p:nvPr/>
        </p:nvSpPr>
        <p:spPr>
          <a:xfrm>
            <a:off x="4282481" y="4084498"/>
            <a:ext cx="1418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A36E3-694A-42F3-8BDC-C60C6E8FBDB8}"/>
              </a:ext>
            </a:extLst>
          </p:cNvPr>
          <p:cNvSpPr txBox="1"/>
          <p:nvPr/>
        </p:nvSpPr>
        <p:spPr>
          <a:xfrm>
            <a:off x="2599761" y="5825699"/>
            <a:ext cx="13131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blocks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C90CE-6036-4ACE-AD11-96000398BD57}"/>
              </a:ext>
            </a:extLst>
          </p:cNvPr>
          <p:cNvSpPr txBox="1"/>
          <p:nvPr/>
        </p:nvSpPr>
        <p:spPr>
          <a:xfrm>
            <a:off x="1453969" y="4665115"/>
            <a:ext cx="1313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truck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43410-A726-41C0-8628-657CE29260E9}"/>
              </a:ext>
            </a:extLst>
          </p:cNvPr>
          <p:cNvSpPr txBox="1"/>
          <p:nvPr/>
        </p:nvSpPr>
        <p:spPr>
          <a:xfrm>
            <a:off x="457200" y="5817683"/>
            <a:ext cx="821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ball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74B62F-740D-4C26-917F-68F5DA2488E9}"/>
              </a:ext>
            </a:extLst>
          </p:cNvPr>
          <p:cNvSpPr/>
          <p:nvPr/>
        </p:nvSpPr>
        <p:spPr>
          <a:xfrm>
            <a:off x="3763918" y="4463143"/>
            <a:ext cx="1983739" cy="132805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40451B-34CC-4567-BA3F-B896C69DCBAD}"/>
              </a:ext>
            </a:extLst>
          </p:cNvPr>
          <p:cNvSpPr/>
          <p:nvPr/>
        </p:nvSpPr>
        <p:spPr>
          <a:xfrm>
            <a:off x="2612737" y="5181600"/>
            <a:ext cx="1001319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76E4A7-FEBD-4146-A414-D32F241F4F9F}"/>
              </a:ext>
            </a:extLst>
          </p:cNvPr>
          <p:cNvSpPr/>
          <p:nvPr/>
        </p:nvSpPr>
        <p:spPr>
          <a:xfrm>
            <a:off x="1653359" y="5004089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718294-90A2-425E-A65E-8958F6C9B6EE}"/>
              </a:ext>
            </a:extLst>
          </p:cNvPr>
          <p:cNvSpPr/>
          <p:nvPr/>
        </p:nvSpPr>
        <p:spPr>
          <a:xfrm>
            <a:off x="895990" y="5155144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1611085" y="337396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Time to Go Outside!</a:t>
            </a:r>
            <a:endParaRPr lang="en-US" sz="5000" dirty="0">
              <a:solidFill>
                <a:srgbClr val="003399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741F164-593A-4DBE-BD32-7110A409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38199" y="1416499"/>
            <a:ext cx="7467601" cy="49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BBACFC-ECE8-4885-8779-A5436ECC1479}"/>
              </a:ext>
            </a:extLst>
          </p:cNvPr>
          <p:cNvSpPr txBox="1"/>
          <p:nvPr/>
        </p:nvSpPr>
        <p:spPr>
          <a:xfrm>
            <a:off x="3956326" y="2854972"/>
            <a:ext cx="16450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Comic Sans MS" panose="030F0702030302020204" pitchFamily="66" charset="0"/>
              </a:rPr>
              <a:t>children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80536C-0FF9-43AF-A0A9-52EA95599849}"/>
              </a:ext>
            </a:extLst>
          </p:cNvPr>
          <p:cNvSpPr txBox="1"/>
          <p:nvPr/>
        </p:nvSpPr>
        <p:spPr>
          <a:xfrm>
            <a:off x="186852" y="1694637"/>
            <a:ext cx="1503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Comic Sans MS" panose="030F0702030302020204" pitchFamily="66" charset="0"/>
              </a:rPr>
              <a:t>outside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5005D-5363-45C6-8A4F-626AF55A7437}"/>
              </a:ext>
            </a:extLst>
          </p:cNvPr>
          <p:cNvSpPr txBox="1"/>
          <p:nvPr/>
        </p:nvSpPr>
        <p:spPr>
          <a:xfrm>
            <a:off x="1110343" y="5287718"/>
            <a:ext cx="11608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Comic Sans MS" panose="030F0702030302020204" pitchFamily="66" charset="0"/>
              </a:rPr>
              <a:t>grass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24CE70-6EF2-42EC-8CFB-69E427178942}"/>
              </a:ext>
            </a:extLst>
          </p:cNvPr>
          <p:cNvSpPr txBox="1"/>
          <p:nvPr/>
        </p:nvSpPr>
        <p:spPr>
          <a:xfrm>
            <a:off x="7251831" y="1323708"/>
            <a:ext cx="1389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omic Sans MS" panose="030F0702030302020204" pitchFamily="66" charset="0"/>
              </a:rPr>
              <a:t>tree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E17E4E-2184-4DCC-87BB-26C7C4463B0F}"/>
              </a:ext>
            </a:extLst>
          </p:cNvPr>
          <p:cNvSpPr txBox="1"/>
          <p:nvPr/>
        </p:nvSpPr>
        <p:spPr>
          <a:xfrm>
            <a:off x="6758938" y="5010719"/>
            <a:ext cx="2375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omic Sans MS" panose="030F0702030302020204" pitchFamily="66" charset="0"/>
              </a:rPr>
              <a:t>bubbles</a:t>
            </a:r>
          </a:p>
        </p:txBody>
      </p:sp>
    </p:spTree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79FA6-5710-459E-8E27-2686FDCD88FF}"/>
              </a:ext>
            </a:extLst>
          </p:cNvPr>
          <p:cNvSpPr txBox="1"/>
          <p:nvPr/>
        </p:nvSpPr>
        <p:spPr>
          <a:xfrm>
            <a:off x="1175655" y="577039"/>
            <a:ext cx="67926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 Activity </a:t>
            </a:r>
            <a:endParaRPr lang="en-US" sz="5000" dirty="0">
              <a:solidFill>
                <a:srgbClr val="0033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31309E-30C1-4030-9DC1-582E324FD9A5}"/>
              </a:ext>
            </a:extLst>
          </p:cNvPr>
          <p:cNvSpPr txBox="1"/>
          <p:nvPr/>
        </p:nvSpPr>
        <p:spPr>
          <a:xfrm>
            <a:off x="3489809" y="1923829"/>
            <a:ext cx="11929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three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51692-EB75-4730-BF78-7215F79E41AF}"/>
              </a:ext>
            </a:extLst>
          </p:cNvPr>
          <p:cNvSpPr txBox="1"/>
          <p:nvPr/>
        </p:nvSpPr>
        <p:spPr>
          <a:xfrm>
            <a:off x="3800850" y="3324967"/>
            <a:ext cx="1042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DE72A-91EE-4252-9280-01CA4FD5CE27}"/>
              </a:ext>
            </a:extLst>
          </p:cNvPr>
          <p:cNvSpPr txBox="1"/>
          <p:nvPr/>
        </p:nvSpPr>
        <p:spPr>
          <a:xfrm>
            <a:off x="3791174" y="4782523"/>
            <a:ext cx="5902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2400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79FA6-5710-459E-8E27-2686FDCD88FF}"/>
              </a:ext>
            </a:extLst>
          </p:cNvPr>
          <p:cNvSpPr txBox="1"/>
          <p:nvPr/>
        </p:nvSpPr>
        <p:spPr>
          <a:xfrm>
            <a:off x="2590797" y="511060"/>
            <a:ext cx="67926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  <a:endParaRPr lang="en-US" sz="5000" dirty="0">
              <a:solidFill>
                <a:srgbClr val="003399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A25725-1011-4BCA-A4C5-E11E21FEE315}"/>
              </a:ext>
            </a:extLst>
          </p:cNvPr>
          <p:cNvGrpSpPr/>
          <p:nvPr/>
        </p:nvGrpSpPr>
        <p:grpSpPr>
          <a:xfrm>
            <a:off x="1504764" y="1847474"/>
            <a:ext cx="6598281" cy="1530508"/>
            <a:chOff x="1504764" y="1847474"/>
            <a:chExt cx="6598281" cy="15305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371B7E-9B98-4ECA-9E97-0688F4BBCE67}"/>
                </a:ext>
              </a:extLst>
            </p:cNvPr>
            <p:cNvSpPr txBox="1"/>
            <p:nvPr/>
          </p:nvSpPr>
          <p:spPr>
            <a:xfrm>
              <a:off x="1504764" y="2612571"/>
              <a:ext cx="65982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Comic Sans MS" panose="030F0702030302020204" pitchFamily="66" charset="0"/>
                </a:rPr>
                <a:t>I see </a:t>
              </a:r>
              <a:r>
                <a:rPr lang="en-US" sz="4000" u="sng" dirty="0">
                  <a:latin typeface="Comic Sans MS" panose="030F0702030302020204" pitchFamily="66" charset="0"/>
                </a:rPr>
                <a:t>three</a:t>
              </a:r>
              <a:r>
                <a:rPr lang="en-US" sz="4000" dirty="0">
                  <a:latin typeface="Comic Sans MS" panose="030F0702030302020204" pitchFamily="66" charset="0"/>
                </a:rPr>
                <a:t>                       .</a:t>
              </a:r>
            </a:p>
          </p:txBody>
        </p: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9EF1CCEA-87DC-477E-808C-AC1CF9C1B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4456629" y="1847474"/>
              <a:ext cx="3061020" cy="1530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5DA1FD-53CC-4F94-A080-D88C3B480D3D}"/>
              </a:ext>
            </a:extLst>
          </p:cNvPr>
          <p:cNvGrpSpPr/>
          <p:nvPr/>
        </p:nvGrpSpPr>
        <p:grpSpPr>
          <a:xfrm>
            <a:off x="1973857" y="3325774"/>
            <a:ext cx="5196285" cy="2552405"/>
            <a:chOff x="1973857" y="3325774"/>
            <a:chExt cx="5196285" cy="25524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853B14-2255-4975-9976-AEFBF7C324FA}"/>
                </a:ext>
              </a:extLst>
            </p:cNvPr>
            <p:cNvSpPr txBox="1"/>
            <p:nvPr/>
          </p:nvSpPr>
          <p:spPr>
            <a:xfrm>
              <a:off x="1973857" y="5170293"/>
              <a:ext cx="51962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omic Sans MS" panose="030F0702030302020204" pitchFamily="66" charset="0"/>
                </a:rPr>
                <a:t>I jump </a:t>
              </a:r>
              <a:r>
                <a:rPr lang="en-US" sz="4000" u="sng" dirty="0">
                  <a:latin typeface="Comic Sans MS" panose="030F0702030302020204" pitchFamily="66" charset="0"/>
                </a:rPr>
                <a:t>up</a:t>
              </a:r>
              <a:r>
                <a:rPr lang="en-US" sz="4000" dirty="0">
                  <a:latin typeface="Comic Sans MS" panose="030F0702030302020204" pitchFamily="66" charset="0"/>
                </a:rPr>
                <a:t> and down.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D06B39-49BF-4B86-85FD-B00A885BA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787746" y="3325774"/>
              <a:ext cx="3199393" cy="1902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33" y="402574"/>
            <a:ext cx="4952723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My Cat is Three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7195" y="1274940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62B5731-949F-4A8A-A023-A2A6874F0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754593" y="2598691"/>
            <a:ext cx="4153251" cy="415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16582</TotalTime>
  <Words>2125</Words>
  <Application>Microsoft Office PowerPoint</Application>
  <PresentationFormat>On-screen Show (4:3)</PresentationFormat>
  <Paragraphs>209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Letter and Phonics of the Week</vt:lpstr>
      <vt:lpstr>Cc </vt:lpstr>
      <vt:lpstr>PowerPoint Presentation</vt:lpstr>
      <vt:lpstr>Connecting Words to Pictures </vt:lpstr>
      <vt:lpstr> </vt:lpstr>
      <vt:lpstr> </vt:lpstr>
      <vt:lpstr> </vt:lpstr>
      <vt:lpstr> </vt:lpstr>
      <vt:lpstr>My Cat is Three 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419</cp:revision>
  <cp:lastPrinted>2021-07-08T23:06:11Z</cp:lastPrinted>
  <dcterms:created xsi:type="dcterms:W3CDTF">2012-04-20T18:25:02Z</dcterms:created>
  <dcterms:modified xsi:type="dcterms:W3CDTF">2021-08-12T14:21:07Z</dcterms:modified>
</cp:coreProperties>
</file>