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47" r:id="rId6"/>
    <p:sldId id="349" r:id="rId7"/>
    <p:sldId id="356" r:id="rId8"/>
    <p:sldId id="357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9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D60093"/>
    <a:srgbClr val="283B80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61781" autoAdjust="0"/>
  </p:normalViewPr>
  <p:slideViewPr>
    <p:cSldViewPr snapToGrid="0" snapToObjects="1">
      <p:cViewPr varScale="1">
        <p:scale>
          <a:sx n="70" d="100"/>
          <a:sy n="70" d="100"/>
        </p:scale>
        <p:origin x="27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</a:t>
            </a:r>
            <a:r>
              <a:rPr lang="en-US" dirty="0" err="1"/>
              <a:t>Ll</a:t>
            </a:r>
            <a:r>
              <a:rPr lang="en-US" dirty="0"/>
              <a:t>, talk about verbs , review all of our sight words and complete a story retell for </a:t>
            </a:r>
            <a:r>
              <a:rPr lang="en-US" u="sng" dirty="0"/>
              <a:t>Lemons and Limes.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Point to the letters on the screen.  Ask: “What letters are we talking about today?” (Student will answer Ll.)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(Pointing to uppercase L) “Uppercase L.” (Student repeats.)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(Pointing to lowercase l.)  “Lowercase l”.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“Do you remember what sound the letter L makes?”  (Teacher will model making the /l/ sound, like /l/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ollipop. 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Have student repeat /l/ sound: “/l/, /l,/ /l/.)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Click to show the lollipop– When it appears on the screen, ask, “What do you see?” When student responds “lollipop,” applaud his/her answer.  If student does not respond correctly, teacher will tell student that it is a lollipop.  Click to show the word “lollipop.”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image - ladder– When it appears on the screen, ask, “What do you see?” If student responds “ladder,” applaud his/her answer.  If student does not respond correctly, teacher will tell student that it is a ladder.  Click to show the word “ladder.”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Teacher: “What letters do you see?”  (</a:t>
            </a:r>
            <a:r>
              <a:rPr lang="en-US" dirty="0" err="1"/>
              <a:t>Ll</a:t>
            </a:r>
            <a:r>
              <a:rPr lang="en-US" dirty="0"/>
              <a:t>) If student says </a:t>
            </a:r>
            <a:r>
              <a:rPr lang="en-US" dirty="0" err="1"/>
              <a:t>Ll</a:t>
            </a:r>
            <a:r>
              <a:rPr lang="en-US" dirty="0"/>
              <a:t>,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 is unsure, assist him/her by saying “uppercase L” and “lowercase l.”  (Student should repeat teacher.)</a:t>
            </a:r>
          </a:p>
          <a:p>
            <a:endParaRPr lang="en-US" dirty="0"/>
          </a:p>
          <a:p>
            <a:r>
              <a:rPr lang="en-US" dirty="0"/>
              <a:t>Teacher: “Tell me about the pictures you see that appear on the screen.”</a:t>
            </a:r>
          </a:p>
          <a:p>
            <a:endParaRPr lang="en-US" dirty="0"/>
          </a:p>
          <a:p>
            <a:r>
              <a:rPr lang="en-US" dirty="0"/>
              <a:t> - Click to show ant.  Ask:  “What is this?”  (An ant.)  Applaud correct answer or assist in telling the correct name for the picture.  Click to show the word 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Click to show the leaves.  Ask:  “What are these?”  (Leaves.)  Applaud correct answer or assist in telling the correct name for the picture.  Click to show the word leaves.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Click to show a ladybug.  Ask:  “What is this?”  (Ladybug.)  Applaud correct answer or assist in telling the correct name for the picture.  Click to show the word ladybug.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Applaud correct answer or assist in telling the correct name for the picture.  </a:t>
            </a:r>
          </a:p>
          <a:p>
            <a:endParaRPr lang="en-US" dirty="0"/>
          </a:p>
          <a:p>
            <a:r>
              <a:rPr lang="en-US" dirty="0"/>
              <a:t>After identifying the pictures (ant, leaves and ladybug,) ask:</a:t>
            </a:r>
          </a:p>
          <a:p>
            <a:endParaRPr lang="en-US" dirty="0"/>
          </a:p>
          <a:p>
            <a:r>
              <a:rPr lang="en-US" dirty="0"/>
              <a:t>Teacher: “What pictures begin with the letter l?” Remind student that the letter l says /l/ like in lollipop.  (Leaves and ladybug begin with the letter l.  Ant does not begin with the letter l.)  </a:t>
            </a:r>
          </a:p>
          <a:p>
            <a:endParaRPr lang="en-US" dirty="0"/>
          </a:p>
          <a:p>
            <a:r>
              <a:rPr lang="en-US" dirty="0"/>
              <a:t>If student is struggling to name the pictures that begin with l, teacher will assist by saying each picture name and asking if it begins with /l/:</a:t>
            </a:r>
          </a:p>
          <a:p>
            <a:r>
              <a:rPr lang="en-US" dirty="0"/>
              <a:t> - “Ant– Does it begin with /l/?  (No.)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“Leaves – Does it begin with /l/?  (Yes.)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“Ladybug– Does it begin with /l/?  (Yes.)</a:t>
            </a:r>
          </a:p>
          <a:p>
            <a:endParaRPr lang="en-US" dirty="0"/>
          </a:p>
          <a:p>
            <a:r>
              <a:rPr lang="en-US" dirty="0"/>
              <a:t>Click to take the picture of the ant off of the slide.</a:t>
            </a:r>
          </a:p>
          <a:p>
            <a:endParaRPr lang="en-US" dirty="0"/>
          </a:p>
          <a:p>
            <a:r>
              <a:rPr lang="en-US" dirty="0"/>
              <a:t>Teacher will applaud efforts of student.  </a:t>
            </a:r>
          </a:p>
          <a:p>
            <a:endParaRPr lang="en-US" dirty="0"/>
          </a:p>
          <a:p>
            <a:r>
              <a:rPr lang="en-US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are the children doing in the picture?”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answers or assist them identifying what they children are doing in the picture. 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{Some possible verbs student may identify in this picture: sitting, listening, smiling, looking, learning and/or talking.}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are these ‘doing words’ called?” (Student should answer ‘verbs.’  If student does not remember that ‘doing words’ are called verbs, remind him/her.)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go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some more pictures and talk about some more verbs.”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up the 1</a:t>
            </a:r>
            <a:r>
              <a:rPr lang="en-US" sz="18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image.  Ask: “What are the children doing?” (Possible answers: running, laughing, smiling, listening, breathing and/or looking.)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up the 2</a:t>
            </a:r>
            <a:r>
              <a:rPr lang="en-US" sz="18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image.  Ask: “What are these children doing?”  (Possible answers: breathing, looking, listening, laughing, smiling and/or waving.)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up the 3</a:t>
            </a:r>
            <a:r>
              <a:rPr lang="en-US" sz="18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image.  Ask: “What are these children doing?”  (Possible answers: swinging, talking, listening, looking, climbing, running, sliding, jumping and/or riding {a scooter, seesaw and a bike/})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Teacher says: “Now, let’s look at some of the words we worked on this year.”  (There are 5 words on this slide.)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word “find.””–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“find,”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“find.”  Have student say the word “find.”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“and.”–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“and,”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students does not respond correctly, teacher will tell the student that the word is “and.”  Have student say the word “and.”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“it.”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“it,”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“it.”  Have student say the word “it.”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“jump.”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“jump,”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“jump.”  Have student say the word “jump.”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and final word, “little.”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“little,”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“little.”  Have student say the word “little.”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“Now, let’s look at some more words.”  Click to show the arrow.</a:t>
            </a:r>
          </a:p>
          <a:p>
            <a:endParaRPr lang="en-US" sz="1800" b="0" dirty="0"/>
          </a:p>
          <a:p>
            <a:r>
              <a:rPr lang="en-US" sz="1800" b="0" dirty="0"/>
              <a:t>Click to go to the next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Teacher says: “Let’s look at some  more of our sight words.”  (There are 5 words on this slide.)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word “look.”–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“look,”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“look.”  Have student say the word “look.”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“away.”–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“away”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students does not respond correctly, teacher will tell the student that the word is “away.”  Have student say the word “away.”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“make.”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“make,”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“make.”  Have student say the word “make.”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“me.”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“me,”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“me.”  Have student say the word “me.”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and final word, “my.”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“my,”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“my.”  Have student say the word “my.”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“Now, let’s look at our last group of words.”  Click to show the arrow.</a:t>
            </a:r>
          </a:p>
          <a:p>
            <a:endParaRPr lang="en-US" sz="1800" b="0" dirty="0"/>
          </a:p>
          <a:p>
            <a:r>
              <a:rPr lang="en-US" sz="1800" b="0" dirty="0"/>
              <a:t>Click to go to the next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Teacher says: “Let’s look at the last group of words.”  (There are 5 words on this slide.)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word “not.”–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“not,”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“not.”  Have student say the word “not.”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word “one.”–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“one,”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“one.”  Have student say the word “one.”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“play.”–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“play,”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students does not respond correctly, teacher will tell the student that the word is “play.”  Have student say the word “play.”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“with.”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“with,”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“with.”  Have student say the word “with.”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and final word, “you.”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“you,”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“you.”  Have student say the word “you.”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smiley face and applaud student’s efforts!</a:t>
            </a:r>
          </a:p>
          <a:p>
            <a:endParaRPr lang="en-US" sz="1800" b="0" dirty="0"/>
          </a:p>
          <a:p>
            <a:r>
              <a:rPr lang="en-US" sz="1800" b="0" dirty="0"/>
              <a:t>Click to go to the next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endParaRPr lang="en-US" b="1" i="0" dirty="0">
              <a:effectLst/>
              <a:latin typeface="Roboto" panose="02000000000000000000" pitchFamily="2" charset="0"/>
            </a:endParaRPr>
          </a:p>
          <a:p>
            <a:endParaRPr lang="en-US" u="none" dirty="0">
              <a:latin typeface="Comic Sans MS" panose="030F0702030302020204" pitchFamily="66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Lemons and Limes.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Who are the characters in the story?  (A boy, a girl and a dog.)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What was the setting of the story?  Where did it take place?  (The story took place outside in the city.)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What is the problem in the story?  (The children were making lemonade and limeade and the dog looked like he wanted some.  The children told the dog to go play.)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(A girl looked for lemons and made lemonade with a boy.  A boy looked for limes and made limeade with the girl.)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What happened at the end of the story?  (The children made lemonade and limeade and set up a lemonade/limeade stand in the city.)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drink lemonade or limeade?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so, did you like it?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make lemonade or limeade? (There is a recipe for lemonade and limeade at the end of the story.)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a boy and a girl making lemonade and limeade to sell at a lemonade/limeade stand in the city.)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anose="030F0902030302020204" pitchFamily="66" charset="0"/>
              </a:rPr>
              <a:t>Ll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 err="1">
                <a:latin typeface="Comic Sans MS" panose="030F0702030302020204" pitchFamily="66" charset="0"/>
              </a:rPr>
              <a:t>Ll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7994C-82F5-4CD1-B86F-15B71010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59823" y="1500252"/>
            <a:ext cx="2833944" cy="30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FD2099-8F78-4652-BC0D-C55A56865678}"/>
              </a:ext>
            </a:extLst>
          </p:cNvPr>
          <p:cNvSpPr txBox="1"/>
          <p:nvPr/>
        </p:nvSpPr>
        <p:spPr>
          <a:xfrm>
            <a:off x="1417613" y="5457864"/>
            <a:ext cx="1423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lollipop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8B2D2B9-94EF-40C5-90E7-C0276539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490136" y="1989138"/>
            <a:ext cx="3196664" cy="31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7CBA7-1AD4-43AC-850E-5B402DA04843}"/>
              </a:ext>
            </a:extLst>
          </p:cNvPr>
          <p:cNvSpPr txBox="1"/>
          <p:nvPr/>
        </p:nvSpPr>
        <p:spPr>
          <a:xfrm>
            <a:off x="6392367" y="5462326"/>
            <a:ext cx="13340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ladder</a:t>
            </a:r>
          </a:p>
        </p:txBody>
      </p:sp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37519"/>
            <a:ext cx="8425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atin typeface="Comic Sans MS" panose="030F0702030302020204" pitchFamily="66" charset="0"/>
              </a:rPr>
              <a:t>Ll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9CF7FE-60D1-41AC-AC99-A98938C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41085" y="932057"/>
            <a:ext cx="2966325" cy="20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976F74-BAA3-4502-A8AF-EF507AB838F6}"/>
              </a:ext>
            </a:extLst>
          </p:cNvPr>
          <p:cNvSpPr txBox="1"/>
          <p:nvPr/>
        </p:nvSpPr>
        <p:spPr>
          <a:xfrm>
            <a:off x="1377795" y="3113004"/>
            <a:ext cx="7809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D1646-E410-4535-8249-D61DAA92B47B}"/>
              </a:ext>
            </a:extLst>
          </p:cNvPr>
          <p:cNvSpPr txBox="1"/>
          <p:nvPr/>
        </p:nvSpPr>
        <p:spPr>
          <a:xfrm>
            <a:off x="6644912" y="3152001"/>
            <a:ext cx="1308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leaves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2DA94B-3F82-48A5-A6CC-8D5325D8F64D}"/>
              </a:ext>
            </a:extLst>
          </p:cNvPr>
          <p:cNvSpPr txBox="1"/>
          <p:nvPr/>
        </p:nvSpPr>
        <p:spPr>
          <a:xfrm>
            <a:off x="3905976" y="6147996"/>
            <a:ext cx="1867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ladybug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F5AEC95-E114-4831-8379-9FDFC45E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185240" y="3791414"/>
            <a:ext cx="2773517" cy="238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DC232F7-58CA-4DBB-839C-08CA7EBD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045708" y="1004344"/>
            <a:ext cx="2506777" cy="17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Verbs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8F25F5-C4D6-4C0E-B956-8637EE3D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714500" y="935951"/>
            <a:ext cx="5715000" cy="49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254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Verbs</a:t>
            </a:r>
            <a:b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65B290-7274-4049-A284-49216FB2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7847" y="1397464"/>
            <a:ext cx="3643177" cy="24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834B701-C3E4-4F4D-AB3F-FB6610EB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871901" y="1486899"/>
            <a:ext cx="3524251" cy="23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462303D-62B2-4148-8851-D04BE107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316017" y="3900867"/>
            <a:ext cx="4511966" cy="28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79FA6-5710-459E-8E27-2686FDCD88FF}"/>
              </a:ext>
            </a:extLst>
          </p:cNvPr>
          <p:cNvSpPr txBox="1"/>
          <p:nvPr/>
        </p:nvSpPr>
        <p:spPr>
          <a:xfrm>
            <a:off x="1175655" y="577039"/>
            <a:ext cx="67926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 Activity </a:t>
            </a:r>
            <a:endParaRPr lang="en-US" sz="5000" dirty="0">
              <a:solidFill>
                <a:srgbClr val="003399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807B9C-86BE-4E5B-93BC-F22E3CFB87E9}"/>
              </a:ext>
            </a:extLst>
          </p:cNvPr>
          <p:cNvGrpSpPr/>
          <p:nvPr/>
        </p:nvGrpSpPr>
        <p:grpSpPr>
          <a:xfrm>
            <a:off x="5276892" y="5420394"/>
            <a:ext cx="3409908" cy="1162968"/>
            <a:chOff x="5276892" y="5420394"/>
            <a:chExt cx="3409908" cy="11629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8C35C8-ABA9-4C48-BD5F-7700E19A1498}"/>
                </a:ext>
              </a:extLst>
            </p:cNvPr>
            <p:cNvSpPr txBox="1"/>
            <p:nvPr/>
          </p:nvSpPr>
          <p:spPr>
            <a:xfrm>
              <a:off x="5276892" y="5420394"/>
              <a:ext cx="3409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Please go to the next slide</a:t>
              </a:r>
              <a:r>
                <a:rPr lang="en-US" dirty="0"/>
                <a:t>.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B61FBE2-BFAD-45A4-99CD-967ADBB22B29}"/>
                </a:ext>
              </a:extLst>
            </p:cNvPr>
            <p:cNvSpPr/>
            <p:nvPr/>
          </p:nvSpPr>
          <p:spPr>
            <a:xfrm>
              <a:off x="7329569" y="6098730"/>
              <a:ext cx="978408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F31309E-30C1-4030-9DC1-582E324FD9A5}"/>
              </a:ext>
            </a:extLst>
          </p:cNvPr>
          <p:cNvSpPr txBox="1"/>
          <p:nvPr/>
        </p:nvSpPr>
        <p:spPr>
          <a:xfrm>
            <a:off x="4061282" y="1602535"/>
            <a:ext cx="915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find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51692-EB75-4730-BF78-7215F79E41AF}"/>
              </a:ext>
            </a:extLst>
          </p:cNvPr>
          <p:cNvSpPr txBox="1"/>
          <p:nvPr/>
        </p:nvSpPr>
        <p:spPr>
          <a:xfrm>
            <a:off x="4167080" y="2320255"/>
            <a:ext cx="809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DE72A-91EE-4252-9280-01CA4FD5CE27}"/>
              </a:ext>
            </a:extLst>
          </p:cNvPr>
          <p:cNvSpPr txBox="1"/>
          <p:nvPr/>
        </p:nvSpPr>
        <p:spPr>
          <a:xfrm>
            <a:off x="4275937" y="3142017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7811C-D020-421C-8441-92AB98CAD222}"/>
              </a:ext>
            </a:extLst>
          </p:cNvPr>
          <p:cNvSpPr txBox="1"/>
          <p:nvPr/>
        </p:nvSpPr>
        <p:spPr>
          <a:xfrm>
            <a:off x="4050060" y="3977031"/>
            <a:ext cx="1043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jump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DCE5C-4EB3-4960-8409-CCE2A2AADFE0}"/>
              </a:ext>
            </a:extLst>
          </p:cNvPr>
          <p:cNvSpPr txBox="1"/>
          <p:nvPr/>
        </p:nvSpPr>
        <p:spPr>
          <a:xfrm>
            <a:off x="4018000" y="4812045"/>
            <a:ext cx="1075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little</a:t>
            </a:r>
          </a:p>
        </p:txBody>
      </p: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79FA6-5710-459E-8E27-2686FDCD88FF}"/>
              </a:ext>
            </a:extLst>
          </p:cNvPr>
          <p:cNvSpPr txBox="1"/>
          <p:nvPr/>
        </p:nvSpPr>
        <p:spPr>
          <a:xfrm>
            <a:off x="1175655" y="577039"/>
            <a:ext cx="67926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 Activity </a:t>
            </a:r>
            <a:endParaRPr lang="en-US" sz="5000" dirty="0">
              <a:solidFill>
                <a:srgbClr val="003399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807B9C-86BE-4E5B-93BC-F22E3CFB87E9}"/>
              </a:ext>
            </a:extLst>
          </p:cNvPr>
          <p:cNvGrpSpPr/>
          <p:nvPr/>
        </p:nvGrpSpPr>
        <p:grpSpPr>
          <a:xfrm>
            <a:off x="5276892" y="5420394"/>
            <a:ext cx="3409908" cy="1162968"/>
            <a:chOff x="5276892" y="5420394"/>
            <a:chExt cx="3409908" cy="11629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8C35C8-ABA9-4C48-BD5F-7700E19A1498}"/>
                </a:ext>
              </a:extLst>
            </p:cNvPr>
            <p:cNvSpPr txBox="1"/>
            <p:nvPr/>
          </p:nvSpPr>
          <p:spPr>
            <a:xfrm>
              <a:off x="5276892" y="5420394"/>
              <a:ext cx="3409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Please go to the next slide</a:t>
              </a:r>
              <a:r>
                <a:rPr lang="en-US" dirty="0"/>
                <a:t>.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B61FBE2-BFAD-45A4-99CD-967ADBB22B29}"/>
                </a:ext>
              </a:extLst>
            </p:cNvPr>
            <p:cNvSpPr/>
            <p:nvPr/>
          </p:nvSpPr>
          <p:spPr>
            <a:xfrm>
              <a:off x="7329569" y="6098730"/>
              <a:ext cx="978408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F31309E-30C1-4030-9DC1-582E324FD9A5}"/>
              </a:ext>
            </a:extLst>
          </p:cNvPr>
          <p:cNvSpPr txBox="1"/>
          <p:nvPr/>
        </p:nvSpPr>
        <p:spPr>
          <a:xfrm>
            <a:off x="3917009" y="1923829"/>
            <a:ext cx="902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51692-EB75-4730-BF78-7215F79E41AF}"/>
              </a:ext>
            </a:extLst>
          </p:cNvPr>
          <p:cNvSpPr txBox="1"/>
          <p:nvPr/>
        </p:nvSpPr>
        <p:spPr>
          <a:xfrm>
            <a:off x="3847279" y="2519628"/>
            <a:ext cx="10422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DE72A-91EE-4252-9280-01CA4FD5CE27}"/>
              </a:ext>
            </a:extLst>
          </p:cNvPr>
          <p:cNvSpPr txBox="1"/>
          <p:nvPr/>
        </p:nvSpPr>
        <p:spPr>
          <a:xfrm>
            <a:off x="3860680" y="3258523"/>
            <a:ext cx="10983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7811C-D020-421C-8441-92AB98CAD222}"/>
              </a:ext>
            </a:extLst>
          </p:cNvPr>
          <p:cNvSpPr txBox="1"/>
          <p:nvPr/>
        </p:nvSpPr>
        <p:spPr>
          <a:xfrm>
            <a:off x="4054868" y="3953423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DCE5C-4EB3-4960-8409-CCE2A2AADFE0}"/>
              </a:ext>
            </a:extLst>
          </p:cNvPr>
          <p:cNvSpPr txBox="1"/>
          <p:nvPr/>
        </p:nvSpPr>
        <p:spPr>
          <a:xfrm>
            <a:off x="4068269" y="4650005"/>
            <a:ext cx="6832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2400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79FA6-5710-459E-8E27-2686FDCD88FF}"/>
              </a:ext>
            </a:extLst>
          </p:cNvPr>
          <p:cNvSpPr txBox="1"/>
          <p:nvPr/>
        </p:nvSpPr>
        <p:spPr>
          <a:xfrm>
            <a:off x="1175655" y="577039"/>
            <a:ext cx="67926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 Activity </a:t>
            </a:r>
            <a:endParaRPr lang="en-US" sz="5000" dirty="0">
              <a:solidFill>
                <a:srgbClr val="00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1309E-30C1-4030-9DC1-582E324FD9A5}"/>
              </a:ext>
            </a:extLst>
          </p:cNvPr>
          <p:cNvSpPr txBox="1"/>
          <p:nvPr/>
        </p:nvSpPr>
        <p:spPr>
          <a:xfrm>
            <a:off x="3917009" y="1923829"/>
            <a:ext cx="769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not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51692-EB75-4730-BF78-7215F79E41AF}"/>
              </a:ext>
            </a:extLst>
          </p:cNvPr>
          <p:cNvSpPr txBox="1"/>
          <p:nvPr/>
        </p:nvSpPr>
        <p:spPr>
          <a:xfrm>
            <a:off x="3902581" y="2519628"/>
            <a:ext cx="7986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DE72A-91EE-4252-9280-01CA4FD5CE27}"/>
              </a:ext>
            </a:extLst>
          </p:cNvPr>
          <p:cNvSpPr txBox="1"/>
          <p:nvPr/>
        </p:nvSpPr>
        <p:spPr>
          <a:xfrm>
            <a:off x="3860680" y="3258523"/>
            <a:ext cx="8931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play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7811C-D020-421C-8441-92AB98CAD222}"/>
              </a:ext>
            </a:extLst>
          </p:cNvPr>
          <p:cNvSpPr txBox="1"/>
          <p:nvPr/>
        </p:nvSpPr>
        <p:spPr>
          <a:xfrm>
            <a:off x="3902581" y="3953423"/>
            <a:ext cx="9589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DCE5C-4EB3-4960-8409-CCE2A2AADFE0}"/>
              </a:ext>
            </a:extLst>
          </p:cNvPr>
          <p:cNvSpPr txBox="1"/>
          <p:nvPr/>
        </p:nvSpPr>
        <p:spPr>
          <a:xfrm>
            <a:off x="3979396" y="4650005"/>
            <a:ext cx="7873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you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A17951A-AE9E-46C1-88ED-611F5BB1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328803" y="3855812"/>
            <a:ext cx="2824369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33" y="402574"/>
            <a:ext cx="4952723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Lemons and Limes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274CAE-538E-4483-B363-E4FD57DA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967785" y="3469482"/>
            <a:ext cx="3827872" cy="24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16440</TotalTime>
  <Words>2465</Words>
  <Application>Microsoft Office PowerPoint</Application>
  <PresentationFormat>On-screen Show (4:3)</PresentationFormat>
  <Paragraphs>209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Letter of the Week</vt:lpstr>
      <vt:lpstr>Ll </vt:lpstr>
      <vt:lpstr>PowerPoint Presentation</vt:lpstr>
      <vt:lpstr>Verbs </vt:lpstr>
      <vt:lpstr>Verbs </vt:lpstr>
      <vt:lpstr> </vt:lpstr>
      <vt:lpstr> </vt:lpstr>
      <vt:lpstr> </vt:lpstr>
      <vt:lpstr>Lemons and Limes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399</cp:revision>
  <cp:lastPrinted>2021-07-08T23:06:11Z</cp:lastPrinted>
  <dcterms:created xsi:type="dcterms:W3CDTF">2012-04-20T18:25:02Z</dcterms:created>
  <dcterms:modified xsi:type="dcterms:W3CDTF">2021-08-12T13:56:43Z</dcterms:modified>
</cp:coreProperties>
</file>