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344" r:id="rId2"/>
    <p:sldId id="345" r:id="rId3"/>
    <p:sldId id="353" r:id="rId4"/>
    <p:sldId id="348" r:id="rId5"/>
    <p:sldId id="347" r:id="rId6"/>
    <p:sldId id="349" r:id="rId7"/>
    <p:sldId id="354" r:id="rId8"/>
    <p:sldId id="355" r:id="rId9"/>
    <p:sldId id="351" r:id="rId10"/>
    <p:sldId id="352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erri Whalen" initials="TW" lastIdx="9" clrIdx="0">
    <p:extLst>
      <p:ext uri="{19B8F6BF-5375-455C-9EA6-DF929625EA0E}">
        <p15:presenceInfo xmlns:p15="http://schemas.microsoft.com/office/powerpoint/2012/main" userId="S::twhalen@accelerate-academy.net::75a90bc9-9581-4a2a-8289-5fbb35d1163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283B80"/>
    <a:srgbClr val="3B7ABE"/>
    <a:srgbClr val="182C6F"/>
    <a:srgbClr val="FCFCFC"/>
    <a:srgbClr val="003399"/>
    <a:srgbClr val="000064"/>
    <a:srgbClr val="FF9627"/>
    <a:srgbClr val="9D6D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09" autoAdjust="0"/>
    <p:restoredTop sz="51763" autoAdjust="0"/>
  </p:normalViewPr>
  <p:slideViewPr>
    <p:cSldViewPr snapToGrid="0" snapToObjects="1">
      <p:cViewPr varScale="1">
        <p:scale>
          <a:sx n="59" d="100"/>
          <a:sy n="59" d="100"/>
        </p:scale>
        <p:origin x="323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55" d="100"/>
          <a:sy n="55" d="100"/>
        </p:scale>
        <p:origin x="2880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A8D203-957B-4E0D-BFEF-AC11BFDF7A2F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13B794-5A4F-4F47-9EB8-2D6C2FE8D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666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Tell the student that we are going to review the letter </a:t>
            </a:r>
            <a:r>
              <a:rPr lang="en-US" dirty="0" err="1"/>
              <a:t>Ii</a:t>
            </a:r>
            <a:r>
              <a:rPr lang="en-US" dirty="0"/>
              <a:t>, talk about capitalization, review our sight words from this week and complete a story retell for </a:t>
            </a:r>
            <a:r>
              <a:rPr lang="en-US" u="sng" dirty="0"/>
              <a:t>Come Play with Me.</a:t>
            </a:r>
          </a:p>
          <a:p>
            <a:endParaRPr lang="en-US" u="sng" dirty="0"/>
          </a:p>
          <a:p>
            <a:r>
              <a:rPr lang="en-US" u="none" dirty="0"/>
              <a:t>Click to go to the next slide.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732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Ask – “Do you have any questions about anything that you learned in this lesson?”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5367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Teacher: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Point to the letters on the screen.  Ask: “What letters are we talking about today?” (Student will answer </a:t>
            </a:r>
            <a:r>
              <a:rPr lang="en-US" sz="180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Ii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.)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If student is struggling with this letter: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(Pointing to uppercase I) “Uppercase I.” (Student repeats.)  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(Pointing to lowercase </a:t>
            </a:r>
            <a:r>
              <a:rPr lang="en-US" sz="180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.)  “Lowercase </a:t>
            </a:r>
            <a:r>
              <a:rPr lang="en-US" sz="180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”.  (Student repeats.)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Teacher: “Do you remember what sound the short i makes?”  (Teacher will model making the short i sound, like /</a:t>
            </a:r>
            <a:r>
              <a:rPr lang="en-US" sz="180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/ in </a:t>
            </a:r>
            <a:r>
              <a:rPr lang="en-US" sz="1800" u="sng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1800" u="none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gloo.  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Have student repeat short i sound: “/</a:t>
            </a:r>
            <a:r>
              <a:rPr lang="en-US" sz="180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/, /</a:t>
            </a:r>
            <a:r>
              <a:rPr lang="en-US" sz="180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,/ /</a:t>
            </a:r>
            <a:r>
              <a:rPr lang="en-US" sz="180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/.)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/>
              <a:t>Click to show the igloo– When it appears on the screen, ask, “What do you see?” When student responds “igloo,” applaud his/her answer.  If student does not respond correctly, teacher will tell student that it is an igloo.  Click to show the word “igloo.”</a:t>
            </a:r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Click to show the next image - iguana– When it appears on the screen, ask, “What do you see?” If student responds “iguana,” applaud his/her answer.  If student does not respond correctly, teacher will tell student that it is an iguana.  Click to show the word “iguana.”</a:t>
            </a:r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Click to go to the next slide.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5381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Teacher: “What letters do you see?”  (</a:t>
            </a:r>
            <a:r>
              <a:rPr lang="en-US" dirty="0" err="1"/>
              <a:t>Ii</a:t>
            </a:r>
            <a:r>
              <a:rPr lang="en-US" dirty="0"/>
              <a:t>) If student says </a:t>
            </a:r>
            <a:r>
              <a:rPr lang="en-US" dirty="0" err="1"/>
              <a:t>Ii</a:t>
            </a:r>
            <a:r>
              <a:rPr lang="en-US" dirty="0"/>
              <a:t>, applaud his/her answer.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If student is unsure, assist him/her by saying “uppercase I” and “lowercase </a:t>
            </a:r>
            <a:r>
              <a:rPr lang="en-US" dirty="0" err="1"/>
              <a:t>i</a:t>
            </a:r>
            <a:r>
              <a:rPr lang="en-US" dirty="0"/>
              <a:t>.”  (Student should repeat teacher.)</a:t>
            </a:r>
          </a:p>
          <a:p>
            <a:endParaRPr lang="en-US" dirty="0"/>
          </a:p>
          <a:p>
            <a:r>
              <a:rPr lang="en-US" dirty="0"/>
              <a:t>Teacher: “Tell me about the pictures you see that appear on the screen.”</a:t>
            </a:r>
          </a:p>
          <a:p>
            <a:endParaRPr lang="en-US" dirty="0"/>
          </a:p>
          <a:p>
            <a:r>
              <a:rPr lang="en-US" dirty="0"/>
              <a:t> - Click to show itch.  Ask:  “What does this dog have?”  (An itch.)  Applaud correct answer or assist in telling the correct name for the picture.  Click to show the word itch.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 - Click to show the pen.  Ask:  “What is this?”  (Pen.)  Applaud correct answer or assist in telling the correct name for the picture.  Click to show the word pen.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 - Click to show an inch.  Ask:  “What is this?”  (Inch.)  Applaud correct answer or assist in telling the correct name for the picture.  Click to show the word inch.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 - Applaud correct answer or assist in telling the correct name for the picture.  </a:t>
            </a:r>
          </a:p>
          <a:p>
            <a:endParaRPr lang="en-US" dirty="0"/>
          </a:p>
          <a:p>
            <a:r>
              <a:rPr lang="en-US" dirty="0"/>
              <a:t>After identifying the pictures (itch, pen and inch) ask:</a:t>
            </a:r>
          </a:p>
          <a:p>
            <a:endParaRPr lang="en-US" dirty="0"/>
          </a:p>
          <a:p>
            <a:r>
              <a:rPr lang="en-US" dirty="0"/>
              <a:t>Teacher: “What pictures begin with the letter </a:t>
            </a:r>
            <a:r>
              <a:rPr lang="en-US" dirty="0" err="1"/>
              <a:t>i</a:t>
            </a:r>
            <a:r>
              <a:rPr lang="en-US" dirty="0"/>
              <a:t>?” Remind student that the short </a:t>
            </a:r>
            <a:r>
              <a:rPr lang="en-US" dirty="0" err="1"/>
              <a:t>i</a:t>
            </a:r>
            <a:r>
              <a:rPr lang="en-US" dirty="0"/>
              <a:t> says /</a:t>
            </a:r>
            <a:r>
              <a:rPr lang="en-US" dirty="0" err="1"/>
              <a:t>i</a:t>
            </a:r>
            <a:r>
              <a:rPr lang="en-US" dirty="0"/>
              <a:t>/ like in igloo.  (Itch and inch begin with the letter </a:t>
            </a:r>
            <a:r>
              <a:rPr lang="en-US" dirty="0" err="1"/>
              <a:t>i</a:t>
            </a:r>
            <a:r>
              <a:rPr lang="en-US" dirty="0"/>
              <a:t>.  Pen does not begin with the letter </a:t>
            </a:r>
            <a:r>
              <a:rPr lang="en-US" dirty="0" err="1"/>
              <a:t>i</a:t>
            </a:r>
            <a:r>
              <a:rPr lang="en-US" dirty="0"/>
              <a:t>.)  </a:t>
            </a:r>
          </a:p>
          <a:p>
            <a:endParaRPr lang="en-US" dirty="0"/>
          </a:p>
          <a:p>
            <a:r>
              <a:rPr lang="en-US" dirty="0"/>
              <a:t>If student is struggling to name the pictures that begin with d, teacher will assist by saying each picture name and asking if it begins with /d/:</a:t>
            </a:r>
          </a:p>
          <a:p>
            <a:r>
              <a:rPr lang="en-US" dirty="0"/>
              <a:t> - “Itch – Does it begin with /</a:t>
            </a:r>
            <a:r>
              <a:rPr lang="en-US" dirty="0" err="1"/>
              <a:t>i</a:t>
            </a:r>
            <a:r>
              <a:rPr lang="en-US" dirty="0"/>
              <a:t>/?  (Yes.)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 - “Pen – Does it begin with /</a:t>
            </a:r>
            <a:r>
              <a:rPr lang="en-US" dirty="0" err="1"/>
              <a:t>i</a:t>
            </a:r>
            <a:r>
              <a:rPr lang="en-US" dirty="0"/>
              <a:t>/?  (No.)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 - “Inch– Does it begin with /</a:t>
            </a:r>
            <a:r>
              <a:rPr lang="en-US" dirty="0" err="1"/>
              <a:t>i</a:t>
            </a:r>
            <a:r>
              <a:rPr lang="en-US" dirty="0"/>
              <a:t>/?  (Yes.)</a:t>
            </a:r>
          </a:p>
          <a:p>
            <a:endParaRPr lang="en-US" dirty="0"/>
          </a:p>
          <a:p>
            <a:r>
              <a:rPr lang="en-US" dirty="0"/>
              <a:t>Click to take the picture of the pen off of the slide.</a:t>
            </a:r>
          </a:p>
          <a:p>
            <a:endParaRPr lang="en-US" dirty="0"/>
          </a:p>
          <a:p>
            <a:r>
              <a:rPr lang="en-US" dirty="0"/>
              <a:t>Teacher will applaud efforts of student.  </a:t>
            </a:r>
          </a:p>
          <a:p>
            <a:endParaRPr lang="en-US" dirty="0"/>
          </a:p>
          <a:p>
            <a:r>
              <a:rPr lang="en-US" dirty="0"/>
              <a:t>Click to go to the next slide.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603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Notes to Teacher: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Remind student that we talked about making sure that the first letter in a sentence is always an uppercase letter.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Teacher will read the sentence to the student, unless student can read it to you: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{The} chair 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is little.  </a:t>
            </a:r>
            <a:r>
              <a:rPr lang="en-US" sz="1800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{The} will be missing from the sentence.  Student will tell me which one should be used here: </a:t>
            </a:r>
            <a:r>
              <a:rPr lang="en-US" sz="1800" u="sng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en-US" sz="1800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or </a:t>
            </a:r>
            <a:r>
              <a:rPr lang="en-US" sz="1800" u="sng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en-US" sz="1800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Click to show the following choices: ‘the’ or ‘The’ to fill in the blank on the sentence.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Ask: “Which word is correct: the or The?”  (The.)  “Why?”  (All sentences begin with an uppercase letter.)</a:t>
            </a:r>
          </a:p>
          <a:p>
            <a:endParaRPr lang="en-US" sz="18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Click to circle the correct word and insert it into the sentence.</a:t>
            </a:r>
          </a:p>
          <a:p>
            <a:endParaRPr lang="en-US" sz="18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Read the sentence together.</a:t>
            </a:r>
          </a:p>
          <a:p>
            <a:endParaRPr lang="en-US" sz="18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Click to go to the next slide.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225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Notes to Teacher: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Teacher will read the sentence to the student, unless student can read it to you: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 go to the park.  {I} will be missing from the sentence.  Student will tell me which one should be used here: </a:t>
            </a:r>
            <a:r>
              <a:rPr lang="en-US" sz="1800" u="sng" dirty="0" err="1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or </a:t>
            </a:r>
            <a:r>
              <a:rPr lang="en-US" sz="1800" u="sng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Click to show the following choices: ‘</a:t>
            </a:r>
            <a:r>
              <a:rPr lang="en-US" sz="1800" dirty="0" err="1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’ or ‘I’ to fill in the blank on the sentence.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Ask: “Which word is correct: </a:t>
            </a:r>
            <a:r>
              <a:rPr lang="en-US" sz="180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or I?”  (I.)  “Why?”  (All sentences begin with an uppercase letter.)</a:t>
            </a:r>
          </a:p>
          <a:p>
            <a:endParaRPr lang="en-US" sz="18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Click to circle the correct word and insert it into the sentence.</a:t>
            </a:r>
          </a:p>
          <a:p>
            <a:endParaRPr lang="en-US" sz="18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Read the sentence together.</a:t>
            </a:r>
          </a:p>
          <a:p>
            <a:endParaRPr lang="en-US" sz="18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Click to go to the next slide.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001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Notes to Teacher: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Teacher will read the sentence to the student, unless student can read it to you: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 frog can jump.  {A} will be missing from the sentence.  Student will tell me which one should be used here: </a:t>
            </a:r>
            <a:r>
              <a:rPr lang="en-US" sz="1800" u="sng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1800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or </a:t>
            </a:r>
            <a:r>
              <a:rPr lang="en-US" sz="1800" u="sng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a.</a:t>
            </a:r>
            <a:endParaRPr lang="en-US" sz="1800" dirty="0">
              <a:solidFill>
                <a:srgbClr val="7030A0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Click to show the following choices: ‘A’ or ‘a’ to fill in the blank on the sentence.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Ask: “Which word is correct: </a:t>
            </a:r>
            <a:r>
              <a:rPr lang="en-US" sz="1800" u="sng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or </a:t>
            </a:r>
            <a:r>
              <a:rPr lang="en-US" sz="1800" u="sng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?”  (A.)  “Why?”  (All sentences begin with an uppercase letter.)</a:t>
            </a:r>
          </a:p>
          <a:p>
            <a:endParaRPr lang="en-US" sz="18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Click to circle the correct word and insert it into the sentence.</a:t>
            </a:r>
          </a:p>
          <a:p>
            <a:endParaRPr lang="en-US" sz="18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Read the sentence together.</a:t>
            </a:r>
          </a:p>
          <a:p>
            <a:endParaRPr lang="en-US" sz="18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Click to go to the next slide.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Teacher will read the sentence to the student, unless student can read it to you: </a:t>
            </a:r>
            <a:r>
              <a:rPr lang="en-US" sz="1800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{A}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(frog image) can jump.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{A} will be missing from the sentence.  Student will tell me which one should be used here: A or a.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 added the frog image here since most students will not be able to read this word.  I will have the word under the image.  S</a:t>
            </a:r>
            <a:r>
              <a:rPr lang="en-US" sz="1800" u="sng" dirty="0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hould this word under an image still be a font of 30?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Click to show the following choices: ‘A’ or ‘a’ to fill in the blank on the sentence.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Teacher: ask the student which word is correct.  (Student should respond by telling me that the word ‘A” would be used.  “Why?”  (All sentences begin with an uppercase letter.)</a:t>
            </a:r>
            <a:endParaRPr lang="en-US" sz="12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7443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Teacher says: “Let’s look at our sight words from this week.”  (There are 3 words on this slide.)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Click to show the word play.”– When it appears on the screen, ask: “What word do you see?”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When student responds “play,” applaud his/her answer.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If student does not respond correctly, teacher will tell the student that the word is “play.”  Have student say the word “play.” (Student repeats.)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Click to show the next word, “with.”– When it appears on the screen, ask: “What word do you see?”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When student responds “with,” applaud his/her answer.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If students does not respond correctly, teacher will tell the student that the word is “with.”  Have student say the word “with.” (Student repeats.)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Click to show the next and final word, “you.” – When it appears on the screen, ask: “What word do you see?”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When student responds “you,” applaud his/her answer.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If student does not respond correctly, teacher will tell the student that the word is “you.”  Have student say the word “you.”  (Student repeats.)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/>
              <a:t>Applaud student’s effort.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0" dirty="0"/>
          </a:p>
          <a:p>
            <a:r>
              <a:rPr lang="en-US" b="0" dirty="0"/>
              <a:t>Click to go to the next slide.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2012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If student is ready, allow him/her to read each sentence to you.  If student is not ready, assist him/her in reading.  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en-US" b="0" dirty="0">
                <a:latin typeface="Comic Sans MS" panose="030F0702030302020204" pitchFamily="66" charset="0"/>
              </a:rPr>
            </a:br>
            <a:r>
              <a:rPr lang="en-US" b="0" dirty="0">
                <a:latin typeface="Comic Sans MS" panose="030F0702030302020204" pitchFamily="66" charset="0"/>
              </a:rPr>
              <a:t>Click to bring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the sentence with a picture onto the slide.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Student should attempt to read the sentence: </a:t>
            </a:r>
            <a:r>
              <a:rPr lang="en-US" sz="18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b="1" u="none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 can </a:t>
            </a:r>
            <a:r>
              <a:rPr lang="en-US" sz="1800" b="1" u="sng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play with you.</a:t>
            </a:r>
            <a:endParaRPr lang="en-US" sz="1800" b="1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="1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Applaud student’s effort.</a:t>
            </a:r>
          </a:p>
          <a:p>
            <a:endParaRPr lang="en-US" b="0" dirty="0">
              <a:latin typeface="Comic Sans MS" panose="030F0702030302020204" pitchFamily="66" charset="0"/>
            </a:endParaRPr>
          </a:p>
          <a:p>
            <a:r>
              <a:rPr lang="en-US" b="0" dirty="0">
                <a:latin typeface="Comic Sans MS" panose="030F0702030302020204" pitchFamily="66" charset="0"/>
              </a:rPr>
              <a:t>Click to go to the next slide.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902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Notes to Teacher:</a:t>
            </a:r>
            <a:endParaRPr lang="en-US" b="1" i="0" dirty="0">
              <a:effectLst/>
              <a:latin typeface="Roboto" panose="02000000000000000000" pitchFamily="2" charset="0"/>
            </a:endParaRPr>
          </a:p>
          <a:p>
            <a:endParaRPr lang="en-US" u="none" dirty="0">
              <a:latin typeface="Comic Sans MS" panose="030F0702030302020204" pitchFamily="66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Teacher: </a:t>
            </a:r>
            <a:r>
              <a:rPr lang="en-US" sz="1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“This week, you read the story, </a:t>
            </a:r>
            <a:r>
              <a:rPr lang="en-US" sz="1100" u="sng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Come Play with Me.</a:t>
            </a:r>
            <a:r>
              <a:rPr lang="en-US" sz="1100" u="none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u="none" dirty="0">
                <a:latin typeface="Comic Sans MS" panose="030F0702030302020204" pitchFamily="66" charset="0"/>
              </a:rPr>
              <a:t>Let’s look at the 5 finger retell chart to help us retell this story.” 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bring the image to the slide.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“Let’s work on our story retell together.”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1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 Characters: “Who were the characters in the story?”  (A boy, an insect and an iguana.)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1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Setting: “What was the setting of the story?  Where did it take place?”  (There were two setting in this story: outside and inside an igloo.)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1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Problem – “What is the problem in the story?”  (There was not a problem in this story.)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1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Events: “What happened in the story?”  (A boy found some things to play with.)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914400" algn="l"/>
              </a:tabLst>
            </a:pPr>
            <a:r>
              <a:rPr lang="en-US" sz="1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The boy found a one-inch insect and played with it.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914400" algn="l"/>
              </a:tabLst>
            </a:pPr>
            <a:r>
              <a:rPr lang="en-US" sz="1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The boy found a ten-inch iguana and played with it.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914400" algn="l"/>
              </a:tabLst>
            </a:pPr>
            <a:r>
              <a:rPr lang="en-US" sz="1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The boy found an igloo and took the insect and iguana inside.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914400" algn="l"/>
              </a:tabLst>
            </a:pPr>
            <a:r>
              <a:rPr lang="en-US" sz="1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When they were inside, the boy found ink and ice cream.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1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Ending: “What happened at the end of the story?”  (The story ended with the boy playing with the insect and the iguana in the igloo.)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1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Connection: Possible questions to ask to help student to connect to this story: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914400" algn="l"/>
              </a:tabLst>
            </a:pPr>
            <a:r>
              <a:rPr lang="en-US" sz="1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What was your favorite part of this story?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914400" algn="l"/>
              </a:tabLst>
            </a:pPr>
            <a:r>
              <a:rPr lang="en-US" sz="1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Would you want to play with an insect?  Why or why not?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914400" algn="l"/>
              </a:tabLst>
            </a:pPr>
            <a:r>
              <a:rPr lang="en-US" sz="1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Would you like to play with an iguana?  Why or why not?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914400" algn="l"/>
              </a:tabLst>
            </a:pPr>
            <a:r>
              <a:rPr lang="en-US" sz="1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Where would you find ink?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914400" algn="l"/>
              </a:tabLst>
            </a:pPr>
            <a:r>
              <a:rPr lang="en-US" sz="1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Do you like ice cream?  If so, what is your favorite flavor?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1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Main Idea: What is this story about?  (This story is about a boy playing with and in things that begin with the letter </a:t>
            </a:r>
            <a:r>
              <a:rPr lang="en-US" sz="110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1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.)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Applaud student’s efforts in completing this story retell.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the next slide.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0962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619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024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245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138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158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635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600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458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805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281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092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7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5/2012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7" name="Picture 6" descr="sign_pic.jp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8957" y="6126163"/>
            <a:ext cx="469245" cy="59531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6364853" y="6413698"/>
            <a:ext cx="208949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HOST: MOLLY ENOCKSON </a:t>
            </a:r>
          </a:p>
        </p:txBody>
      </p:sp>
    </p:spTree>
    <p:extLst>
      <p:ext uri="{BB962C8B-B14F-4D97-AF65-F5344CB8AC3E}">
        <p14:creationId xmlns:p14="http://schemas.microsoft.com/office/powerpoint/2010/main" val="1540261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182C6F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3B7ABE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3B7ABE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3B7ABE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3B7ABE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3B7ABE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D13B7-8E9E-42BB-8F4D-0CCE264550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>
                <a:latin typeface="Comic Sans MS" panose="030F0902030302020204" pitchFamily="66" charset="0"/>
              </a:rPr>
              <a:t>Letter and Phonics of the Week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E881EE-D65D-48D7-8CA4-D12A90754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 err="1">
                <a:latin typeface="Comic Sans MS" panose="030F0902030302020204" pitchFamily="66" charset="0"/>
              </a:rPr>
              <a:t>Ii</a:t>
            </a:r>
            <a:r>
              <a:rPr lang="en-US" sz="4000" dirty="0">
                <a:latin typeface="Comic Sans MS" panose="030F0902030302020204" pitchFamily="66" charset="0"/>
              </a:rPr>
              <a:t>; short </a:t>
            </a:r>
            <a:r>
              <a:rPr lang="en-US" sz="4000" dirty="0" err="1">
                <a:latin typeface="Comic Sans MS" panose="030F0902030302020204" pitchFamily="66" charset="0"/>
              </a:rPr>
              <a:t>i</a:t>
            </a:r>
            <a:endParaRPr lang="en-US" sz="4000" dirty="0">
              <a:latin typeface="Comic Sans MS" panose="030F09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85512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D13B7-8E9E-42BB-8F4D-0CCE264550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latin typeface="Comic Sans MS" panose="030F0902030302020204" pitchFamily="66" charset="0"/>
              </a:rPr>
              <a:t>Q &amp; 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E881EE-D65D-48D7-8CA4-D12A90754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Comic Sans MS" panose="030F0902030302020204" pitchFamily="66" charset="0"/>
              </a:rPr>
              <a:t>Any Questions?</a:t>
            </a:r>
          </a:p>
        </p:txBody>
      </p:sp>
    </p:spTree>
    <p:extLst>
      <p:ext uri="{BB962C8B-B14F-4D97-AF65-F5344CB8AC3E}">
        <p14:creationId xmlns:p14="http://schemas.microsoft.com/office/powerpoint/2010/main" val="3717781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717C2-5DBC-4E59-8BB3-763F8AC63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11100" dirty="0" err="1">
                <a:latin typeface="Comic Sans MS" panose="030F0702030302020204" pitchFamily="66" charset="0"/>
              </a:rPr>
              <a:t>Ii</a:t>
            </a:r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6F444B9B-308D-4716-A5F8-E3D7E0CCB7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/>
        </p:blipFill>
        <p:spPr bwMode="auto">
          <a:xfrm>
            <a:off x="315930" y="2787512"/>
            <a:ext cx="3375175" cy="2266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>
            <a:extLst>
              <a:ext uri="{FF2B5EF4-FFF2-40B4-BE49-F238E27FC236}">
                <a16:creationId xmlns:a16="http://schemas.microsoft.com/office/drawing/2014/main" id="{F7E6297D-2BB0-4CAE-9B2D-C7E9E4951A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/>
        </p:blipFill>
        <p:spPr bwMode="auto">
          <a:xfrm>
            <a:off x="5829300" y="2849404"/>
            <a:ext cx="2857500" cy="158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137FA0B-12EA-4BD1-8089-77467FB68065}"/>
              </a:ext>
            </a:extLst>
          </p:cNvPr>
          <p:cNvSpPr txBox="1"/>
          <p:nvPr/>
        </p:nvSpPr>
        <p:spPr>
          <a:xfrm>
            <a:off x="1500815" y="5085537"/>
            <a:ext cx="100540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>
                <a:latin typeface="Comic Sans MS" panose="030F0702030302020204" pitchFamily="66" charset="0"/>
              </a:rPr>
              <a:t>igloo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EFD5138-3D09-43AE-97A7-7F65305DE245}"/>
              </a:ext>
            </a:extLst>
          </p:cNvPr>
          <p:cNvSpPr txBox="1"/>
          <p:nvPr/>
        </p:nvSpPr>
        <p:spPr>
          <a:xfrm>
            <a:off x="6637784" y="5106571"/>
            <a:ext cx="129234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>
                <a:latin typeface="Comic Sans MS" panose="030F0702030302020204" pitchFamily="66" charset="0"/>
              </a:rPr>
              <a:t>iguana</a:t>
            </a:r>
          </a:p>
        </p:txBody>
      </p:sp>
    </p:spTree>
    <p:extLst>
      <p:ext uri="{BB962C8B-B14F-4D97-AF65-F5344CB8AC3E}">
        <p14:creationId xmlns:p14="http://schemas.microsoft.com/office/powerpoint/2010/main" val="619120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24648FD-17AC-4092-8EF9-1C996FDEB931}"/>
              </a:ext>
            </a:extLst>
          </p:cNvPr>
          <p:cNvSpPr txBox="1"/>
          <p:nvPr/>
        </p:nvSpPr>
        <p:spPr>
          <a:xfrm>
            <a:off x="359228" y="337519"/>
            <a:ext cx="842554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0" dirty="0" err="1">
                <a:latin typeface="Comic Sans MS" panose="030F0702030302020204" pitchFamily="66" charset="0"/>
              </a:rPr>
              <a:t>Ii</a:t>
            </a:r>
            <a:endParaRPr lang="en-US" sz="10000" dirty="0">
              <a:latin typeface="Comic Sans MS" panose="030F0702030302020204" pitchFamily="66" charset="0"/>
            </a:endParaRPr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8BD5A2D3-4A5D-454A-9247-486B1E4BCE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/>
        </p:blipFill>
        <p:spPr bwMode="auto">
          <a:xfrm>
            <a:off x="903204" y="686135"/>
            <a:ext cx="2373703" cy="3029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>
            <a:extLst>
              <a:ext uri="{FF2B5EF4-FFF2-40B4-BE49-F238E27FC236}">
                <a16:creationId xmlns:a16="http://schemas.microsoft.com/office/drawing/2014/main" id="{E6783E3A-6E9D-4F4C-8564-1517B69289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/>
        </p:blipFill>
        <p:spPr bwMode="auto">
          <a:xfrm>
            <a:off x="5372534" y="742763"/>
            <a:ext cx="3118099" cy="2916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3C976F74-BAA3-4502-A8AF-EF507AB838F6}"/>
              </a:ext>
            </a:extLst>
          </p:cNvPr>
          <p:cNvSpPr txBox="1"/>
          <p:nvPr/>
        </p:nvSpPr>
        <p:spPr>
          <a:xfrm>
            <a:off x="1894113" y="3787504"/>
            <a:ext cx="89319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latin typeface="Comic Sans MS" panose="030F0702030302020204" pitchFamily="66" charset="0"/>
              </a:rPr>
              <a:t>itch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6D1646-E410-4535-8249-D61DAA92B47B}"/>
              </a:ext>
            </a:extLst>
          </p:cNvPr>
          <p:cNvSpPr txBox="1"/>
          <p:nvPr/>
        </p:nvSpPr>
        <p:spPr>
          <a:xfrm>
            <a:off x="6528267" y="3715888"/>
            <a:ext cx="80663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latin typeface="Comic Sans MS" panose="030F0702030302020204" pitchFamily="66" charset="0"/>
              </a:rPr>
              <a:t>pen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48147CA1-BA6A-4B5A-AEDD-51EA9A9CBEB4}"/>
              </a:ext>
            </a:extLst>
          </p:cNvPr>
          <p:cNvGrpSpPr/>
          <p:nvPr/>
        </p:nvGrpSpPr>
        <p:grpSpPr>
          <a:xfrm>
            <a:off x="908148" y="4309556"/>
            <a:ext cx="7327702" cy="2156172"/>
            <a:chOff x="974824" y="4384954"/>
            <a:chExt cx="7327702" cy="2156172"/>
          </a:xfrm>
        </p:grpSpPr>
        <p:pic>
          <p:nvPicPr>
            <p:cNvPr id="2050" name="Picture 2">
              <a:extLst>
                <a:ext uri="{FF2B5EF4-FFF2-40B4-BE49-F238E27FC236}">
                  <a16:creationId xmlns:a16="http://schemas.microsoft.com/office/drawing/2014/main" id="{88A3FEE9-D5A2-4121-ACFD-E6A25E08E84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/>
            <a:srcRect/>
            <a:stretch/>
          </p:blipFill>
          <p:spPr bwMode="auto">
            <a:xfrm>
              <a:off x="974824" y="4384954"/>
              <a:ext cx="7327702" cy="21561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5673682F-B63B-4740-9063-CA8797B0337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615166" y="5488696"/>
              <a:ext cx="278947" cy="683169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F5C25994-F07D-44C1-80ED-E2BC9464FCC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94113" y="5499977"/>
              <a:ext cx="266023" cy="671888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id="{662DA94B-3F82-48A5-A6CC-8D5325D8F64D}"/>
              </a:ext>
            </a:extLst>
          </p:cNvPr>
          <p:cNvSpPr txBox="1"/>
          <p:nvPr/>
        </p:nvSpPr>
        <p:spPr>
          <a:xfrm>
            <a:off x="1426676" y="6212289"/>
            <a:ext cx="91403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Comic Sans MS" panose="030F0702030302020204" pitchFamily="66" charset="0"/>
              </a:rPr>
              <a:t>inch</a:t>
            </a:r>
          </a:p>
        </p:txBody>
      </p:sp>
    </p:spTree>
    <p:extLst>
      <p:ext uri="{BB962C8B-B14F-4D97-AF65-F5344CB8AC3E}">
        <p14:creationId xmlns:p14="http://schemas.microsoft.com/office/powerpoint/2010/main" val="806603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4" grpId="1"/>
      <p:bldP spid="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Capitalization</a:t>
            </a:r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02DDE14-32E4-4C30-B588-9405EA0ABF44}"/>
              </a:ext>
            </a:extLst>
          </p:cNvPr>
          <p:cNvSpPr txBox="1"/>
          <p:nvPr/>
        </p:nvSpPr>
        <p:spPr>
          <a:xfrm>
            <a:off x="1541418" y="2727645"/>
            <a:ext cx="590097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latin typeface="Comic Sans MS" panose="030F0702030302020204" pitchFamily="66" charset="0"/>
              </a:rPr>
              <a:t>_____               is little</a:t>
            </a:r>
            <a:r>
              <a:rPr lang="en-US" dirty="0"/>
              <a:t>.</a:t>
            </a:r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AF6CBE21-A01B-43F4-AE40-8469453711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/>
        </p:blipFill>
        <p:spPr bwMode="auto">
          <a:xfrm>
            <a:off x="3217874" y="1175166"/>
            <a:ext cx="2152260" cy="2260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CA88B34-3B38-43C3-9919-3DFEFBA77CC2}"/>
              </a:ext>
            </a:extLst>
          </p:cNvPr>
          <p:cNvSpPr txBox="1"/>
          <p:nvPr/>
        </p:nvSpPr>
        <p:spPr>
          <a:xfrm>
            <a:off x="3790940" y="3380773"/>
            <a:ext cx="109356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>
                <a:latin typeface="Comic Sans MS" panose="030F0702030302020204" pitchFamily="66" charset="0"/>
              </a:rPr>
              <a:t>chair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E433930-1237-4815-9473-362831B20DEA}"/>
              </a:ext>
            </a:extLst>
          </p:cNvPr>
          <p:cNvSpPr txBox="1"/>
          <p:nvPr/>
        </p:nvSpPr>
        <p:spPr>
          <a:xfrm>
            <a:off x="2508069" y="4988010"/>
            <a:ext cx="10038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latin typeface="Comic Sans MS" panose="030F0702030302020204" pitchFamily="66" charset="0"/>
              </a:rPr>
              <a:t>the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5134ABC-6CA0-4C11-AEFF-088A01E9E94C}"/>
              </a:ext>
            </a:extLst>
          </p:cNvPr>
          <p:cNvSpPr txBox="1"/>
          <p:nvPr/>
        </p:nvSpPr>
        <p:spPr>
          <a:xfrm>
            <a:off x="5632132" y="4988010"/>
            <a:ext cx="111120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latin typeface="Comic Sans MS" panose="030F0702030302020204" pitchFamily="66" charset="0"/>
              </a:rPr>
              <a:t>The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088682C-3648-468A-ADC9-0474D7D680D2}"/>
              </a:ext>
            </a:extLst>
          </p:cNvPr>
          <p:cNvSpPr/>
          <p:nvPr/>
        </p:nvSpPr>
        <p:spPr>
          <a:xfrm>
            <a:off x="5150256" y="4719903"/>
            <a:ext cx="2074953" cy="114300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11C264-DA4E-4355-BF30-E7B66EFB4835}"/>
              </a:ext>
            </a:extLst>
          </p:cNvPr>
          <p:cNvSpPr txBox="1"/>
          <p:nvPr/>
        </p:nvSpPr>
        <p:spPr>
          <a:xfrm>
            <a:off x="1824045" y="2610383"/>
            <a:ext cx="111120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latin typeface="Comic Sans MS" panose="030F0702030302020204" pitchFamily="66" charset="0"/>
              </a:rPr>
              <a:t>The</a:t>
            </a:r>
          </a:p>
        </p:txBody>
      </p:sp>
    </p:spTree>
    <p:extLst>
      <p:ext uri="{BB962C8B-B14F-4D97-AF65-F5344CB8AC3E}">
        <p14:creationId xmlns:p14="http://schemas.microsoft.com/office/powerpoint/2010/main" val="1718099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6" grpId="1"/>
      <p:bldP spid="7" grpId="0"/>
      <p:bldP spid="8" grpId="0" animBg="1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2540"/>
          </a:xfrm>
        </p:spPr>
        <p:txBody>
          <a:bodyPr>
            <a:normAutofit/>
          </a:bodyPr>
          <a:lstStyle/>
          <a:p>
            <a:r>
              <a:rPr lang="en-US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Capitalization </a:t>
            </a:r>
            <a:br>
              <a:rPr lang="en-US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9BC71A-4844-4A4F-B7AB-19553F33EB44}"/>
              </a:ext>
            </a:extLst>
          </p:cNvPr>
          <p:cNvSpPr txBox="1"/>
          <p:nvPr/>
        </p:nvSpPr>
        <p:spPr>
          <a:xfrm>
            <a:off x="457200" y="2998113"/>
            <a:ext cx="8505855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>
                <a:latin typeface="Comic Sans MS" panose="030F0702030302020204" pitchFamily="66" charset="0"/>
              </a:rPr>
              <a:t>___ go to the                     .</a:t>
            </a: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ACEA801C-1C0D-4EAF-8405-F5AD160A44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/>
        </p:blipFill>
        <p:spPr bwMode="auto">
          <a:xfrm>
            <a:off x="4946011" y="1985964"/>
            <a:ext cx="3346292" cy="1873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9E3754C-F04B-45AB-8C75-F572BD1BD443}"/>
              </a:ext>
            </a:extLst>
          </p:cNvPr>
          <p:cNvSpPr txBox="1"/>
          <p:nvPr/>
        </p:nvSpPr>
        <p:spPr>
          <a:xfrm>
            <a:off x="2742421" y="4963476"/>
            <a:ext cx="364202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 err="1">
                <a:latin typeface="Comic Sans MS" panose="030F0702030302020204" pitchFamily="66" charset="0"/>
              </a:rPr>
              <a:t>i</a:t>
            </a:r>
            <a:endParaRPr lang="en-US" sz="5000" dirty="0">
              <a:latin typeface="Comic Sans MS" panose="030F0702030302020204" pitchFamily="66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19CE789-910D-44D2-BE2A-7BD204BEE104}"/>
              </a:ext>
            </a:extLst>
          </p:cNvPr>
          <p:cNvSpPr txBox="1"/>
          <p:nvPr/>
        </p:nvSpPr>
        <p:spPr>
          <a:xfrm>
            <a:off x="5769517" y="4963476"/>
            <a:ext cx="535724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>
                <a:latin typeface="Comic Sans MS" panose="030F0702030302020204" pitchFamily="66" charset="0"/>
              </a:rPr>
              <a:t>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ED248C7-4927-4BCB-A716-C2DC4C5D1178}"/>
              </a:ext>
            </a:extLst>
          </p:cNvPr>
          <p:cNvSpPr txBox="1"/>
          <p:nvPr/>
        </p:nvSpPr>
        <p:spPr>
          <a:xfrm>
            <a:off x="5996230" y="3833762"/>
            <a:ext cx="124585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latin typeface="Comic Sans MS" panose="030F0702030302020204" pitchFamily="66" charset="0"/>
              </a:rPr>
              <a:t>park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64EC1F7-AE92-4D84-BDD4-3536D579AD2E}"/>
              </a:ext>
            </a:extLst>
          </p:cNvPr>
          <p:cNvSpPr/>
          <p:nvPr/>
        </p:nvSpPr>
        <p:spPr>
          <a:xfrm>
            <a:off x="5278564" y="4774345"/>
            <a:ext cx="1517630" cy="1345287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A4E7F4E-B715-46FA-AEBD-194BF7AC8239}"/>
              </a:ext>
            </a:extLst>
          </p:cNvPr>
          <p:cNvSpPr txBox="1"/>
          <p:nvPr/>
        </p:nvSpPr>
        <p:spPr>
          <a:xfrm>
            <a:off x="907795" y="2971988"/>
            <a:ext cx="535724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>
                <a:latin typeface="Comic Sans MS" panose="030F0702030302020204" pitchFamily="66" charset="0"/>
              </a:rPr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1460561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4" grpId="1"/>
      <p:bldP spid="5" grpId="0"/>
      <p:bldP spid="6" grpId="0"/>
      <p:bldP spid="8" grpId="0" animBg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Let’s Practice!</a:t>
            </a:r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AA292BE-3D54-4A7E-AEE8-C15C6B494862}"/>
              </a:ext>
            </a:extLst>
          </p:cNvPr>
          <p:cNvSpPr txBox="1"/>
          <p:nvPr/>
        </p:nvSpPr>
        <p:spPr>
          <a:xfrm>
            <a:off x="5570777" y="5146766"/>
            <a:ext cx="296487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dirty="0">
                <a:latin typeface="Comic Sans MS" panose="030F0702030302020204" pitchFamily="66" charset="0"/>
              </a:rPr>
              <a:t>a</a:t>
            </a:r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38C34976-B207-4F15-8226-9F298E5F5A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/>
        </p:blipFill>
        <p:spPr bwMode="auto">
          <a:xfrm>
            <a:off x="2416628" y="1300377"/>
            <a:ext cx="2661557" cy="2308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3186782-2736-44D9-9430-F49C1E3373AF}"/>
              </a:ext>
            </a:extLst>
          </p:cNvPr>
          <p:cNvSpPr txBox="1"/>
          <p:nvPr/>
        </p:nvSpPr>
        <p:spPr>
          <a:xfrm>
            <a:off x="771074" y="2567226"/>
            <a:ext cx="7497565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>
                <a:latin typeface="Comic Sans MS" panose="030F0702030302020204" pitchFamily="66" charset="0"/>
              </a:rPr>
              <a:t>___                 can jump.</a:t>
            </a:r>
            <a:r>
              <a:rPr lang="en-US" dirty="0"/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63D9C7-38BC-4BEA-A517-465EF6AE78D5}"/>
              </a:ext>
            </a:extLst>
          </p:cNvPr>
          <p:cNvSpPr txBox="1"/>
          <p:nvPr/>
        </p:nvSpPr>
        <p:spPr>
          <a:xfrm>
            <a:off x="3053331" y="3429000"/>
            <a:ext cx="9701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latin typeface="Comic Sans MS" panose="030F0702030302020204" pitchFamily="66" charset="0"/>
              </a:rPr>
              <a:t>frog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623366D-CE2E-4048-924E-2DF7A56C0DC8}"/>
              </a:ext>
            </a:extLst>
          </p:cNvPr>
          <p:cNvSpPr txBox="1"/>
          <p:nvPr/>
        </p:nvSpPr>
        <p:spPr>
          <a:xfrm>
            <a:off x="2664823" y="5146766"/>
            <a:ext cx="654346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D6DCD3B-4673-4F7F-A38B-2524A6AD9590}"/>
              </a:ext>
            </a:extLst>
          </p:cNvPr>
          <p:cNvSpPr/>
          <p:nvPr/>
        </p:nvSpPr>
        <p:spPr>
          <a:xfrm>
            <a:off x="2534796" y="5045238"/>
            <a:ext cx="914400" cy="91440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A458682-1132-460E-BE8E-35B5E0704120}"/>
              </a:ext>
            </a:extLst>
          </p:cNvPr>
          <p:cNvSpPr txBox="1"/>
          <p:nvPr/>
        </p:nvSpPr>
        <p:spPr>
          <a:xfrm>
            <a:off x="1175052" y="2491654"/>
            <a:ext cx="654346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>
                <a:latin typeface="Comic Sans MS" panose="030F0702030302020204" pitchFamily="66" charset="0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089271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5" grpId="1"/>
      <p:bldP spid="3" grpId="0"/>
      <p:bldP spid="7" grpId="0"/>
      <p:bldP spid="8" grpId="0"/>
      <p:bldP spid="9" grpId="0" animBg="1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Sight Word Review</a:t>
            </a:r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7F70496-11FD-446F-AA52-37F408430C81}"/>
              </a:ext>
            </a:extLst>
          </p:cNvPr>
          <p:cNvSpPr txBox="1"/>
          <p:nvPr/>
        </p:nvSpPr>
        <p:spPr>
          <a:xfrm>
            <a:off x="3849687" y="1330270"/>
            <a:ext cx="122180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>
                <a:latin typeface="Comic Sans MS" panose="030F0702030302020204" pitchFamily="66" charset="0"/>
              </a:rPr>
              <a:t>play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109DF6-B24A-42C5-8B66-F6F2D19AF38A}"/>
              </a:ext>
            </a:extLst>
          </p:cNvPr>
          <p:cNvSpPr txBox="1"/>
          <p:nvPr/>
        </p:nvSpPr>
        <p:spPr>
          <a:xfrm>
            <a:off x="3820834" y="2752246"/>
            <a:ext cx="18889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Comic Sans MS" panose="030F0702030302020204" pitchFamily="66" charset="0"/>
              </a:rPr>
              <a:t>with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8FD2262-F020-4108-B882-E5DF4D7FC97F}"/>
              </a:ext>
            </a:extLst>
          </p:cNvPr>
          <p:cNvSpPr txBox="1"/>
          <p:nvPr/>
        </p:nvSpPr>
        <p:spPr>
          <a:xfrm>
            <a:off x="3849687" y="4055377"/>
            <a:ext cx="4572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dirty="0">
                <a:latin typeface="Comic Sans MS" panose="030F0702030302020204" pitchFamily="66" charset="0"/>
              </a:rPr>
              <a:t>you</a:t>
            </a:r>
          </a:p>
        </p:txBody>
      </p:sp>
    </p:spTree>
    <p:extLst>
      <p:ext uri="{BB962C8B-B14F-4D97-AF65-F5344CB8AC3E}">
        <p14:creationId xmlns:p14="http://schemas.microsoft.com/office/powerpoint/2010/main" val="938372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5" grpId="0"/>
      <p:bldP spid="5" grpId="1"/>
      <p:bldP spid="10" grpId="0"/>
      <p:bldP spid="10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Let’s read!</a:t>
            </a:r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BFA5623-30D7-4C7F-BE46-21D7F4EA1EE0}"/>
              </a:ext>
            </a:extLst>
          </p:cNvPr>
          <p:cNvSpPr txBox="1"/>
          <p:nvPr/>
        </p:nvSpPr>
        <p:spPr>
          <a:xfrm>
            <a:off x="5706975" y="5751510"/>
            <a:ext cx="242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1410EE1-C017-49CB-9437-6CAB7B4D7EAF}"/>
              </a:ext>
            </a:extLst>
          </p:cNvPr>
          <p:cNvSpPr txBox="1"/>
          <p:nvPr/>
        </p:nvSpPr>
        <p:spPr>
          <a:xfrm>
            <a:off x="2234385" y="1313054"/>
            <a:ext cx="52180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anose="030F0702030302020204" pitchFamily="66" charset="0"/>
              </a:rPr>
              <a:t>I can </a:t>
            </a:r>
            <a:r>
              <a:rPr lang="en-US" sz="4000" u="sng" dirty="0">
                <a:latin typeface="Comic Sans MS" panose="030F0702030302020204" pitchFamily="66" charset="0"/>
              </a:rPr>
              <a:t>play</a:t>
            </a:r>
            <a:r>
              <a:rPr lang="en-US" sz="4000" dirty="0">
                <a:latin typeface="Comic Sans MS" panose="030F0702030302020204" pitchFamily="66" charset="0"/>
              </a:rPr>
              <a:t> </a:t>
            </a:r>
            <a:r>
              <a:rPr lang="en-US" sz="4000" u="sng" dirty="0">
                <a:latin typeface="Comic Sans MS" panose="030F0702030302020204" pitchFamily="66" charset="0"/>
              </a:rPr>
              <a:t>with</a:t>
            </a:r>
            <a:r>
              <a:rPr lang="en-US" sz="4000" dirty="0">
                <a:latin typeface="Comic Sans MS" panose="030F0702030302020204" pitchFamily="66" charset="0"/>
              </a:rPr>
              <a:t> </a:t>
            </a:r>
            <a:r>
              <a:rPr lang="en-US" sz="4000" u="sng" dirty="0">
                <a:latin typeface="Comic Sans MS" panose="030F0702030302020204" pitchFamily="66" charset="0"/>
              </a:rPr>
              <a:t>you</a:t>
            </a:r>
            <a:r>
              <a:rPr lang="en-US" sz="4000" dirty="0">
                <a:latin typeface="Comic Sans MS" panose="030F0702030302020204" pitchFamily="66" charset="0"/>
              </a:rPr>
              <a:t>.</a:t>
            </a:r>
          </a:p>
        </p:txBody>
      </p:sp>
      <p:pic>
        <p:nvPicPr>
          <p:cNvPr id="6148" name="Picture 4">
            <a:extLst>
              <a:ext uri="{FF2B5EF4-FFF2-40B4-BE49-F238E27FC236}">
                <a16:creationId xmlns:a16="http://schemas.microsoft.com/office/drawing/2014/main" id="{F0063316-049D-4948-9FF0-2733ED7C25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/>
        </p:blipFill>
        <p:spPr bwMode="auto">
          <a:xfrm>
            <a:off x="2365997" y="2268537"/>
            <a:ext cx="4412005" cy="431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3981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5638" y="555365"/>
            <a:ext cx="4952723" cy="685465"/>
          </a:xfrm>
        </p:spPr>
        <p:txBody>
          <a:bodyPr>
            <a:normAutofit fontScale="90000"/>
          </a:bodyPr>
          <a:lstStyle/>
          <a:p>
            <a:r>
              <a:rPr lang="en-US" u="sng" dirty="0">
                <a:latin typeface="Comic Sans MS" panose="030F0702030302020204" pitchFamily="66" charset="0"/>
              </a:rPr>
              <a:t>Come Play with Me</a:t>
            </a:r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pic>
        <p:nvPicPr>
          <p:cNvPr id="17" name="Picture 4">
            <a:extLst>
              <a:ext uri="{FF2B5EF4-FFF2-40B4-BE49-F238E27FC236}">
                <a16:creationId xmlns:a16="http://schemas.microsoft.com/office/drawing/2014/main" id="{3430E2B9-6456-4813-B56E-1D873E9EA0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/>
        </p:blipFill>
        <p:spPr bwMode="auto">
          <a:xfrm>
            <a:off x="287195" y="1274940"/>
            <a:ext cx="4343400" cy="4696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>
            <a:extLst>
              <a:ext uri="{FF2B5EF4-FFF2-40B4-BE49-F238E27FC236}">
                <a16:creationId xmlns:a16="http://schemas.microsoft.com/office/drawing/2014/main" id="{2D257ADF-373A-48B4-92EA-E9519117C0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/>
        </p:blipFill>
        <p:spPr bwMode="auto">
          <a:xfrm>
            <a:off x="4711362" y="4370698"/>
            <a:ext cx="3150194" cy="1741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1882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ffice Theme">
  <a:themeElements>
    <a:clrScheme name="Accelerate Ed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111E5C"/>
      </a:accent1>
      <a:accent2>
        <a:srgbClr val="8AC7CE"/>
      </a:accent2>
      <a:accent3>
        <a:srgbClr val="4A2E16"/>
      </a:accent3>
      <a:accent4>
        <a:srgbClr val="39639D"/>
      </a:accent4>
      <a:accent5>
        <a:srgbClr val="C8BBAE"/>
      </a:accent5>
      <a:accent6>
        <a:srgbClr val="72BBBF"/>
      </a:accent6>
      <a:hlink>
        <a:srgbClr val="1BB752"/>
      </a:hlink>
      <a:folHlink>
        <a:srgbClr val="B5A99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Couture.thmx</Template>
  <TotalTime>16242</TotalTime>
  <Words>1958</Words>
  <Application>Microsoft Office PowerPoint</Application>
  <PresentationFormat>On-screen Show (4:3)</PresentationFormat>
  <Paragraphs>194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Comic Sans MS</vt:lpstr>
      <vt:lpstr>Roboto</vt:lpstr>
      <vt:lpstr>Office Theme</vt:lpstr>
      <vt:lpstr>Letter and Phonics of the Week</vt:lpstr>
      <vt:lpstr>Ii </vt:lpstr>
      <vt:lpstr>PowerPoint Presentation</vt:lpstr>
      <vt:lpstr>Capitalization </vt:lpstr>
      <vt:lpstr>Capitalization  </vt:lpstr>
      <vt:lpstr>Let’s Practice! </vt:lpstr>
      <vt:lpstr>Sight Word Review </vt:lpstr>
      <vt:lpstr>Let’s read! </vt:lpstr>
      <vt:lpstr>Come Play with Me </vt:lpstr>
      <vt:lpstr>Q &amp; A</vt:lpstr>
    </vt:vector>
  </TitlesOfParts>
  <Company>Accelerate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Molly Johnson</dc:creator>
  <cp:lastModifiedBy>Shawn Mahoney</cp:lastModifiedBy>
  <cp:revision>382</cp:revision>
  <cp:lastPrinted>2021-07-08T23:06:11Z</cp:lastPrinted>
  <dcterms:created xsi:type="dcterms:W3CDTF">2012-04-20T18:25:02Z</dcterms:created>
  <dcterms:modified xsi:type="dcterms:W3CDTF">2021-08-12T13:46:45Z</dcterms:modified>
</cp:coreProperties>
</file>