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4" r:id="rId8"/>
    <p:sldId id="355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6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83B80"/>
    <a:srgbClr val="3B7ABE"/>
    <a:srgbClr val="182C6F"/>
    <a:srgbClr val="FCFCFC"/>
    <a:srgbClr val="003399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51948" autoAdjust="0"/>
  </p:normalViewPr>
  <p:slideViewPr>
    <p:cSldViewPr snapToGrid="0" snapToObjects="1">
      <p:cViewPr varScale="1">
        <p:scale>
          <a:sx n="59" d="100"/>
          <a:sy n="59" d="100"/>
        </p:scale>
        <p:origin x="24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Gg, talk about antonyms, review our sight words from this week and complete a story retell for </a:t>
            </a:r>
            <a:r>
              <a:rPr lang="en-US" u="sng" dirty="0"/>
              <a:t>Lost and Found.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Point to the letters on the screen.  Ask: “What letters are we talking about today?” (Student will answer Gg.)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(Pointing to uppercase G) “Uppercase G.” (Student repeats.)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(Pointing to lowercase g.)  “Lowercase g”.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“Do you remember what sound the letter g makes?  It can make two different sounds.”  (Teacher will model making the hard g sound, like /g/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the soft g sound like /j/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giraffe.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Have student repeat hard g sound: “/g, /g,/ go.”  Have student repeat soft g sound: “/j,/ /j,/ giraffe.)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Click to show the guitar– When it appears on the screen, ask, “What do you see?” When student responds “guitar,” applaud his/her answer.  If student does not respond correctly, teacher will tell student that it is a guitar.  Click to show the word “guitar.”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image - germs– When it appears on the screen, ask, “What do you see?” If student responds “germs,” applaud his/her answer.  If student does not respond correctly, teacher will tell student that it is a germs.  Click to show the word “germs.”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Teacher: “What letters do you see?”  (Gg) If student says Gg,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is unsure, assist him/her by saying “uppercase G” and “lowercase g.”  (Student should repeat teacher.)</a:t>
            </a:r>
          </a:p>
          <a:p>
            <a:endParaRPr lang="en-US" dirty="0"/>
          </a:p>
          <a:p>
            <a:r>
              <a:rPr lang="en-US" dirty="0"/>
              <a:t>Teacher: “Tell me about the pictures you see that appear on the screen.”</a:t>
            </a:r>
          </a:p>
          <a:p>
            <a:endParaRPr lang="en-US" dirty="0"/>
          </a:p>
          <a:p>
            <a:r>
              <a:rPr lang="en-US" dirty="0"/>
              <a:t>- Click to show a goat.  Ask:  “What is this?”  (Goat.)  Applaud correct answer or assist in telling the correct name for the picture.  Click to show the word goat.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the giraffe.  Ask:  “What is this?”  (Giraffe.)  Applaud correct answer or assist in telling the correct name for the picture.  Click to show the word giraffe.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a golf.  Ask:  “What is this?”  (Golf.)  Applaud correct answer or assist in telling the correct name for the picture.  Click to show the word golf.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clouds.  Ask:  “What are these?”  (Clouds.)  Applaud correct answer or assist in telling the correct name for the picture.  Click to show the word clouds.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After identifying the pictures (goat, giraffe, golf and clouds) ask:</a:t>
            </a:r>
          </a:p>
          <a:p>
            <a:endParaRPr lang="en-US" dirty="0"/>
          </a:p>
          <a:p>
            <a:r>
              <a:rPr lang="en-US" dirty="0"/>
              <a:t>Teacher: “What pictures begin with the letter g?” Remind student that the g can say /g/ like in guitar or /j/ like in germs.  (Goat, giraffe and golf begin with the letter g.  Cloud does not begin with the letter g.)  </a:t>
            </a:r>
          </a:p>
          <a:p>
            <a:endParaRPr lang="en-US" dirty="0"/>
          </a:p>
          <a:p>
            <a:r>
              <a:rPr lang="en-US" dirty="0"/>
              <a:t>If student is struggling to name the pictures that begin with d, teacher will assist by saying each picture name and asking if it begins with /d/:</a:t>
            </a:r>
          </a:p>
          <a:p>
            <a:r>
              <a:rPr lang="en-US" dirty="0"/>
              <a:t> - “Goat – Does it begin with /g/ or /j/?”  (Yes.)</a:t>
            </a:r>
          </a:p>
          <a:p>
            <a:r>
              <a:rPr lang="en-US" dirty="0"/>
              <a:t> - “Giraffe – Does it begin with /g/ or /j/?” (Yes.)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“Golf – Does it begin with /g/ or /j/?” (Yes.)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“Clouds - Does it begin with /g/ or /j/?”   (No.)</a:t>
            </a:r>
          </a:p>
          <a:p>
            <a:endParaRPr lang="en-US" dirty="0"/>
          </a:p>
          <a:p>
            <a:r>
              <a:rPr lang="en-US" dirty="0"/>
              <a:t>Click to take the picture of the clouds off of the slide.</a:t>
            </a:r>
          </a:p>
          <a:p>
            <a:endParaRPr lang="en-US" dirty="0"/>
          </a:p>
          <a:p>
            <a:r>
              <a:rPr lang="en-US" dirty="0"/>
              <a:t>Teacher will applaud efforts of student.  </a:t>
            </a:r>
          </a:p>
          <a:p>
            <a:endParaRPr lang="en-US" dirty="0"/>
          </a:p>
          <a:p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Remind students that we talked about antonyms this week.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are antonyms?”  (Antonyms are opposites.)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student if he/she can think of any antonyms.  Applaud correct answers and show some pictures to review antonyms.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 to 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show a boy and a man waving.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 you think the people are saying?”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again to show the words hi and bye.  Click to go to next set of antonyms.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again to show 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happy and sad faces.  Ask:  “How do you think these faces are feeling?”   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dentify “happy and sad.”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words happy and sad.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image.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do you see?”  (A living room.)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arrow.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“Look at the floor and say down.”  (Down.)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label for down.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is the opposite of down?”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arrow. (Up.)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label for up.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“Let’s talk about a few more antonyms.”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 to show push.  Tell student this shows a boy pushing a girl.  Ask:  What is the opposite of push?” (Pull.)  Click to show pull, along with the words “Push and Pull.”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 to show big and little.  Ask student to name the opposite of big: (Little.)  Click to show the words “Little and Big.”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once to show day and night.  Ask: “What is the opposite of day?”  (Night.)   Click to show the words “Day and Night.”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says: “Let’s look at our sight words from this week.”  (There are 3 words on this slide.)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word “my.”–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 responds “my,”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does not respond correctly, teacher will tell the student that the word is “my.”  Have student say the word “my.”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word, “not.”–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 responds “not,”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students does not respond correctly, teacher will tell the student that the word is “not.”  Have student say the word “not.”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and final word, “one.”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 responds “one,”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does not respond correctly, teacher will tell the student that the word is “one.”  Have student say the word “one.”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Applaud student’s effort.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b="0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="0" dirty="0">
                <a:latin typeface="Comic Sans MS" panose="030F0702030302020204" pitchFamily="66" charset="0"/>
              </a:rPr>
            </a:br>
            <a:r>
              <a:rPr lang="en-US" b="0" dirty="0">
                <a:latin typeface="Comic Sans MS" panose="030F0702030302020204" pitchFamily="66" charset="0"/>
              </a:rPr>
              <a:t>Click to bring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the sentence with a picture onto the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should attempt to read the sentence: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guitar is brown.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endParaRPr lang="en-US" b="0" dirty="0">
              <a:latin typeface="Comic Sans MS" panose="030F0702030302020204" pitchFamily="66" charset="0"/>
            </a:endParaRPr>
          </a:p>
          <a:p>
            <a:r>
              <a:rPr lang="en-US" b="0" dirty="0">
                <a:latin typeface="Comic Sans MS" panose="030F0702030302020204" pitchFamily="66" charset="0"/>
              </a:rPr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9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endParaRPr lang="en-US" b="1" i="0" dirty="0">
              <a:effectLst/>
              <a:latin typeface="Roboto" panose="02000000000000000000" pitchFamily="2" charset="0"/>
            </a:endParaRPr>
          </a:p>
          <a:p>
            <a:endParaRPr lang="en-US" u="none" dirty="0">
              <a:latin typeface="Comic Sans MS" panose="030F070203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Lost and Found.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(This story was about a girl, a boy, goats and gerbils.)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outside.)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 girl lost her goat, and the boy lost his gerbil.)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girl lost her goat and had to search for it.  The boy lost his gerbil and had to search for it.)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girl looked in the blue gate and found two goats: a big goat and a little goat.  Her goat was little.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looked in the little garden and found two gerbils: a blue gerbil and a green gerbil.  His gerbil was green.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girl was holding her goat and the boy was holding his gerbil.  They looked happy.)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do you think the girl and boy felt at the beginning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lose anything?  If so, how did that make you feel?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did you feel when you found it?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did the girl and boy feel at the end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this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a boy and girl that had to search for missing animals.  They were so happy at the end of the story when they found them.)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and 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Gg; Hard and Soft g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>
                <a:latin typeface="Comic Sans MS" panose="030F0702030302020204" pitchFamily="66" charset="0"/>
              </a:rPr>
              <a:t>Gg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80A471-7EE2-4DB4-8981-ECCA1DD08D5A}"/>
              </a:ext>
            </a:extLst>
          </p:cNvPr>
          <p:cNvGrpSpPr/>
          <p:nvPr/>
        </p:nvGrpSpPr>
        <p:grpSpPr>
          <a:xfrm>
            <a:off x="5488243" y="2886135"/>
            <a:ext cx="3198557" cy="3177978"/>
            <a:chOff x="5488243" y="2886135"/>
            <a:chExt cx="3198557" cy="317797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8A2067A-A8AC-4068-BB08-44D5CEC7C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5488243" y="2886135"/>
              <a:ext cx="3198557" cy="240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522D11-35A0-418E-825E-30EDDD88174A}"/>
                </a:ext>
              </a:extLst>
            </p:cNvPr>
            <p:cNvSpPr txBox="1"/>
            <p:nvPr/>
          </p:nvSpPr>
          <p:spPr>
            <a:xfrm>
              <a:off x="6305281" y="5510115"/>
              <a:ext cx="12682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germs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49167E-1C64-449F-A0B5-2C4721E86020}"/>
              </a:ext>
            </a:extLst>
          </p:cNvPr>
          <p:cNvGrpSpPr/>
          <p:nvPr/>
        </p:nvGrpSpPr>
        <p:grpSpPr>
          <a:xfrm>
            <a:off x="733092" y="1989138"/>
            <a:ext cx="2646774" cy="4051797"/>
            <a:chOff x="733092" y="1989138"/>
            <a:chExt cx="2646774" cy="405179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42445C3-133D-4D8C-84FD-D84DA44DE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733092" y="1989138"/>
              <a:ext cx="2646774" cy="330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451CE2-7B97-4384-991D-5A2850AA33AA}"/>
                </a:ext>
              </a:extLst>
            </p:cNvPr>
            <p:cNvSpPr txBox="1"/>
            <p:nvPr/>
          </p:nvSpPr>
          <p:spPr>
            <a:xfrm>
              <a:off x="1251712" y="5486937"/>
              <a:ext cx="12586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guitar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37519"/>
            <a:ext cx="8425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Comic Sans MS" panose="030F0702030302020204" pitchFamily="66" charset="0"/>
              </a:rPr>
              <a:t>Gg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2C142C-33F6-4C8E-9825-96794553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066" y="-185225"/>
            <a:ext cx="3483253" cy="34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D407EE4-F874-4EBD-A412-E7AF03CD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89128" y="431155"/>
            <a:ext cx="2017662" cy="27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D06A698-76E4-4BD0-B20F-E31C5CF72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-9912" b="9912"/>
          <a:stretch/>
        </p:blipFill>
        <p:spPr bwMode="auto">
          <a:xfrm>
            <a:off x="342729" y="3901670"/>
            <a:ext cx="3483253" cy="21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217B91A-C65B-4C6E-BFF2-B60914DA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194027" y="3901669"/>
            <a:ext cx="3274257" cy="24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338B3-6888-4422-9958-59E9A7DE8CCE}"/>
              </a:ext>
            </a:extLst>
          </p:cNvPr>
          <p:cNvSpPr txBox="1"/>
          <p:nvPr/>
        </p:nvSpPr>
        <p:spPr>
          <a:xfrm>
            <a:off x="1137210" y="2724170"/>
            <a:ext cx="9685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goat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2BD8B-8805-4B99-8915-63DB4E3855DD}"/>
              </a:ext>
            </a:extLst>
          </p:cNvPr>
          <p:cNvSpPr txBox="1"/>
          <p:nvPr/>
        </p:nvSpPr>
        <p:spPr>
          <a:xfrm>
            <a:off x="6325146" y="3039305"/>
            <a:ext cx="1478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D23AF-8D7C-4120-8574-DF77F94CB823}"/>
              </a:ext>
            </a:extLst>
          </p:cNvPr>
          <p:cNvSpPr txBox="1"/>
          <p:nvPr/>
        </p:nvSpPr>
        <p:spPr>
          <a:xfrm>
            <a:off x="6325146" y="6285581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clouds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0BFC5-A665-4A09-A628-02F0B4CF7597}"/>
              </a:ext>
            </a:extLst>
          </p:cNvPr>
          <p:cNvSpPr txBox="1"/>
          <p:nvPr/>
        </p:nvSpPr>
        <p:spPr>
          <a:xfrm>
            <a:off x="1515292" y="6285581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Antonyms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EB789C-E730-4820-9890-C268312E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69948" y="846138"/>
            <a:ext cx="3872084" cy="2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6A0629B-BDEA-4E55-BD56-CC153E36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381849" y="4193198"/>
            <a:ext cx="2438174" cy="24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8FB938E-DFE2-4C7F-B4FE-D91A1676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163786" y="1090324"/>
            <a:ext cx="3706586" cy="26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8E45AF66-4A81-4D7B-BCDE-43898116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13203" y="4332149"/>
            <a:ext cx="2985574" cy="159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0FBA22-AECB-4059-92E4-AAC008303538}"/>
              </a:ext>
            </a:extLst>
          </p:cNvPr>
          <p:cNvSpPr txBox="1"/>
          <p:nvPr/>
        </p:nvSpPr>
        <p:spPr>
          <a:xfrm>
            <a:off x="4859383" y="1764160"/>
            <a:ext cx="28729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Happy</a:t>
            </a:r>
          </a:p>
          <a:p>
            <a:endParaRPr lang="en-US" sz="5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5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Sad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254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Antonym Work</a:t>
            </a:r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10B8AA6-374C-4455-9BAE-110375C0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36915" y="1664794"/>
            <a:ext cx="6320525" cy="35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B2DB2E-3BAF-4851-9860-B197B7571518}"/>
              </a:ext>
            </a:extLst>
          </p:cNvPr>
          <p:cNvCxnSpPr>
            <a:cxnSpLocks/>
          </p:cNvCxnSpPr>
          <p:nvPr/>
        </p:nvCxnSpPr>
        <p:spPr>
          <a:xfrm>
            <a:off x="1114823" y="4037841"/>
            <a:ext cx="2046388" cy="6647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422A5B-D84B-43F0-A5AC-B1316CCC09F8}"/>
              </a:ext>
            </a:extLst>
          </p:cNvPr>
          <p:cNvSpPr txBox="1"/>
          <p:nvPr/>
        </p:nvSpPr>
        <p:spPr>
          <a:xfrm>
            <a:off x="207717" y="3512648"/>
            <a:ext cx="1128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Down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81AEDE-CB4E-432A-A0A4-F64FF737AF9B}"/>
              </a:ext>
            </a:extLst>
          </p:cNvPr>
          <p:cNvCxnSpPr>
            <a:cxnSpLocks/>
          </p:cNvCxnSpPr>
          <p:nvPr/>
        </p:nvCxnSpPr>
        <p:spPr>
          <a:xfrm flipH="1" flipV="1">
            <a:off x="5898642" y="1881066"/>
            <a:ext cx="1881052" cy="18824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FCC7BB-007B-48DF-BB86-4FCD81F6A3AC}"/>
              </a:ext>
            </a:extLst>
          </p:cNvPr>
          <p:cNvSpPr txBox="1"/>
          <p:nvPr/>
        </p:nvSpPr>
        <p:spPr>
          <a:xfrm>
            <a:off x="7734129" y="3568141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Up</a:t>
            </a:r>
          </a:p>
          <a:p>
            <a:endParaRPr lang="en-U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Antonyms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292BE-3D54-4A7E-AEE8-C15C6B494862}"/>
              </a:ext>
            </a:extLst>
          </p:cNvPr>
          <p:cNvSpPr txBox="1"/>
          <p:nvPr/>
        </p:nvSpPr>
        <p:spPr>
          <a:xfrm>
            <a:off x="5570777" y="5622061"/>
            <a:ext cx="296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63CC507-C84D-4D94-A2D6-8B604E37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95597" y="851873"/>
            <a:ext cx="2534879" cy="25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F8EBC22-DB43-44E5-BBF5-E6AC3DE7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403951" y="1296755"/>
            <a:ext cx="4335100" cy="20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3516801-CBEB-499E-9B4F-CC142F81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81360" y="3630611"/>
            <a:ext cx="2416969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A2D9C041-10E1-48F7-9ACB-FB0AD646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89065" y="3405916"/>
            <a:ext cx="2964872" cy="29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4CC7E-54D2-4174-9F3C-07E632D66927}"/>
              </a:ext>
            </a:extLst>
          </p:cNvPr>
          <p:cNvSpPr txBox="1"/>
          <p:nvPr/>
        </p:nvSpPr>
        <p:spPr>
          <a:xfrm>
            <a:off x="2862351" y="3681915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Push and Pull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1B36F-F6A6-48EF-BDA4-C1AD449627E0}"/>
              </a:ext>
            </a:extLst>
          </p:cNvPr>
          <p:cNvSpPr txBox="1"/>
          <p:nvPr/>
        </p:nvSpPr>
        <p:spPr>
          <a:xfrm>
            <a:off x="3229746" y="3918857"/>
            <a:ext cx="15167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Little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and 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0D097-8B01-4B4B-BF49-84513BCA08A7}"/>
              </a:ext>
            </a:extLst>
          </p:cNvPr>
          <p:cNvSpPr txBox="1"/>
          <p:nvPr/>
        </p:nvSpPr>
        <p:spPr>
          <a:xfrm>
            <a:off x="641625" y="3256101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Day and Night</a:t>
            </a:r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Review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70496-11FD-446F-AA52-37F408430C81}"/>
              </a:ext>
            </a:extLst>
          </p:cNvPr>
          <p:cNvSpPr txBox="1"/>
          <p:nvPr/>
        </p:nvSpPr>
        <p:spPr>
          <a:xfrm>
            <a:off x="3849687" y="1330270"/>
            <a:ext cx="915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09DF6-B24A-42C5-8B66-F6F2D19AF38A}"/>
              </a:ext>
            </a:extLst>
          </p:cNvPr>
          <p:cNvSpPr txBox="1"/>
          <p:nvPr/>
        </p:nvSpPr>
        <p:spPr>
          <a:xfrm>
            <a:off x="3820834" y="2752246"/>
            <a:ext cx="188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D2262-F020-4108-B882-E5DF4D7FC97F}"/>
              </a:ext>
            </a:extLst>
          </p:cNvPr>
          <p:cNvSpPr txBox="1"/>
          <p:nvPr/>
        </p:nvSpPr>
        <p:spPr>
          <a:xfrm>
            <a:off x="3849687" y="4055377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9383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read!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A5623-30D7-4C7F-BE46-21D7F4EA1EE0}"/>
              </a:ext>
            </a:extLst>
          </p:cNvPr>
          <p:cNvSpPr txBox="1"/>
          <p:nvPr/>
        </p:nvSpPr>
        <p:spPr>
          <a:xfrm>
            <a:off x="5706975" y="575151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0EE1-C017-49CB-9437-6CAB7B4D7EAF}"/>
              </a:ext>
            </a:extLst>
          </p:cNvPr>
          <p:cNvSpPr txBox="1"/>
          <p:nvPr/>
        </p:nvSpPr>
        <p:spPr>
          <a:xfrm>
            <a:off x="1985933" y="3552626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My</a:t>
            </a:r>
            <a:r>
              <a:rPr lang="en-US" sz="4000" dirty="0">
                <a:latin typeface="Comic Sans MS" panose="030F0702030302020204" pitchFamily="66" charset="0"/>
              </a:rPr>
              <a:t>                is brown.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F4A5CB-B372-4DEE-921D-D6939719B8EA}"/>
              </a:ext>
            </a:extLst>
          </p:cNvPr>
          <p:cNvGrpSpPr/>
          <p:nvPr/>
        </p:nvGrpSpPr>
        <p:grpSpPr>
          <a:xfrm>
            <a:off x="3081450" y="1891237"/>
            <a:ext cx="1882436" cy="2886798"/>
            <a:chOff x="457201" y="2067523"/>
            <a:chExt cx="3198557" cy="3866421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7D404128-FAF1-4BCE-8E21-5A04A1A6A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457201" y="2067523"/>
              <a:ext cx="3198557" cy="314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3499DA-6934-48D0-8993-0D7B883C1A77}"/>
                </a:ext>
              </a:extLst>
            </p:cNvPr>
            <p:cNvSpPr txBox="1"/>
            <p:nvPr/>
          </p:nvSpPr>
          <p:spPr>
            <a:xfrm>
              <a:off x="885408" y="5379946"/>
              <a:ext cx="12586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guitar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9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38" y="555365"/>
            <a:ext cx="4952723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Lost and Found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9255740-6126-45B2-95EC-A64968B1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87063" y="2537751"/>
            <a:ext cx="3466619" cy="34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16125</TotalTime>
  <Words>1873</Words>
  <Application>Microsoft Office PowerPoint</Application>
  <PresentationFormat>On-screen Show (4:3)</PresentationFormat>
  <Paragraphs>189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and Phonics of the Week</vt:lpstr>
      <vt:lpstr>Gg </vt:lpstr>
      <vt:lpstr>PowerPoint Presentation</vt:lpstr>
      <vt:lpstr>Antonyms </vt:lpstr>
      <vt:lpstr>Antonym Work </vt:lpstr>
      <vt:lpstr>Antonyms </vt:lpstr>
      <vt:lpstr>Sight Word Review </vt:lpstr>
      <vt:lpstr>Let’s read! </vt:lpstr>
      <vt:lpstr>Lost and Found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375</cp:revision>
  <cp:lastPrinted>2021-07-02T00:36:03Z</cp:lastPrinted>
  <dcterms:created xsi:type="dcterms:W3CDTF">2012-04-20T18:25:02Z</dcterms:created>
  <dcterms:modified xsi:type="dcterms:W3CDTF">2021-08-12T13:32:41Z</dcterms:modified>
</cp:coreProperties>
</file>