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47" r:id="rId6"/>
    <p:sldId id="349" r:id="rId7"/>
    <p:sldId id="354" r:id="rId8"/>
    <p:sldId id="355"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4" clrIdx="0">
    <p:extLst>
      <p:ext uri="{19B8F6BF-5375-455C-9EA6-DF929625EA0E}">
        <p15:presenceInfo xmlns:p15="http://schemas.microsoft.com/office/powerpoint/2012/main" userId="S::twhalen@accelerate-academy.net::75a90bc9-9581-4a2a-8289-5fbb35d11639" providerId="AD"/>
      </p:ext>
    </p:extLst>
  </p:cmAuthor>
  <p:cmAuthor id="2" name="Shannon Svalen" initials="SS" lastIdx="2" clrIdx="1">
    <p:extLst>
      <p:ext uri="{19B8F6BF-5375-455C-9EA6-DF929625EA0E}">
        <p15:presenceInfo xmlns:p15="http://schemas.microsoft.com/office/powerpoint/2012/main" userId="Shannon Sva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9" autoAdjust="0"/>
    <p:restoredTop sz="51948" autoAdjust="0"/>
  </p:normalViewPr>
  <p:slideViewPr>
    <p:cSldViewPr snapToGrid="0" snapToObjects="1">
      <p:cViewPr varScale="1">
        <p:scale>
          <a:sx n="59" d="100"/>
          <a:sy n="59" d="100"/>
        </p:scale>
        <p:origin x="32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letter Dd, practice sorting, review our sight words from this week and complete a story retell for </a:t>
            </a:r>
            <a:r>
              <a:rPr lang="en-US" u="sng" dirty="0"/>
              <a:t>Balloon Animals.</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“What letters are we talking about today?”  (Student will answer Dd.)</a:t>
            </a:r>
          </a:p>
          <a:p>
            <a:r>
              <a:rPr lang="en-US" dirty="0"/>
              <a:t>If student is struggling with this letter:</a:t>
            </a:r>
          </a:p>
          <a:p>
            <a:r>
              <a:rPr lang="en-US" dirty="0"/>
              <a:t>(Point to the uppercase D.)  “Uppercase D  (Student repeats.)</a:t>
            </a:r>
          </a:p>
          <a:p>
            <a:r>
              <a:rPr lang="en-US" dirty="0"/>
              <a:t>(Point to the lowercase d.)  “Lowercase d.”  (Student repeats.)</a:t>
            </a:r>
          </a:p>
          <a:p>
            <a:endParaRPr lang="en-US" dirty="0"/>
          </a:p>
          <a:p>
            <a:r>
              <a:rPr lang="en-US" dirty="0"/>
              <a:t>Teacher: “What sound does the letter d make?” (/d/ like d in </a:t>
            </a:r>
            <a:r>
              <a:rPr lang="en-US" u="sng" dirty="0"/>
              <a:t>d</a:t>
            </a:r>
            <a:r>
              <a:rPr lang="en-US" dirty="0"/>
              <a:t>og.)</a:t>
            </a:r>
          </a:p>
          <a:p>
            <a:r>
              <a:rPr lang="en-US" dirty="0"/>
              <a:t>If student is struggling, teacher will model making the /d/ sound and have the student repeat: /d/ like in </a:t>
            </a:r>
            <a:r>
              <a:rPr lang="en-US" u="sng" dirty="0"/>
              <a:t>d</a:t>
            </a:r>
            <a:r>
              <a:rPr lang="en-US" u="none" dirty="0"/>
              <a:t>og: /d/, /d/, /d/. </a:t>
            </a:r>
          </a:p>
          <a:p>
            <a:endParaRPr lang="en-US" u="none" dirty="0"/>
          </a:p>
          <a:p>
            <a:r>
              <a:rPr lang="en-US" u="none" dirty="0"/>
              <a:t>Teacher: “What begins with the /d/ sound?”</a:t>
            </a:r>
          </a:p>
          <a:p>
            <a:endParaRPr lang="en-US" dirty="0"/>
          </a:p>
          <a:p>
            <a:r>
              <a:rPr lang="en-US" dirty="0"/>
              <a:t>Click to show the dolphin– When it appears on the screen, ask, “What do you see?” When student responds “dolphin,” applaud his/her answer.  If student does not respond correctly, teacher will tell student that it is a dolphin.  Click to show the word “dolphin.”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image - detective– When it appears on the screen, ask, “What do you see?” If student responds “detective,” applaud his/her answer.  If student does not respond correctly, teacher will tell student that it is a detective.  Click to show the word “detective.”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third and final image –deer- When it appears on the screen, ask, “What do you see?” If student responds “deer,” applaud his/her answer.  If student does not respond correctly, teacher will tell student that it is a deer.  Click to show the word “deer.”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go to the 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“What letters do you see?”  (Dd) If student says Dd,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 is unsure, assist him/her by saying “uppercase D” and “lowercase d.”  (Student should repeat teacher.)</a:t>
            </a:r>
          </a:p>
          <a:p>
            <a:endParaRPr lang="en-US" dirty="0"/>
          </a:p>
          <a:p>
            <a:r>
              <a:rPr lang="en-US" dirty="0"/>
              <a:t>Teacher: “Tell me about the pictures you see that appear on the screen.”</a:t>
            </a:r>
          </a:p>
          <a:p>
            <a:r>
              <a:rPr lang="en-US" dirty="0"/>
              <a:t>(You will need to click to show the following images and allow student to tell you what he/she sees, correcting if necessary.)</a:t>
            </a:r>
          </a:p>
          <a:p>
            <a:r>
              <a:rPr lang="en-US" dirty="0"/>
              <a:t> - Click to show a donut.  Ask:  “What is this?”  (Donut.)  Applaud correct answer or assist in telling the correct name for the picture.  Click to show the word donut.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Click to show the door.  Ask:  “What is this?”  (Door.)  Applaud correct answer or assist in telling the correct name for the picture.  Click to show the word door.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Click to show a desk.  Ask:  “What is this?”  (Desk.)  Applaud correct answer or assist in telling the correct name for the picture.  Click to show the word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Click to show a fork.  Ask:  “What is this?”  (fork.)  Applaud correct answer or assist in telling the correct name for the picture.  Click to show the word fork.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After identifying the pictures (donut, door, desk and fork) ask:</a:t>
            </a:r>
          </a:p>
          <a:p>
            <a:endParaRPr lang="en-US" dirty="0"/>
          </a:p>
          <a:p>
            <a:r>
              <a:rPr lang="en-US" dirty="0"/>
              <a:t>Teacher: “What pictures begin with the letter d?” (Donut, door and desk begin with the letter d.  Fork does not begin with the letter d.)  </a:t>
            </a:r>
          </a:p>
          <a:p>
            <a:endParaRPr lang="en-US" dirty="0"/>
          </a:p>
          <a:p>
            <a:r>
              <a:rPr lang="en-US" dirty="0"/>
              <a:t>If student is struggling to name the pictures that begin with d, teacher will assist by saying each picture name and asking if it begins with /d/:</a:t>
            </a:r>
          </a:p>
          <a:p>
            <a:r>
              <a:rPr lang="en-US" dirty="0"/>
              <a:t> - “Donut – Does it begin with /d/?”  (Yes.)</a:t>
            </a:r>
          </a:p>
          <a:p>
            <a:r>
              <a:rPr lang="en-US" dirty="0"/>
              <a:t> - “Door– Does it begin with /d/?”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“Desk – Does it begin with /d/?” (Yes.)</a:t>
            </a:r>
          </a:p>
          <a:p>
            <a:r>
              <a:rPr lang="en-US" dirty="0"/>
              <a:t> - “Fork - Does it begin with /d/?” (No.)</a:t>
            </a:r>
          </a:p>
          <a:p>
            <a:endParaRPr lang="en-US" dirty="0"/>
          </a:p>
          <a:p>
            <a:r>
              <a:rPr lang="en-US" dirty="0"/>
              <a:t>Click to take the picture of the fork off of the slide.</a:t>
            </a:r>
          </a:p>
          <a:p>
            <a:endParaRPr lang="en-US" dirty="0"/>
          </a:p>
          <a:p>
            <a:r>
              <a:rPr lang="en-US" dirty="0"/>
              <a:t>Teacher will applaud efforts of student.  </a:t>
            </a:r>
          </a:p>
          <a:p>
            <a:endParaRPr lang="en-US" dirty="0"/>
          </a:p>
          <a:p>
            <a:r>
              <a:rPr lang="en-US"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do we do when we sort things?”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(We group things that are alike.  We can sort things by color, size or item.)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the picture of laundry onto the slide.  Ask: “How do you sort clothes for the laundry?” (Answers may vary: we may sort by color, towels, sheets, or a particular person’s laundry.)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first group of items.  Ask: “What do you see in this picture?” (I see toys.)</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next group of items.  Ask: “What do you see in this picture?” (I see shoes.)</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student’s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go to the next slide.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Remind student that we talked about being ‘Super Sorters.’  Tell him/her that we will practice sorting items that we see on the slide.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basket.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 see a basket on the slide.  I want to put all of the same kinds of things in this basket.  What should I put in my basket?  Let’s check out some things that I have!”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 apple.  “What is this?”  Allow student to identify it as an apple.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again to show a banana.  “What is this?”  Allow student to identify it as a banana.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again to show a sock.  “What is this?”  Allow student to identify it as a sock.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one last time to show an orange.  “What is this?”  Allow student to identify it as an orange.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“Which one does not belong?”</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 time to think.  You want the student to notice that we can eat three of the items.  They may also notice that these three items are fruit (apple, orange and banana.)  The sock does not belong.  You cannot eat a sock.  You wear a sock.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to move the sock from the slide and 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go to the next slide.   </a:t>
            </a:r>
            <a:endParaRPr lang="en-US" sz="1800" dirty="0"/>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“Are you ready to sort some more?  I hope you are ready to go!  We are going to sort items into two different baskets.”</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the first basket on slide. “What are we going to put in here?”  (Food.)</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the second basket on the slide.  “What are we going to put in here?” (Clothes.)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You are going to click to place each item on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to show a shirt.  “What is this?” (Shirt.)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again to show a hamburger.  “What is this?” (Hamburger.)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 3</a:t>
            </a:r>
            <a:r>
              <a:rPr lang="en-US" sz="1800" baseline="30000" dirty="0">
                <a:effectLst/>
                <a:latin typeface="Comic Sans MS" panose="030F0702030302020204" pitchFamily="66" charset="0"/>
                <a:ea typeface="Calibri" panose="020F0502020204030204" pitchFamily="34" charset="0"/>
                <a:cs typeface="Times New Roman" panose="02020603050405020304" pitchFamily="18" charset="0"/>
              </a:rPr>
              <a:t>rd</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time to show a pair of pants.  “What is this?” (Pair of 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one last time to show a piece of pizza.  “What is this?” (Piece of pizza.)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Tell student that we are going to place the items into the correct baskets.: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“What two things are we going to put in the “Food” basket?”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(Hamburger and piece of pizza.)</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one time to show an arrow from the hamburger to the “Food” basket.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again to show an arrow from the pizza to the “Food” basket.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 third time to remove both items from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“What two things are we going to put in the “Clothes” basket?”  (Shirt and pair of pants.)</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one to show an arrow from the shirt to the “Clothes” basket.</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again to show an arrow from the pair of pants to the “Clothes” basket.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0" dirty="0">
                <a:effectLst/>
                <a:latin typeface="Comic Sans MS" panose="030F0702030302020204" pitchFamily="66" charset="0"/>
                <a:ea typeface="Calibri" panose="020F0502020204030204" pitchFamily="34" charset="0"/>
                <a:cs typeface="Calibri" panose="020F0502020204030204" pitchFamily="34" charset="0"/>
              </a:rPr>
              <a:t>Applaud student’s effort.</a:t>
            </a:r>
          </a:p>
          <a:p>
            <a:pPr marL="0" marR="0">
              <a:lnSpc>
                <a:spcPct val="115000"/>
              </a:lnSpc>
              <a:spcBef>
                <a:spcPts val="0"/>
              </a:spcBef>
              <a:spcAft>
                <a:spcPts val="1000"/>
              </a:spcAft>
            </a:pPr>
            <a:endParaRPr lang="en-US" sz="12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b="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says: “Let’s look at our sight words from this week.”  (There are 3 words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word “away.”–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“away,”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 does not respond correctly, teacher will tell the student that the word is “away.”  Have student say the word “away.” (Student repeats.)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word, “make.”–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“make,”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students does not respond correctly, teacher will tell the student that the word is “make.”  Have student say the word “make.” (Student repeats.)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and final word, “me.” –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“me,”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 does not respond correctly, teacher will tell the student that the word is “me.”  Have student say the word “me.”  (Student repeats.)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Applaud student’s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162520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latin typeface="Comic Sans MS" panose="030F0702030302020204" pitchFamily="66" charset="0"/>
              </a:rPr>
            </a:br>
            <a:r>
              <a:rPr lang="en-US" b="0" dirty="0">
                <a:latin typeface="Comic Sans MS" panose="030F0702030302020204" pitchFamily="66" charset="0"/>
              </a:rPr>
              <a:t>Click to bring</a:t>
            </a:r>
            <a:r>
              <a:rPr lang="en-US" sz="1800" dirty="0">
                <a:effectLst/>
                <a:latin typeface="Comic Sans MS" panose="030F0702030302020204" pitchFamily="66" charset="0"/>
                <a:ea typeface="Calibri" panose="020F0502020204030204" pitchFamily="34" charset="0"/>
                <a:cs typeface="Calibri" panose="020F0502020204030204" pitchFamily="34" charset="0"/>
              </a:rPr>
              <a:t> a sentence with a picture onto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should attempt to read the sentence: </a:t>
            </a:r>
            <a:r>
              <a:rPr lang="en-US" sz="1800" b="1" dirty="0">
                <a:effectLst/>
                <a:latin typeface="Comic Sans MS" panose="030F0702030302020204" pitchFamily="66" charset="0"/>
                <a:ea typeface="Calibri" panose="020F0502020204030204" pitchFamily="34" charset="0"/>
                <a:cs typeface="Calibri" panose="020F0502020204030204" pitchFamily="34" charset="0"/>
              </a:rPr>
              <a:t> I look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bring the next sentence and picture onto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should attempt to read the sentence: </a:t>
            </a:r>
            <a:r>
              <a:rPr lang="en-US" sz="1800" b="1" dirty="0">
                <a:effectLst/>
                <a:latin typeface="Comic Sans MS" panose="030F0702030302020204" pitchFamily="66" charset="0"/>
                <a:ea typeface="Calibri" panose="020F0502020204030204" pitchFamily="34" charset="0"/>
                <a:cs typeface="Calibri" panose="020F0502020204030204" pitchFamily="34" charset="0"/>
              </a:rPr>
              <a:t>I can make a {cake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p>
          <a:p>
            <a:endParaRPr lang="en-US" b="0" dirty="0">
              <a:latin typeface="Comic Sans MS" panose="030F0702030302020204" pitchFamily="66" charset="0"/>
            </a:endParaRPr>
          </a:p>
          <a:p>
            <a:r>
              <a:rPr lang="en-US" b="0" dirty="0">
                <a:latin typeface="Comic Sans MS" panose="030F0702030302020204" pitchFamily="66" charset="0"/>
              </a:rPr>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50529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b="1"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Comic Sans MS" panose="030F0702030302020204" pitchFamily="66" charset="0"/>
            </a:endParaRPr>
          </a:p>
          <a:p>
            <a:r>
              <a:rPr lang="en-US" dirty="0">
                <a:latin typeface="Comic Sans MS" panose="030F0702030302020204" pitchFamily="66" charset="0"/>
              </a:rPr>
              <a:t>Teacher: “This week, you read the story, </a:t>
            </a:r>
            <a:r>
              <a:rPr lang="en-US" u="sng" dirty="0">
                <a:latin typeface="Comic Sans MS" panose="030F0702030302020204" pitchFamily="66" charset="0"/>
              </a:rPr>
              <a:t>Balloon Animals</a:t>
            </a:r>
            <a:r>
              <a:rPr lang="en-US" u="none" dirty="0">
                <a:latin typeface="Comic Sans MS" panose="030F0702030302020204" pitchFamily="66"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Using the 5 finger retell strategy, can you tell me about the story?”</a:t>
            </a:r>
            <a:endParaRPr lang="en-US" u="none" dirty="0">
              <a:latin typeface="Comic Sans MS" panose="030F0702030302020204" pitchFamily="66" charset="0"/>
            </a:endParaRPr>
          </a:p>
          <a:p>
            <a:endParaRPr lang="en-US" u="none"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omic Sans MS" panose="030F0702030302020204" pitchFamily="66" charset="0"/>
              </a:rPr>
              <a:t>Click to bring the image to the slide.</a:t>
            </a:r>
          </a:p>
          <a:p>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Characters: “Who was the character in the story?” (This story was about a clown and 4 children.)</a:t>
            </a: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(The story took place outside.  I see the sky and the grass.)</a:t>
            </a: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Problem – “What is the problem in the story?” (There was not a problem in this story.)</a:t>
            </a:r>
          </a:p>
          <a:p>
            <a:pPr marL="342900" marR="0" lvl="0" indent="-342900">
              <a:lnSpc>
                <a:spcPct val="115000"/>
              </a:lnSpc>
              <a:spcBef>
                <a:spcPts val="0"/>
              </a:spcBef>
              <a:spcAft>
                <a:spcPts val="0"/>
              </a:spcAft>
              <a:buFont typeface="+mj-lt"/>
              <a:buAutoNum type="arabicPeriod"/>
              <a:tabLst>
                <a:tab pos="457200" algn="l"/>
              </a:tabLst>
            </a:pPr>
            <a:r>
              <a:rPr lang="en-US" sz="18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a:t>
            </a:r>
            <a:r>
              <a:rPr lang="en-US" sz="1100" dirty="0">
                <a:effectLst/>
                <a:latin typeface="Comic Sans MS" panose="030F0702030302020204" pitchFamily="66" charset="0"/>
                <a:ea typeface="Calibri" panose="020F0502020204030204" pitchFamily="34" charset="0"/>
                <a:cs typeface="Calibri" panose="020F0502020204030204" pitchFamily="34" charset="0"/>
              </a:rPr>
              <a:t>The children asked the clown to make balloon animals.  Each time the clown was making an animal, he had the child look away.  When the clown completed the balloon animal, he gave it to the child.)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He made the first boy a dog.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He made the first girl a dolphin.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He made the second boy a dinosaur.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He made the second girl a duck.</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57200" algn="l"/>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(The children looked happy and were playing with their balloon animals.)</a:t>
            </a:r>
          </a:p>
          <a:p>
            <a:pPr marL="342900" marR="0" lvl="0" indent="-342900">
              <a:lnSpc>
                <a:spcPct val="115000"/>
              </a:lnSpc>
              <a:spcBef>
                <a:spcPts val="0"/>
              </a:spcBef>
              <a:spcAft>
                <a:spcPts val="0"/>
              </a:spcAft>
              <a:buFont typeface="+mj-lt"/>
              <a:buAutoNum type="arabicPeriod"/>
              <a:tabLst>
                <a:tab pos="457200" algn="l"/>
              </a:tabLst>
            </a:pPr>
            <a:r>
              <a:rPr lang="en-US" sz="1800" dirty="0">
                <a:effectLst/>
                <a:latin typeface="Comic Sans MS" panose="030F0702030302020204" pitchFamily="66" charset="0"/>
                <a:ea typeface="Calibri" panose="020F0502020204030204" pitchFamily="34" charset="0"/>
                <a:cs typeface="Calibri" panose="020F0502020204030204" pitchFamily="34" charset="0"/>
              </a:rPr>
              <a:t>Connection: </a:t>
            </a:r>
            <a:r>
              <a:rPr lang="en-US" sz="1100" dirty="0">
                <a:effectLst/>
                <a:latin typeface="Comic Sans MS" panose="030F0702030302020204" pitchFamily="66" charset="0"/>
                <a:ea typeface="Calibri" panose="020F0502020204030204" pitchFamily="34" charset="0"/>
                <a:cs typeface="Calibri" panose="020F0502020204030204" pitchFamily="34" charset="0"/>
              </a:rPr>
              <a:t>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receive a balloon animal?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How did you feel while your balloon animal was being made?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Why do you think the children were happy at the end of the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your favorite part of this story?</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tabLst>
                <a:tab pos="457200" algn="l"/>
              </a:tabLst>
            </a:pPr>
            <a:r>
              <a:rPr lang="en-US" sz="1800" dirty="0">
                <a:effectLst/>
                <a:latin typeface="Comic Sans MS" panose="030F0702030302020204" pitchFamily="66" charset="0"/>
                <a:ea typeface="Calibri" panose="020F0502020204030204" pitchFamily="34" charset="0"/>
                <a:cs typeface="Calibri" panose="020F0502020204030204" pitchFamily="34" charset="0"/>
              </a:rPr>
              <a:t>7. Main Idea: What is this story about? (This story is about a clown making balloon animals for children.)</a:t>
            </a:r>
          </a:p>
          <a:p>
            <a:pPr marL="342900" marR="0" lvl="0" indent="-342900">
              <a:lnSpc>
                <a:spcPct val="115000"/>
              </a:lnSpc>
              <a:spcBef>
                <a:spcPts val="0"/>
              </a:spcBef>
              <a:spcAft>
                <a:spcPts val="0"/>
              </a:spcAft>
              <a:buFont typeface="+mj-lt"/>
              <a:buAutoNum type="arabicPeriod"/>
              <a:tabLst>
                <a:tab pos="457200" algn="l"/>
              </a:tabLst>
            </a:pPr>
            <a:endParaRPr lang="en-US" sz="1800" u="none" dirty="0">
              <a:effectLst/>
              <a:latin typeface="Comic Sans MS" panose="030F0702030302020204" pitchFamily="66" charset="0"/>
              <a:cs typeface="Calibri" panose="020F0502020204030204" pitchFamily="34" charset="0"/>
            </a:endParaRPr>
          </a:p>
          <a:p>
            <a:pPr marL="0" marR="0" lvl="0" indent="0">
              <a:lnSpc>
                <a:spcPct val="115000"/>
              </a:lnSpc>
              <a:spcBef>
                <a:spcPts val="0"/>
              </a:spcBef>
              <a:spcAft>
                <a:spcPts val="1000"/>
              </a:spcAft>
              <a:buFont typeface="+mj-lt"/>
              <a:buNone/>
            </a:pPr>
            <a:r>
              <a:rPr lang="en-US" sz="1800" u="none" dirty="0">
                <a:effectLst/>
                <a:latin typeface="Comic Sans MS" panose="030F0702030302020204" pitchFamily="66" charset="0"/>
                <a:cs typeface="Calibri" panose="020F0502020204030204" pitchFamily="34" charset="0"/>
              </a:rPr>
              <a:t>Applaud student’s efforts in completing this story retell.</a:t>
            </a:r>
            <a:endParaRPr lang="en-US" u="none" dirty="0">
              <a:latin typeface="Comic Sans MS" panose="030F0702030302020204" pitchFamily="66" charset="0"/>
            </a:endParaRPr>
          </a:p>
          <a:p>
            <a:pPr marL="228600" indent="-228600">
              <a:buAutoNum type="arabicPeriod"/>
            </a:pPr>
            <a:endParaRPr lang="en-US" u="none" dirty="0">
              <a:latin typeface="Comic Sans MS" panose="030F0702030302020204" pitchFamily="66" charset="0"/>
            </a:endParaRPr>
          </a:p>
          <a:p>
            <a:pPr marL="0" indent="0">
              <a:buNone/>
            </a:pPr>
            <a:r>
              <a:rPr lang="en-US" u="none" dirty="0">
                <a:latin typeface="Comic Sans MS" panose="030F0702030302020204" pitchFamily="66" charset="0"/>
              </a:rPr>
              <a:t>Click to the next slide.</a:t>
            </a:r>
            <a:endParaRPr lang="en-US" dirty="0">
              <a:latin typeface="Comic Sans MS" panose="030F0702030302020204" pitchFamily="66"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Letter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Dd</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846138"/>
            <a:ext cx="8229600" cy="1143000"/>
          </a:xfrm>
        </p:spPr>
        <p:txBody>
          <a:bodyPr>
            <a:normAutofit fontScale="90000"/>
          </a:bodyPr>
          <a:lstStyle/>
          <a:p>
            <a:r>
              <a:rPr lang="en-US" sz="11100" dirty="0">
                <a:latin typeface="Comic Sans MS" panose="030F0702030302020204" pitchFamily="66" charset="0"/>
              </a:rPr>
              <a:t>Dd</a:t>
            </a:r>
            <a:br>
              <a:rPr lang="en-US" dirty="0">
                <a:latin typeface="Comic Sans MS" panose="030F0702030302020204" pitchFamily="66" charset="0"/>
              </a:rPr>
            </a:br>
            <a:endParaRPr lang="en-US" dirty="0">
              <a:latin typeface="Comic Sans MS" panose="030F0702030302020204" pitchFamily="66" charset="0"/>
            </a:endParaRPr>
          </a:p>
        </p:txBody>
      </p:sp>
      <p:pic>
        <p:nvPicPr>
          <p:cNvPr id="1034" name="Picture 10">
            <a:extLst>
              <a:ext uri="{FF2B5EF4-FFF2-40B4-BE49-F238E27FC236}">
                <a16:creationId xmlns:a16="http://schemas.microsoft.com/office/drawing/2014/main" id="{A2444A59-BCA9-49C2-9B1A-E7B2679C86D6}"/>
              </a:ext>
            </a:extLst>
          </p:cNvPr>
          <p:cNvPicPr>
            <a:picLocks noChangeAspect="1" noChangeArrowheads="1"/>
          </p:cNvPicPr>
          <p:nvPr/>
        </p:nvPicPr>
        <p:blipFill>
          <a:blip r:embed="rId3"/>
          <a:srcRect/>
          <a:stretch/>
        </p:blipFill>
        <p:spPr bwMode="auto">
          <a:xfrm>
            <a:off x="6479924" y="402316"/>
            <a:ext cx="2131206" cy="3173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1261F47B-4E25-4AAD-AAF1-C3D7C987ECC1}"/>
              </a:ext>
            </a:extLst>
          </p:cNvPr>
          <p:cNvPicPr>
            <a:picLocks noChangeAspect="1" noChangeArrowheads="1"/>
          </p:cNvPicPr>
          <p:nvPr/>
        </p:nvPicPr>
        <p:blipFill>
          <a:blip r:embed="rId4"/>
          <a:srcRect/>
          <a:stretch/>
        </p:blipFill>
        <p:spPr bwMode="auto">
          <a:xfrm>
            <a:off x="274535" y="1240869"/>
            <a:ext cx="3175165" cy="21129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997F50-D382-41F0-BC87-4F70015073A1}"/>
              </a:ext>
            </a:extLst>
          </p:cNvPr>
          <p:cNvSpPr txBox="1"/>
          <p:nvPr/>
        </p:nvSpPr>
        <p:spPr>
          <a:xfrm>
            <a:off x="1091197" y="3423642"/>
            <a:ext cx="1455848" cy="553998"/>
          </a:xfrm>
          <a:prstGeom prst="rect">
            <a:avLst/>
          </a:prstGeom>
          <a:noFill/>
        </p:spPr>
        <p:txBody>
          <a:bodyPr wrap="none" rtlCol="0">
            <a:spAutoFit/>
          </a:bodyPr>
          <a:lstStyle/>
          <a:p>
            <a:r>
              <a:rPr lang="en-US" sz="3000" dirty="0">
                <a:latin typeface="Comic Sans MS" panose="030F0702030302020204" pitchFamily="66" charset="0"/>
              </a:rPr>
              <a:t>dolphin</a:t>
            </a:r>
          </a:p>
        </p:txBody>
      </p:sp>
      <p:sp>
        <p:nvSpPr>
          <p:cNvPr id="10" name="TextBox 9">
            <a:extLst>
              <a:ext uri="{FF2B5EF4-FFF2-40B4-BE49-F238E27FC236}">
                <a16:creationId xmlns:a16="http://schemas.microsoft.com/office/drawing/2014/main" id="{D8D15346-D445-429E-B17A-04D676155B53}"/>
              </a:ext>
            </a:extLst>
          </p:cNvPr>
          <p:cNvSpPr txBox="1"/>
          <p:nvPr/>
        </p:nvSpPr>
        <p:spPr>
          <a:xfrm>
            <a:off x="6763082" y="3575960"/>
            <a:ext cx="1895071" cy="553998"/>
          </a:xfrm>
          <a:prstGeom prst="rect">
            <a:avLst/>
          </a:prstGeom>
          <a:noFill/>
        </p:spPr>
        <p:txBody>
          <a:bodyPr wrap="none" rtlCol="0">
            <a:spAutoFit/>
          </a:bodyPr>
          <a:lstStyle/>
          <a:p>
            <a:r>
              <a:rPr lang="en-US" sz="3000" dirty="0">
                <a:latin typeface="Comic Sans MS" panose="030F0702030302020204" pitchFamily="66" charset="0"/>
              </a:rPr>
              <a:t>detective</a:t>
            </a:r>
          </a:p>
        </p:txBody>
      </p:sp>
      <p:pic>
        <p:nvPicPr>
          <p:cNvPr id="12" name="Picture 14">
            <a:extLst>
              <a:ext uri="{FF2B5EF4-FFF2-40B4-BE49-F238E27FC236}">
                <a16:creationId xmlns:a16="http://schemas.microsoft.com/office/drawing/2014/main" id="{C14036BD-44D7-4C9D-A0FB-E67341DC0679}"/>
              </a:ext>
            </a:extLst>
          </p:cNvPr>
          <p:cNvPicPr>
            <a:picLocks noChangeAspect="1" noChangeArrowheads="1"/>
          </p:cNvPicPr>
          <p:nvPr/>
        </p:nvPicPr>
        <p:blipFill>
          <a:blip r:embed="rId5"/>
          <a:srcRect/>
          <a:stretch/>
        </p:blipFill>
        <p:spPr bwMode="auto">
          <a:xfrm>
            <a:off x="2733720" y="4024452"/>
            <a:ext cx="3842686" cy="22766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67F1C0-042F-4455-8381-8F95736C4E39}"/>
              </a:ext>
            </a:extLst>
          </p:cNvPr>
          <p:cNvSpPr txBox="1"/>
          <p:nvPr/>
        </p:nvSpPr>
        <p:spPr>
          <a:xfrm>
            <a:off x="4147552" y="6301112"/>
            <a:ext cx="1015021" cy="553998"/>
          </a:xfrm>
          <a:prstGeom prst="rect">
            <a:avLst/>
          </a:prstGeom>
          <a:noFill/>
        </p:spPr>
        <p:txBody>
          <a:bodyPr wrap="none" rtlCol="0">
            <a:spAutoFit/>
          </a:bodyPr>
          <a:lstStyle/>
          <a:p>
            <a:r>
              <a:rPr lang="en-US" sz="3000" dirty="0">
                <a:latin typeface="Comic Sans MS" panose="030F0702030302020204" pitchFamily="66" charset="0"/>
              </a:rPr>
              <a:t>deer</a:t>
            </a:r>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359228" y="337519"/>
            <a:ext cx="8425543" cy="1631216"/>
          </a:xfrm>
          <a:prstGeom prst="rect">
            <a:avLst/>
          </a:prstGeom>
          <a:noFill/>
        </p:spPr>
        <p:txBody>
          <a:bodyPr wrap="square" rtlCol="0">
            <a:spAutoFit/>
          </a:bodyPr>
          <a:lstStyle/>
          <a:p>
            <a:pPr algn="ctr"/>
            <a:r>
              <a:rPr lang="en-US" sz="10000" dirty="0">
                <a:latin typeface="Comic Sans MS" panose="030F0702030302020204" pitchFamily="66" charset="0"/>
              </a:rPr>
              <a:t>Dd</a:t>
            </a:r>
          </a:p>
        </p:txBody>
      </p:sp>
      <p:pic>
        <p:nvPicPr>
          <p:cNvPr id="14" name="Picture 12">
            <a:extLst>
              <a:ext uri="{FF2B5EF4-FFF2-40B4-BE49-F238E27FC236}">
                <a16:creationId xmlns:a16="http://schemas.microsoft.com/office/drawing/2014/main" id="{CE569E56-11E9-417B-8C3D-E10E991185F9}"/>
              </a:ext>
            </a:extLst>
          </p:cNvPr>
          <p:cNvPicPr>
            <a:picLocks noChangeAspect="1" noChangeArrowheads="1"/>
          </p:cNvPicPr>
          <p:nvPr/>
        </p:nvPicPr>
        <p:blipFill>
          <a:blip r:embed="rId3"/>
          <a:srcRect/>
          <a:stretch/>
        </p:blipFill>
        <p:spPr bwMode="auto">
          <a:xfrm>
            <a:off x="101480" y="620776"/>
            <a:ext cx="3010988" cy="25050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ABCEBC09-5157-4ADC-9647-0CD3395C3763}"/>
              </a:ext>
            </a:extLst>
          </p:cNvPr>
          <p:cNvPicPr>
            <a:picLocks noChangeAspect="1" noChangeArrowheads="1"/>
          </p:cNvPicPr>
          <p:nvPr/>
        </p:nvPicPr>
        <p:blipFill>
          <a:blip r:embed="rId4"/>
          <a:srcRect/>
          <a:stretch/>
        </p:blipFill>
        <p:spPr bwMode="auto">
          <a:xfrm rot="20355942">
            <a:off x="6436549" y="3949177"/>
            <a:ext cx="1889250" cy="1889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a:extLst>
              <a:ext uri="{FF2B5EF4-FFF2-40B4-BE49-F238E27FC236}">
                <a16:creationId xmlns:a16="http://schemas.microsoft.com/office/drawing/2014/main" id="{AF969C3E-51DC-44A8-AC73-8E85602612EA}"/>
              </a:ext>
            </a:extLst>
          </p:cNvPr>
          <p:cNvPicPr>
            <a:picLocks noChangeAspect="1" noChangeArrowheads="1"/>
          </p:cNvPicPr>
          <p:nvPr/>
        </p:nvPicPr>
        <p:blipFill>
          <a:blip r:embed="rId5"/>
          <a:srcRect/>
          <a:stretch/>
        </p:blipFill>
        <p:spPr bwMode="auto">
          <a:xfrm>
            <a:off x="542110" y="3544710"/>
            <a:ext cx="3010988" cy="30707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7ADAEEB-69BB-4D70-A3F5-CA1A7BCC8061}"/>
              </a:ext>
            </a:extLst>
          </p:cNvPr>
          <p:cNvSpPr txBox="1"/>
          <p:nvPr/>
        </p:nvSpPr>
        <p:spPr>
          <a:xfrm>
            <a:off x="1539291" y="6243482"/>
            <a:ext cx="1016625" cy="553998"/>
          </a:xfrm>
          <a:prstGeom prst="rect">
            <a:avLst/>
          </a:prstGeom>
          <a:noFill/>
        </p:spPr>
        <p:txBody>
          <a:bodyPr wrap="none" rtlCol="0">
            <a:spAutoFit/>
          </a:bodyPr>
          <a:lstStyle/>
          <a:p>
            <a:r>
              <a:rPr lang="en-US" sz="3000" dirty="0">
                <a:latin typeface="Comic Sans MS" panose="030F0702030302020204" pitchFamily="66" charset="0"/>
              </a:rPr>
              <a:t>desk</a:t>
            </a:r>
          </a:p>
        </p:txBody>
      </p:sp>
      <p:sp>
        <p:nvSpPr>
          <p:cNvPr id="20" name="TextBox 19">
            <a:extLst>
              <a:ext uri="{FF2B5EF4-FFF2-40B4-BE49-F238E27FC236}">
                <a16:creationId xmlns:a16="http://schemas.microsoft.com/office/drawing/2014/main" id="{FA4FA8A0-B0B6-43D7-A96B-0264E341408B}"/>
              </a:ext>
            </a:extLst>
          </p:cNvPr>
          <p:cNvSpPr txBox="1"/>
          <p:nvPr/>
        </p:nvSpPr>
        <p:spPr>
          <a:xfrm>
            <a:off x="1008893" y="3056589"/>
            <a:ext cx="1196161" cy="553998"/>
          </a:xfrm>
          <a:prstGeom prst="rect">
            <a:avLst/>
          </a:prstGeom>
          <a:noFill/>
        </p:spPr>
        <p:txBody>
          <a:bodyPr wrap="none" rtlCol="0">
            <a:spAutoFit/>
          </a:bodyPr>
          <a:lstStyle/>
          <a:p>
            <a:r>
              <a:rPr lang="en-US" sz="3000" dirty="0">
                <a:latin typeface="Comic Sans MS" panose="030F0702030302020204" pitchFamily="66" charset="0"/>
              </a:rPr>
              <a:t>donut</a:t>
            </a:r>
          </a:p>
        </p:txBody>
      </p:sp>
      <p:sp>
        <p:nvSpPr>
          <p:cNvPr id="21" name="TextBox 20">
            <a:extLst>
              <a:ext uri="{FF2B5EF4-FFF2-40B4-BE49-F238E27FC236}">
                <a16:creationId xmlns:a16="http://schemas.microsoft.com/office/drawing/2014/main" id="{EE3E1F19-8A65-429A-AD77-B4F830FCD3DD}"/>
              </a:ext>
            </a:extLst>
          </p:cNvPr>
          <p:cNvSpPr txBox="1"/>
          <p:nvPr/>
        </p:nvSpPr>
        <p:spPr>
          <a:xfrm>
            <a:off x="6776211" y="2874882"/>
            <a:ext cx="1574483" cy="553998"/>
          </a:xfrm>
          <a:prstGeom prst="rect">
            <a:avLst/>
          </a:prstGeom>
          <a:noFill/>
        </p:spPr>
        <p:txBody>
          <a:bodyPr wrap="square" rtlCol="0">
            <a:spAutoFit/>
          </a:bodyPr>
          <a:lstStyle/>
          <a:p>
            <a:r>
              <a:rPr lang="en-US" sz="3000" dirty="0">
                <a:latin typeface="Comic Sans MS" panose="030F0702030302020204" pitchFamily="66" charset="0"/>
              </a:rPr>
              <a:t>door</a:t>
            </a:r>
          </a:p>
        </p:txBody>
      </p:sp>
      <p:sp>
        <p:nvSpPr>
          <p:cNvPr id="22" name="TextBox 21">
            <a:extLst>
              <a:ext uri="{FF2B5EF4-FFF2-40B4-BE49-F238E27FC236}">
                <a16:creationId xmlns:a16="http://schemas.microsoft.com/office/drawing/2014/main" id="{FFE8990A-0627-40E2-AFFE-352A5E1ED059}"/>
              </a:ext>
            </a:extLst>
          </p:cNvPr>
          <p:cNvSpPr txBox="1"/>
          <p:nvPr/>
        </p:nvSpPr>
        <p:spPr>
          <a:xfrm>
            <a:off x="7117235" y="6054684"/>
            <a:ext cx="974947" cy="553998"/>
          </a:xfrm>
          <a:prstGeom prst="rect">
            <a:avLst/>
          </a:prstGeom>
          <a:noFill/>
        </p:spPr>
        <p:txBody>
          <a:bodyPr wrap="none" rtlCol="0">
            <a:spAutoFit/>
          </a:bodyPr>
          <a:lstStyle/>
          <a:p>
            <a:r>
              <a:rPr lang="en-US" sz="3000" dirty="0">
                <a:latin typeface="Comic Sans MS" panose="030F0702030302020204" pitchFamily="66" charset="0"/>
              </a:rPr>
              <a:t>fork</a:t>
            </a:r>
          </a:p>
        </p:txBody>
      </p:sp>
      <p:pic>
        <p:nvPicPr>
          <p:cNvPr id="1026" name="Picture 2">
            <a:extLst>
              <a:ext uri="{FF2B5EF4-FFF2-40B4-BE49-F238E27FC236}">
                <a16:creationId xmlns:a16="http://schemas.microsoft.com/office/drawing/2014/main" id="{C70B1F45-62E5-43E2-B9CE-43C7785427B6}"/>
              </a:ext>
            </a:extLst>
          </p:cNvPr>
          <p:cNvPicPr>
            <a:picLocks noChangeAspect="1" noChangeArrowheads="1"/>
          </p:cNvPicPr>
          <p:nvPr/>
        </p:nvPicPr>
        <p:blipFill>
          <a:blip r:embed="rId6"/>
          <a:srcRect/>
          <a:stretch/>
        </p:blipFill>
        <p:spPr bwMode="auto">
          <a:xfrm>
            <a:off x="6415655" y="746324"/>
            <a:ext cx="1403160" cy="20002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D3D9E361-BC0B-4055-812C-ACB2518833E4}"/>
              </a:ext>
            </a:extLst>
          </p:cNvPr>
          <p:cNvCxnSpPr>
            <a:cxnSpLocks/>
          </p:cNvCxnSpPr>
          <p:nvPr/>
        </p:nvCxnSpPr>
        <p:spPr>
          <a:xfrm flipH="1" flipV="1">
            <a:off x="7445829" y="1907177"/>
            <a:ext cx="158879" cy="967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Sorting</a:t>
            </a:r>
            <a:br>
              <a:rPr lang="en-US" dirty="0">
                <a:latin typeface="Comic Sans MS" panose="030F0702030302020204" pitchFamily="66" charset="0"/>
              </a:rPr>
            </a:br>
            <a:endParaRPr lang="en-US" dirty="0">
              <a:latin typeface="Comic Sans MS" panose="030F0702030302020204" pitchFamily="66" charset="0"/>
            </a:endParaRPr>
          </a:p>
        </p:txBody>
      </p:sp>
      <p:pic>
        <p:nvPicPr>
          <p:cNvPr id="19" name="Picture 14">
            <a:extLst>
              <a:ext uri="{FF2B5EF4-FFF2-40B4-BE49-F238E27FC236}">
                <a16:creationId xmlns:a16="http://schemas.microsoft.com/office/drawing/2014/main" id="{B0AE51C3-C116-4AA9-AF7B-FF09A78CFE7E}"/>
              </a:ext>
            </a:extLst>
          </p:cNvPr>
          <p:cNvPicPr>
            <a:picLocks noChangeAspect="1" noChangeArrowheads="1"/>
          </p:cNvPicPr>
          <p:nvPr/>
        </p:nvPicPr>
        <p:blipFill>
          <a:blip r:embed="rId3"/>
          <a:srcRect/>
          <a:stretch/>
        </p:blipFill>
        <p:spPr bwMode="auto">
          <a:xfrm>
            <a:off x="871353" y="3394499"/>
            <a:ext cx="2742103" cy="266288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2DF20FCA-6894-417D-9615-CC7C73E88C51}"/>
              </a:ext>
            </a:extLst>
          </p:cNvPr>
          <p:cNvPicPr>
            <a:picLocks noChangeAspect="1" noChangeArrowheads="1"/>
          </p:cNvPicPr>
          <p:nvPr/>
        </p:nvPicPr>
        <p:blipFill>
          <a:blip r:embed="rId4"/>
          <a:srcRect/>
          <a:stretch/>
        </p:blipFill>
        <p:spPr bwMode="auto">
          <a:xfrm>
            <a:off x="5091202" y="3394499"/>
            <a:ext cx="3658058" cy="27313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A4DB1E0-C7BF-4DDC-AD3D-18DDEC850B8B}"/>
              </a:ext>
            </a:extLst>
          </p:cNvPr>
          <p:cNvSpPr txBox="1"/>
          <p:nvPr/>
        </p:nvSpPr>
        <p:spPr>
          <a:xfrm>
            <a:off x="1724473" y="6072921"/>
            <a:ext cx="1035861" cy="553998"/>
          </a:xfrm>
          <a:prstGeom prst="rect">
            <a:avLst/>
          </a:prstGeom>
          <a:noFill/>
        </p:spPr>
        <p:txBody>
          <a:bodyPr wrap="none" rtlCol="0">
            <a:spAutoFit/>
          </a:bodyPr>
          <a:lstStyle/>
          <a:p>
            <a:r>
              <a:rPr lang="en-US" sz="3000" dirty="0">
                <a:latin typeface="Comic Sans MS" panose="030F0702030302020204" pitchFamily="66" charset="0"/>
              </a:rPr>
              <a:t>Toys</a:t>
            </a:r>
          </a:p>
        </p:txBody>
      </p:sp>
      <p:sp>
        <p:nvSpPr>
          <p:cNvPr id="21" name="TextBox 20">
            <a:extLst>
              <a:ext uri="{FF2B5EF4-FFF2-40B4-BE49-F238E27FC236}">
                <a16:creationId xmlns:a16="http://schemas.microsoft.com/office/drawing/2014/main" id="{3E49030B-ED25-4547-AFB1-C9F7AD6E4A14}"/>
              </a:ext>
            </a:extLst>
          </p:cNvPr>
          <p:cNvSpPr txBox="1"/>
          <p:nvPr/>
        </p:nvSpPr>
        <p:spPr>
          <a:xfrm>
            <a:off x="6394976" y="6077656"/>
            <a:ext cx="1273105" cy="553998"/>
          </a:xfrm>
          <a:prstGeom prst="rect">
            <a:avLst/>
          </a:prstGeom>
          <a:noFill/>
        </p:spPr>
        <p:txBody>
          <a:bodyPr wrap="none" rtlCol="0">
            <a:spAutoFit/>
          </a:bodyPr>
          <a:lstStyle/>
          <a:p>
            <a:r>
              <a:rPr lang="en-US" sz="3000" dirty="0">
                <a:latin typeface="Comic Sans MS" panose="030F0702030302020204" pitchFamily="66" charset="0"/>
              </a:rPr>
              <a:t>Shoes</a:t>
            </a:r>
          </a:p>
        </p:txBody>
      </p:sp>
      <p:grpSp>
        <p:nvGrpSpPr>
          <p:cNvPr id="23" name="Group 22">
            <a:extLst>
              <a:ext uri="{FF2B5EF4-FFF2-40B4-BE49-F238E27FC236}">
                <a16:creationId xmlns:a16="http://schemas.microsoft.com/office/drawing/2014/main" id="{F1304A1F-2C71-425F-B6D0-A6F62D690626}"/>
              </a:ext>
            </a:extLst>
          </p:cNvPr>
          <p:cNvGrpSpPr/>
          <p:nvPr/>
        </p:nvGrpSpPr>
        <p:grpSpPr>
          <a:xfrm>
            <a:off x="3245004" y="806190"/>
            <a:ext cx="2653991" cy="2551849"/>
            <a:chOff x="3245004" y="806190"/>
            <a:chExt cx="2653991" cy="2551849"/>
          </a:xfrm>
        </p:grpSpPr>
        <p:pic>
          <p:nvPicPr>
            <p:cNvPr id="3090" name="Picture 18">
              <a:extLst>
                <a:ext uri="{FF2B5EF4-FFF2-40B4-BE49-F238E27FC236}">
                  <a16:creationId xmlns:a16="http://schemas.microsoft.com/office/drawing/2014/main" id="{658AEC07-94FE-4E08-9606-AF5D89B5A362}"/>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3245004" y="806190"/>
              <a:ext cx="2653991" cy="22748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18BAA89-48BC-4950-86FB-49A99650949F}"/>
                </a:ext>
              </a:extLst>
            </p:cNvPr>
            <p:cNvSpPr txBox="1"/>
            <p:nvPr/>
          </p:nvSpPr>
          <p:spPr>
            <a:xfrm>
              <a:off x="3768735" y="2804041"/>
              <a:ext cx="1606530" cy="553998"/>
            </a:xfrm>
            <a:prstGeom prst="rect">
              <a:avLst/>
            </a:prstGeom>
            <a:noFill/>
          </p:spPr>
          <p:txBody>
            <a:bodyPr wrap="none" rtlCol="0">
              <a:spAutoFit/>
            </a:bodyPr>
            <a:lstStyle/>
            <a:p>
              <a:r>
                <a:rPr lang="en-US" sz="3000" dirty="0">
                  <a:latin typeface="Comic Sans MS" panose="030F0702030302020204" pitchFamily="66" charset="0"/>
                </a:rPr>
                <a:t>Laundry</a:t>
              </a:r>
            </a:p>
          </p:txBody>
        </p:sp>
      </p:gr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92"/>
                                        </p:tgtEl>
                                        <p:attrNameLst>
                                          <p:attrName>style.visibility</p:attrName>
                                        </p:attrNameLst>
                                      </p:cBhvr>
                                      <p:to>
                                        <p:strVal val="visible"/>
                                      </p:to>
                                    </p:set>
                                    <p:animEffect transition="in" filter="fade">
                                      <p:cBhvr>
                                        <p:cTn id="20" dur="2000"/>
                                        <p:tgtEl>
                                          <p:spTgt spid="30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274638"/>
            <a:ext cx="8229600" cy="1632540"/>
          </a:xfrm>
        </p:spPr>
        <p:txBody>
          <a:bodyPr>
            <a:normAutofit/>
          </a:bodyPr>
          <a:lstStyle/>
          <a:p>
            <a:r>
              <a:rPr lang="en-US" dirty="0">
                <a:latin typeface="Comic Sans MS" panose="030F0702030302020204" pitchFamily="66" charset="0"/>
                <a:ea typeface="Calibri" panose="020F0502020204030204" pitchFamily="34" charset="0"/>
                <a:cs typeface="Times New Roman" panose="02020603050405020304" pitchFamily="18" charset="0"/>
              </a:rPr>
              <a:t>Super Sorters!</a:t>
            </a:r>
            <a:br>
              <a:rPr lang="en-US" dirty="0">
                <a:latin typeface="Comic Sans MS" panose="030F0702030302020204" pitchFamily="66"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pic>
        <p:nvPicPr>
          <p:cNvPr id="4100" name="Picture 4">
            <a:extLst>
              <a:ext uri="{FF2B5EF4-FFF2-40B4-BE49-F238E27FC236}">
                <a16:creationId xmlns:a16="http://schemas.microsoft.com/office/drawing/2014/main" id="{C5ACCB5B-03AB-453C-9519-EBEF9A7B700A}"/>
              </a:ext>
            </a:extLst>
          </p:cNvPr>
          <p:cNvPicPr>
            <a:picLocks noChangeAspect="1" noChangeArrowheads="1"/>
          </p:cNvPicPr>
          <p:nvPr/>
        </p:nvPicPr>
        <p:blipFill>
          <a:blip r:embed="rId3"/>
          <a:srcRect/>
          <a:stretch/>
        </p:blipFill>
        <p:spPr bwMode="auto">
          <a:xfrm>
            <a:off x="3253939" y="1138963"/>
            <a:ext cx="2636121" cy="17330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355BC5E-0A15-4FE2-8533-3F5872B0B753}"/>
              </a:ext>
            </a:extLst>
          </p:cNvPr>
          <p:cNvPicPr>
            <a:picLocks noChangeAspect="1" noChangeArrowheads="1"/>
          </p:cNvPicPr>
          <p:nvPr/>
        </p:nvPicPr>
        <p:blipFill>
          <a:blip r:embed="rId4"/>
          <a:srcRect/>
          <a:stretch/>
        </p:blipFill>
        <p:spPr bwMode="auto">
          <a:xfrm>
            <a:off x="3118837" y="4283208"/>
            <a:ext cx="2906322" cy="25644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CF62132-2772-4F41-8352-3E219DB4B611}"/>
              </a:ext>
            </a:extLst>
          </p:cNvPr>
          <p:cNvPicPr>
            <a:picLocks noChangeAspect="1" noChangeArrowheads="1"/>
          </p:cNvPicPr>
          <p:nvPr/>
        </p:nvPicPr>
        <p:blipFill>
          <a:blip r:embed="rId5"/>
          <a:srcRect/>
          <a:stretch/>
        </p:blipFill>
        <p:spPr bwMode="auto">
          <a:xfrm>
            <a:off x="499585" y="2976236"/>
            <a:ext cx="1431287" cy="127293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DA3966D5-421D-49EE-9860-EA5731FF45C1}"/>
              </a:ext>
            </a:extLst>
          </p:cNvPr>
          <p:cNvPicPr>
            <a:picLocks noChangeAspect="1" noChangeArrowheads="1"/>
          </p:cNvPicPr>
          <p:nvPr/>
        </p:nvPicPr>
        <p:blipFill>
          <a:blip r:embed="rId6"/>
          <a:srcRect/>
          <a:stretch/>
        </p:blipFill>
        <p:spPr bwMode="auto">
          <a:xfrm>
            <a:off x="2389923" y="2853106"/>
            <a:ext cx="1894693" cy="140122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9E7FE6E5-9BD9-480C-815B-8ADB54E04EDA}"/>
              </a:ext>
            </a:extLst>
          </p:cNvPr>
          <p:cNvPicPr>
            <a:picLocks noChangeAspect="1" noChangeArrowheads="1"/>
          </p:cNvPicPr>
          <p:nvPr/>
        </p:nvPicPr>
        <p:blipFill>
          <a:blip r:embed="rId7"/>
          <a:srcRect/>
          <a:stretch/>
        </p:blipFill>
        <p:spPr bwMode="auto">
          <a:xfrm>
            <a:off x="4677463" y="2986235"/>
            <a:ext cx="1396493" cy="139649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5AF363AF-A7D3-4757-8A07-82DABF6C4D5C}"/>
              </a:ext>
            </a:extLst>
          </p:cNvPr>
          <p:cNvPicPr>
            <a:picLocks noChangeAspect="1" noChangeArrowheads="1"/>
          </p:cNvPicPr>
          <p:nvPr/>
        </p:nvPicPr>
        <p:blipFill>
          <a:blip r:embed="rId8"/>
          <a:srcRect/>
          <a:stretch/>
        </p:blipFill>
        <p:spPr bwMode="auto">
          <a:xfrm>
            <a:off x="6978708" y="2986235"/>
            <a:ext cx="1239684" cy="15572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66D26988-1FD4-48D2-B80E-966A2E3224C7}"/>
              </a:ext>
            </a:extLst>
          </p:cNvPr>
          <p:cNvSpPr/>
          <p:nvPr/>
        </p:nvSpPr>
        <p:spPr>
          <a:xfrm>
            <a:off x="3624653" y="5652925"/>
            <a:ext cx="1894693" cy="581910"/>
          </a:xfrm>
          <a:prstGeom prst="roundRect">
            <a:avLst>
              <a:gd name="adj" fmla="val 429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chemeClr val="bg1"/>
                </a:solidFill>
                <a:latin typeface="Comic Sans MS" panose="030F0702030302020204" pitchFamily="66" charset="0"/>
              </a:rPr>
              <a:t>Fruit</a:t>
            </a:r>
          </a:p>
        </p:txBody>
      </p:sp>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10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Sort With Me!</a:t>
            </a:r>
            <a:br>
              <a:rPr lang="en-US" dirty="0">
                <a:latin typeface="Comic Sans MS" panose="030F0702030302020204" pitchFamily="66" charset="0"/>
              </a:rPr>
            </a:br>
            <a:endParaRPr lang="en-US" dirty="0">
              <a:latin typeface="Comic Sans MS" panose="030F0702030302020204" pitchFamily="66" charset="0"/>
            </a:endParaRPr>
          </a:p>
        </p:txBody>
      </p:sp>
      <p:sp>
        <p:nvSpPr>
          <p:cNvPr id="15" name="TextBox 14">
            <a:extLst>
              <a:ext uri="{FF2B5EF4-FFF2-40B4-BE49-F238E27FC236}">
                <a16:creationId xmlns:a16="http://schemas.microsoft.com/office/drawing/2014/main" id="{5AA292BE-3D54-4A7E-AEE8-C15C6B494862}"/>
              </a:ext>
            </a:extLst>
          </p:cNvPr>
          <p:cNvSpPr txBox="1"/>
          <p:nvPr/>
        </p:nvSpPr>
        <p:spPr>
          <a:xfrm>
            <a:off x="5570777" y="5622061"/>
            <a:ext cx="2964872" cy="584775"/>
          </a:xfrm>
          <a:prstGeom prst="rect">
            <a:avLst/>
          </a:prstGeom>
          <a:noFill/>
        </p:spPr>
        <p:txBody>
          <a:bodyPr wrap="square" rtlCol="0">
            <a:spAutoFit/>
          </a:bodyPr>
          <a:lstStyle/>
          <a:p>
            <a:endParaRPr lang="en-US" sz="3200" dirty="0">
              <a:latin typeface="Comic Sans MS" panose="030F0702030302020204" pitchFamily="66" charset="0"/>
            </a:endParaRPr>
          </a:p>
        </p:txBody>
      </p:sp>
      <p:pic>
        <p:nvPicPr>
          <p:cNvPr id="29" name="Picture 6">
            <a:extLst>
              <a:ext uri="{FF2B5EF4-FFF2-40B4-BE49-F238E27FC236}">
                <a16:creationId xmlns:a16="http://schemas.microsoft.com/office/drawing/2014/main" id="{A7DAD0E6-0827-4728-A943-CBE9B405D367}"/>
              </a:ext>
            </a:extLst>
          </p:cNvPr>
          <p:cNvPicPr>
            <a:picLocks noChangeAspect="1" noChangeArrowheads="1"/>
          </p:cNvPicPr>
          <p:nvPr/>
        </p:nvPicPr>
        <p:blipFill>
          <a:blip r:embed="rId3"/>
          <a:srcRect/>
          <a:stretch/>
        </p:blipFill>
        <p:spPr bwMode="auto">
          <a:xfrm>
            <a:off x="5124544" y="3490724"/>
            <a:ext cx="3855876" cy="257566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1A51453B-0409-49A2-BA8A-C2D9FBE63B35}"/>
              </a:ext>
            </a:extLst>
          </p:cNvPr>
          <p:cNvSpPr/>
          <p:nvPr/>
        </p:nvSpPr>
        <p:spPr>
          <a:xfrm>
            <a:off x="6238554" y="4778555"/>
            <a:ext cx="1797309" cy="54619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chemeClr val="bg1"/>
                </a:solidFill>
                <a:latin typeface="Comic Sans MS" panose="030F0702030302020204" pitchFamily="66" charset="0"/>
              </a:rPr>
              <a:t>Clothes</a:t>
            </a:r>
          </a:p>
        </p:txBody>
      </p:sp>
      <p:pic>
        <p:nvPicPr>
          <p:cNvPr id="5128" name="Picture 8">
            <a:extLst>
              <a:ext uri="{FF2B5EF4-FFF2-40B4-BE49-F238E27FC236}">
                <a16:creationId xmlns:a16="http://schemas.microsoft.com/office/drawing/2014/main" id="{A2FBCD70-9A1D-4CC4-9DC1-6F0DA2D77EC1}"/>
              </a:ext>
            </a:extLst>
          </p:cNvPr>
          <p:cNvPicPr>
            <a:picLocks noChangeAspect="1" noChangeArrowheads="1"/>
          </p:cNvPicPr>
          <p:nvPr/>
        </p:nvPicPr>
        <p:blipFill>
          <a:blip r:embed="rId4"/>
          <a:srcRect/>
          <a:stretch/>
        </p:blipFill>
        <p:spPr bwMode="auto">
          <a:xfrm>
            <a:off x="110861" y="5637103"/>
            <a:ext cx="1163701" cy="116370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2B9F5C18-91E2-457B-9A07-9D8E0C49D33F}"/>
              </a:ext>
            </a:extLst>
          </p:cNvPr>
          <p:cNvPicPr>
            <a:picLocks noChangeAspect="1" noChangeArrowheads="1"/>
          </p:cNvPicPr>
          <p:nvPr/>
        </p:nvPicPr>
        <p:blipFill>
          <a:blip r:embed="rId5"/>
          <a:srcRect/>
          <a:stretch/>
        </p:blipFill>
        <p:spPr bwMode="auto">
          <a:xfrm>
            <a:off x="7576457" y="5805229"/>
            <a:ext cx="1509185" cy="102898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5408E8EB-23B3-4CDF-855A-0ABF2D86020F}"/>
              </a:ext>
            </a:extLst>
          </p:cNvPr>
          <p:cNvPicPr>
            <a:picLocks noChangeAspect="1" noChangeArrowheads="1"/>
          </p:cNvPicPr>
          <p:nvPr/>
        </p:nvPicPr>
        <p:blipFill>
          <a:blip r:embed="rId6"/>
          <a:srcRect/>
          <a:stretch/>
        </p:blipFill>
        <p:spPr bwMode="auto">
          <a:xfrm>
            <a:off x="390744" y="1487105"/>
            <a:ext cx="1751178" cy="175727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a:extLst>
              <a:ext uri="{FF2B5EF4-FFF2-40B4-BE49-F238E27FC236}">
                <a16:creationId xmlns:a16="http://schemas.microsoft.com/office/drawing/2014/main" id="{D4976AA0-BFBC-4DF6-95D8-6C2661ED30C5}"/>
              </a:ext>
            </a:extLst>
          </p:cNvPr>
          <p:cNvPicPr>
            <a:picLocks noChangeAspect="1" noChangeArrowheads="1"/>
          </p:cNvPicPr>
          <p:nvPr/>
        </p:nvPicPr>
        <p:blipFill>
          <a:blip r:embed="rId7"/>
          <a:srcRect/>
          <a:stretch/>
        </p:blipFill>
        <p:spPr bwMode="auto">
          <a:xfrm>
            <a:off x="634826" y="3463473"/>
            <a:ext cx="3644397" cy="243955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32CFB264-3216-48E1-BBFE-B8EC80337E08}"/>
              </a:ext>
            </a:extLst>
          </p:cNvPr>
          <p:cNvPicPr>
            <a:picLocks noChangeAspect="1" noChangeArrowheads="1"/>
          </p:cNvPicPr>
          <p:nvPr/>
        </p:nvPicPr>
        <p:blipFill>
          <a:blip r:embed="rId8"/>
          <a:srcRect/>
          <a:stretch/>
        </p:blipFill>
        <p:spPr bwMode="auto">
          <a:xfrm>
            <a:off x="2765593" y="1237387"/>
            <a:ext cx="1910486" cy="191048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extLst>
              <a:ext uri="{FF2B5EF4-FFF2-40B4-BE49-F238E27FC236}">
                <a16:creationId xmlns:a16="http://schemas.microsoft.com/office/drawing/2014/main" id="{F9DDF69A-594A-43D0-8165-89ABEBCA863C}"/>
              </a:ext>
            </a:extLst>
          </p:cNvPr>
          <p:cNvPicPr>
            <a:picLocks noChangeAspect="1" noChangeArrowheads="1"/>
          </p:cNvPicPr>
          <p:nvPr/>
        </p:nvPicPr>
        <p:blipFill>
          <a:blip r:embed="rId9"/>
          <a:srcRect/>
          <a:stretch/>
        </p:blipFill>
        <p:spPr bwMode="auto">
          <a:xfrm>
            <a:off x="4749388" y="1230307"/>
            <a:ext cx="1994651" cy="20007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FA7DBFB9-EADE-480A-84E2-EB8B28847BF7}"/>
              </a:ext>
            </a:extLst>
          </p:cNvPr>
          <p:cNvPicPr>
            <a:picLocks noChangeAspect="1" noChangeArrowheads="1"/>
          </p:cNvPicPr>
          <p:nvPr/>
        </p:nvPicPr>
        <p:blipFill>
          <a:blip r:embed="rId10"/>
          <a:srcRect/>
          <a:stretch/>
        </p:blipFill>
        <p:spPr bwMode="auto">
          <a:xfrm>
            <a:off x="7319473" y="1577025"/>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57944DE9-77BA-40D9-87CD-BB5887CD968A}"/>
              </a:ext>
            </a:extLst>
          </p:cNvPr>
          <p:cNvSpPr/>
          <p:nvPr/>
        </p:nvSpPr>
        <p:spPr>
          <a:xfrm>
            <a:off x="1514928" y="4778555"/>
            <a:ext cx="1724297" cy="51438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latin typeface="Comic Sans MS" panose="030F0702030302020204" pitchFamily="66" charset="0"/>
              </a:rPr>
              <a:t>Food</a:t>
            </a:r>
          </a:p>
        </p:txBody>
      </p:sp>
      <p:cxnSp>
        <p:nvCxnSpPr>
          <p:cNvPr id="33" name="Straight Arrow Connector 32">
            <a:extLst>
              <a:ext uri="{FF2B5EF4-FFF2-40B4-BE49-F238E27FC236}">
                <a16:creationId xmlns:a16="http://schemas.microsoft.com/office/drawing/2014/main" id="{DD1AD64D-880C-4F04-8F12-5A573057ABFF}"/>
              </a:ext>
            </a:extLst>
          </p:cNvPr>
          <p:cNvCxnSpPr/>
          <p:nvPr/>
        </p:nvCxnSpPr>
        <p:spPr>
          <a:xfrm>
            <a:off x="1907177" y="2192630"/>
            <a:ext cx="3839536" cy="2490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4E9C630-C107-4E73-BD5F-A65236A38E45}"/>
              </a:ext>
            </a:extLst>
          </p:cNvPr>
          <p:cNvCxnSpPr/>
          <p:nvPr/>
        </p:nvCxnSpPr>
        <p:spPr>
          <a:xfrm>
            <a:off x="6434110" y="3017258"/>
            <a:ext cx="703098" cy="1179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93F2DC6-8197-4F5A-B137-F77916831FF6}"/>
              </a:ext>
            </a:extLst>
          </p:cNvPr>
          <p:cNvCxnSpPr/>
          <p:nvPr/>
        </p:nvCxnSpPr>
        <p:spPr>
          <a:xfrm flipH="1">
            <a:off x="2745230" y="2495092"/>
            <a:ext cx="1267450" cy="16501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E0B6BAF-ED63-462F-B731-C0BADFEE78B3}"/>
              </a:ext>
            </a:extLst>
          </p:cNvPr>
          <p:cNvCxnSpPr/>
          <p:nvPr/>
        </p:nvCxnSpPr>
        <p:spPr>
          <a:xfrm flipH="1">
            <a:off x="3658355" y="2435715"/>
            <a:ext cx="3578468" cy="1761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13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1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Sight Word Review</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17F70496-11FD-446F-AA52-37F408430C81}"/>
              </a:ext>
            </a:extLst>
          </p:cNvPr>
          <p:cNvSpPr txBox="1"/>
          <p:nvPr/>
        </p:nvSpPr>
        <p:spPr>
          <a:xfrm>
            <a:off x="3849687" y="1330270"/>
            <a:ext cx="1441420" cy="769441"/>
          </a:xfrm>
          <a:prstGeom prst="rect">
            <a:avLst/>
          </a:prstGeom>
          <a:noFill/>
        </p:spPr>
        <p:txBody>
          <a:bodyPr wrap="none" rtlCol="0">
            <a:spAutoFit/>
          </a:bodyPr>
          <a:lstStyle/>
          <a:p>
            <a:r>
              <a:rPr lang="en-US" sz="4400" dirty="0">
                <a:latin typeface="Comic Sans MS" panose="030F0702030302020204" pitchFamily="66" charset="0"/>
              </a:rPr>
              <a:t>away</a:t>
            </a:r>
          </a:p>
        </p:txBody>
      </p:sp>
      <p:sp>
        <p:nvSpPr>
          <p:cNvPr id="5" name="TextBox 4">
            <a:extLst>
              <a:ext uri="{FF2B5EF4-FFF2-40B4-BE49-F238E27FC236}">
                <a16:creationId xmlns:a16="http://schemas.microsoft.com/office/drawing/2014/main" id="{DD109DF6-B24A-42C5-8B66-F6F2D19AF38A}"/>
              </a:ext>
            </a:extLst>
          </p:cNvPr>
          <p:cNvSpPr txBox="1"/>
          <p:nvPr/>
        </p:nvSpPr>
        <p:spPr>
          <a:xfrm>
            <a:off x="3849687" y="2763139"/>
            <a:ext cx="1888976" cy="769441"/>
          </a:xfrm>
          <a:prstGeom prst="rect">
            <a:avLst/>
          </a:prstGeom>
          <a:noFill/>
        </p:spPr>
        <p:txBody>
          <a:bodyPr wrap="square" rtlCol="0">
            <a:spAutoFit/>
          </a:bodyPr>
          <a:lstStyle/>
          <a:p>
            <a:r>
              <a:rPr lang="en-US" sz="4400" dirty="0">
                <a:latin typeface="Comic Sans MS" panose="030F0702030302020204" pitchFamily="66" charset="0"/>
              </a:rPr>
              <a:t>make</a:t>
            </a:r>
          </a:p>
        </p:txBody>
      </p:sp>
      <p:sp>
        <p:nvSpPr>
          <p:cNvPr id="10" name="TextBox 9">
            <a:extLst>
              <a:ext uri="{FF2B5EF4-FFF2-40B4-BE49-F238E27FC236}">
                <a16:creationId xmlns:a16="http://schemas.microsoft.com/office/drawing/2014/main" id="{A8FD2262-F020-4108-B882-E5DF4D7FC97F}"/>
              </a:ext>
            </a:extLst>
          </p:cNvPr>
          <p:cNvSpPr txBox="1"/>
          <p:nvPr/>
        </p:nvSpPr>
        <p:spPr>
          <a:xfrm>
            <a:off x="3849687" y="4055377"/>
            <a:ext cx="4572000" cy="769441"/>
          </a:xfrm>
          <a:prstGeom prst="rect">
            <a:avLst/>
          </a:prstGeom>
          <a:noFill/>
        </p:spPr>
        <p:txBody>
          <a:bodyPr wrap="square">
            <a:spAutoFit/>
          </a:bodyPr>
          <a:lstStyle/>
          <a:p>
            <a:r>
              <a:rPr lang="en-US" sz="4400" dirty="0">
                <a:latin typeface="Comic Sans MS" panose="030F0702030302020204" pitchFamily="66" charset="0"/>
              </a:rPr>
              <a:t>me</a:t>
            </a:r>
          </a:p>
        </p:txBody>
      </p:sp>
    </p:spTree>
    <p:extLst>
      <p:ext uri="{BB962C8B-B14F-4D97-AF65-F5344CB8AC3E}">
        <p14:creationId xmlns:p14="http://schemas.microsoft.com/office/powerpoint/2010/main" val="93837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Let’s Read!</a:t>
            </a:r>
            <a:br>
              <a:rPr lang="en-US" dirty="0">
                <a:latin typeface="Comic Sans MS" panose="030F0702030302020204" pitchFamily="66" charset="0"/>
              </a:rPr>
            </a:br>
            <a:endParaRPr lang="en-US" dirty="0">
              <a:latin typeface="Comic Sans MS" panose="030F0702030302020204" pitchFamily="66" charset="0"/>
            </a:endParaRPr>
          </a:p>
        </p:txBody>
      </p:sp>
      <p:sp>
        <p:nvSpPr>
          <p:cNvPr id="13" name="TextBox 12">
            <a:extLst>
              <a:ext uri="{FF2B5EF4-FFF2-40B4-BE49-F238E27FC236}">
                <a16:creationId xmlns:a16="http://schemas.microsoft.com/office/drawing/2014/main" id="{8BFA5623-30D7-4C7F-BE46-21D7F4EA1EE0}"/>
              </a:ext>
            </a:extLst>
          </p:cNvPr>
          <p:cNvSpPr txBox="1"/>
          <p:nvPr/>
        </p:nvSpPr>
        <p:spPr>
          <a:xfrm>
            <a:off x="5706975" y="5751510"/>
            <a:ext cx="242374" cy="369332"/>
          </a:xfrm>
          <a:prstGeom prst="rect">
            <a:avLst/>
          </a:prstGeom>
          <a:noFill/>
        </p:spPr>
        <p:txBody>
          <a:bodyPr wrap="none" rtlCol="0">
            <a:spAutoFit/>
          </a:bodyPr>
          <a:lstStyle/>
          <a:p>
            <a:r>
              <a:rPr lang="en-US" dirty="0">
                <a:latin typeface="Comic Sans MS" panose="030F0702030302020204" pitchFamily="66" charset="0"/>
              </a:rPr>
              <a:t>.</a:t>
            </a:r>
          </a:p>
        </p:txBody>
      </p:sp>
      <p:sp>
        <p:nvSpPr>
          <p:cNvPr id="6" name="TextBox 5">
            <a:extLst>
              <a:ext uri="{FF2B5EF4-FFF2-40B4-BE49-F238E27FC236}">
                <a16:creationId xmlns:a16="http://schemas.microsoft.com/office/drawing/2014/main" id="{664D6389-53CA-42D9-8F93-DB18538A2E5E}"/>
              </a:ext>
            </a:extLst>
          </p:cNvPr>
          <p:cNvSpPr txBox="1"/>
          <p:nvPr/>
        </p:nvSpPr>
        <p:spPr>
          <a:xfrm>
            <a:off x="2833168" y="1913048"/>
            <a:ext cx="3002745" cy="707886"/>
          </a:xfrm>
          <a:prstGeom prst="rect">
            <a:avLst/>
          </a:prstGeom>
          <a:noFill/>
        </p:spPr>
        <p:txBody>
          <a:bodyPr wrap="none" rtlCol="0">
            <a:spAutoFit/>
          </a:bodyPr>
          <a:lstStyle/>
          <a:p>
            <a:r>
              <a:rPr lang="en-US" sz="4000" dirty="0">
                <a:latin typeface="Comic Sans MS" panose="030F0702030302020204" pitchFamily="66" charset="0"/>
              </a:rPr>
              <a:t>I look </a:t>
            </a:r>
            <a:r>
              <a:rPr lang="en-US" sz="4000" u="sng" dirty="0">
                <a:latin typeface="Comic Sans MS" panose="030F0702030302020204" pitchFamily="66" charset="0"/>
              </a:rPr>
              <a:t>away</a:t>
            </a:r>
            <a:r>
              <a:rPr lang="en-US" sz="4000" dirty="0">
                <a:latin typeface="Comic Sans MS" panose="030F0702030302020204" pitchFamily="66" charset="0"/>
              </a:rPr>
              <a:t>.</a:t>
            </a:r>
          </a:p>
        </p:txBody>
      </p:sp>
      <p:pic>
        <p:nvPicPr>
          <p:cNvPr id="6148" name="Picture 4">
            <a:extLst>
              <a:ext uri="{FF2B5EF4-FFF2-40B4-BE49-F238E27FC236}">
                <a16:creationId xmlns:a16="http://schemas.microsoft.com/office/drawing/2014/main" id="{FCE2A3DC-210F-4E9B-A894-5BF892E37529}"/>
              </a:ext>
            </a:extLst>
          </p:cNvPr>
          <p:cNvPicPr>
            <a:picLocks noChangeAspect="1" noChangeArrowheads="1"/>
          </p:cNvPicPr>
          <p:nvPr/>
        </p:nvPicPr>
        <p:blipFill>
          <a:blip r:embed="rId3"/>
          <a:srcRect/>
          <a:stretch/>
        </p:blipFill>
        <p:spPr bwMode="auto">
          <a:xfrm>
            <a:off x="2392044" y="3175338"/>
            <a:ext cx="4033157" cy="2911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216C16-63AD-406A-B54D-45749C46F43F}"/>
              </a:ext>
            </a:extLst>
          </p:cNvPr>
          <p:cNvSpPr txBox="1"/>
          <p:nvPr/>
        </p:nvSpPr>
        <p:spPr>
          <a:xfrm>
            <a:off x="1751356" y="2772579"/>
            <a:ext cx="5641288" cy="707886"/>
          </a:xfrm>
          <a:prstGeom prst="rect">
            <a:avLst/>
          </a:prstGeom>
          <a:noFill/>
        </p:spPr>
        <p:txBody>
          <a:bodyPr wrap="none" rtlCol="0">
            <a:spAutoFit/>
          </a:bodyPr>
          <a:lstStyle/>
          <a:p>
            <a:r>
              <a:rPr lang="en-US" sz="4000" dirty="0">
                <a:latin typeface="Comic Sans MS" panose="030F0702030302020204" pitchFamily="66" charset="0"/>
              </a:rPr>
              <a:t>I can </a:t>
            </a:r>
            <a:r>
              <a:rPr lang="en-US" sz="4000" u="sng" dirty="0">
                <a:latin typeface="Comic Sans MS" panose="030F0702030302020204" pitchFamily="66" charset="0"/>
              </a:rPr>
              <a:t>make</a:t>
            </a:r>
            <a:r>
              <a:rPr lang="en-US" sz="4000" dirty="0">
                <a:latin typeface="Comic Sans MS" panose="030F0702030302020204" pitchFamily="66" charset="0"/>
              </a:rPr>
              <a:t> a              . </a:t>
            </a:r>
          </a:p>
        </p:txBody>
      </p:sp>
      <p:pic>
        <p:nvPicPr>
          <p:cNvPr id="6150" name="Picture 6">
            <a:extLst>
              <a:ext uri="{FF2B5EF4-FFF2-40B4-BE49-F238E27FC236}">
                <a16:creationId xmlns:a16="http://schemas.microsoft.com/office/drawing/2014/main" id="{7A830326-CCE6-4542-B030-308E9EBBDDE3}"/>
              </a:ext>
            </a:extLst>
          </p:cNvPr>
          <p:cNvPicPr>
            <a:picLocks noChangeAspect="1" noChangeArrowheads="1"/>
          </p:cNvPicPr>
          <p:nvPr/>
        </p:nvPicPr>
        <p:blipFill>
          <a:blip r:embed="rId4"/>
          <a:srcRect/>
          <a:stretch/>
        </p:blipFill>
        <p:spPr bwMode="auto">
          <a:xfrm>
            <a:off x="5319433" y="2620933"/>
            <a:ext cx="1143000" cy="859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33804F-535E-4350-A7F9-3B8C6060397D}"/>
              </a:ext>
            </a:extLst>
          </p:cNvPr>
          <p:cNvSpPr txBox="1"/>
          <p:nvPr/>
        </p:nvSpPr>
        <p:spPr>
          <a:xfrm>
            <a:off x="5196154" y="3436308"/>
            <a:ext cx="1279517" cy="553998"/>
          </a:xfrm>
          <a:prstGeom prst="rect">
            <a:avLst/>
          </a:prstGeom>
          <a:noFill/>
        </p:spPr>
        <p:txBody>
          <a:bodyPr wrap="square" rtlCol="0">
            <a:spAutoFit/>
          </a:bodyPr>
          <a:lstStyle/>
          <a:p>
            <a:r>
              <a:rPr lang="en-US" sz="3000" dirty="0">
                <a:latin typeface="Comic Sans MS" panose="030F0702030302020204" pitchFamily="66" charset="0"/>
              </a:rPr>
              <a:t>(cake)</a:t>
            </a:r>
          </a:p>
        </p:txBody>
      </p:sp>
    </p:spTree>
    <p:extLst>
      <p:ext uri="{BB962C8B-B14F-4D97-AF65-F5344CB8AC3E}">
        <p14:creationId xmlns:p14="http://schemas.microsoft.com/office/powerpoint/2010/main" val="19839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2095638" y="555365"/>
            <a:ext cx="4952723" cy="685465"/>
          </a:xfrm>
        </p:spPr>
        <p:txBody>
          <a:bodyPr>
            <a:normAutofit fontScale="90000"/>
          </a:bodyPr>
          <a:lstStyle/>
          <a:p>
            <a:r>
              <a:rPr lang="en-US" u="sng" dirty="0">
                <a:latin typeface="Comic Sans MS" panose="030F0702030302020204" pitchFamily="66" charset="0"/>
              </a:rPr>
              <a:t>Balloon Animals</a:t>
            </a:r>
            <a:br>
              <a:rPr lang="en-US" dirty="0">
                <a:latin typeface="Comic Sans MS" panose="030F0702030302020204" pitchFamily="66" charset="0"/>
              </a:rPr>
            </a:br>
            <a:endParaRPr lang="en-US" dirty="0">
              <a:latin typeface="Comic Sans MS" panose="030F0702030302020204" pitchFamily="66" charset="0"/>
            </a:endParaRPr>
          </a:p>
        </p:txBody>
      </p:sp>
      <p:pic>
        <p:nvPicPr>
          <p:cNvPr id="7172" name="Picture 4">
            <a:extLst>
              <a:ext uri="{FF2B5EF4-FFF2-40B4-BE49-F238E27FC236}">
                <a16:creationId xmlns:a16="http://schemas.microsoft.com/office/drawing/2014/main" id="{F1B6BFFD-16EE-4541-A83E-F356B2F6F7BB}"/>
              </a:ext>
            </a:extLst>
          </p:cNvPr>
          <p:cNvPicPr>
            <a:picLocks noChangeAspect="1" noChangeArrowheads="1"/>
          </p:cNvPicPr>
          <p:nvPr/>
        </p:nvPicPr>
        <p:blipFill>
          <a:blip r:embed="rId3"/>
          <a:srcRect/>
          <a:stretch/>
        </p:blipFill>
        <p:spPr bwMode="auto">
          <a:xfrm>
            <a:off x="5217125" y="2428645"/>
            <a:ext cx="2671061" cy="26591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8E6FA03-5A0E-477F-9226-83B9891D1B1D}"/>
              </a:ext>
            </a:extLst>
          </p:cNvPr>
          <p:cNvPicPr>
            <a:picLocks noChangeAspect="1" noChangeArrowheads="1"/>
          </p:cNvPicPr>
          <p:nvPr/>
        </p:nvPicPr>
        <p:blipFill>
          <a:blip r:embed="rId4"/>
          <a:srcRect/>
          <a:stretch/>
        </p:blipFill>
        <p:spPr bwMode="auto">
          <a:xfrm>
            <a:off x="287195"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15741</TotalTime>
  <Words>2231</Words>
  <Application>Microsoft Office PowerPoint</Application>
  <PresentationFormat>On-screen Show (4:3)</PresentationFormat>
  <Paragraphs>200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Letter of the Week</vt:lpstr>
      <vt:lpstr>Dd </vt:lpstr>
      <vt:lpstr>PowerPoint Presentation</vt:lpstr>
      <vt:lpstr>Sorting </vt:lpstr>
      <vt:lpstr>Super Sorters! </vt:lpstr>
      <vt:lpstr>Sort With Me! </vt:lpstr>
      <vt:lpstr>Sight Word Review </vt:lpstr>
      <vt:lpstr>Let’s Read! </vt:lpstr>
      <vt:lpstr>Balloon Animals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357</cp:revision>
  <cp:lastPrinted>2021-07-02T00:36:03Z</cp:lastPrinted>
  <dcterms:created xsi:type="dcterms:W3CDTF">2012-04-20T18:25:02Z</dcterms:created>
  <dcterms:modified xsi:type="dcterms:W3CDTF">2021-08-11T21:40:42Z</dcterms:modified>
</cp:coreProperties>
</file>