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344" r:id="rId2"/>
    <p:sldId id="345" r:id="rId3"/>
    <p:sldId id="353" r:id="rId4"/>
    <p:sldId id="348" r:id="rId5"/>
    <p:sldId id="347" r:id="rId6"/>
    <p:sldId id="349" r:id="rId7"/>
    <p:sldId id="354" r:id="rId8"/>
    <p:sldId id="355" r:id="rId9"/>
    <p:sldId id="351" r:id="rId10"/>
    <p:sldId id="352" r:id="rId11"/>
  </p:sldIdLst>
  <p:sldSz cx="9144000" cy="6858000" type="screen4x3"/>
  <p:notesSz cx="6858000" cy="9144000"/>
  <p:custDataLst>
    <p:tags r:id="rId13"/>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erri Whalen" initials="TW" lastIdx="2" clrIdx="0">
    <p:extLst>
      <p:ext uri="{19B8F6BF-5375-455C-9EA6-DF929625EA0E}">
        <p15:presenceInfo xmlns:p15="http://schemas.microsoft.com/office/powerpoint/2012/main" userId="S::twhalen@accelerate-academy.net::75a90bc9-9581-4a2a-8289-5fbb35d1163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0093"/>
    <a:srgbClr val="283B80"/>
    <a:srgbClr val="3B7ABE"/>
    <a:srgbClr val="182C6F"/>
    <a:srgbClr val="FCFCFC"/>
    <a:srgbClr val="003399"/>
    <a:srgbClr val="000064"/>
    <a:srgbClr val="FF9627"/>
    <a:srgbClr val="9D6D5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509" autoAdjust="0"/>
    <p:restoredTop sz="48980" autoAdjust="0"/>
  </p:normalViewPr>
  <p:slideViewPr>
    <p:cSldViewPr snapToGrid="0" snapToObjects="1">
      <p:cViewPr varScale="1">
        <p:scale>
          <a:sx n="56" d="100"/>
          <a:sy n="56" d="100"/>
        </p:scale>
        <p:origin x="3324"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55" d="100"/>
          <a:sy n="55" d="100"/>
        </p:scale>
        <p:origin x="2880"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A8D203-957B-4E0D-BFEF-AC11BFDF7A2F}" type="datetimeFigureOut">
              <a:rPr lang="en-US" smtClean="0"/>
              <a:t>8/11/2021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813B794-5A4F-4F47-9EB8-2D6C2FE8DF19}" type="slidenum">
              <a:rPr lang="en-US" smtClean="0"/>
              <a:t>‹#›</a:t>
            </a:fld>
            <a:endParaRPr lang="en-US"/>
          </a:p>
        </p:txBody>
      </p:sp>
    </p:spTree>
    <p:extLst>
      <p:ext uri="{BB962C8B-B14F-4D97-AF65-F5344CB8AC3E}">
        <p14:creationId xmlns:p14="http://schemas.microsoft.com/office/powerpoint/2010/main" val="6886669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Tell the student that we are going to review the letter </a:t>
            </a:r>
            <a:r>
              <a:rPr lang="en-US" dirty="0" err="1"/>
              <a:t>Ee</a:t>
            </a:r>
            <a:r>
              <a:rPr lang="en-US" dirty="0"/>
              <a:t>, talk about plural words, review our sight words from this week and complete a story retell for </a:t>
            </a:r>
            <a:r>
              <a:rPr lang="en-US" u="sng" dirty="0"/>
              <a:t>E at the Museum.</a:t>
            </a:r>
          </a:p>
          <a:p>
            <a:endParaRPr lang="en-US" u="sng" dirty="0"/>
          </a:p>
          <a:p>
            <a:r>
              <a:rPr lang="en-US" u="none" dirty="0"/>
              <a:t>Click to go to the next slide.</a:t>
            </a:r>
          </a:p>
        </p:txBody>
      </p:sp>
      <p:sp>
        <p:nvSpPr>
          <p:cNvPr id="4" name="Slide Number Placeholder 3"/>
          <p:cNvSpPr>
            <a:spLocks noGrp="1"/>
          </p:cNvSpPr>
          <p:nvPr>
            <p:ph type="sldNum" sz="quarter" idx="5"/>
          </p:nvPr>
        </p:nvSpPr>
        <p:spPr/>
        <p:txBody>
          <a:bodyPr/>
          <a:lstStyle/>
          <a:p>
            <a:fld id="{1813B794-5A4F-4F47-9EB8-2D6C2FE8DF19}" type="slidenum">
              <a:rPr lang="en-US" smtClean="0"/>
              <a:t>1</a:t>
            </a:fld>
            <a:endParaRPr lang="en-US"/>
          </a:p>
        </p:txBody>
      </p:sp>
    </p:spTree>
    <p:extLst>
      <p:ext uri="{BB962C8B-B14F-4D97-AF65-F5344CB8AC3E}">
        <p14:creationId xmlns:p14="http://schemas.microsoft.com/office/powerpoint/2010/main" val="2549732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Ask – “Do you have any questions about anything that you learned in this lesson?”</a:t>
            </a:r>
          </a:p>
          <a:p>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10</a:t>
            </a:fld>
            <a:endParaRPr lang="en-US"/>
          </a:p>
        </p:txBody>
      </p:sp>
    </p:spTree>
    <p:extLst>
      <p:ext uri="{BB962C8B-B14F-4D97-AF65-F5344CB8AC3E}">
        <p14:creationId xmlns:p14="http://schemas.microsoft.com/office/powerpoint/2010/main" val="41615367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“Today, we are going to talk about the letter E”.</a:t>
            </a:r>
          </a:p>
          <a:p>
            <a:r>
              <a:rPr lang="en-US" dirty="0"/>
              <a:t>(Point to the uppercase E.)  “Uppercase E.”  (Student repeats.)</a:t>
            </a:r>
          </a:p>
          <a:p>
            <a:r>
              <a:rPr lang="en-US" dirty="0"/>
              <a:t>(Point to the lowercase e.)  “Lowercase e.”  (Student repeats.)</a:t>
            </a:r>
          </a:p>
          <a:p>
            <a:endParaRPr lang="en-US" dirty="0"/>
          </a:p>
          <a:p>
            <a:r>
              <a:rPr lang="en-US" dirty="0"/>
              <a:t>“Do you remember what sound the letter e makes?” (Teacher will model making the short e sound and have the student repeat short e sound: /e/ like in </a:t>
            </a:r>
            <a:r>
              <a:rPr lang="en-US" u="sng" dirty="0"/>
              <a:t>elephant: </a:t>
            </a:r>
            <a:r>
              <a:rPr lang="en-US" u="none" dirty="0"/>
              <a:t>/e/, /e/, /e/.)  </a:t>
            </a:r>
          </a:p>
          <a:p>
            <a:endParaRPr lang="en-US" u="none" dirty="0"/>
          </a:p>
          <a:p>
            <a:r>
              <a:rPr lang="en-US" u="none" dirty="0"/>
              <a:t>Teacher: “Let’s look at some pictures that begin with the short e sound.”</a:t>
            </a:r>
          </a:p>
          <a:p>
            <a:endParaRPr lang="en-US" dirty="0"/>
          </a:p>
          <a:p>
            <a:r>
              <a:rPr lang="en-US" dirty="0"/>
              <a:t>Click to show the egg– When it appears on the screen, ask, “What do you see?” When student responds “egg,” applaud his/her answer.  If student does not respond correctly, teacher will tell student that it is an egg.  Click to show the word egg.</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Click to show the next image - eggplant– When it appears on the screen, ask, “What do you see?” If student responds “eggplant,” applaud his/her answer.  If student does not respond correctly, teacher will tell student that it is an eggplant.  Click to show the word eggplant.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Click to show the third and final image – elevator - When it appears on the screen, ask, “What do you see?” If student responds “elevator,” applaud his/her answer.  If student does not respond correctly, teacher will tell student that it is an elevator.  Click to show the word elevator.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Click to go to the next slide.</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2</a:t>
            </a:fld>
            <a:endParaRPr lang="en-US"/>
          </a:p>
        </p:txBody>
      </p:sp>
    </p:spTree>
    <p:extLst>
      <p:ext uri="{BB962C8B-B14F-4D97-AF65-F5344CB8AC3E}">
        <p14:creationId xmlns:p14="http://schemas.microsoft.com/office/powerpoint/2010/main" val="9045381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Ask the student– “What letters do you see?”  If student says </a:t>
            </a:r>
            <a:r>
              <a:rPr lang="en-US" dirty="0" err="1"/>
              <a:t>Ee</a:t>
            </a:r>
            <a:r>
              <a:rPr lang="en-US" dirty="0"/>
              <a:t>, applaud his/her answer.  If student is unsure, assist him/her by saying “uppercase E” and “lowercase e.”  (Student should repeat teacher.)</a:t>
            </a:r>
          </a:p>
          <a:p>
            <a:endParaRPr lang="en-US" dirty="0"/>
          </a:p>
          <a:p>
            <a:r>
              <a:rPr lang="en-US" dirty="0"/>
              <a:t>Teacher: “Now, let’s look at the pictures.”  (elephant, exit, sun and elbow.)  </a:t>
            </a:r>
          </a:p>
          <a:p>
            <a:endParaRPr lang="en-US" dirty="0"/>
          </a:p>
          <a:p>
            <a:r>
              <a:rPr lang="en-US" b="0" dirty="0"/>
              <a:t>Click to show the elephant.  Ask: “What is this?” (Elephant.) Click to show the word elephant.</a:t>
            </a:r>
          </a:p>
          <a:p>
            <a:r>
              <a:rPr lang="en-US" b="0" dirty="0"/>
              <a:t>Click to show the exit sign.  Ask” What is this?” (Exit.) Click to show the word exit.</a:t>
            </a:r>
          </a:p>
          <a:p>
            <a:r>
              <a:rPr lang="en-US" b="0" dirty="0"/>
              <a:t>Click to show the sun.  Ask: “What is this?” (Sun.) Click to show the word sun.</a:t>
            </a:r>
          </a:p>
          <a:p>
            <a:r>
              <a:rPr lang="en-US" b="0" dirty="0"/>
              <a:t>Click to show the elbow.  Ask: “What is this?” (Elbow.) Click to show the word elbow.</a:t>
            </a:r>
          </a:p>
          <a:p>
            <a:endParaRPr lang="en-US" dirty="0"/>
          </a:p>
          <a:p>
            <a:r>
              <a:rPr lang="en-US" dirty="0"/>
              <a:t>After identifying the pictures (elephant, exit, sun and elbow,) ask:</a:t>
            </a:r>
          </a:p>
          <a:p>
            <a:endParaRPr lang="en-US" dirty="0"/>
          </a:p>
          <a:p>
            <a:r>
              <a:rPr lang="en-US" dirty="0"/>
              <a:t>Teacher: “What pictures begin with the letter e?” (Elephant, exit and elbow begin with the letter e.  Sun does not begin with the letter e.)  Click to take the sun off of the slide.</a:t>
            </a:r>
          </a:p>
          <a:p>
            <a:endParaRPr lang="en-US" dirty="0"/>
          </a:p>
          <a:p>
            <a:r>
              <a:rPr lang="en-US" dirty="0"/>
              <a:t>Teacher will applaud efforts of student.  </a:t>
            </a:r>
          </a:p>
          <a:p>
            <a:endParaRPr lang="en-US" dirty="0"/>
          </a:p>
          <a:p>
            <a:r>
              <a:rPr lang="en-US" dirty="0"/>
              <a:t>If student is struggling to name the pictures that begin with e, teacher will assist by saying each picture name and asking if it begins with /e/:</a:t>
            </a:r>
          </a:p>
          <a:p>
            <a:r>
              <a:rPr lang="en-US" dirty="0"/>
              <a:t> - “Elephant – Does it begin with /e/?”  (Yes.)</a:t>
            </a:r>
          </a:p>
          <a:p>
            <a:r>
              <a:rPr lang="en-US" dirty="0"/>
              <a:t> - “Exit– Does it begin with /e/?”   (Yes.)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 “Sun – Does it begin with /e/?” (No.)</a:t>
            </a:r>
          </a:p>
          <a:p>
            <a:r>
              <a:rPr lang="en-US" dirty="0"/>
              <a:t> - “Elbow– Does it begin with /e/?” (Yes.)</a:t>
            </a:r>
          </a:p>
          <a:p>
            <a:endParaRPr lang="en-US" dirty="0"/>
          </a:p>
          <a:p>
            <a:r>
              <a:rPr lang="en-US" dirty="0"/>
              <a:t>Click to go to the next slide.</a:t>
            </a:r>
          </a:p>
          <a:p>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3</a:t>
            </a:fld>
            <a:endParaRPr lang="en-US"/>
          </a:p>
        </p:txBody>
      </p:sp>
    </p:spTree>
    <p:extLst>
      <p:ext uri="{BB962C8B-B14F-4D97-AF65-F5344CB8AC3E}">
        <p14:creationId xmlns:p14="http://schemas.microsoft.com/office/powerpoint/2010/main" val="2791603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b="1" dirty="0">
                <a:effectLst/>
                <a:latin typeface="Comic Sans MS" panose="030F0702030302020204" pitchFamily="66" charset="0"/>
                <a:ea typeface="Calibri" panose="020F0502020204030204" pitchFamily="34" charset="0"/>
                <a:cs typeface="Calibri" panose="020F0502020204030204" pitchFamily="34" charset="0"/>
              </a:rPr>
              <a:t>Notes to Teacher:</a:t>
            </a:r>
            <a:r>
              <a:rPr lang="en-US" sz="1800" dirty="0">
                <a:effectLst/>
                <a:latin typeface="Comic Sans MS" panose="030F0702030302020204" pitchFamily="66" charset="0"/>
                <a:ea typeface="Calibri" panose="020F0502020204030204" pitchFamily="34" charset="0"/>
                <a:cs typeface="Times New Roman" panose="02020603050405020304" pitchFamily="18" charset="0"/>
              </a:rPr>
              <a:t> </a:t>
            </a:r>
          </a:p>
          <a:p>
            <a:pPr marL="0" marR="0">
              <a:lnSpc>
                <a:spcPct val="115000"/>
              </a:lnSpc>
              <a:spcBef>
                <a:spcPts val="0"/>
              </a:spcBef>
              <a:spcAft>
                <a:spcPts val="1000"/>
              </a:spcAft>
            </a:pPr>
            <a:endParaRPr lang="en-US" sz="1800" dirty="0">
              <a:effectLst/>
              <a:latin typeface="Comic Sans MS" panose="030F0702030302020204" pitchFamily="66"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Click to bring the elephant to the slide.  Ask: “What do you see?”  (I see an elephant.)</a:t>
            </a:r>
          </a:p>
          <a:p>
            <a:pPr marL="0" marR="0">
              <a:lnSpc>
                <a:spcPct val="115000"/>
              </a:lnSpc>
              <a:spcBef>
                <a:spcPts val="0"/>
              </a:spcBef>
              <a:spcAft>
                <a:spcPts val="1000"/>
              </a:spcAft>
            </a:pPr>
            <a:endParaRPr lang="en-US" sz="1800" dirty="0">
              <a:effectLst/>
              <a:latin typeface="Comic Sans MS" panose="030F0702030302020204" pitchFamily="66"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1000"/>
              </a:spcAft>
              <a:buClrTx/>
              <a:buSzTx/>
              <a:buFontTx/>
              <a:buNone/>
              <a:tabLst/>
              <a:defRPr/>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Click to bring the elephants to the slide.  Ask: “What do you see now?”  (I see two elephants.)</a:t>
            </a: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Click to bring up the word ‘elephants.’</a:t>
            </a:r>
          </a:p>
          <a:p>
            <a:pPr marL="0" marR="0" lvl="0" indent="0" algn="l" defTabSz="914400" rtl="0" eaLnBrk="1" fontAlgn="auto" latinLnBrk="0" hangingPunct="1">
              <a:lnSpc>
                <a:spcPct val="115000"/>
              </a:lnSpc>
              <a:spcBef>
                <a:spcPts val="0"/>
              </a:spcBef>
              <a:spcAft>
                <a:spcPts val="1000"/>
              </a:spcAft>
              <a:buClrTx/>
              <a:buSzTx/>
              <a:buFontTx/>
              <a:buNone/>
              <a:tabLst/>
              <a:defRPr/>
            </a:pPr>
            <a:endParaRPr lang="en-US" sz="1800" dirty="0">
              <a:effectLst/>
              <a:latin typeface="Comic Sans MS" panose="030F0702030302020204" pitchFamily="66"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Teacher: “Today, we are going to talk about plurals.  Plural means more than one.  Under each picture, you will see a  word.” </a:t>
            </a:r>
          </a:p>
          <a:p>
            <a:pPr marL="0" marR="0">
              <a:lnSpc>
                <a:spcPct val="115000"/>
              </a:lnSpc>
              <a:spcBef>
                <a:spcPts val="0"/>
              </a:spcBef>
              <a:spcAft>
                <a:spcPts val="1000"/>
              </a:spcAft>
            </a:pPr>
            <a:endParaRPr lang="en-US" sz="1800" dirty="0">
              <a:effectLst/>
              <a:latin typeface="Comic Sans MS" panose="030F0702030302020204" pitchFamily="66"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1000"/>
              </a:spcAft>
              <a:buClrTx/>
              <a:buSzTx/>
              <a:buFontTx/>
              <a:buNone/>
              <a:tabLst/>
              <a:defRPr/>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Point out the two words: elephant and elephants.</a:t>
            </a:r>
          </a:p>
          <a:p>
            <a:pPr marL="0" marR="0" lvl="0" indent="0" algn="l" defTabSz="914400" rtl="0" eaLnBrk="1" fontAlgn="auto" latinLnBrk="0" hangingPunct="1">
              <a:lnSpc>
                <a:spcPct val="115000"/>
              </a:lnSpc>
              <a:spcBef>
                <a:spcPts val="0"/>
              </a:spcBef>
              <a:spcAft>
                <a:spcPts val="1000"/>
              </a:spcAft>
              <a:buClrTx/>
              <a:buSzTx/>
              <a:buFontTx/>
              <a:buNone/>
              <a:tabLst/>
              <a:defRPr/>
            </a:pPr>
            <a:endParaRPr lang="en-US" sz="1800" dirty="0">
              <a:effectLst/>
              <a:latin typeface="Comic Sans MS" panose="030F0702030302020204" pitchFamily="66"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1000"/>
              </a:spcAft>
              <a:buClrTx/>
              <a:buSzTx/>
              <a:buFontTx/>
              <a:buNone/>
              <a:tabLst/>
              <a:defRPr/>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“Since there is more than one elephant in the 2</a:t>
            </a:r>
            <a:r>
              <a:rPr lang="en-US" sz="1800" baseline="30000" dirty="0">
                <a:effectLst/>
                <a:latin typeface="Comic Sans MS" panose="030F0702030302020204" pitchFamily="66" charset="0"/>
                <a:ea typeface="Calibri" panose="020F0502020204030204" pitchFamily="34" charset="0"/>
                <a:cs typeface="Times New Roman" panose="02020603050405020304" pitchFamily="18" charset="0"/>
              </a:rPr>
              <a:t>nd</a:t>
            </a:r>
            <a:r>
              <a:rPr lang="en-US" sz="1800" dirty="0">
                <a:effectLst/>
                <a:latin typeface="Comic Sans MS" panose="030F0702030302020204" pitchFamily="66" charset="0"/>
                <a:ea typeface="Calibri" panose="020F0502020204030204" pitchFamily="34" charset="0"/>
                <a:cs typeface="Times New Roman" panose="02020603050405020304" pitchFamily="18" charset="0"/>
              </a:rPr>
              <a:t> group, the word ‘elephant’ has an ‘s’ on the word to show me that this word is plural.”</a:t>
            </a:r>
          </a:p>
          <a:p>
            <a:pPr marL="0" marR="0" lvl="0" indent="0" algn="l" defTabSz="914400" rtl="0" eaLnBrk="1" fontAlgn="auto" latinLnBrk="0" hangingPunct="1">
              <a:lnSpc>
                <a:spcPct val="115000"/>
              </a:lnSpc>
              <a:spcBef>
                <a:spcPts val="0"/>
              </a:spcBef>
              <a:spcAft>
                <a:spcPts val="1000"/>
              </a:spcAft>
              <a:buClrTx/>
              <a:buSzTx/>
              <a:buFontTx/>
              <a:buNone/>
              <a:tabLst/>
              <a:defRPr/>
            </a:pPr>
            <a:endParaRPr lang="en-US" sz="1800" dirty="0">
              <a:effectLst/>
              <a:latin typeface="Comic Sans MS" panose="030F0702030302020204" pitchFamily="66"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1000"/>
              </a:spcAft>
              <a:buClrTx/>
              <a:buSzTx/>
              <a:buFontTx/>
              <a:buNone/>
              <a:tabLst/>
              <a:defRPr/>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Click to go to the next slide.   </a:t>
            </a:r>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4</a:t>
            </a:fld>
            <a:endParaRPr lang="en-US"/>
          </a:p>
        </p:txBody>
      </p:sp>
    </p:spTree>
    <p:extLst>
      <p:ext uri="{BB962C8B-B14F-4D97-AF65-F5344CB8AC3E}">
        <p14:creationId xmlns:p14="http://schemas.microsoft.com/office/powerpoint/2010/main" val="3238225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Click to bring the first image to the slide.   Teacher: “What do you see?” (I see one blue pencil.)</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Click to bring the second image to the slide.   Teacher: “What do you see?” (I see colored pencils.  Student may say: I see four pencils.)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Ask the student to look at the pictures.  Ask: “Which group shows one pencil?”  (The first group has one pencil.)  Click to make the word ‘pencil’ appear.</a:t>
            </a:r>
          </a:p>
          <a:p>
            <a:pPr marL="0" marR="0">
              <a:lnSpc>
                <a:spcPct val="115000"/>
              </a:lnSpc>
              <a:spcBef>
                <a:spcPts val="0"/>
              </a:spcBef>
              <a:spcAft>
                <a:spcPts val="1000"/>
              </a:spcAft>
            </a:pPr>
            <a:endParaRPr lang="en-US" sz="1800" dirty="0">
              <a:effectLst/>
              <a:latin typeface="Comic Sans MS" panose="030F0702030302020204" pitchFamily="66"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Ask: “Which group shows more than one pencil?” (The second group shows more than one pencil.)</a:t>
            </a: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Ask: “If the first group shows me a pencil, what word will go under the second group?” (Student should say ‘pencil</a:t>
            </a:r>
            <a:r>
              <a:rPr lang="en-US" sz="1800" u="sng" dirty="0">
                <a:effectLst/>
                <a:latin typeface="Comic Sans MS" panose="030F0702030302020204" pitchFamily="66" charset="0"/>
                <a:ea typeface="Calibri" panose="020F0502020204030204" pitchFamily="34" charset="0"/>
                <a:cs typeface="Times New Roman" panose="02020603050405020304" pitchFamily="18" charset="0"/>
              </a:rPr>
              <a:t>s</a:t>
            </a:r>
            <a:r>
              <a:rPr lang="en-US" sz="1800" dirty="0">
                <a:effectLst/>
                <a:latin typeface="Comic Sans MS" panose="030F0702030302020204" pitchFamily="66" charset="0"/>
                <a:ea typeface="Calibri" panose="020F0502020204030204" pitchFamily="34" charset="0"/>
                <a:cs typeface="Times New Roman" panose="02020603050405020304" pitchFamily="18" charset="0"/>
              </a:rPr>
              <a:t>.’) Click to show the word pencils.</a:t>
            </a:r>
          </a:p>
          <a:p>
            <a:pPr marL="0" marR="0">
              <a:lnSpc>
                <a:spcPct val="115000"/>
              </a:lnSpc>
              <a:spcBef>
                <a:spcPts val="0"/>
              </a:spcBef>
              <a:spcAft>
                <a:spcPts val="1000"/>
              </a:spcAft>
            </a:pPr>
            <a:endParaRPr lang="en-US" sz="1800" dirty="0">
              <a:effectLst/>
              <a:latin typeface="Comic Sans MS" panose="030F0702030302020204" pitchFamily="66"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1000"/>
              </a:spcAft>
              <a:buClrTx/>
              <a:buSzTx/>
              <a:buFontTx/>
              <a:buNone/>
              <a:tabLst/>
              <a:defRPr/>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Point out the two words: pencil and pencils.</a:t>
            </a:r>
          </a:p>
          <a:p>
            <a:pPr marL="0" marR="0" lvl="0" indent="0" algn="l" defTabSz="914400" rtl="0" eaLnBrk="1" fontAlgn="auto" latinLnBrk="0" hangingPunct="1">
              <a:lnSpc>
                <a:spcPct val="115000"/>
              </a:lnSpc>
              <a:spcBef>
                <a:spcPts val="0"/>
              </a:spcBef>
              <a:spcAft>
                <a:spcPts val="1000"/>
              </a:spcAft>
              <a:buClrTx/>
              <a:buSzTx/>
              <a:buFontTx/>
              <a:buNone/>
              <a:tabLst/>
              <a:defRPr/>
            </a:pPr>
            <a:endParaRPr lang="en-US" sz="1800" dirty="0">
              <a:effectLst/>
              <a:latin typeface="Comic Sans MS" panose="030F0702030302020204" pitchFamily="66"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1000"/>
              </a:spcAft>
              <a:buClrTx/>
              <a:buSzTx/>
              <a:buFontTx/>
              <a:buNone/>
              <a:tabLst/>
              <a:defRPr/>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“Since there is more than one pencil in the 2</a:t>
            </a:r>
            <a:r>
              <a:rPr lang="en-US" sz="1800" baseline="30000" dirty="0">
                <a:effectLst/>
                <a:latin typeface="Comic Sans MS" panose="030F0702030302020204" pitchFamily="66" charset="0"/>
                <a:ea typeface="Calibri" panose="020F0502020204030204" pitchFamily="34" charset="0"/>
                <a:cs typeface="Times New Roman" panose="02020603050405020304" pitchFamily="18" charset="0"/>
              </a:rPr>
              <a:t>nd</a:t>
            </a:r>
            <a:r>
              <a:rPr lang="en-US" sz="1800" dirty="0">
                <a:effectLst/>
                <a:latin typeface="Comic Sans MS" panose="030F0702030302020204" pitchFamily="66" charset="0"/>
                <a:ea typeface="Calibri" panose="020F0502020204030204" pitchFamily="34" charset="0"/>
                <a:cs typeface="Times New Roman" panose="02020603050405020304" pitchFamily="18" charset="0"/>
              </a:rPr>
              <a:t> group, the word ‘pencil’ has an ‘s’ on the word to show me that this word is plural.”</a:t>
            </a:r>
          </a:p>
          <a:p>
            <a:pPr marL="0" marR="0" lvl="0" indent="0" algn="l" defTabSz="914400" rtl="0" eaLnBrk="1" fontAlgn="auto" latinLnBrk="0" hangingPunct="1">
              <a:lnSpc>
                <a:spcPct val="115000"/>
              </a:lnSpc>
              <a:spcBef>
                <a:spcPts val="0"/>
              </a:spcBef>
              <a:spcAft>
                <a:spcPts val="1000"/>
              </a:spcAft>
              <a:buClrTx/>
              <a:buSzTx/>
              <a:buFontTx/>
              <a:buNone/>
              <a:tabLst/>
              <a:defRPr/>
            </a:pPr>
            <a:endParaRPr lang="en-US" sz="1800" dirty="0">
              <a:effectLst/>
              <a:latin typeface="Comic Sans MS" panose="030F0702030302020204" pitchFamily="66"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1000"/>
              </a:spcAft>
              <a:buClrTx/>
              <a:buSzTx/>
              <a:buFontTx/>
              <a:buNone/>
              <a:tabLst/>
              <a:defRPr/>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Click to go to the next slide.   </a:t>
            </a:r>
            <a:endParaRPr lang="en-US" sz="1800" dirty="0"/>
          </a:p>
          <a:p>
            <a:pPr marL="0" marR="0">
              <a:lnSpc>
                <a:spcPct val="115000"/>
              </a:lnSpc>
              <a:spcBef>
                <a:spcPts val="0"/>
              </a:spcBef>
              <a:spcAft>
                <a:spcPts val="1000"/>
              </a:spcAft>
            </a:pPr>
            <a:endParaRPr lang="en-US" sz="1800" dirty="0">
              <a:effectLst/>
              <a:latin typeface="Comic Sans MS" panose="030F0702030302020204" pitchFamily="66"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5</a:t>
            </a:fld>
            <a:endParaRPr lang="en-US"/>
          </a:p>
        </p:txBody>
      </p:sp>
    </p:spTree>
    <p:extLst>
      <p:ext uri="{BB962C8B-B14F-4D97-AF65-F5344CB8AC3E}">
        <p14:creationId xmlns:p14="http://schemas.microsoft.com/office/powerpoint/2010/main" val="2971001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200" b="1" dirty="0">
                <a:effectLst/>
                <a:latin typeface="Comic Sans MS" panose="030F0702030302020204" pitchFamily="66" charset="0"/>
                <a:ea typeface="Calibri" panose="020F0502020204030204" pitchFamily="34" charset="0"/>
                <a:cs typeface="Calibri" panose="020F0502020204030204" pitchFamily="34" charset="0"/>
              </a:rPr>
              <a:t>Notes to Teacher:</a:t>
            </a:r>
            <a:r>
              <a:rPr lang="en-US" sz="1200" dirty="0">
                <a:effectLst/>
                <a:latin typeface="Comic Sans MS" panose="030F0702030302020204" pitchFamily="66" charset="0"/>
                <a:ea typeface="Calibri" panose="020F0502020204030204" pitchFamily="34" charset="0"/>
                <a:cs typeface="Times New Roman" panose="02020603050405020304" pitchFamily="18" charset="0"/>
              </a:rPr>
              <a:t> </a:t>
            </a:r>
          </a:p>
          <a:p>
            <a:pPr marL="0" marR="0">
              <a:lnSpc>
                <a:spcPct val="115000"/>
              </a:lnSpc>
              <a:spcBef>
                <a:spcPts val="0"/>
              </a:spcBef>
              <a:spcAft>
                <a:spcPts val="1000"/>
              </a:spcAft>
            </a:pPr>
            <a:endParaRPr lang="en-US"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Click to bring the duck to the slide.  Ask: “What do you see?”  (I see a duck.)</a:t>
            </a:r>
          </a:p>
          <a:p>
            <a:pPr marL="0" marR="0">
              <a:lnSpc>
                <a:spcPct val="115000"/>
              </a:lnSpc>
              <a:spcBef>
                <a:spcPts val="0"/>
              </a:spcBef>
              <a:spcAft>
                <a:spcPts val="1000"/>
              </a:spcAft>
            </a:pPr>
            <a:endParaRPr lang="en-US"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1000"/>
              </a:spcAft>
              <a:buClrTx/>
              <a:buSzTx/>
              <a:buFontTx/>
              <a:buNone/>
              <a:tabLst/>
              <a:defRP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Click to bring the ducks to the slide.  Ask: “What do you see now?”  (I see two ducks.)</a:t>
            </a:r>
          </a:p>
          <a:p>
            <a:pPr marL="0" marR="0" lvl="0" indent="0" algn="l" defTabSz="914400" rtl="0" eaLnBrk="1" fontAlgn="auto" latinLnBrk="0" hangingPunct="1">
              <a:lnSpc>
                <a:spcPct val="115000"/>
              </a:lnSpc>
              <a:spcBef>
                <a:spcPts val="0"/>
              </a:spcBef>
              <a:spcAft>
                <a:spcPts val="1000"/>
              </a:spcAft>
              <a:buClrTx/>
              <a:buSzTx/>
              <a:buFontTx/>
              <a:buNone/>
              <a:tabLst/>
              <a:defRPr/>
            </a:pPr>
            <a:endParaRPr lang="en-US"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1000"/>
              </a:spcAft>
              <a:buClrTx/>
              <a:buSzTx/>
              <a:buFontTx/>
              <a:buNone/>
              <a:tabLst/>
              <a:defRP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Teacher: “Which group shows more than one: the first group or the second group?” (The second group shows more than one duck.)</a:t>
            </a:r>
          </a:p>
          <a:p>
            <a:pPr marL="0" marR="0">
              <a:lnSpc>
                <a:spcPct val="115000"/>
              </a:lnSpc>
              <a:spcBef>
                <a:spcPts val="0"/>
              </a:spcBef>
              <a:spcAft>
                <a:spcPts val="1000"/>
              </a:spcAft>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Click to bring up the word ‘duck.’</a:t>
            </a:r>
          </a:p>
          <a:p>
            <a:pPr marL="0" marR="0" lvl="0" indent="0" algn="l" defTabSz="914400" rtl="0" eaLnBrk="1" fontAlgn="auto" latinLnBrk="0" hangingPunct="1">
              <a:lnSpc>
                <a:spcPct val="115000"/>
              </a:lnSpc>
              <a:spcBef>
                <a:spcPts val="0"/>
              </a:spcBef>
              <a:spcAft>
                <a:spcPts val="1000"/>
              </a:spcAft>
              <a:buClrTx/>
              <a:buSzTx/>
              <a:buFontTx/>
              <a:buNone/>
              <a:tabLst/>
              <a:defRPr/>
            </a:pPr>
            <a:endParaRPr lang="en-US"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Teacher: “I see the word duck under the picture of the first duck.  Let’s spell the word together: d u c k.  Since the second group shows me more than one duck, the word duck needs to be plural.  What letter will I add to the end of the word duck to make that word plural?”  (Student should say ‘s.’)</a:t>
            </a:r>
          </a:p>
          <a:p>
            <a:pPr marL="0" marR="0" lvl="0" indent="0" algn="l" defTabSz="914400" rtl="0" eaLnBrk="1" fontAlgn="auto" latinLnBrk="0" hangingPunct="1">
              <a:lnSpc>
                <a:spcPct val="115000"/>
              </a:lnSpc>
              <a:spcBef>
                <a:spcPts val="0"/>
              </a:spcBef>
              <a:spcAft>
                <a:spcPts val="1000"/>
              </a:spcAft>
              <a:buClrTx/>
              <a:buSzTx/>
              <a:buFontTx/>
              <a:buNone/>
              <a:tabLst/>
              <a:defRPr/>
            </a:pPr>
            <a:endParaRPr lang="en-US"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1000"/>
              </a:spcAft>
              <a:buClrTx/>
              <a:buSzTx/>
              <a:buFontTx/>
              <a:buNone/>
              <a:tabLst/>
              <a:defRP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“Since there is more than one duck in the 2</a:t>
            </a:r>
            <a:r>
              <a:rPr lang="en-US" sz="1200" baseline="30000" dirty="0">
                <a:effectLst/>
                <a:latin typeface="Comic Sans MS" panose="030F0702030302020204" pitchFamily="66" charset="0"/>
                <a:ea typeface="Calibri" panose="020F0502020204030204" pitchFamily="34" charset="0"/>
                <a:cs typeface="Times New Roman" panose="02020603050405020304" pitchFamily="18" charset="0"/>
              </a:rPr>
              <a:t>nd</a:t>
            </a:r>
            <a:r>
              <a:rPr lang="en-US" sz="1200" dirty="0">
                <a:effectLst/>
                <a:latin typeface="Comic Sans MS" panose="030F0702030302020204" pitchFamily="66" charset="0"/>
                <a:ea typeface="Calibri" panose="020F0502020204030204" pitchFamily="34" charset="0"/>
                <a:cs typeface="Times New Roman" panose="02020603050405020304" pitchFamily="18" charset="0"/>
              </a:rPr>
              <a:t> group, the word ‘duck’ will need an ‘s’ on the end of the word to show me that this word is plural.”</a:t>
            </a:r>
          </a:p>
          <a:p>
            <a:pPr marL="0" marR="0" lvl="0" indent="0" algn="l" defTabSz="914400" rtl="0" eaLnBrk="1" fontAlgn="auto" latinLnBrk="0" hangingPunct="1">
              <a:lnSpc>
                <a:spcPct val="115000"/>
              </a:lnSpc>
              <a:spcBef>
                <a:spcPts val="0"/>
              </a:spcBef>
              <a:spcAft>
                <a:spcPts val="1000"/>
              </a:spcAft>
              <a:buClrTx/>
              <a:buSzTx/>
              <a:buFontTx/>
              <a:buNone/>
              <a:tabLst/>
              <a:defRP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Click to show the word duck.  Click one more time to put the ‘s’ on the end of duck to make it plural.  “Read” the new word together: “Ducks.”</a:t>
            </a:r>
          </a:p>
          <a:p>
            <a:pPr marL="0" marR="0" lvl="0" indent="0" algn="l" defTabSz="914400" rtl="0" eaLnBrk="1" fontAlgn="auto" latinLnBrk="0" hangingPunct="1">
              <a:lnSpc>
                <a:spcPct val="115000"/>
              </a:lnSpc>
              <a:spcBef>
                <a:spcPts val="0"/>
              </a:spcBef>
              <a:spcAft>
                <a:spcPts val="1000"/>
              </a:spcAft>
              <a:buClrTx/>
              <a:buSzTx/>
              <a:buFontTx/>
              <a:buNone/>
              <a:tabLst/>
              <a:defRPr/>
            </a:pPr>
            <a:endParaRPr lang="en-US"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1000"/>
              </a:spcAft>
              <a:buClrTx/>
              <a:buSzTx/>
              <a:buFontTx/>
              <a:buNone/>
              <a:tabLst/>
              <a:defRP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Click to go to the next slide</a:t>
            </a:r>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6</a:t>
            </a:fld>
            <a:endParaRPr lang="en-US"/>
          </a:p>
        </p:txBody>
      </p:sp>
    </p:spTree>
    <p:extLst>
      <p:ext uri="{BB962C8B-B14F-4D97-AF65-F5344CB8AC3E}">
        <p14:creationId xmlns:p14="http://schemas.microsoft.com/office/powerpoint/2010/main" val="34547443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Teacher says: “Let’s look at our sight words from this week.”  (There are 3 words on this slide.)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Click to show the word “find.”– When it appears on the screen, ask: “What word do you see?”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When student responds “find,” applaud his/her answer.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If student does not respond correctly, teacher will tell the student that the word is “find.”  Have student say the word “find.” (Student repeats.)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Click to show the next word, “and.”– When it appears on the screen, ask: “What word do you see?”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When student responds “and,” applaud his/her answer.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If students does not respond correctly, teacher will tell the student that the word is “and.”  Have student say the word “and.” (Student repeats.)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Click to show the next and final word, “it.” – When it appears on the screen, ask: “What word do you see?”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When student responds “I,” applaud his/her answer.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If student does not respond correctly, teacher will tell the student that the word is “it.”  Have student say the word “it.”  (Student repeats.)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Applaud student’s effort.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a:p>
          <a:p>
            <a:r>
              <a:rPr lang="en-US" b="0" dirty="0"/>
              <a:t>Click to go to the next slide.</a:t>
            </a:r>
          </a:p>
          <a:p>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7</a:t>
            </a:fld>
            <a:endParaRPr lang="en-US"/>
          </a:p>
        </p:txBody>
      </p:sp>
    </p:spTree>
    <p:extLst>
      <p:ext uri="{BB962C8B-B14F-4D97-AF65-F5344CB8AC3E}">
        <p14:creationId xmlns:p14="http://schemas.microsoft.com/office/powerpoint/2010/main" val="16252012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latin typeface="Comic Sans MS" panose="030F0702030302020204" pitchFamily="66" charset="0"/>
              </a:rPr>
              <a:t>Click to bring </a:t>
            </a:r>
            <a:r>
              <a:rPr lang="en-US" sz="1800" dirty="0">
                <a:effectLst/>
                <a:latin typeface="Comic Sans MS" panose="030F0702030302020204" pitchFamily="66" charset="0"/>
                <a:ea typeface="Calibri" panose="020F0502020204030204" pitchFamily="34" charset="0"/>
                <a:cs typeface="Calibri" panose="020F0502020204030204" pitchFamily="34" charset="0"/>
              </a:rPr>
              <a:t>an image and a sentence onto the slide.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omic Sans MS" panose="030F0702030302020204" pitchFamily="66" charset="0"/>
                <a:ea typeface="Calibri" panose="020F0502020204030204" pitchFamily="34" charset="0"/>
                <a:cs typeface="Calibri" panose="020F050202020403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omic Sans MS" panose="030F0702030302020204" pitchFamily="66" charset="0"/>
                <a:ea typeface="Calibri" panose="020F0502020204030204" pitchFamily="34" charset="0"/>
                <a:cs typeface="Calibri" panose="020F0502020204030204" pitchFamily="34" charset="0"/>
              </a:rPr>
              <a:t>Student should attempt to read the sentence: </a:t>
            </a:r>
            <a:r>
              <a:rPr lang="en-US" sz="1800" b="1" dirty="0">
                <a:effectLst/>
                <a:latin typeface="Comic Sans MS" panose="030F0702030302020204" pitchFamily="66" charset="0"/>
                <a:ea typeface="Calibri" panose="020F0502020204030204" pitchFamily="34" charset="0"/>
                <a:cs typeface="Calibri" panose="020F0502020204030204" pitchFamily="34" charset="0"/>
              </a:rPr>
              <a:t>Find the bat. </a:t>
            </a:r>
            <a:r>
              <a:rPr lang="en-US" sz="1800" dirty="0">
                <a:effectLst/>
                <a:latin typeface="Comic Sans MS" panose="030F0702030302020204" pitchFamily="66" charset="0"/>
                <a:ea typeface="Calibri" panose="020F0502020204030204" pitchFamily="34" charset="0"/>
                <a:cs typeface="Calibri" panose="020F0502020204030204" pitchFamily="34" charset="0"/>
              </a:rPr>
              <a:t>Teacher may assist student, if necessary.  If student is struggling to read the word bat, help him/her sound it out.  </a:t>
            </a:r>
            <a:endParaRPr lang="en-US" sz="1800" b="1" dirty="0">
              <a:effectLst/>
              <a:latin typeface="Comic Sans MS" panose="030F0702030302020204" pitchFamily="66" charset="0"/>
              <a:ea typeface="Calibri" panose="020F0502020204030204" pitchFamily="34" charset="0"/>
              <a:cs typeface="Calibri" panose="020F0502020204030204" pitchFamily="34" charset="0"/>
            </a:endParaRPr>
          </a:p>
          <a:p>
            <a:endParaRPr lang="en-US" sz="1800" dirty="0">
              <a:effectLst/>
              <a:latin typeface="Comic Sans MS" panose="030F0702030302020204" pitchFamily="66"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After student reads the sentence, he/she should search the image for the bat.</a:t>
            </a:r>
            <a:r>
              <a:rPr lang="en-US" sz="1800" b="1" dirty="0">
                <a:effectLst/>
                <a:latin typeface="Comic Sans MS" panose="030F0702030302020204" pitchFamily="66" charset="0"/>
                <a:ea typeface="Calibri" panose="020F0502020204030204" pitchFamily="34" charset="0"/>
                <a:cs typeface="Calibri" panose="020F0502020204030204" pitchFamily="34" charset="0"/>
              </a:rPr>
              <a:t> </a:t>
            </a:r>
          </a:p>
          <a:p>
            <a:pPr marL="0" marR="0">
              <a:lnSpc>
                <a:spcPct val="115000"/>
              </a:lnSpc>
              <a:spcBef>
                <a:spcPts val="0"/>
              </a:spcBef>
              <a:spcAft>
                <a:spcPts val="1000"/>
              </a:spcAft>
            </a:pPr>
            <a:endParaRPr lang="en-US" sz="1800" b="1" dirty="0">
              <a:effectLst/>
              <a:latin typeface="Comic Sans MS" panose="030F0702030302020204" pitchFamily="66" charset="0"/>
              <a:ea typeface="Calibri" panose="020F0502020204030204" pitchFamily="34" charset="0"/>
              <a:cs typeface="Calibri" panose="020F0502020204030204" pitchFamily="34"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After the student finds the bat, you may want to talk about the picture as an extension activity.  </a:t>
            </a:r>
          </a:p>
          <a:p>
            <a:pPr marL="0" marR="0">
              <a:lnSpc>
                <a:spcPct val="115000"/>
              </a:lnSpc>
              <a:spcBef>
                <a:spcPts val="0"/>
              </a:spcBef>
              <a:spcAft>
                <a:spcPts val="1000"/>
              </a:spcAft>
            </a:pPr>
            <a:endParaRPr lang="en-US" sz="1800" dirty="0">
              <a:effectLst/>
              <a:latin typeface="Comic Sans MS" panose="030F0702030302020204" pitchFamily="66" charset="0"/>
              <a:ea typeface="Calibri" panose="020F0502020204030204" pitchFamily="34" charset="0"/>
              <a:cs typeface="Calibri" panose="020F0502020204030204" pitchFamily="34"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Some suggested questions to ask:</a:t>
            </a:r>
            <a:endParaRPr lang="en-US" sz="1800" dirty="0">
              <a:effectLst/>
              <a:latin typeface="Comic Sans MS" panose="030F0702030302020204" pitchFamily="66"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Did you ever hit a ball with a bat?  Did you play t-ball, baseball or softball?  Do you like playing t-ball/baseball/softball?</a:t>
            </a:r>
          </a:p>
          <a:p>
            <a:endParaRPr lang="en-US" b="0" dirty="0">
              <a:latin typeface="Comic Sans MS" panose="030F0702030302020204" pitchFamily="66" charset="0"/>
            </a:endParaRPr>
          </a:p>
          <a:p>
            <a:r>
              <a:rPr lang="en-US" b="0" dirty="0">
                <a:latin typeface="Comic Sans MS" panose="030F0702030302020204" pitchFamily="66" charset="0"/>
              </a:rPr>
              <a:t>Click to go to the next slide.</a:t>
            </a:r>
          </a:p>
          <a:p>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8</a:t>
            </a:fld>
            <a:endParaRPr lang="en-US"/>
          </a:p>
        </p:txBody>
      </p:sp>
    </p:spTree>
    <p:extLst>
      <p:ext uri="{BB962C8B-B14F-4D97-AF65-F5344CB8AC3E}">
        <p14:creationId xmlns:p14="http://schemas.microsoft.com/office/powerpoint/2010/main" val="25052902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b="1" dirty="0">
                <a:effectLst/>
                <a:latin typeface="Comic Sans MS" panose="030F0702030302020204" pitchFamily="66" charset="0"/>
                <a:ea typeface="Calibri" panose="020F0502020204030204" pitchFamily="34" charset="0"/>
                <a:cs typeface="Calibri" panose="020F0502020204030204" pitchFamily="34" charset="0"/>
              </a:rPr>
              <a:t>Notes to Teacher:</a:t>
            </a:r>
            <a:endParaRPr lang="en-US" b="1" i="0" dirty="0">
              <a:effectLst/>
              <a:latin typeface="Roboto" panose="02000000000000000000"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latin typeface="Comic Sans MS" panose="030F0702030302020204" pitchFamily="66" charset="0"/>
            </a:endParaRPr>
          </a:p>
          <a:p>
            <a:r>
              <a:rPr lang="en-US" dirty="0">
                <a:latin typeface="Comic Sans MS" panose="030F0702030302020204" pitchFamily="66" charset="0"/>
              </a:rPr>
              <a:t>Teacher: “This week, you read the story, </a:t>
            </a:r>
            <a:r>
              <a:rPr lang="en-US" u="sng" dirty="0">
                <a:latin typeface="Comic Sans MS" panose="030F0702030302020204" pitchFamily="66" charset="0"/>
              </a:rPr>
              <a:t>E at the Museum.</a:t>
            </a:r>
            <a:r>
              <a:rPr lang="en-US" u="none" dirty="0">
                <a:latin typeface="Comic Sans MS" panose="030F0702030302020204" pitchFamily="66" charset="0"/>
              </a:rPr>
              <a:t>  </a:t>
            </a:r>
            <a:r>
              <a:rPr lang="en-US" sz="1200" u="none" dirty="0">
                <a:latin typeface="Comic Sans MS" panose="030F0702030302020204" pitchFamily="66" charset="0"/>
              </a:rPr>
              <a:t>Let’s look at the 5 finger retell chart to help us retell this story.” </a:t>
            </a:r>
            <a:endParaRPr lang="en-US" u="none" dirty="0">
              <a:latin typeface="Comic Sans MS" panose="030F0702030302020204" pitchFamily="66" charset="0"/>
            </a:endParaRPr>
          </a:p>
          <a:p>
            <a:endParaRPr lang="en-US" u="none" dirty="0">
              <a:latin typeface="Comic Sans MS" panose="030F0702030302020204"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u="none" dirty="0">
                <a:latin typeface="Comic Sans MS" panose="030F0702030302020204" pitchFamily="66" charset="0"/>
              </a:rPr>
              <a:t>Click to bring the image to the slide.</a:t>
            </a:r>
          </a:p>
          <a:p>
            <a:endParaRPr lang="en-US" sz="1800" dirty="0">
              <a:effectLst/>
              <a:latin typeface="Comic Sans MS" panose="030F0702030302020204" pitchFamily="66" charset="0"/>
              <a:ea typeface="Calibri" panose="020F0502020204030204" pitchFamily="34" charset="0"/>
              <a:cs typeface="Calibri" panose="020F0502020204030204" pitchFamily="34"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“Let’s work on our story retell together.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en-US" sz="1800" dirty="0">
                <a:effectLst/>
                <a:latin typeface="Comic Sans MS" panose="030F0702030302020204" pitchFamily="66" charset="0"/>
                <a:ea typeface="Calibri" panose="020F0502020204030204" pitchFamily="34" charset="0"/>
                <a:cs typeface="Calibri" panose="020F0502020204030204" pitchFamily="34" charset="0"/>
              </a:rPr>
              <a:t>Characters: “Who was the character in the story?” (A boy.)</a:t>
            </a:r>
          </a:p>
          <a:p>
            <a:pPr marL="342900" marR="0" lvl="0" indent="-342900">
              <a:lnSpc>
                <a:spcPct val="115000"/>
              </a:lnSpc>
              <a:spcBef>
                <a:spcPts val="0"/>
              </a:spcBef>
              <a:spcAft>
                <a:spcPts val="0"/>
              </a:spcAft>
              <a:buFont typeface="+mj-lt"/>
              <a:buAutoNum type="arabicPeriod"/>
            </a:pPr>
            <a:r>
              <a:rPr lang="en-US" sz="1800" dirty="0">
                <a:effectLst/>
                <a:latin typeface="Comic Sans MS" panose="030F0702030302020204" pitchFamily="66" charset="0"/>
                <a:ea typeface="Calibri" panose="020F0502020204030204" pitchFamily="34" charset="0"/>
                <a:cs typeface="Calibri" panose="020F0502020204030204" pitchFamily="34" charset="0"/>
              </a:rPr>
              <a:t>Setting: “What was the setting of the story?  Where did it take place?” (The story took place in a museum.)</a:t>
            </a:r>
          </a:p>
          <a:p>
            <a:pPr marL="342900" marR="0" lvl="0" indent="-342900">
              <a:lnSpc>
                <a:spcPct val="115000"/>
              </a:lnSpc>
              <a:spcBef>
                <a:spcPts val="0"/>
              </a:spcBef>
              <a:spcAft>
                <a:spcPts val="0"/>
              </a:spcAft>
              <a:buFont typeface="+mj-lt"/>
              <a:buAutoNum type="arabicPeriod"/>
            </a:pPr>
            <a:r>
              <a:rPr lang="en-US" sz="1800" dirty="0">
                <a:effectLst/>
                <a:latin typeface="Comic Sans MS" panose="030F0702030302020204" pitchFamily="66" charset="0"/>
                <a:ea typeface="Calibri" panose="020F0502020204030204" pitchFamily="34" charset="0"/>
                <a:cs typeface="Calibri" panose="020F0502020204030204" pitchFamily="34" charset="0"/>
              </a:rPr>
              <a:t>Problem – “What is the problem in the story?” (There were not any problems.  The boy was searching for things that started with the letter e.)</a:t>
            </a:r>
          </a:p>
          <a:p>
            <a:pPr marL="342900" marR="0" lvl="0" indent="-342900" algn="l" defTabSz="914400" rtl="0" eaLnBrk="1" fontAlgn="auto" latinLnBrk="0" hangingPunct="1">
              <a:lnSpc>
                <a:spcPct val="115000"/>
              </a:lnSpc>
              <a:spcBef>
                <a:spcPts val="0"/>
              </a:spcBef>
              <a:spcAft>
                <a:spcPts val="0"/>
              </a:spcAft>
              <a:buClrTx/>
              <a:buSzTx/>
              <a:buFont typeface="+mj-lt"/>
              <a:buAutoNum type="arabicPeriod"/>
              <a:tabLst/>
              <a:defRPr/>
            </a:pPr>
            <a:r>
              <a:rPr lang="en-US" sz="1800" dirty="0">
                <a:effectLst/>
                <a:latin typeface="Comic Sans MS" panose="030F0702030302020204" pitchFamily="66" charset="0"/>
                <a:ea typeface="Calibri" panose="020F0502020204030204" pitchFamily="34" charset="0"/>
                <a:cs typeface="Calibri" panose="020F0502020204030204" pitchFamily="34" charset="0"/>
              </a:rPr>
              <a:t>Events: “What happened in the story?” (The boy looked for things that started with the letter e as he walked throughout the museum.  He found the following things in the museum: elephant, egg, escalator, Earth, East, elevator, elbow, ears and the exit.)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en-US" sz="1800" dirty="0">
                <a:effectLst/>
                <a:latin typeface="Comic Sans MS" panose="030F0702030302020204" pitchFamily="66" charset="0"/>
                <a:ea typeface="Calibri" panose="020F0502020204030204" pitchFamily="34" charset="0"/>
                <a:cs typeface="Calibri" panose="020F0502020204030204" pitchFamily="34" charset="0"/>
              </a:rPr>
              <a:t>Ending: “What happened at the end of the story?”  (After finding the exit, the boy waved goodbye.)</a:t>
            </a:r>
          </a:p>
          <a:p>
            <a:pPr marL="342900" marR="0" lvl="0" indent="-342900">
              <a:lnSpc>
                <a:spcPct val="115000"/>
              </a:lnSpc>
              <a:spcBef>
                <a:spcPts val="0"/>
              </a:spcBef>
              <a:spcAft>
                <a:spcPts val="0"/>
              </a:spcAft>
              <a:buFont typeface="+mj-lt"/>
              <a:buAutoNum type="arabicPeriod"/>
            </a:pPr>
            <a:r>
              <a:rPr lang="en-US" sz="1800" dirty="0">
                <a:effectLst/>
                <a:latin typeface="Comic Sans MS" panose="030F0702030302020204" pitchFamily="66" charset="0"/>
                <a:ea typeface="Calibri" panose="020F0502020204030204" pitchFamily="34" charset="0"/>
                <a:cs typeface="Calibri" panose="020F0502020204030204" pitchFamily="34" charset="0"/>
              </a:rPr>
              <a:t>Connection: Possible questions to ask to help student to connect to this story:</a:t>
            </a:r>
          </a:p>
          <a:p>
            <a:pPr marL="0" marR="0" lvl="0" indent="0">
              <a:lnSpc>
                <a:spcPct val="115000"/>
              </a:lnSpc>
              <a:spcBef>
                <a:spcPts val="0"/>
              </a:spcBef>
              <a:spcAft>
                <a:spcPts val="0"/>
              </a:spcAft>
              <a:buFont typeface="+mj-lt"/>
              <a:buNone/>
            </a:pPr>
            <a:r>
              <a:rPr lang="en-US" sz="1800" dirty="0">
                <a:effectLst/>
                <a:latin typeface="Comic Sans MS" panose="030F0702030302020204" pitchFamily="66" charset="0"/>
                <a:ea typeface="Calibri" panose="020F0502020204030204" pitchFamily="34" charset="0"/>
                <a:cs typeface="Calibri" panose="020F0502020204030204" pitchFamily="34" charset="0"/>
              </a:rPr>
              <a:t>	What things did this boy find in the museum?</a:t>
            </a:r>
          </a:p>
          <a:p>
            <a:pPr marL="0" marR="0" lvl="0" indent="0">
              <a:lnSpc>
                <a:spcPct val="115000"/>
              </a:lnSpc>
              <a:spcBef>
                <a:spcPts val="0"/>
              </a:spcBef>
              <a:spcAft>
                <a:spcPts val="0"/>
              </a:spcAft>
              <a:buFont typeface="+mj-lt"/>
              <a:buNone/>
            </a:pPr>
            <a:r>
              <a:rPr lang="en-US" sz="1800" dirty="0">
                <a:effectLst/>
                <a:latin typeface="Comic Sans MS" panose="030F0702030302020204" pitchFamily="66" charset="0"/>
                <a:ea typeface="Calibri" panose="020F0502020204030204" pitchFamily="34" charset="0"/>
                <a:cs typeface="Calibri" panose="020F0502020204030204" pitchFamily="34" charset="0"/>
              </a:rPr>
              <a:t>	Did you ever go to a museum before?  (If so, you could talk about his/her visit.)</a:t>
            </a:r>
          </a:p>
          <a:p>
            <a:pPr marL="0" marR="0" lvl="0" indent="0">
              <a:lnSpc>
                <a:spcPct val="115000"/>
              </a:lnSpc>
              <a:spcBef>
                <a:spcPts val="0"/>
              </a:spcBef>
              <a:spcAft>
                <a:spcPts val="1000"/>
              </a:spcAft>
              <a:buFont typeface="+mj-lt"/>
              <a:buNone/>
            </a:pPr>
            <a:r>
              <a:rPr lang="en-US" sz="1800" dirty="0">
                <a:effectLst/>
                <a:latin typeface="Comic Sans MS" panose="030F0702030302020204" pitchFamily="66" charset="0"/>
                <a:ea typeface="Calibri" panose="020F0502020204030204" pitchFamily="34" charset="0"/>
                <a:cs typeface="Calibri" panose="020F0502020204030204" pitchFamily="34" charset="0"/>
              </a:rPr>
              <a:t>7. Main Idea: What is this story about? (This story is about a boy that visits the museum.  When he is at the museum, he searches for things that start with the letter e.  You may encourage student to name three things from the story that start with the letter e: elephant, egg, escalator, Earth, East, elevator, elbow, ears and the exit</a:t>
            </a:r>
          </a:p>
          <a:p>
            <a:pPr marL="0" marR="0" lvl="0" indent="0">
              <a:lnSpc>
                <a:spcPct val="115000"/>
              </a:lnSpc>
              <a:spcBef>
                <a:spcPts val="0"/>
              </a:spcBef>
              <a:spcAft>
                <a:spcPts val="1000"/>
              </a:spcAft>
              <a:buFont typeface="+mj-lt"/>
              <a:buNone/>
            </a:pPr>
            <a:endParaRPr lang="en-US" sz="1800" u="none" dirty="0">
              <a:effectLst/>
              <a:latin typeface="Comic Sans MS" panose="030F0702030302020204" pitchFamily="66" charset="0"/>
              <a:cs typeface="Calibri" panose="020F0502020204030204" pitchFamily="34" charset="0"/>
            </a:endParaRPr>
          </a:p>
          <a:p>
            <a:pPr marL="0" marR="0" lvl="0" indent="0">
              <a:lnSpc>
                <a:spcPct val="115000"/>
              </a:lnSpc>
              <a:spcBef>
                <a:spcPts val="0"/>
              </a:spcBef>
              <a:spcAft>
                <a:spcPts val="1000"/>
              </a:spcAft>
              <a:buFont typeface="+mj-lt"/>
              <a:buNone/>
            </a:pPr>
            <a:r>
              <a:rPr lang="en-US" sz="1800" u="none" dirty="0">
                <a:effectLst/>
                <a:latin typeface="Comic Sans MS" panose="030F0702030302020204" pitchFamily="66" charset="0"/>
                <a:cs typeface="Calibri" panose="020F0502020204030204" pitchFamily="34" charset="0"/>
              </a:rPr>
              <a:t>Applaud student’s efforts in completing this story retell.</a:t>
            </a:r>
            <a:endParaRPr lang="en-US" u="none" dirty="0">
              <a:latin typeface="Comic Sans MS" panose="030F0702030302020204" pitchFamily="66" charset="0"/>
            </a:endParaRPr>
          </a:p>
          <a:p>
            <a:pPr marL="228600" indent="-228600">
              <a:buAutoNum type="arabicPeriod"/>
            </a:pPr>
            <a:endParaRPr lang="en-US" u="none" dirty="0">
              <a:latin typeface="Comic Sans MS" panose="030F0702030302020204" pitchFamily="66" charset="0"/>
            </a:endParaRPr>
          </a:p>
          <a:p>
            <a:pPr marL="0" indent="0">
              <a:buNone/>
            </a:pPr>
            <a:r>
              <a:rPr lang="en-US" u="none" dirty="0">
                <a:latin typeface="Comic Sans MS" panose="030F0702030302020204" pitchFamily="66" charset="0"/>
              </a:rPr>
              <a:t>Click to the next slide.</a:t>
            </a:r>
            <a:endParaRPr lang="en-US" dirty="0">
              <a:latin typeface="Comic Sans MS" panose="030F0702030302020204" pitchFamily="66" charset="0"/>
            </a:endParaRPr>
          </a:p>
          <a:p>
            <a:endParaRPr lang="en-US" b="0" dirty="0"/>
          </a:p>
        </p:txBody>
      </p:sp>
      <p:sp>
        <p:nvSpPr>
          <p:cNvPr id="4" name="Slide Number Placeholder 3"/>
          <p:cNvSpPr>
            <a:spLocks noGrp="1"/>
          </p:cNvSpPr>
          <p:nvPr>
            <p:ph type="sldNum" sz="quarter" idx="5"/>
          </p:nvPr>
        </p:nvSpPr>
        <p:spPr/>
        <p:txBody>
          <a:bodyPr/>
          <a:lstStyle/>
          <a:p>
            <a:fld id="{1813B794-5A4F-4F47-9EB8-2D6C2FE8DF19}" type="slidenum">
              <a:rPr lang="en-US" smtClean="0"/>
              <a:t>9</a:t>
            </a:fld>
            <a:endParaRPr lang="en-US"/>
          </a:p>
        </p:txBody>
      </p:sp>
    </p:spTree>
    <p:extLst>
      <p:ext uri="{BB962C8B-B14F-4D97-AF65-F5344CB8AC3E}">
        <p14:creationId xmlns:p14="http://schemas.microsoft.com/office/powerpoint/2010/main" val="12430962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384619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522024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329245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4051382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6701586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142635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123600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807458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4110805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786281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40300922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7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5/2012</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pic>
        <p:nvPicPr>
          <p:cNvPr id="7" name="Picture 6" descr="sign_pic.jp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378957" y="6126163"/>
            <a:ext cx="469245" cy="595311"/>
          </a:xfrm>
          <a:prstGeom prst="rect">
            <a:avLst/>
          </a:prstGeom>
        </p:spPr>
      </p:pic>
      <p:sp>
        <p:nvSpPr>
          <p:cNvPr id="9" name="Rectangle 8"/>
          <p:cNvSpPr/>
          <p:nvPr userDrawn="1"/>
        </p:nvSpPr>
        <p:spPr>
          <a:xfrm>
            <a:off x="6364853" y="6413698"/>
            <a:ext cx="2089494" cy="307777"/>
          </a:xfrm>
          <a:prstGeom prst="rect">
            <a:avLst/>
          </a:prstGeom>
        </p:spPr>
        <p:txBody>
          <a:bodyPr wrap="square">
            <a:spAutoFit/>
          </a:bodyPr>
          <a:lstStyle/>
          <a:p>
            <a:pPr algn="l"/>
            <a:r>
              <a:rPr lang="en-US" sz="1400" dirty="0">
                <a:solidFill>
                  <a:schemeClr val="bg1">
                    <a:lumMod val="65000"/>
                  </a:schemeClr>
                </a:solidFill>
              </a:rPr>
              <a:t>HOST: MOLLY ENOCKSON </a:t>
            </a:r>
          </a:p>
        </p:txBody>
      </p:sp>
    </p:spTree>
    <p:extLst>
      <p:ext uri="{BB962C8B-B14F-4D97-AF65-F5344CB8AC3E}">
        <p14:creationId xmlns:p14="http://schemas.microsoft.com/office/powerpoint/2010/main" val="15402615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rgbClr val="182C6F"/>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rgbClr val="3B7ABE"/>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rgbClr val="3B7ABE"/>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rgbClr val="3B7ABE"/>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rgbClr val="3B7ABE"/>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rgbClr val="3B7ABE"/>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6.xml"/><Relationship Id="rId5" Type="http://schemas.openxmlformats.org/officeDocument/2006/relationships/image" Target="../media/image5.png"/><Relationship Id="rId4" Type="http://schemas.openxmlformats.org/officeDocument/2006/relationships/image" Target="../media/image4.jp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12.png"/></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6.xml"/><Relationship Id="rId4" Type="http://schemas.openxmlformats.org/officeDocument/2006/relationships/image" Target="../media/image14.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9.xml"/><Relationship Id="rId1" Type="http://schemas.openxmlformats.org/officeDocument/2006/relationships/slideLayout" Target="../slideLayouts/slideLayout6.xml"/><Relationship Id="rId4"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D13B7-8E9E-42BB-8F4D-0CCE26455008}"/>
              </a:ext>
            </a:extLst>
          </p:cNvPr>
          <p:cNvSpPr>
            <a:spLocks noGrp="1"/>
          </p:cNvSpPr>
          <p:nvPr>
            <p:ph type="ctrTitle"/>
          </p:nvPr>
        </p:nvSpPr>
        <p:spPr/>
        <p:txBody>
          <a:bodyPr>
            <a:normAutofit fontScale="90000"/>
          </a:bodyPr>
          <a:lstStyle/>
          <a:p>
            <a:r>
              <a:rPr lang="en-US" sz="6000" dirty="0">
                <a:latin typeface="Comic Sans MS" panose="030F0902030302020204" pitchFamily="66" charset="0"/>
              </a:rPr>
              <a:t>Letter and Phonics of the Week</a:t>
            </a:r>
          </a:p>
        </p:txBody>
      </p:sp>
      <p:sp>
        <p:nvSpPr>
          <p:cNvPr id="3" name="Subtitle 2">
            <a:extLst>
              <a:ext uri="{FF2B5EF4-FFF2-40B4-BE49-F238E27FC236}">
                <a16:creationId xmlns:a16="http://schemas.microsoft.com/office/drawing/2014/main" id="{0AE881EE-D65D-48D7-8CA4-D12A9075449A}"/>
              </a:ext>
            </a:extLst>
          </p:cNvPr>
          <p:cNvSpPr>
            <a:spLocks noGrp="1"/>
          </p:cNvSpPr>
          <p:nvPr>
            <p:ph type="subTitle" idx="1"/>
          </p:nvPr>
        </p:nvSpPr>
        <p:spPr/>
        <p:txBody>
          <a:bodyPr>
            <a:normAutofit/>
          </a:bodyPr>
          <a:lstStyle/>
          <a:p>
            <a:r>
              <a:rPr lang="en-US" sz="4000" dirty="0" err="1">
                <a:latin typeface="Comic Sans MS" panose="030F0902030302020204" pitchFamily="66" charset="0"/>
              </a:rPr>
              <a:t>Ee</a:t>
            </a:r>
            <a:r>
              <a:rPr lang="en-US" sz="4000" dirty="0">
                <a:latin typeface="Comic Sans MS" panose="030F0902030302020204" pitchFamily="66" charset="0"/>
              </a:rPr>
              <a:t>; Short e</a:t>
            </a:r>
          </a:p>
        </p:txBody>
      </p:sp>
    </p:spTree>
    <p:extLst>
      <p:ext uri="{BB962C8B-B14F-4D97-AF65-F5344CB8AC3E}">
        <p14:creationId xmlns:p14="http://schemas.microsoft.com/office/powerpoint/2010/main" val="33285512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D13B7-8E9E-42BB-8F4D-0CCE26455008}"/>
              </a:ext>
            </a:extLst>
          </p:cNvPr>
          <p:cNvSpPr>
            <a:spLocks noGrp="1"/>
          </p:cNvSpPr>
          <p:nvPr>
            <p:ph type="ctrTitle"/>
          </p:nvPr>
        </p:nvSpPr>
        <p:spPr/>
        <p:txBody>
          <a:bodyPr>
            <a:normAutofit/>
          </a:bodyPr>
          <a:lstStyle/>
          <a:p>
            <a:r>
              <a:rPr lang="en-US" sz="6000" dirty="0">
                <a:latin typeface="Comic Sans MS" panose="030F0902030302020204" pitchFamily="66" charset="0"/>
              </a:rPr>
              <a:t>Q &amp; A</a:t>
            </a:r>
          </a:p>
        </p:txBody>
      </p:sp>
      <p:sp>
        <p:nvSpPr>
          <p:cNvPr id="3" name="Subtitle 2">
            <a:extLst>
              <a:ext uri="{FF2B5EF4-FFF2-40B4-BE49-F238E27FC236}">
                <a16:creationId xmlns:a16="http://schemas.microsoft.com/office/drawing/2014/main" id="{0AE881EE-D65D-48D7-8CA4-D12A9075449A}"/>
              </a:ext>
            </a:extLst>
          </p:cNvPr>
          <p:cNvSpPr>
            <a:spLocks noGrp="1"/>
          </p:cNvSpPr>
          <p:nvPr>
            <p:ph type="subTitle" idx="1"/>
          </p:nvPr>
        </p:nvSpPr>
        <p:spPr/>
        <p:txBody>
          <a:bodyPr>
            <a:normAutofit/>
          </a:bodyPr>
          <a:lstStyle/>
          <a:p>
            <a:r>
              <a:rPr lang="en-US" sz="4000" dirty="0">
                <a:latin typeface="Comic Sans MS" panose="030F0902030302020204" pitchFamily="66" charset="0"/>
              </a:rPr>
              <a:t>Any Questions?</a:t>
            </a:r>
          </a:p>
        </p:txBody>
      </p:sp>
    </p:spTree>
    <p:extLst>
      <p:ext uri="{BB962C8B-B14F-4D97-AF65-F5344CB8AC3E}">
        <p14:creationId xmlns:p14="http://schemas.microsoft.com/office/powerpoint/2010/main" val="37177815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1717C2-5DBC-4E59-8BB3-763F8AC63E22}"/>
              </a:ext>
            </a:extLst>
          </p:cNvPr>
          <p:cNvSpPr>
            <a:spLocks noGrp="1"/>
          </p:cNvSpPr>
          <p:nvPr>
            <p:ph type="title"/>
          </p:nvPr>
        </p:nvSpPr>
        <p:spPr>
          <a:xfrm>
            <a:off x="457200" y="846138"/>
            <a:ext cx="8229600" cy="1143000"/>
          </a:xfrm>
        </p:spPr>
        <p:txBody>
          <a:bodyPr>
            <a:normAutofit fontScale="90000"/>
          </a:bodyPr>
          <a:lstStyle/>
          <a:p>
            <a:r>
              <a:rPr lang="en-US" sz="11100" dirty="0" err="1">
                <a:latin typeface="Comic Sans MS" panose="030F0702030302020204" pitchFamily="66" charset="0"/>
              </a:rPr>
              <a:t>Ee</a:t>
            </a:r>
            <a:br>
              <a:rPr lang="en-US" dirty="0">
                <a:latin typeface="Comic Sans MS" panose="030F0702030302020204" pitchFamily="66" charset="0"/>
              </a:rPr>
            </a:br>
            <a:endParaRPr lang="en-US" dirty="0">
              <a:latin typeface="Comic Sans MS" panose="030F0702030302020204" pitchFamily="66" charset="0"/>
            </a:endParaRPr>
          </a:p>
        </p:txBody>
      </p:sp>
      <p:pic>
        <p:nvPicPr>
          <p:cNvPr id="1036" name="Picture 12">
            <a:extLst>
              <a:ext uri="{FF2B5EF4-FFF2-40B4-BE49-F238E27FC236}">
                <a16:creationId xmlns:a16="http://schemas.microsoft.com/office/drawing/2014/main" id="{37351F9C-B76A-4ECF-BEE3-6162D77E9DFC}"/>
              </a:ext>
            </a:extLst>
          </p:cNvPr>
          <p:cNvPicPr>
            <a:picLocks noChangeAspect="1" noChangeArrowheads="1"/>
          </p:cNvPicPr>
          <p:nvPr/>
        </p:nvPicPr>
        <p:blipFill>
          <a:blip r:embed="rId3"/>
          <a:srcRect/>
          <a:stretch/>
        </p:blipFill>
        <p:spPr bwMode="auto">
          <a:xfrm>
            <a:off x="457200" y="893763"/>
            <a:ext cx="2857500" cy="2857500"/>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a:extLst>
              <a:ext uri="{FF2B5EF4-FFF2-40B4-BE49-F238E27FC236}">
                <a16:creationId xmlns:a16="http://schemas.microsoft.com/office/drawing/2014/main" id="{6043D732-5BD6-48E4-850E-740FC9265E9C}"/>
              </a:ext>
            </a:extLst>
          </p:cNvPr>
          <p:cNvPicPr>
            <a:picLocks noChangeAspect="1" noChangeArrowheads="1"/>
          </p:cNvPicPr>
          <p:nvPr/>
        </p:nvPicPr>
        <p:blipFill>
          <a:blip r:embed="rId4"/>
          <a:srcRect/>
          <a:stretch/>
        </p:blipFill>
        <p:spPr bwMode="auto">
          <a:xfrm>
            <a:off x="5829302" y="1253316"/>
            <a:ext cx="3028885" cy="2138392"/>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a:extLst>
              <a:ext uri="{FF2B5EF4-FFF2-40B4-BE49-F238E27FC236}">
                <a16:creationId xmlns:a16="http://schemas.microsoft.com/office/drawing/2014/main" id="{3F1CDE73-1C46-49D1-9F0C-D910E54D4DA3}"/>
              </a:ext>
            </a:extLst>
          </p:cNvPr>
          <p:cNvPicPr>
            <a:picLocks noChangeAspect="1" noChangeArrowheads="1"/>
          </p:cNvPicPr>
          <p:nvPr/>
        </p:nvPicPr>
        <p:blipFill>
          <a:blip r:embed="rId5"/>
          <a:srcRect/>
          <a:stretch/>
        </p:blipFill>
        <p:spPr bwMode="auto">
          <a:xfrm>
            <a:off x="3151334" y="2896057"/>
            <a:ext cx="2857500" cy="3055023"/>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A06702FA-2611-4568-9417-B006CE6642E1}"/>
              </a:ext>
            </a:extLst>
          </p:cNvPr>
          <p:cNvSpPr txBox="1"/>
          <p:nvPr/>
        </p:nvSpPr>
        <p:spPr>
          <a:xfrm>
            <a:off x="1485038" y="3521889"/>
            <a:ext cx="801823" cy="553998"/>
          </a:xfrm>
          <a:prstGeom prst="rect">
            <a:avLst/>
          </a:prstGeom>
          <a:noFill/>
        </p:spPr>
        <p:txBody>
          <a:bodyPr wrap="none" rtlCol="0">
            <a:spAutoFit/>
          </a:bodyPr>
          <a:lstStyle/>
          <a:p>
            <a:r>
              <a:rPr lang="en-US" sz="3000" dirty="0">
                <a:latin typeface="Comic Sans MS" panose="030F0702030302020204" pitchFamily="66" charset="0"/>
              </a:rPr>
              <a:t>egg</a:t>
            </a:r>
          </a:p>
        </p:txBody>
      </p:sp>
      <p:sp>
        <p:nvSpPr>
          <p:cNvPr id="4" name="TextBox 3">
            <a:extLst>
              <a:ext uri="{FF2B5EF4-FFF2-40B4-BE49-F238E27FC236}">
                <a16:creationId xmlns:a16="http://schemas.microsoft.com/office/drawing/2014/main" id="{24299EF5-6EAE-4342-B7EB-6439A9C8D317}"/>
              </a:ext>
            </a:extLst>
          </p:cNvPr>
          <p:cNvSpPr txBox="1"/>
          <p:nvPr/>
        </p:nvSpPr>
        <p:spPr>
          <a:xfrm>
            <a:off x="6625768" y="3249639"/>
            <a:ext cx="1693092" cy="553998"/>
          </a:xfrm>
          <a:prstGeom prst="rect">
            <a:avLst/>
          </a:prstGeom>
          <a:noFill/>
        </p:spPr>
        <p:txBody>
          <a:bodyPr wrap="none" rtlCol="0">
            <a:spAutoFit/>
          </a:bodyPr>
          <a:lstStyle/>
          <a:p>
            <a:r>
              <a:rPr lang="en-US" sz="3000" dirty="0">
                <a:latin typeface="Comic Sans MS" panose="030F0702030302020204" pitchFamily="66" charset="0"/>
              </a:rPr>
              <a:t>eggplant</a:t>
            </a:r>
          </a:p>
        </p:txBody>
      </p:sp>
      <p:sp>
        <p:nvSpPr>
          <p:cNvPr id="5" name="TextBox 4">
            <a:extLst>
              <a:ext uri="{FF2B5EF4-FFF2-40B4-BE49-F238E27FC236}">
                <a16:creationId xmlns:a16="http://schemas.microsoft.com/office/drawing/2014/main" id="{2DDAB8CC-AD73-46EE-A383-5BAE223C3C85}"/>
              </a:ext>
            </a:extLst>
          </p:cNvPr>
          <p:cNvSpPr txBox="1"/>
          <p:nvPr/>
        </p:nvSpPr>
        <p:spPr>
          <a:xfrm>
            <a:off x="3740681" y="6260875"/>
            <a:ext cx="1662635" cy="553998"/>
          </a:xfrm>
          <a:prstGeom prst="rect">
            <a:avLst/>
          </a:prstGeom>
          <a:noFill/>
        </p:spPr>
        <p:txBody>
          <a:bodyPr wrap="none" rtlCol="0">
            <a:spAutoFit/>
          </a:bodyPr>
          <a:lstStyle/>
          <a:p>
            <a:r>
              <a:rPr lang="en-US" sz="3000" dirty="0">
                <a:latin typeface="Comic Sans MS" panose="030F0702030302020204" pitchFamily="66" charset="0"/>
              </a:rPr>
              <a:t>elevator</a:t>
            </a:r>
          </a:p>
        </p:txBody>
      </p:sp>
    </p:spTree>
    <p:extLst>
      <p:ext uri="{BB962C8B-B14F-4D97-AF65-F5344CB8AC3E}">
        <p14:creationId xmlns:p14="http://schemas.microsoft.com/office/powerpoint/2010/main" val="619120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4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24648FD-17AC-4092-8EF9-1C996FDEB931}"/>
              </a:ext>
            </a:extLst>
          </p:cNvPr>
          <p:cNvSpPr txBox="1"/>
          <p:nvPr/>
        </p:nvSpPr>
        <p:spPr>
          <a:xfrm>
            <a:off x="359228" y="337519"/>
            <a:ext cx="8425543" cy="1631216"/>
          </a:xfrm>
          <a:prstGeom prst="rect">
            <a:avLst/>
          </a:prstGeom>
          <a:noFill/>
        </p:spPr>
        <p:txBody>
          <a:bodyPr wrap="square" rtlCol="0">
            <a:spAutoFit/>
          </a:bodyPr>
          <a:lstStyle/>
          <a:p>
            <a:pPr algn="ctr"/>
            <a:r>
              <a:rPr lang="en-US" sz="10000" dirty="0" err="1">
                <a:latin typeface="Comic Sans MS" panose="030F0702030302020204" pitchFamily="66" charset="0"/>
              </a:rPr>
              <a:t>Ee</a:t>
            </a:r>
            <a:endParaRPr lang="en-US" sz="10000" dirty="0">
              <a:latin typeface="Comic Sans MS" panose="030F0702030302020204" pitchFamily="66" charset="0"/>
            </a:endParaRPr>
          </a:p>
        </p:txBody>
      </p:sp>
      <p:pic>
        <p:nvPicPr>
          <p:cNvPr id="2058" name="Picture 10">
            <a:extLst>
              <a:ext uri="{FF2B5EF4-FFF2-40B4-BE49-F238E27FC236}">
                <a16:creationId xmlns:a16="http://schemas.microsoft.com/office/drawing/2014/main" id="{D226F5B8-E130-4F42-801D-8D1C64258FA7}"/>
              </a:ext>
            </a:extLst>
          </p:cNvPr>
          <p:cNvPicPr>
            <a:picLocks noChangeAspect="1" noChangeArrowheads="1"/>
          </p:cNvPicPr>
          <p:nvPr/>
        </p:nvPicPr>
        <p:blipFill>
          <a:blip r:embed="rId3"/>
          <a:srcRect/>
          <a:stretch/>
        </p:blipFill>
        <p:spPr bwMode="auto">
          <a:xfrm>
            <a:off x="5442801" y="889328"/>
            <a:ext cx="3467366" cy="1893364"/>
          </a:xfrm>
          <a:prstGeom prst="rect">
            <a:avLst/>
          </a:prstGeom>
          <a:noFill/>
          <a:extLst>
            <a:ext uri="{909E8E84-426E-40DD-AFC4-6F175D3DCCD1}">
              <a14:hiddenFill xmlns:a14="http://schemas.microsoft.com/office/drawing/2010/main">
                <a:solidFill>
                  <a:srgbClr val="FFFFFF"/>
                </a:solidFill>
              </a14:hiddenFill>
            </a:ext>
          </a:extLst>
        </p:spPr>
      </p:pic>
      <p:pic>
        <p:nvPicPr>
          <p:cNvPr id="2060" name="Picture 12">
            <a:extLst>
              <a:ext uri="{FF2B5EF4-FFF2-40B4-BE49-F238E27FC236}">
                <a16:creationId xmlns:a16="http://schemas.microsoft.com/office/drawing/2014/main" id="{8AEE4CEF-3D3D-40F5-895E-CF93762BFCDE}"/>
              </a:ext>
            </a:extLst>
          </p:cNvPr>
          <p:cNvPicPr>
            <a:picLocks noChangeAspect="1" noChangeArrowheads="1"/>
          </p:cNvPicPr>
          <p:nvPr/>
        </p:nvPicPr>
        <p:blipFill>
          <a:blip r:embed="rId4"/>
          <a:srcRect/>
          <a:stretch/>
        </p:blipFill>
        <p:spPr bwMode="auto">
          <a:xfrm>
            <a:off x="501701" y="3912754"/>
            <a:ext cx="2595563" cy="2595563"/>
          </a:xfrm>
          <a:prstGeom prst="rect">
            <a:avLst/>
          </a:prstGeom>
          <a:noFill/>
          <a:extLst>
            <a:ext uri="{909E8E84-426E-40DD-AFC4-6F175D3DCCD1}">
              <a14:hiddenFill xmlns:a14="http://schemas.microsoft.com/office/drawing/2010/main">
                <a:solidFill>
                  <a:srgbClr val="FFFFFF"/>
                </a:solidFill>
              </a14:hiddenFill>
            </a:ext>
          </a:extLst>
        </p:spPr>
      </p:pic>
      <p:pic>
        <p:nvPicPr>
          <p:cNvPr id="2062" name="Picture 14">
            <a:extLst>
              <a:ext uri="{FF2B5EF4-FFF2-40B4-BE49-F238E27FC236}">
                <a16:creationId xmlns:a16="http://schemas.microsoft.com/office/drawing/2014/main" id="{7E06BE45-EF0A-4CD1-9051-BBBD7BC13C06}"/>
              </a:ext>
            </a:extLst>
          </p:cNvPr>
          <p:cNvPicPr>
            <a:picLocks noChangeAspect="1" noChangeArrowheads="1"/>
          </p:cNvPicPr>
          <p:nvPr/>
        </p:nvPicPr>
        <p:blipFill>
          <a:blip r:embed="rId5"/>
          <a:srcRect/>
          <a:stretch/>
        </p:blipFill>
        <p:spPr bwMode="auto">
          <a:xfrm>
            <a:off x="387364" y="1812068"/>
            <a:ext cx="2595563" cy="1577165"/>
          </a:xfrm>
          <a:prstGeom prst="rect">
            <a:avLst/>
          </a:prstGeom>
          <a:noFill/>
          <a:extLst>
            <a:ext uri="{909E8E84-426E-40DD-AFC4-6F175D3DCCD1}">
              <a14:hiddenFill xmlns:a14="http://schemas.microsoft.com/office/drawing/2010/main">
                <a:solidFill>
                  <a:srgbClr val="FFFFFF"/>
                </a:solidFill>
              </a14:hiddenFill>
            </a:ext>
          </a:extLst>
        </p:spPr>
      </p:pic>
      <p:pic>
        <p:nvPicPr>
          <p:cNvPr id="2064" name="Picture 16">
            <a:extLst>
              <a:ext uri="{FF2B5EF4-FFF2-40B4-BE49-F238E27FC236}">
                <a16:creationId xmlns:a16="http://schemas.microsoft.com/office/drawing/2014/main" id="{F6282956-28F1-4A9F-9BE7-E7B1548C138A}"/>
              </a:ext>
            </a:extLst>
          </p:cNvPr>
          <p:cNvPicPr>
            <a:picLocks noChangeAspect="1" noChangeArrowheads="1"/>
          </p:cNvPicPr>
          <p:nvPr/>
        </p:nvPicPr>
        <p:blipFill>
          <a:blip r:embed="rId6"/>
          <a:srcRect/>
          <a:stretch/>
        </p:blipFill>
        <p:spPr bwMode="auto">
          <a:xfrm>
            <a:off x="5719740" y="3835680"/>
            <a:ext cx="2644154" cy="2355296"/>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8B4D43F8-193C-4259-BED2-7425B4133556}"/>
              </a:ext>
            </a:extLst>
          </p:cNvPr>
          <p:cNvSpPr txBox="1"/>
          <p:nvPr/>
        </p:nvSpPr>
        <p:spPr>
          <a:xfrm>
            <a:off x="996382" y="3576633"/>
            <a:ext cx="1718740" cy="553998"/>
          </a:xfrm>
          <a:prstGeom prst="rect">
            <a:avLst/>
          </a:prstGeom>
          <a:noFill/>
        </p:spPr>
        <p:txBody>
          <a:bodyPr wrap="none" rtlCol="0">
            <a:spAutoFit/>
          </a:bodyPr>
          <a:lstStyle/>
          <a:p>
            <a:r>
              <a:rPr lang="en-US" sz="3000" dirty="0">
                <a:latin typeface="Comic Sans MS" panose="030F0702030302020204" pitchFamily="66" charset="0"/>
              </a:rPr>
              <a:t>elephant</a:t>
            </a:r>
          </a:p>
        </p:txBody>
      </p:sp>
      <p:sp>
        <p:nvSpPr>
          <p:cNvPr id="4" name="TextBox 3">
            <a:extLst>
              <a:ext uri="{FF2B5EF4-FFF2-40B4-BE49-F238E27FC236}">
                <a16:creationId xmlns:a16="http://schemas.microsoft.com/office/drawing/2014/main" id="{71726D69-615E-4D6B-A9DB-33DAFCDACFF3}"/>
              </a:ext>
            </a:extLst>
          </p:cNvPr>
          <p:cNvSpPr txBox="1"/>
          <p:nvPr/>
        </p:nvSpPr>
        <p:spPr>
          <a:xfrm>
            <a:off x="6818206" y="2780504"/>
            <a:ext cx="1545688" cy="553998"/>
          </a:xfrm>
          <a:prstGeom prst="rect">
            <a:avLst/>
          </a:prstGeom>
          <a:noFill/>
        </p:spPr>
        <p:txBody>
          <a:bodyPr wrap="square" rtlCol="0">
            <a:spAutoFit/>
          </a:bodyPr>
          <a:lstStyle/>
          <a:p>
            <a:r>
              <a:rPr lang="en-US" sz="3000" dirty="0">
                <a:latin typeface="Comic Sans MS" panose="030F0702030302020204" pitchFamily="66" charset="0"/>
              </a:rPr>
              <a:t>exit</a:t>
            </a:r>
          </a:p>
        </p:txBody>
      </p:sp>
      <p:sp>
        <p:nvSpPr>
          <p:cNvPr id="5" name="TextBox 4">
            <a:extLst>
              <a:ext uri="{FF2B5EF4-FFF2-40B4-BE49-F238E27FC236}">
                <a16:creationId xmlns:a16="http://schemas.microsoft.com/office/drawing/2014/main" id="{FBAC4A5B-EE91-4E90-88B8-5DF4632476B3}"/>
              </a:ext>
            </a:extLst>
          </p:cNvPr>
          <p:cNvSpPr txBox="1"/>
          <p:nvPr/>
        </p:nvSpPr>
        <p:spPr>
          <a:xfrm>
            <a:off x="1468467" y="5878891"/>
            <a:ext cx="774571" cy="553998"/>
          </a:xfrm>
          <a:prstGeom prst="rect">
            <a:avLst/>
          </a:prstGeom>
          <a:noFill/>
        </p:spPr>
        <p:txBody>
          <a:bodyPr wrap="none" rtlCol="0">
            <a:spAutoFit/>
          </a:bodyPr>
          <a:lstStyle/>
          <a:p>
            <a:r>
              <a:rPr lang="en-US" sz="3000" dirty="0">
                <a:latin typeface="Comic Sans MS" panose="030F0702030302020204" pitchFamily="66" charset="0"/>
              </a:rPr>
              <a:t>sun</a:t>
            </a:r>
          </a:p>
        </p:txBody>
      </p:sp>
      <p:sp>
        <p:nvSpPr>
          <p:cNvPr id="6" name="TextBox 5">
            <a:extLst>
              <a:ext uri="{FF2B5EF4-FFF2-40B4-BE49-F238E27FC236}">
                <a16:creationId xmlns:a16="http://schemas.microsoft.com/office/drawing/2014/main" id="{B90218BD-BDB9-400E-8282-2ACB798CE061}"/>
              </a:ext>
            </a:extLst>
          </p:cNvPr>
          <p:cNvSpPr txBox="1"/>
          <p:nvPr/>
        </p:nvSpPr>
        <p:spPr>
          <a:xfrm>
            <a:off x="6990107" y="6301342"/>
            <a:ext cx="1192955" cy="553998"/>
          </a:xfrm>
          <a:prstGeom prst="rect">
            <a:avLst/>
          </a:prstGeom>
          <a:noFill/>
        </p:spPr>
        <p:txBody>
          <a:bodyPr wrap="none" rtlCol="0">
            <a:spAutoFit/>
          </a:bodyPr>
          <a:lstStyle/>
          <a:p>
            <a:r>
              <a:rPr lang="en-US" sz="3000" dirty="0">
                <a:latin typeface="Comic Sans MS" panose="030F0702030302020204" pitchFamily="66" charset="0"/>
              </a:rPr>
              <a:t>elbow</a:t>
            </a:r>
          </a:p>
        </p:txBody>
      </p:sp>
    </p:spTree>
    <p:extLst>
      <p:ext uri="{BB962C8B-B14F-4D97-AF65-F5344CB8AC3E}">
        <p14:creationId xmlns:p14="http://schemas.microsoft.com/office/powerpoint/2010/main" val="806603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6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6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06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xit" presetSubtype="0" fill="hold" nodeType="clickEffect">
                                  <p:stCondLst>
                                    <p:cond delay="0"/>
                                  </p:stCondLst>
                                  <p:childTnLst>
                                    <p:set>
                                      <p:cBhvr>
                                        <p:cTn id="38" dur="1" fill="hold">
                                          <p:stCondLst>
                                            <p:cond delay="0"/>
                                          </p:stCondLst>
                                        </p:cTn>
                                        <p:tgtEl>
                                          <p:spTgt spid="2060"/>
                                        </p:tgtEl>
                                        <p:attrNameLst>
                                          <p:attrName>style.visibility</p:attrName>
                                        </p:attrNameLst>
                                      </p:cBhvr>
                                      <p:to>
                                        <p:strVal val="hidden"/>
                                      </p:to>
                                    </p:set>
                                  </p:childTnLst>
                                </p:cTn>
                              </p:par>
                              <p:par>
                                <p:cTn id="39" presetID="1" presetClass="exit" presetSubtype="0" fill="hold" grpId="1" nodeType="withEffect">
                                  <p:stCondLst>
                                    <p:cond delay="0"/>
                                  </p:stCondLst>
                                  <p:childTnLst>
                                    <p:set>
                                      <p:cBhvr>
                                        <p:cTn id="40"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5" grpId="1"/>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036EE-1E90-4BF1-B5BF-4699F17A5255}"/>
              </a:ext>
            </a:extLst>
          </p:cNvPr>
          <p:cNvSpPr>
            <a:spLocks noGrp="1"/>
          </p:cNvSpPr>
          <p:nvPr>
            <p:ph type="title"/>
          </p:nvPr>
        </p:nvSpPr>
        <p:spPr/>
        <p:txBody>
          <a:bodyPr>
            <a:normAutofit fontScale="90000"/>
          </a:bodyPr>
          <a:lstStyle/>
          <a:p>
            <a:r>
              <a:rPr lang="en-US" dirty="0">
                <a:latin typeface="Comic Sans MS" panose="030F0702030302020204" pitchFamily="66" charset="0"/>
              </a:rPr>
              <a:t>Plurals</a:t>
            </a:r>
            <a:br>
              <a:rPr lang="en-US" dirty="0">
                <a:latin typeface="Comic Sans MS" panose="030F0702030302020204" pitchFamily="66" charset="0"/>
              </a:rPr>
            </a:br>
            <a:endParaRPr lang="en-US" dirty="0">
              <a:latin typeface="Comic Sans MS" panose="030F0702030302020204" pitchFamily="66" charset="0"/>
            </a:endParaRPr>
          </a:p>
        </p:txBody>
      </p:sp>
      <p:grpSp>
        <p:nvGrpSpPr>
          <p:cNvPr id="10" name="Group 9">
            <a:extLst>
              <a:ext uri="{FF2B5EF4-FFF2-40B4-BE49-F238E27FC236}">
                <a16:creationId xmlns:a16="http://schemas.microsoft.com/office/drawing/2014/main" id="{BB83D576-7B8E-41D6-9A47-C5DD400A099C}"/>
              </a:ext>
            </a:extLst>
          </p:cNvPr>
          <p:cNvGrpSpPr/>
          <p:nvPr/>
        </p:nvGrpSpPr>
        <p:grpSpPr>
          <a:xfrm>
            <a:off x="316024" y="2191897"/>
            <a:ext cx="3690251" cy="3294009"/>
            <a:chOff x="881749" y="1914028"/>
            <a:chExt cx="3690251" cy="3294009"/>
          </a:xfrm>
        </p:grpSpPr>
        <p:pic>
          <p:nvPicPr>
            <p:cNvPr id="3082" name="Picture 10">
              <a:extLst>
                <a:ext uri="{FF2B5EF4-FFF2-40B4-BE49-F238E27FC236}">
                  <a16:creationId xmlns:a16="http://schemas.microsoft.com/office/drawing/2014/main" id="{99D8AFD2-7B2D-4613-A8ED-5F327DAEDF92}"/>
                </a:ext>
              </a:extLst>
            </p:cNvPr>
            <p:cNvPicPr>
              <a:picLocks noChangeAspect="1" noChangeArrowheads="1"/>
            </p:cNvPicPr>
            <p:nvPr/>
          </p:nvPicPr>
          <p:blipFill>
            <a:blip r:embed="rId3"/>
            <a:srcRect/>
            <a:stretch/>
          </p:blipFill>
          <p:spPr bwMode="auto">
            <a:xfrm>
              <a:off x="881749" y="1914028"/>
              <a:ext cx="3690251" cy="2242340"/>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9690D404-E38B-4E3E-9DD3-55A9366DB5B4}"/>
                </a:ext>
              </a:extLst>
            </p:cNvPr>
            <p:cNvSpPr txBox="1"/>
            <p:nvPr/>
          </p:nvSpPr>
          <p:spPr>
            <a:xfrm>
              <a:off x="1816208" y="4623262"/>
              <a:ext cx="1821332" cy="584775"/>
            </a:xfrm>
            <a:prstGeom prst="rect">
              <a:avLst/>
            </a:prstGeom>
            <a:noFill/>
          </p:spPr>
          <p:txBody>
            <a:bodyPr wrap="none" rtlCol="0">
              <a:spAutoFit/>
            </a:bodyPr>
            <a:lstStyle/>
            <a:p>
              <a:r>
                <a:rPr lang="en-US" sz="3200" dirty="0">
                  <a:latin typeface="Comic Sans MS" panose="030F0702030302020204" pitchFamily="66" charset="0"/>
                </a:rPr>
                <a:t>elephant</a:t>
              </a:r>
            </a:p>
          </p:txBody>
        </p:sp>
      </p:grpSp>
      <p:pic>
        <p:nvPicPr>
          <p:cNvPr id="3086" name="Picture 14">
            <a:extLst>
              <a:ext uri="{FF2B5EF4-FFF2-40B4-BE49-F238E27FC236}">
                <a16:creationId xmlns:a16="http://schemas.microsoft.com/office/drawing/2014/main" id="{7E584FBA-2FAC-4260-A80A-82CF8F53ECF1}"/>
              </a:ext>
            </a:extLst>
          </p:cNvPr>
          <p:cNvPicPr>
            <a:picLocks noChangeAspect="1" noChangeArrowheads="1"/>
          </p:cNvPicPr>
          <p:nvPr/>
        </p:nvPicPr>
        <p:blipFill>
          <a:blip r:embed="rId4"/>
          <a:srcRect/>
          <a:stretch/>
        </p:blipFill>
        <p:spPr bwMode="auto">
          <a:xfrm>
            <a:off x="5449809" y="2358526"/>
            <a:ext cx="3479040" cy="2140947"/>
          </a:xfrm>
          <a:prstGeom prst="rect">
            <a:avLst/>
          </a:prstGeom>
          <a:noFill/>
          <a:extLst>
            <a:ext uri="{909E8E84-426E-40DD-AFC4-6F175D3DCCD1}">
              <a14:hiddenFill xmlns:a14="http://schemas.microsoft.com/office/drawing/2010/main">
                <a:solidFill>
                  <a:srgbClr val="FFFFFF"/>
                </a:solidFill>
              </a14:hiddenFill>
            </a:ext>
          </a:extLst>
        </p:spPr>
      </p:pic>
      <p:sp>
        <p:nvSpPr>
          <p:cNvPr id="15" name="TextBox 14">
            <a:extLst>
              <a:ext uri="{FF2B5EF4-FFF2-40B4-BE49-F238E27FC236}">
                <a16:creationId xmlns:a16="http://schemas.microsoft.com/office/drawing/2014/main" id="{8F9D418E-5378-4DB0-90C7-DE7271A1C74F}"/>
              </a:ext>
            </a:extLst>
          </p:cNvPr>
          <p:cNvSpPr txBox="1"/>
          <p:nvPr/>
        </p:nvSpPr>
        <p:spPr>
          <a:xfrm>
            <a:off x="6153998" y="4892730"/>
            <a:ext cx="3479038" cy="584775"/>
          </a:xfrm>
          <a:prstGeom prst="rect">
            <a:avLst/>
          </a:prstGeom>
          <a:noFill/>
        </p:spPr>
        <p:txBody>
          <a:bodyPr wrap="square" rtlCol="0">
            <a:spAutoFit/>
          </a:bodyPr>
          <a:lstStyle/>
          <a:p>
            <a:r>
              <a:rPr lang="en-US" sz="3200" dirty="0">
                <a:latin typeface="Comic Sans MS" panose="030F0702030302020204" pitchFamily="66" charset="0"/>
              </a:rPr>
              <a:t>elephant</a:t>
            </a:r>
            <a:r>
              <a:rPr lang="en-US" sz="3200" u="sng" dirty="0">
                <a:highlight>
                  <a:srgbClr val="FFFF00"/>
                </a:highlight>
                <a:latin typeface="Comic Sans MS" panose="030F0702030302020204" pitchFamily="66" charset="0"/>
              </a:rPr>
              <a:t>s</a:t>
            </a:r>
            <a:endParaRPr lang="en-US" sz="3200" dirty="0">
              <a:highlight>
                <a:srgbClr val="FFFF00"/>
              </a:highlight>
              <a:latin typeface="Comic Sans MS" panose="030F0702030302020204" pitchFamily="66" charset="0"/>
            </a:endParaRPr>
          </a:p>
        </p:txBody>
      </p:sp>
    </p:spTree>
    <p:extLst>
      <p:ext uri="{BB962C8B-B14F-4D97-AF65-F5344CB8AC3E}">
        <p14:creationId xmlns:p14="http://schemas.microsoft.com/office/powerpoint/2010/main" val="17180996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8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036EE-1E90-4BF1-B5BF-4699F17A5255}"/>
              </a:ext>
            </a:extLst>
          </p:cNvPr>
          <p:cNvSpPr>
            <a:spLocks noGrp="1"/>
          </p:cNvSpPr>
          <p:nvPr>
            <p:ph type="title"/>
          </p:nvPr>
        </p:nvSpPr>
        <p:spPr/>
        <p:txBody>
          <a:bodyPr>
            <a:normAutofit/>
          </a:bodyPr>
          <a:lstStyle/>
          <a:p>
            <a:r>
              <a:rPr lang="en-US" dirty="0">
                <a:latin typeface="Comic Sans MS" panose="030F0702030302020204" pitchFamily="66" charset="0"/>
              </a:rPr>
              <a:t>Plurals</a:t>
            </a:r>
          </a:p>
        </p:txBody>
      </p:sp>
      <p:grpSp>
        <p:nvGrpSpPr>
          <p:cNvPr id="12" name="Group 11">
            <a:extLst>
              <a:ext uri="{FF2B5EF4-FFF2-40B4-BE49-F238E27FC236}">
                <a16:creationId xmlns:a16="http://schemas.microsoft.com/office/drawing/2014/main" id="{99BE982C-2C5C-403A-B9D1-65F5C5AC783A}"/>
              </a:ext>
            </a:extLst>
          </p:cNvPr>
          <p:cNvGrpSpPr/>
          <p:nvPr/>
        </p:nvGrpSpPr>
        <p:grpSpPr>
          <a:xfrm>
            <a:off x="5216210" y="1775254"/>
            <a:ext cx="2816942" cy="2418204"/>
            <a:chOff x="5216210" y="1775254"/>
            <a:chExt cx="2816942" cy="2418204"/>
          </a:xfrm>
        </p:grpSpPr>
        <p:sp>
          <p:nvSpPr>
            <p:cNvPr id="11" name="Rectangle: Rounded Corners 10">
              <a:extLst>
                <a:ext uri="{FF2B5EF4-FFF2-40B4-BE49-F238E27FC236}">
                  <a16:creationId xmlns:a16="http://schemas.microsoft.com/office/drawing/2014/main" id="{82196DB9-50CD-47B0-87AA-F705A4F9AD49}"/>
                </a:ext>
              </a:extLst>
            </p:cNvPr>
            <p:cNvSpPr/>
            <p:nvPr/>
          </p:nvSpPr>
          <p:spPr>
            <a:xfrm>
              <a:off x="5216210" y="1775254"/>
              <a:ext cx="2816942" cy="2418204"/>
            </a:xfrm>
            <a:prstGeom prst="roundRect">
              <a:avLst>
                <a:gd name="adj" fmla="val 8129"/>
              </a:avLst>
            </a:prstGeom>
            <a:noFill/>
            <a:ln w="7620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5126" name="Picture 6">
              <a:extLst>
                <a:ext uri="{FF2B5EF4-FFF2-40B4-BE49-F238E27FC236}">
                  <a16:creationId xmlns:a16="http://schemas.microsoft.com/office/drawing/2014/main" id="{9B23D761-3275-4D4B-B0A9-394365787FA9}"/>
                </a:ext>
              </a:extLst>
            </p:cNvPr>
            <p:cNvPicPr>
              <a:picLocks noChangeAspect="1" noChangeArrowheads="1"/>
            </p:cNvPicPr>
            <p:nvPr/>
          </p:nvPicPr>
          <p:blipFill>
            <a:blip r:embed="rId3"/>
            <a:srcRect/>
            <a:stretch/>
          </p:blipFill>
          <p:spPr bwMode="auto">
            <a:xfrm>
              <a:off x="5463943" y="2099124"/>
              <a:ext cx="2321474" cy="1770463"/>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0" name="Group 9">
            <a:extLst>
              <a:ext uri="{FF2B5EF4-FFF2-40B4-BE49-F238E27FC236}">
                <a16:creationId xmlns:a16="http://schemas.microsoft.com/office/drawing/2014/main" id="{0C801867-214D-4C09-9188-D94C3C1EC10F}"/>
              </a:ext>
            </a:extLst>
          </p:cNvPr>
          <p:cNvGrpSpPr/>
          <p:nvPr/>
        </p:nvGrpSpPr>
        <p:grpSpPr>
          <a:xfrm>
            <a:off x="1110848" y="1667874"/>
            <a:ext cx="2816942" cy="2418204"/>
            <a:chOff x="974574" y="1775254"/>
            <a:chExt cx="2816942" cy="2418204"/>
          </a:xfrm>
        </p:grpSpPr>
        <p:sp>
          <p:nvSpPr>
            <p:cNvPr id="3" name="Rectangle: Rounded Corners 2">
              <a:extLst>
                <a:ext uri="{FF2B5EF4-FFF2-40B4-BE49-F238E27FC236}">
                  <a16:creationId xmlns:a16="http://schemas.microsoft.com/office/drawing/2014/main" id="{148976E1-C511-4904-B934-E6A4F3AEA0F3}"/>
                </a:ext>
              </a:extLst>
            </p:cNvPr>
            <p:cNvSpPr/>
            <p:nvPr/>
          </p:nvSpPr>
          <p:spPr>
            <a:xfrm>
              <a:off x="974574" y="1775254"/>
              <a:ext cx="2816942" cy="2418204"/>
            </a:xfrm>
            <a:prstGeom prst="roundRect">
              <a:avLst/>
            </a:prstGeom>
            <a:noFill/>
            <a:ln w="7620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5128" name="Picture 8">
              <a:extLst>
                <a:ext uri="{FF2B5EF4-FFF2-40B4-BE49-F238E27FC236}">
                  <a16:creationId xmlns:a16="http://schemas.microsoft.com/office/drawing/2014/main" id="{8B84AA5D-9E7F-42B6-89EB-FE31ACEABFD8}"/>
                </a:ext>
              </a:extLst>
            </p:cNvPr>
            <p:cNvPicPr>
              <a:picLocks noChangeAspect="1" noChangeArrowheads="1"/>
            </p:cNvPicPr>
            <p:nvPr/>
          </p:nvPicPr>
          <p:blipFill>
            <a:blip r:embed="rId4"/>
            <a:srcRect/>
            <a:stretch/>
          </p:blipFill>
          <p:spPr bwMode="auto">
            <a:xfrm rot="4895360">
              <a:off x="1575681" y="2018262"/>
              <a:ext cx="1932187" cy="1932187"/>
            </a:xfrm>
            <a:prstGeom prst="rect">
              <a:avLst/>
            </a:prstGeom>
            <a:noFill/>
            <a:extLst>
              <a:ext uri="{909E8E84-426E-40DD-AFC4-6F175D3DCCD1}">
                <a14:hiddenFill xmlns:a14="http://schemas.microsoft.com/office/drawing/2010/main">
                  <a:solidFill>
                    <a:srgbClr val="FFFFFF"/>
                  </a:solidFill>
                </a14:hiddenFill>
              </a:ext>
            </a:extLst>
          </p:spPr>
        </p:pic>
      </p:grpSp>
      <p:sp>
        <p:nvSpPr>
          <p:cNvPr id="5" name="TextBox 4">
            <a:extLst>
              <a:ext uri="{FF2B5EF4-FFF2-40B4-BE49-F238E27FC236}">
                <a16:creationId xmlns:a16="http://schemas.microsoft.com/office/drawing/2014/main" id="{60B5A713-25DC-4402-8C98-BDBAA7F0363D}"/>
              </a:ext>
            </a:extLst>
          </p:cNvPr>
          <p:cNvSpPr txBox="1"/>
          <p:nvPr/>
        </p:nvSpPr>
        <p:spPr>
          <a:xfrm>
            <a:off x="1788617" y="4295246"/>
            <a:ext cx="1282723" cy="584775"/>
          </a:xfrm>
          <a:prstGeom prst="rect">
            <a:avLst/>
          </a:prstGeom>
          <a:noFill/>
        </p:spPr>
        <p:txBody>
          <a:bodyPr wrap="none" rtlCol="0">
            <a:spAutoFit/>
          </a:bodyPr>
          <a:lstStyle/>
          <a:p>
            <a:r>
              <a:rPr lang="en-US" sz="3200" dirty="0">
                <a:latin typeface="Comic Sans MS" panose="030F0702030302020204" pitchFamily="66" charset="0"/>
              </a:rPr>
              <a:t>pencil</a:t>
            </a:r>
          </a:p>
        </p:txBody>
      </p:sp>
      <p:sp>
        <p:nvSpPr>
          <p:cNvPr id="16" name="TextBox 15">
            <a:extLst>
              <a:ext uri="{FF2B5EF4-FFF2-40B4-BE49-F238E27FC236}">
                <a16:creationId xmlns:a16="http://schemas.microsoft.com/office/drawing/2014/main" id="{02C1EFCF-3D1D-4DA8-8AE5-B1A7B50CAD81}"/>
              </a:ext>
            </a:extLst>
          </p:cNvPr>
          <p:cNvSpPr txBox="1"/>
          <p:nvPr/>
        </p:nvSpPr>
        <p:spPr>
          <a:xfrm>
            <a:off x="5921505" y="4295246"/>
            <a:ext cx="4572000" cy="584775"/>
          </a:xfrm>
          <a:prstGeom prst="rect">
            <a:avLst/>
          </a:prstGeom>
          <a:noFill/>
        </p:spPr>
        <p:txBody>
          <a:bodyPr wrap="square">
            <a:spAutoFit/>
          </a:bodyPr>
          <a:lstStyle/>
          <a:p>
            <a:r>
              <a:rPr lang="en-US" sz="3200" dirty="0">
                <a:latin typeface="Comic Sans MS" panose="030F0702030302020204" pitchFamily="66" charset="0"/>
              </a:rPr>
              <a:t>pencil</a:t>
            </a:r>
            <a:r>
              <a:rPr lang="en-US" sz="3200" u="sng" dirty="0">
                <a:highlight>
                  <a:srgbClr val="FFFF00"/>
                </a:highlight>
                <a:latin typeface="Comic Sans MS" panose="030F0702030302020204" pitchFamily="66" charset="0"/>
              </a:rPr>
              <a:t>s</a:t>
            </a:r>
          </a:p>
        </p:txBody>
      </p:sp>
    </p:spTree>
    <p:extLst>
      <p:ext uri="{BB962C8B-B14F-4D97-AF65-F5344CB8AC3E}">
        <p14:creationId xmlns:p14="http://schemas.microsoft.com/office/powerpoint/2010/main" val="1460561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7422A-FCCC-40F1-BD07-5E6CFA1F5ABD}"/>
              </a:ext>
            </a:extLst>
          </p:cNvPr>
          <p:cNvSpPr>
            <a:spLocks noGrp="1"/>
          </p:cNvSpPr>
          <p:nvPr>
            <p:ph type="title"/>
          </p:nvPr>
        </p:nvSpPr>
        <p:spPr/>
        <p:txBody>
          <a:bodyPr>
            <a:normAutofit fontScale="90000"/>
          </a:bodyPr>
          <a:lstStyle/>
          <a:p>
            <a:r>
              <a:rPr lang="en-US" dirty="0">
                <a:latin typeface="Comic Sans MS" panose="030F0702030302020204" pitchFamily="66" charset="0"/>
              </a:rPr>
              <a:t>Plurals</a:t>
            </a:r>
            <a:br>
              <a:rPr lang="en-US" dirty="0">
                <a:latin typeface="Comic Sans MS" panose="030F0702030302020204" pitchFamily="66" charset="0"/>
              </a:rPr>
            </a:br>
            <a:endParaRPr lang="en-US" dirty="0">
              <a:latin typeface="Comic Sans MS" panose="030F0702030302020204" pitchFamily="66" charset="0"/>
            </a:endParaRPr>
          </a:p>
        </p:txBody>
      </p:sp>
      <p:sp>
        <p:nvSpPr>
          <p:cNvPr id="15" name="TextBox 14">
            <a:extLst>
              <a:ext uri="{FF2B5EF4-FFF2-40B4-BE49-F238E27FC236}">
                <a16:creationId xmlns:a16="http://schemas.microsoft.com/office/drawing/2014/main" id="{5AA292BE-3D54-4A7E-AEE8-C15C6B494862}"/>
              </a:ext>
            </a:extLst>
          </p:cNvPr>
          <p:cNvSpPr txBox="1"/>
          <p:nvPr/>
        </p:nvSpPr>
        <p:spPr>
          <a:xfrm>
            <a:off x="5570777" y="5622061"/>
            <a:ext cx="2964872" cy="584775"/>
          </a:xfrm>
          <a:prstGeom prst="rect">
            <a:avLst/>
          </a:prstGeom>
          <a:noFill/>
        </p:spPr>
        <p:txBody>
          <a:bodyPr wrap="square" rtlCol="0">
            <a:spAutoFit/>
          </a:bodyPr>
          <a:lstStyle/>
          <a:p>
            <a:endParaRPr lang="en-US" sz="3200" dirty="0">
              <a:latin typeface="Comic Sans MS" panose="030F0702030302020204" pitchFamily="66" charset="0"/>
            </a:endParaRPr>
          </a:p>
        </p:txBody>
      </p:sp>
      <p:pic>
        <p:nvPicPr>
          <p:cNvPr id="7172" name="Picture 4">
            <a:extLst>
              <a:ext uri="{FF2B5EF4-FFF2-40B4-BE49-F238E27FC236}">
                <a16:creationId xmlns:a16="http://schemas.microsoft.com/office/drawing/2014/main" id="{F4F11B86-9D97-467B-AE3D-FFAA626E5103}"/>
              </a:ext>
            </a:extLst>
          </p:cNvPr>
          <p:cNvPicPr>
            <a:picLocks noChangeAspect="1" noChangeArrowheads="1"/>
          </p:cNvPicPr>
          <p:nvPr/>
        </p:nvPicPr>
        <p:blipFill>
          <a:blip r:embed="rId3"/>
          <a:srcRect/>
          <a:stretch/>
        </p:blipFill>
        <p:spPr bwMode="auto">
          <a:xfrm>
            <a:off x="616751" y="2646996"/>
            <a:ext cx="1875470" cy="1562891"/>
          </a:xfrm>
          <a:prstGeom prst="rect">
            <a:avLst/>
          </a:prstGeom>
          <a:noFill/>
          <a:extLst>
            <a:ext uri="{909E8E84-426E-40DD-AFC4-6F175D3DCCD1}">
              <a14:hiddenFill xmlns:a14="http://schemas.microsoft.com/office/drawing/2010/main">
                <a:solidFill>
                  <a:srgbClr val="FFFFFF"/>
                </a:solidFill>
              </a14:hiddenFill>
            </a:ext>
          </a:extLst>
        </p:spPr>
      </p:pic>
      <p:pic>
        <p:nvPicPr>
          <p:cNvPr id="7174" name="Picture 6">
            <a:extLst>
              <a:ext uri="{FF2B5EF4-FFF2-40B4-BE49-F238E27FC236}">
                <a16:creationId xmlns:a16="http://schemas.microsoft.com/office/drawing/2014/main" id="{09B78939-5B6D-4FA1-A7EF-D435776CBFD5}"/>
              </a:ext>
            </a:extLst>
          </p:cNvPr>
          <p:cNvPicPr>
            <a:picLocks noChangeAspect="1" noChangeArrowheads="1"/>
          </p:cNvPicPr>
          <p:nvPr/>
        </p:nvPicPr>
        <p:blipFill>
          <a:blip r:embed="rId4"/>
          <a:srcRect/>
          <a:stretch/>
        </p:blipFill>
        <p:spPr bwMode="auto">
          <a:xfrm>
            <a:off x="5184099" y="2720379"/>
            <a:ext cx="3738228" cy="1417240"/>
          </a:xfrm>
          <a:prstGeom prst="rect">
            <a:avLst/>
          </a:prstGeom>
          <a:noFill/>
          <a:extLst>
            <a:ext uri="{909E8E84-426E-40DD-AFC4-6F175D3DCCD1}">
              <a14:hiddenFill xmlns:a14="http://schemas.microsoft.com/office/drawing/2010/main">
                <a:solidFill>
                  <a:srgbClr val="FFFFFF"/>
                </a:solidFill>
              </a14:hiddenFill>
            </a:ext>
          </a:extLst>
        </p:spPr>
      </p:pic>
      <p:sp>
        <p:nvSpPr>
          <p:cNvPr id="19" name="TextBox 18">
            <a:extLst>
              <a:ext uri="{FF2B5EF4-FFF2-40B4-BE49-F238E27FC236}">
                <a16:creationId xmlns:a16="http://schemas.microsoft.com/office/drawing/2014/main" id="{5795D3BC-24FD-4D62-A69B-C7AE971A13F0}"/>
              </a:ext>
            </a:extLst>
          </p:cNvPr>
          <p:cNvSpPr txBox="1"/>
          <p:nvPr/>
        </p:nvSpPr>
        <p:spPr>
          <a:xfrm>
            <a:off x="968771" y="4783638"/>
            <a:ext cx="1071127" cy="584775"/>
          </a:xfrm>
          <a:prstGeom prst="rect">
            <a:avLst/>
          </a:prstGeom>
          <a:noFill/>
        </p:spPr>
        <p:txBody>
          <a:bodyPr wrap="none" rtlCol="0">
            <a:spAutoFit/>
          </a:bodyPr>
          <a:lstStyle/>
          <a:p>
            <a:r>
              <a:rPr lang="en-US" sz="3200" dirty="0">
                <a:latin typeface="Comic Sans MS" panose="030F0702030302020204" pitchFamily="66" charset="0"/>
              </a:rPr>
              <a:t>duck</a:t>
            </a:r>
          </a:p>
        </p:txBody>
      </p:sp>
      <p:sp>
        <p:nvSpPr>
          <p:cNvPr id="20" name="TextBox 19">
            <a:extLst>
              <a:ext uri="{FF2B5EF4-FFF2-40B4-BE49-F238E27FC236}">
                <a16:creationId xmlns:a16="http://schemas.microsoft.com/office/drawing/2014/main" id="{5D54CC10-8D94-4DDD-A574-CF8283A04569}"/>
              </a:ext>
            </a:extLst>
          </p:cNvPr>
          <p:cNvSpPr txBox="1"/>
          <p:nvPr/>
        </p:nvSpPr>
        <p:spPr>
          <a:xfrm>
            <a:off x="6257481" y="4919133"/>
            <a:ext cx="1071127" cy="584775"/>
          </a:xfrm>
          <a:prstGeom prst="rect">
            <a:avLst/>
          </a:prstGeom>
          <a:noFill/>
        </p:spPr>
        <p:txBody>
          <a:bodyPr wrap="none" rtlCol="0">
            <a:spAutoFit/>
          </a:bodyPr>
          <a:lstStyle/>
          <a:p>
            <a:r>
              <a:rPr lang="en-US" sz="3200" dirty="0">
                <a:latin typeface="Comic Sans MS" panose="030F0702030302020204" pitchFamily="66" charset="0"/>
              </a:rPr>
              <a:t>duck</a:t>
            </a:r>
          </a:p>
        </p:txBody>
      </p:sp>
      <p:sp>
        <p:nvSpPr>
          <p:cNvPr id="21" name="TextBox 20">
            <a:extLst>
              <a:ext uri="{FF2B5EF4-FFF2-40B4-BE49-F238E27FC236}">
                <a16:creationId xmlns:a16="http://schemas.microsoft.com/office/drawing/2014/main" id="{34B1833B-3015-479A-94C6-14D3EE74333C}"/>
              </a:ext>
            </a:extLst>
          </p:cNvPr>
          <p:cNvSpPr txBox="1"/>
          <p:nvPr/>
        </p:nvSpPr>
        <p:spPr>
          <a:xfrm>
            <a:off x="7194532" y="4931977"/>
            <a:ext cx="385042" cy="584775"/>
          </a:xfrm>
          <a:prstGeom prst="rect">
            <a:avLst/>
          </a:prstGeom>
          <a:noFill/>
        </p:spPr>
        <p:txBody>
          <a:bodyPr wrap="none" rtlCol="0">
            <a:spAutoFit/>
          </a:bodyPr>
          <a:lstStyle/>
          <a:p>
            <a:r>
              <a:rPr lang="en-US" sz="3200" dirty="0">
                <a:highlight>
                  <a:srgbClr val="FFFF00"/>
                </a:highlight>
                <a:latin typeface="Comic Sans MS" panose="030F0702030302020204" pitchFamily="66" charset="0"/>
              </a:rPr>
              <a:t>s</a:t>
            </a:r>
          </a:p>
        </p:txBody>
      </p:sp>
    </p:spTree>
    <p:extLst>
      <p:ext uri="{BB962C8B-B14F-4D97-AF65-F5344CB8AC3E}">
        <p14:creationId xmlns:p14="http://schemas.microsoft.com/office/powerpoint/2010/main" val="1089271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P spid="2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7422A-FCCC-40F1-BD07-5E6CFA1F5ABD}"/>
              </a:ext>
            </a:extLst>
          </p:cNvPr>
          <p:cNvSpPr>
            <a:spLocks noGrp="1"/>
          </p:cNvSpPr>
          <p:nvPr>
            <p:ph type="title"/>
          </p:nvPr>
        </p:nvSpPr>
        <p:spPr/>
        <p:txBody>
          <a:bodyPr>
            <a:normAutofit fontScale="90000"/>
          </a:bodyPr>
          <a:lstStyle/>
          <a:p>
            <a:r>
              <a:rPr lang="en-US" dirty="0">
                <a:latin typeface="Comic Sans MS" panose="030F0702030302020204" pitchFamily="66" charset="0"/>
              </a:rPr>
              <a:t>Sight Word Activity </a:t>
            </a:r>
            <a:br>
              <a:rPr lang="en-US" dirty="0">
                <a:latin typeface="Comic Sans MS" panose="030F0702030302020204" pitchFamily="66" charset="0"/>
              </a:rPr>
            </a:br>
            <a:endParaRPr lang="en-US" dirty="0">
              <a:latin typeface="Comic Sans MS" panose="030F0702030302020204" pitchFamily="66" charset="0"/>
            </a:endParaRPr>
          </a:p>
        </p:txBody>
      </p:sp>
      <p:sp>
        <p:nvSpPr>
          <p:cNvPr id="3" name="TextBox 2">
            <a:extLst>
              <a:ext uri="{FF2B5EF4-FFF2-40B4-BE49-F238E27FC236}">
                <a16:creationId xmlns:a16="http://schemas.microsoft.com/office/drawing/2014/main" id="{17F70496-11FD-446F-AA52-37F408430C81}"/>
              </a:ext>
            </a:extLst>
          </p:cNvPr>
          <p:cNvSpPr txBox="1"/>
          <p:nvPr/>
        </p:nvSpPr>
        <p:spPr>
          <a:xfrm>
            <a:off x="4042848" y="1363113"/>
            <a:ext cx="1257075" cy="769441"/>
          </a:xfrm>
          <a:prstGeom prst="rect">
            <a:avLst/>
          </a:prstGeom>
          <a:noFill/>
        </p:spPr>
        <p:txBody>
          <a:bodyPr wrap="none" rtlCol="0">
            <a:spAutoFit/>
          </a:bodyPr>
          <a:lstStyle/>
          <a:p>
            <a:r>
              <a:rPr lang="en-US" sz="4400" dirty="0">
                <a:latin typeface="Comic Sans MS" panose="030F0702030302020204" pitchFamily="66" charset="0"/>
              </a:rPr>
              <a:t>find</a:t>
            </a:r>
          </a:p>
        </p:txBody>
      </p:sp>
      <p:sp>
        <p:nvSpPr>
          <p:cNvPr id="5" name="TextBox 4">
            <a:extLst>
              <a:ext uri="{FF2B5EF4-FFF2-40B4-BE49-F238E27FC236}">
                <a16:creationId xmlns:a16="http://schemas.microsoft.com/office/drawing/2014/main" id="{DD109DF6-B24A-42C5-8B66-F6F2D19AF38A}"/>
              </a:ext>
            </a:extLst>
          </p:cNvPr>
          <p:cNvSpPr txBox="1"/>
          <p:nvPr/>
        </p:nvSpPr>
        <p:spPr>
          <a:xfrm>
            <a:off x="4054624" y="2836308"/>
            <a:ext cx="1136808" cy="769441"/>
          </a:xfrm>
          <a:prstGeom prst="rect">
            <a:avLst/>
          </a:prstGeom>
          <a:noFill/>
        </p:spPr>
        <p:txBody>
          <a:bodyPr wrap="square" rtlCol="0">
            <a:spAutoFit/>
          </a:bodyPr>
          <a:lstStyle/>
          <a:p>
            <a:r>
              <a:rPr lang="en-US" sz="4400" dirty="0">
                <a:latin typeface="Comic Sans MS" panose="030F0702030302020204" pitchFamily="66" charset="0"/>
              </a:rPr>
              <a:t>and</a:t>
            </a:r>
          </a:p>
        </p:txBody>
      </p:sp>
      <p:sp>
        <p:nvSpPr>
          <p:cNvPr id="10" name="TextBox 9">
            <a:extLst>
              <a:ext uri="{FF2B5EF4-FFF2-40B4-BE49-F238E27FC236}">
                <a16:creationId xmlns:a16="http://schemas.microsoft.com/office/drawing/2014/main" id="{A8FD2262-F020-4108-B882-E5DF4D7FC97F}"/>
              </a:ext>
            </a:extLst>
          </p:cNvPr>
          <p:cNvSpPr txBox="1"/>
          <p:nvPr/>
        </p:nvSpPr>
        <p:spPr>
          <a:xfrm>
            <a:off x="4255383" y="4309503"/>
            <a:ext cx="4572000" cy="769441"/>
          </a:xfrm>
          <a:prstGeom prst="rect">
            <a:avLst/>
          </a:prstGeom>
          <a:noFill/>
        </p:spPr>
        <p:txBody>
          <a:bodyPr wrap="square">
            <a:spAutoFit/>
          </a:bodyPr>
          <a:lstStyle/>
          <a:p>
            <a:r>
              <a:rPr lang="en-US" sz="4400" dirty="0">
                <a:latin typeface="Comic Sans MS" panose="030F0702030302020204" pitchFamily="66" charset="0"/>
              </a:rPr>
              <a:t>it</a:t>
            </a:r>
          </a:p>
        </p:txBody>
      </p:sp>
    </p:spTree>
    <p:extLst>
      <p:ext uri="{BB962C8B-B14F-4D97-AF65-F5344CB8AC3E}">
        <p14:creationId xmlns:p14="http://schemas.microsoft.com/office/powerpoint/2010/main" val="938372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3"/>
                                        </p:tgtEl>
                                        <p:attrNameLst>
                                          <p:attrName>style.visibility</p:attrName>
                                        </p:attrNameLst>
                                      </p:cBhvr>
                                      <p:to>
                                        <p:strVal val="hidden"/>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grpId="1" nodeType="clickEffect">
                                  <p:stCondLst>
                                    <p:cond delay="0"/>
                                  </p:stCondLst>
                                  <p:childTnLst>
                                    <p:set>
                                      <p:cBhvr>
                                        <p:cTn id="16" dur="1" fill="hold">
                                          <p:stCondLst>
                                            <p:cond delay="0"/>
                                          </p:stCondLst>
                                        </p:cTn>
                                        <p:tgtEl>
                                          <p:spTgt spid="5"/>
                                        </p:tgtEl>
                                        <p:attrNameLst>
                                          <p:attrName>style.visibility</p:attrName>
                                        </p:attrNameLst>
                                      </p:cBhvr>
                                      <p:to>
                                        <p:strVal val="hidden"/>
                                      </p:to>
                                    </p:set>
                                  </p:childTnLst>
                                </p:cTn>
                              </p:par>
                              <p:par>
                                <p:cTn id="17" presetID="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1" nodeType="clickEffect">
                                  <p:stCondLst>
                                    <p:cond delay="0"/>
                                  </p:stCondLst>
                                  <p:childTnLst>
                                    <p:set>
                                      <p:cBhvr>
                                        <p:cTn id="22" dur="1" fill="hold">
                                          <p:stCondLst>
                                            <p:cond delay="0"/>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P spid="5" grpId="0"/>
      <p:bldP spid="5" grpId="1"/>
      <p:bldP spid="10" grpId="0"/>
      <p:bldP spid="10"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7422A-FCCC-40F1-BD07-5E6CFA1F5ABD}"/>
              </a:ext>
            </a:extLst>
          </p:cNvPr>
          <p:cNvSpPr>
            <a:spLocks noGrp="1"/>
          </p:cNvSpPr>
          <p:nvPr>
            <p:ph type="title"/>
          </p:nvPr>
        </p:nvSpPr>
        <p:spPr/>
        <p:txBody>
          <a:bodyPr>
            <a:normAutofit fontScale="90000"/>
          </a:bodyPr>
          <a:lstStyle/>
          <a:p>
            <a:r>
              <a:rPr lang="en-US" dirty="0">
                <a:latin typeface="Comic Sans MS" panose="030F0702030302020204" pitchFamily="66" charset="0"/>
              </a:rPr>
              <a:t>Sight Word Activity </a:t>
            </a:r>
            <a:br>
              <a:rPr lang="en-US" dirty="0">
                <a:latin typeface="Comic Sans MS" panose="030F0702030302020204" pitchFamily="66" charset="0"/>
              </a:rPr>
            </a:br>
            <a:endParaRPr lang="en-US" dirty="0">
              <a:latin typeface="Comic Sans MS" panose="030F0702030302020204" pitchFamily="66" charset="0"/>
            </a:endParaRPr>
          </a:p>
        </p:txBody>
      </p:sp>
      <p:sp>
        <p:nvSpPr>
          <p:cNvPr id="13" name="TextBox 12">
            <a:extLst>
              <a:ext uri="{FF2B5EF4-FFF2-40B4-BE49-F238E27FC236}">
                <a16:creationId xmlns:a16="http://schemas.microsoft.com/office/drawing/2014/main" id="{8BFA5623-30D7-4C7F-BE46-21D7F4EA1EE0}"/>
              </a:ext>
            </a:extLst>
          </p:cNvPr>
          <p:cNvSpPr txBox="1"/>
          <p:nvPr/>
        </p:nvSpPr>
        <p:spPr>
          <a:xfrm>
            <a:off x="5706975" y="5751510"/>
            <a:ext cx="242374" cy="369332"/>
          </a:xfrm>
          <a:prstGeom prst="rect">
            <a:avLst/>
          </a:prstGeom>
          <a:noFill/>
        </p:spPr>
        <p:txBody>
          <a:bodyPr wrap="none" rtlCol="0">
            <a:spAutoFit/>
          </a:bodyPr>
          <a:lstStyle/>
          <a:p>
            <a:r>
              <a:rPr lang="en-US" dirty="0">
                <a:latin typeface="Comic Sans MS" panose="030F0702030302020204" pitchFamily="66" charset="0"/>
              </a:rPr>
              <a:t>.</a:t>
            </a:r>
          </a:p>
        </p:txBody>
      </p:sp>
      <p:grpSp>
        <p:nvGrpSpPr>
          <p:cNvPr id="8" name="Group 7">
            <a:extLst>
              <a:ext uri="{FF2B5EF4-FFF2-40B4-BE49-F238E27FC236}">
                <a16:creationId xmlns:a16="http://schemas.microsoft.com/office/drawing/2014/main" id="{D31FFACD-3019-40E9-9BBD-4F2EF79B64B7}"/>
              </a:ext>
            </a:extLst>
          </p:cNvPr>
          <p:cNvGrpSpPr/>
          <p:nvPr/>
        </p:nvGrpSpPr>
        <p:grpSpPr>
          <a:xfrm>
            <a:off x="2579343" y="1121355"/>
            <a:ext cx="4155482" cy="5205603"/>
            <a:chOff x="2593318" y="1486788"/>
            <a:chExt cx="4411994" cy="5480241"/>
          </a:xfrm>
        </p:grpSpPr>
        <p:sp>
          <p:nvSpPr>
            <p:cNvPr id="6" name="TextBox 5">
              <a:extLst>
                <a:ext uri="{FF2B5EF4-FFF2-40B4-BE49-F238E27FC236}">
                  <a16:creationId xmlns:a16="http://schemas.microsoft.com/office/drawing/2014/main" id="{664D6389-53CA-42D9-8F93-DB18538A2E5E}"/>
                </a:ext>
              </a:extLst>
            </p:cNvPr>
            <p:cNvSpPr txBox="1"/>
            <p:nvPr/>
          </p:nvSpPr>
          <p:spPr>
            <a:xfrm>
              <a:off x="2955211" y="1486788"/>
              <a:ext cx="3275256" cy="707886"/>
            </a:xfrm>
            <a:prstGeom prst="rect">
              <a:avLst/>
            </a:prstGeom>
            <a:noFill/>
          </p:spPr>
          <p:txBody>
            <a:bodyPr wrap="none" rtlCol="0">
              <a:spAutoFit/>
            </a:bodyPr>
            <a:lstStyle/>
            <a:p>
              <a:r>
                <a:rPr lang="en-US" sz="4000" dirty="0">
                  <a:latin typeface="Comic Sans MS" panose="030F0702030302020204" pitchFamily="66" charset="0"/>
                </a:rPr>
                <a:t>Find the bat.</a:t>
              </a:r>
            </a:p>
          </p:txBody>
        </p:sp>
        <p:pic>
          <p:nvPicPr>
            <p:cNvPr id="4102" name="Picture 6">
              <a:extLst>
                <a:ext uri="{FF2B5EF4-FFF2-40B4-BE49-F238E27FC236}">
                  <a16:creationId xmlns:a16="http://schemas.microsoft.com/office/drawing/2014/main" id="{7DD5AF60-1C37-4F8D-9280-ABAE7FCD354E}"/>
                </a:ext>
              </a:extLst>
            </p:cNvPr>
            <p:cNvPicPr>
              <a:picLocks noChangeAspect="1" noChangeArrowheads="1"/>
            </p:cNvPicPr>
            <p:nvPr/>
          </p:nvPicPr>
          <p:blipFill>
            <a:blip r:embed="rId3"/>
            <a:srcRect/>
            <a:stretch/>
          </p:blipFill>
          <p:spPr bwMode="auto">
            <a:xfrm>
              <a:off x="2593318" y="2726622"/>
              <a:ext cx="4411994" cy="4240407"/>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9839816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7422A-FCCC-40F1-BD07-5E6CFA1F5ABD}"/>
              </a:ext>
            </a:extLst>
          </p:cNvPr>
          <p:cNvSpPr>
            <a:spLocks noGrp="1"/>
          </p:cNvSpPr>
          <p:nvPr>
            <p:ph type="title"/>
          </p:nvPr>
        </p:nvSpPr>
        <p:spPr>
          <a:xfrm>
            <a:off x="2095638" y="555365"/>
            <a:ext cx="4952723" cy="685465"/>
          </a:xfrm>
        </p:spPr>
        <p:txBody>
          <a:bodyPr>
            <a:normAutofit fontScale="90000"/>
          </a:bodyPr>
          <a:lstStyle/>
          <a:p>
            <a:r>
              <a:rPr lang="en-US" u="sng" dirty="0">
                <a:latin typeface="Comic Sans MS" panose="030F0702030302020204" pitchFamily="66" charset="0"/>
              </a:rPr>
              <a:t>E at the Museum</a:t>
            </a:r>
            <a:br>
              <a:rPr lang="en-US" dirty="0">
                <a:latin typeface="Comic Sans MS" panose="030F0702030302020204" pitchFamily="66" charset="0"/>
              </a:rPr>
            </a:br>
            <a:endParaRPr lang="en-US" dirty="0">
              <a:latin typeface="Comic Sans MS" panose="030F0702030302020204" pitchFamily="66" charset="0"/>
            </a:endParaRPr>
          </a:p>
        </p:txBody>
      </p:sp>
      <p:pic>
        <p:nvPicPr>
          <p:cNvPr id="6150" name="Picture 6">
            <a:extLst>
              <a:ext uri="{FF2B5EF4-FFF2-40B4-BE49-F238E27FC236}">
                <a16:creationId xmlns:a16="http://schemas.microsoft.com/office/drawing/2014/main" id="{4A331084-C1C8-4CCF-8DA1-81636EAB8FF0}"/>
              </a:ext>
            </a:extLst>
          </p:cNvPr>
          <p:cNvPicPr>
            <a:picLocks noChangeAspect="1" noChangeArrowheads="1"/>
          </p:cNvPicPr>
          <p:nvPr/>
        </p:nvPicPr>
        <p:blipFill>
          <a:blip r:embed="rId3"/>
          <a:srcRect/>
          <a:stretch/>
        </p:blipFill>
        <p:spPr bwMode="auto">
          <a:xfrm>
            <a:off x="5424807" y="3916578"/>
            <a:ext cx="3552265" cy="2579781"/>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a:extLst>
              <a:ext uri="{FF2B5EF4-FFF2-40B4-BE49-F238E27FC236}">
                <a16:creationId xmlns:a16="http://schemas.microsoft.com/office/drawing/2014/main" id="{DA663857-1E92-4C35-AD26-252C5873CF13}"/>
              </a:ext>
            </a:extLst>
          </p:cNvPr>
          <p:cNvPicPr>
            <a:picLocks noChangeAspect="1" noChangeArrowheads="1"/>
          </p:cNvPicPr>
          <p:nvPr/>
        </p:nvPicPr>
        <p:blipFill>
          <a:blip r:embed="rId4"/>
          <a:srcRect/>
          <a:stretch/>
        </p:blipFill>
        <p:spPr bwMode="auto">
          <a:xfrm>
            <a:off x="287195" y="1274940"/>
            <a:ext cx="4343400" cy="46961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1882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1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Office Theme">
  <a:themeElements>
    <a:clrScheme name="Accelerate Ed">
      <a:dk1>
        <a:sysClr val="windowText" lastClr="000000"/>
      </a:dk1>
      <a:lt1>
        <a:sysClr val="window" lastClr="FFFFFF"/>
      </a:lt1>
      <a:dk2>
        <a:srgbClr val="464646"/>
      </a:dk2>
      <a:lt2>
        <a:srgbClr val="DEF5FA"/>
      </a:lt2>
      <a:accent1>
        <a:srgbClr val="111E5C"/>
      </a:accent1>
      <a:accent2>
        <a:srgbClr val="8AC7CE"/>
      </a:accent2>
      <a:accent3>
        <a:srgbClr val="4A2E16"/>
      </a:accent3>
      <a:accent4>
        <a:srgbClr val="39639D"/>
      </a:accent4>
      <a:accent5>
        <a:srgbClr val="C8BBAE"/>
      </a:accent5>
      <a:accent6>
        <a:srgbClr val="72BBBF"/>
      </a:accent6>
      <a:hlink>
        <a:srgbClr val="1BB752"/>
      </a:hlink>
      <a:folHlink>
        <a:srgbClr val="B5A99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Couture.thmx</Template>
  <TotalTime>15318</TotalTime>
  <Words>2050</Words>
  <Application>Microsoft Office PowerPoint</Application>
  <PresentationFormat>On-screen Show (4:3)</PresentationFormat>
  <Paragraphs>174</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Comic Sans MS</vt:lpstr>
      <vt:lpstr>Roboto</vt:lpstr>
      <vt:lpstr>Office Theme</vt:lpstr>
      <vt:lpstr>Letter and Phonics of the Week</vt:lpstr>
      <vt:lpstr>Ee </vt:lpstr>
      <vt:lpstr>PowerPoint Presentation</vt:lpstr>
      <vt:lpstr>Plurals </vt:lpstr>
      <vt:lpstr>Plurals</vt:lpstr>
      <vt:lpstr>Plurals </vt:lpstr>
      <vt:lpstr>Sight Word Activity  </vt:lpstr>
      <vt:lpstr>Sight Word Activity  </vt:lpstr>
      <vt:lpstr>E at the Museum </vt:lpstr>
      <vt:lpstr>Q &amp; A</vt:lpstr>
    </vt:vector>
  </TitlesOfParts>
  <Company>Accelerate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Molly Johnson</dc:creator>
  <cp:lastModifiedBy>Shawn Mahoney</cp:lastModifiedBy>
  <cp:revision>317</cp:revision>
  <cp:lastPrinted>2021-06-30T18:23:13Z</cp:lastPrinted>
  <dcterms:created xsi:type="dcterms:W3CDTF">2012-04-20T18:25:02Z</dcterms:created>
  <dcterms:modified xsi:type="dcterms:W3CDTF">2021-08-11T20:52:36Z</dcterms:modified>
</cp:coreProperties>
</file>