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344" r:id="rId2"/>
    <p:sldId id="345" r:id="rId3"/>
    <p:sldId id="353" r:id="rId4"/>
    <p:sldId id="348" r:id="rId5"/>
    <p:sldId id="347" r:id="rId6"/>
    <p:sldId id="349" r:id="rId7"/>
    <p:sldId id="354" r:id="rId8"/>
    <p:sldId id="355" r:id="rId9"/>
    <p:sldId id="351" r:id="rId10"/>
    <p:sldId id="352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Terri Whalen" initials="TW" lastIdx="1" clrIdx="0">
    <p:extLst>
      <p:ext uri="{19B8F6BF-5375-455C-9EA6-DF929625EA0E}">
        <p15:presenceInfo xmlns:p15="http://schemas.microsoft.com/office/powerpoint/2012/main" userId="S::twhalen@accelerate-academy.net::75a90bc9-9581-4a2a-8289-5fbb35d1163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83B80"/>
    <a:srgbClr val="D60093"/>
    <a:srgbClr val="3B7ABE"/>
    <a:srgbClr val="182C6F"/>
    <a:srgbClr val="FCFCFC"/>
    <a:srgbClr val="003399"/>
    <a:srgbClr val="000064"/>
    <a:srgbClr val="FF9627"/>
    <a:srgbClr val="9D6D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509" autoAdjust="0"/>
    <p:restoredTop sz="48980" autoAdjust="0"/>
  </p:normalViewPr>
  <p:slideViewPr>
    <p:cSldViewPr snapToGrid="0" snapToObjects="1">
      <p:cViewPr varScale="1">
        <p:scale>
          <a:sx n="56" d="100"/>
          <a:sy n="56" d="100"/>
        </p:scale>
        <p:origin x="332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55" d="100"/>
          <a:sy n="55" d="100"/>
        </p:scale>
        <p:origin x="2880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A8D203-957B-4E0D-BFEF-AC11BFDF7A2F}" type="datetimeFigureOut">
              <a:rPr lang="en-US" smtClean="0"/>
              <a:t>8/11/2021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13B794-5A4F-4F47-9EB8-2D6C2FE8DF1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86669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Tell the student that we are going to review the letter </a:t>
            </a:r>
            <a:r>
              <a:rPr lang="en-US" dirty="0" err="1"/>
              <a:t>Nn</a:t>
            </a:r>
            <a:r>
              <a:rPr lang="en-US" dirty="0"/>
              <a:t>, work on ear spelling, review all of our sight words and complete a story retell for </a:t>
            </a:r>
            <a:r>
              <a:rPr lang="en-US" u="sng" dirty="0"/>
              <a:t>Come Down Here.</a:t>
            </a:r>
          </a:p>
          <a:p>
            <a:endParaRPr lang="en-US" u="sng" dirty="0"/>
          </a:p>
          <a:p>
            <a:r>
              <a:rPr lang="en-US" u="none" dirty="0"/>
              <a:t>Click to go to the next slide.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97321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Ask – “Do you have any questions about anything that you learned in this lesson?”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36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“Today, we are going to talk about the letter N”.</a:t>
            </a:r>
          </a:p>
          <a:p>
            <a:r>
              <a:rPr lang="en-US" dirty="0"/>
              <a:t>(Point to the uppercase N.)  “Uppercase N.”  (Student repeats.)</a:t>
            </a:r>
          </a:p>
          <a:p>
            <a:r>
              <a:rPr lang="en-US" dirty="0"/>
              <a:t>(Point to the lowercase n.)  “Lowercase n.”  (Student repeats.)</a:t>
            </a:r>
          </a:p>
          <a:p>
            <a:endParaRPr lang="en-US" dirty="0"/>
          </a:p>
          <a:p>
            <a:r>
              <a:rPr lang="en-US" dirty="0"/>
              <a:t>“Do you remember what sound the letter n makes?” (Teacher will model making the n sound and have the student repeat n sound: /n/ like in </a:t>
            </a:r>
            <a:r>
              <a:rPr lang="en-US" u="sng" dirty="0"/>
              <a:t>nut</a:t>
            </a:r>
            <a:r>
              <a:rPr lang="en-US" u="none" dirty="0"/>
              <a:t>: /n/, /n/, /n/.)  </a:t>
            </a:r>
          </a:p>
          <a:p>
            <a:endParaRPr lang="en-US" u="none" dirty="0"/>
          </a:p>
          <a:p>
            <a:r>
              <a:rPr lang="en-US" u="none" dirty="0"/>
              <a:t>Teacher: “Let’s look at some pictures that begin with the /n/ sound.”</a:t>
            </a:r>
          </a:p>
          <a:p>
            <a:endParaRPr lang="en-US" dirty="0"/>
          </a:p>
          <a:p>
            <a:r>
              <a:rPr lang="en-US" dirty="0"/>
              <a:t>Click to show the net– When it appears on the screen, ask, “What do you see?” When student responds “net,” applaud his/her answer.  If student does not respond correctly, teacher will tell student that it is a net.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next image - necklace– When it appears on the screen, ask, “What do you see?” When student responds “necklace,” applaud his/her answer.  If student does not respond correctly, teacher will tell student that it is a necklace.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third and final image – nest - When it appears on the screen, ask, “What do you see?” If student responds “nest,” applaud his/her answer.  If student does not respond correctly, teacher will tell student that it is a nest.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go to the next slide.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53818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Ask the students– “What letters do you see?”  If student says </a:t>
            </a:r>
            <a:r>
              <a:rPr lang="en-US" dirty="0" err="1"/>
              <a:t>Nn</a:t>
            </a:r>
            <a:r>
              <a:rPr lang="en-US" dirty="0"/>
              <a:t>, applaud his/her answer.  If student is unsure, assist him/her by saying “uppercase N” and “lowercase n.”  (Student should repeat teacher.)</a:t>
            </a:r>
          </a:p>
          <a:p>
            <a:endParaRPr lang="en-US" dirty="0"/>
          </a:p>
          <a:p>
            <a:r>
              <a:rPr lang="en-US" dirty="0"/>
              <a:t>Teacher: “Now, let’s look at the pictures.”  </a:t>
            </a:r>
            <a:r>
              <a:rPr lang="en-US" b="1" dirty="0"/>
              <a:t>Teacher will need to click for each picture to appear.  </a:t>
            </a:r>
            <a:r>
              <a:rPr lang="en-US" dirty="0"/>
              <a:t>(Noodles, clock, numbers and nail.)  There are four pictures in all.  (Name the picture together as it comes on the screen or allow student to name what he/she sees as it appears on the screen.)</a:t>
            </a:r>
          </a:p>
          <a:p>
            <a:endParaRPr lang="en-US" dirty="0"/>
          </a:p>
          <a:p>
            <a:r>
              <a:rPr lang="en-US" dirty="0"/>
              <a:t>After identifying the pictures (noodles, clock, nail and numbers,) ask:</a:t>
            </a:r>
          </a:p>
          <a:p>
            <a:endParaRPr lang="en-US" dirty="0"/>
          </a:p>
          <a:p>
            <a:r>
              <a:rPr lang="en-US" dirty="0"/>
              <a:t>Teacher: “What pictures begin with the letter n?” (Noodles, numbers and nail begin with the letter n.  Clock  does not begin with the letter n.)</a:t>
            </a:r>
          </a:p>
          <a:p>
            <a:endParaRPr lang="en-US" dirty="0"/>
          </a:p>
          <a:p>
            <a:r>
              <a:rPr lang="en-US" dirty="0"/>
              <a:t>Click to take the picture of the clock off of the slide.</a:t>
            </a:r>
          </a:p>
          <a:p>
            <a:endParaRPr lang="en-US" dirty="0"/>
          </a:p>
          <a:p>
            <a:r>
              <a:rPr lang="en-US" dirty="0"/>
              <a:t>Teacher will applaud efforts of student.  </a:t>
            </a:r>
          </a:p>
          <a:p>
            <a:endParaRPr lang="en-US" dirty="0"/>
          </a:p>
          <a:p>
            <a:r>
              <a:rPr lang="en-US" dirty="0"/>
              <a:t>If student is struggling to name the pictures that begin with n, teacher will assist by saying each picture name and asking if it begins with /n/:</a:t>
            </a:r>
          </a:p>
          <a:p>
            <a:r>
              <a:rPr lang="en-US" dirty="0"/>
              <a:t> - “Noodles – Does it begin with /n/?”  (Yes.)</a:t>
            </a:r>
          </a:p>
          <a:p>
            <a:r>
              <a:rPr lang="en-US" dirty="0"/>
              <a:t> - “Clock– Does it begin with /n/?”   (No.)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 - “Numbers – Does it begin with /n/?” (Yes.)</a:t>
            </a:r>
          </a:p>
          <a:p>
            <a:r>
              <a:rPr lang="en-US" dirty="0"/>
              <a:t> - “Nail– Does it begin with /n/?” (Yes.)</a:t>
            </a:r>
          </a:p>
          <a:p>
            <a:endParaRPr lang="en-US" dirty="0"/>
          </a:p>
          <a:p>
            <a:r>
              <a:rPr lang="en-US" dirty="0"/>
              <a:t>Click to go to the next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1603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Notes to Teacher:</a:t>
            </a: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Click to bring the picture to the slide.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Ask: “What picture do you see on the slide?”  (I see a pan.)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Teacher: “Today, we are going to stretch out the word and listen for all of the sounds in the word.”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“What sound do you hear at the beginning of pan?” Teacher should isolate the /p/ sound to assist student if necessary.  (Student should respond /p/.)  “What letter makes the /p/ sound?”  (Student should respond p or teacher should assist the student.  Click to make the “p” 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“What sound do we hear next?” Teacher should stretch out the word making the following sounds:  “/p/ /a/.”   (Student should respond /a/.)  “What letter makes the /a/ sound?”  (Student should respond a or teacher should assist the student.  Click to make the “a” 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“What sound do you hear at the end of pan?” Teacher should stretch out the word making the following sounds: “/p/ /a/ /n/.”  (Student should respond /n/.) “What letter makes the /n/ sound?”  (Student should respond n or teacher should assist the student.  Click to make the “n” 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“Now let’s look at the word on the screen: p a n.  What does that spell?”  (Student should say pan.) 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Teacher: “Great job!  The word is pan.”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Teacher:  “Now, let’s change pan to tan.”  Click to go to the next slide.  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225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dirty="0"/>
              <a:t>Click to bring the image to the slide.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0" dirty="0"/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Ask the student to look at the picture.  Ask: “What do you see?”  (I see a cat.)  Ask: “What color is the cat?” (The cat is tan.)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“Say tan.”  (Student should say tan.) 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“What sound do you hear at the beginning of tan?” Teacher should isolate the /t/ sound to assist student if necessary.  (Student should respond /t/.)  “What letter makes the /t/ sound?”  (Student should respond t or teacher should assist the student.  Click to make the “t” 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“What sound do we hear next?” Teacher should stretch out the word making the following sounds:  “/t/ /a/.”   (Student should respond /a/.)  “What letter makes the /a/ sound?”  (Student should respond a or teacher should assist the student.  Click to make the “a” 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“What sound do you hear at the end of tan?” Teacher should stretch out the word making the following sounds: “/t/ /a/ /n/.”  (Student should respond /n/.) “What letter makes the /n/ sound?”  (Student should respond n or teacher should assist the student.  Click to make the “n” appear.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“Now let’s look at the word on the screen: t a n.  What does that spell?”  (Student should say tan.)  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en-US" sz="12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2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Teacher: “Great job!  The word is tan.”</a:t>
            </a:r>
          </a:p>
          <a:p>
            <a:endParaRPr lang="en-US" i="0" dirty="0"/>
          </a:p>
          <a:p>
            <a:r>
              <a:rPr lang="en-US" i="0" dirty="0"/>
              <a:t>Click to go to the next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0016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Teacher says: “Now, let’s look at some of the words we worked on this year.”  (There are 5 words on this slide.)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word “I.”– When it appears on the screen, ask: “What word do you see?”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“I,”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 does not respond correctly, teacher will tell the student that the word is “I.”  Have student say the word “I.”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next word, “see.”– When it appears on the screen, ask: “What word do you see?”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“see,”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students does not respond correctly, teacher will tell the student that the word is “see.”  Have student say the word “see.”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next word, “big.” – When it appears on the screen, ask: “What word do you see?”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“big,”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 does not respond correctly, teacher will tell the student that the word is “big.”  Have student say the word “big.” 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next word, “a.” – When it appears on the screen, ask: “What word do you see?”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“a,”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 does not respond correctly, teacher will tell the student that the word is “a.”  Have student say the word “a.” 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next and final word, “blue.” – When it appears on the screen, ask: “What word do you see?”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“blue,”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 does not respond correctly, teacher will tell the student that the word is “blue.”  Have student say the word “blue.” 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“Now, let’s look at some more words.”  Click to show the arrow.</a:t>
            </a:r>
          </a:p>
          <a:p>
            <a:endParaRPr lang="en-US" b="0" dirty="0"/>
          </a:p>
          <a:p>
            <a:r>
              <a:rPr lang="en-US" b="0" dirty="0"/>
              <a:t>Click to go to the next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7443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Teacher says: “Let’s look at some  more of our sight words.”  (There are 5 words on this slide.)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word “can.”– When it appears on the screen, ask: “What word do you see?”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“can,”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 does not respond correctly, teacher will tell the student that the word is “can.”  Have student say the word “can.”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next word, “said.”– When it appears on the screen, ask: “What word do you see?”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“said,”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students does not respond correctly, teacher will tell the student that the word is “said.”  Have student say the word “said.”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next word, “the.” – When it appears on the screen, ask: “What word do you see?”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“the,”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 does not respond correctly, teacher will tell the student that the word is “the.”  Have student say the word “the.” 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next word, “in.” – When it appears on the screen, ask: “What word do you see?”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“in,”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 does not respond correctly, teacher will tell the student that the word is “in.”  Have student say the word “in.” 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next and final word, “for.” – When it appears on the screen, ask: “What word do you see?”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“for,”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 does not respond correctly, teacher will tell the student that the word is “for.”  Have student say the word “for.” 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“Now, let’s look at our last group of words.”  Click to show the arrow.</a:t>
            </a:r>
          </a:p>
          <a:p>
            <a:endParaRPr lang="en-US" b="0" dirty="0"/>
          </a:p>
          <a:p>
            <a:r>
              <a:rPr lang="en-US" b="0" dirty="0"/>
              <a:t>Click to go to the next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2012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Teacher says: “Let’s look at the last group of words.”  (There are 5 words on this slide.)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word “is.”– When it appears on the screen, ask: “What word do you see?”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“is,”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 does not respond correctly, teacher will tell the student that the word is “is.”  Have student say the word “is.”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word “go.”– When it appears on the screen, ask: “What word do you see?”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“go,”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 does not respond correctly, teacher will tell the student that the word is “go.”  Have student say the word “go.”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next word, “come.”– When it appears on the screen, ask: “What word do you see?”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“come,”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students does not respond correctly, teacher will tell the student that the word is “come.”  Have student say the word “come.”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next word, “down.” – When it appears on the screen, ask: “What word do you see?”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“down,”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 does not respond correctly, teacher will tell the student that the word is “down.”  Have student say the word “down.” 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Click to show the next and final word, “here.” – When it appears on the screen, ask: “What word do you see?”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student responds “here,” applaud his/her answer.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If student does not respond correctly, teacher will tell the student that the word is “here.”  Have student say the word “here.”  (Student repeats.)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Applaud student’s efforts!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endParaRPr lang="en-US" b="0" dirty="0"/>
          </a:p>
          <a:p>
            <a:r>
              <a:rPr lang="en-US" b="0" dirty="0"/>
              <a:t>Click to go to the next slide.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52902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en-US" sz="1800" b="1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Notes to Teacher:</a:t>
            </a:r>
            <a:endParaRPr lang="en-US" b="1" i="0" dirty="0">
              <a:effectLst/>
              <a:latin typeface="Roboto" panose="02000000000000000000" pitchFamily="2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="1" dirty="0">
              <a:latin typeface="Comic Sans MS" panose="030F0702030302020204" pitchFamily="66" charset="0"/>
            </a:endParaRPr>
          </a:p>
          <a:p>
            <a:r>
              <a:rPr lang="en-US" dirty="0">
                <a:latin typeface="Comic Sans MS" panose="030F0702030302020204" pitchFamily="66" charset="0"/>
              </a:rPr>
              <a:t>Teacher: “This week, you read the story, </a:t>
            </a:r>
            <a:r>
              <a:rPr lang="en-US" u="sng" dirty="0">
                <a:latin typeface="Comic Sans MS" panose="030F0702030302020204" pitchFamily="66" charset="0"/>
              </a:rPr>
              <a:t>Come Down Here. </a:t>
            </a:r>
            <a:r>
              <a:rPr lang="en-US" u="none" dirty="0">
                <a:latin typeface="Comic Sans MS" panose="030F0702030302020204" pitchFamily="66" charset="0"/>
              </a:rPr>
              <a:t>  Let’s look at the 5 finger retell chart to help us retell this story.”  </a:t>
            </a:r>
          </a:p>
          <a:p>
            <a:endParaRPr lang="en-US" u="none" dirty="0">
              <a:latin typeface="Comic Sans MS" panose="030F0702030302020204" pitchFamily="66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u="none" dirty="0">
                <a:latin typeface="Comic Sans MS" panose="030F0702030302020204" pitchFamily="66" charset="0"/>
              </a:rPr>
              <a:t>Click to bring the images to the slide.</a:t>
            </a:r>
          </a:p>
          <a:p>
            <a:endParaRPr lang="en-US" sz="1800" dirty="0">
              <a:effectLst/>
              <a:latin typeface="Comic Sans MS" panose="030F0702030302020204" pitchFamily="66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“Let’s work on our story retell together.”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Characters: “Who are the characters in the story?” (A boy, a girl and a squirrel.)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Setting: “What was the setting of the story?  Where did it take place?” (The story took place downstairs in the kitchen.)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Problem – “What is the problem in the story?” (The children and squirrel may have been hungry.)</a:t>
            </a:r>
          </a:p>
          <a:p>
            <a:pPr marL="342900" marR="0" lvl="0" indent="-342900" algn="l" defTabSz="914400" rtl="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Events: “What happened in the story?” (Each one of the characters called another character down to the kitchen to get something to eat. See the following for specifics: Each item started with the letter n: nut, noodle, nugget.)</a:t>
            </a:r>
          </a:p>
          <a:p>
            <a:pPr marL="800100" marR="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boy called the squirrel down for a nut.</a:t>
            </a:r>
          </a:p>
          <a:p>
            <a:pPr marL="800100" marR="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squirrel called the boy down for a noodle.</a:t>
            </a:r>
          </a:p>
          <a:p>
            <a:pPr marL="800100" marR="0" lvl="1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The boy called the girl down for a nugget.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Ending: “What happened at the end of the story?”  (Each character had something to eat.  The boy and girl were happy.)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Connection: Possible questions to ask to help student to connect to this story:</a:t>
            </a:r>
          </a:p>
          <a:p>
            <a:pPr marL="800100" marR="0" lvl="1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What was your favorite part of the story?  </a:t>
            </a:r>
          </a:p>
          <a:p>
            <a:pPr marL="800100" marR="0" lvl="1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What is your favorite food?</a:t>
            </a: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None/>
            </a:pPr>
            <a:r>
              <a:rPr lang="en-US" sz="1800" dirty="0">
                <a:effectLst/>
                <a:latin typeface="Comic Sans MS" panose="030F0702030302020204" pitchFamily="66" charset="0"/>
                <a:ea typeface="Calibri" panose="020F0502020204030204" pitchFamily="34" charset="0"/>
                <a:cs typeface="Calibri" panose="020F0502020204030204" pitchFamily="34" charset="0"/>
              </a:rPr>
              <a:t>7. Main Idea: What is this story about? (This story is about a boy, a girl and squirrel calling each other down to the kitchen to eat.)</a:t>
            </a:r>
          </a:p>
          <a:p>
            <a:pPr marL="0" marR="0" lvl="0" indent="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None/>
            </a:pPr>
            <a:endParaRPr lang="en-US" sz="1800" u="none" dirty="0">
              <a:effectLst/>
              <a:latin typeface="Comic Sans MS" panose="030F0702030302020204" pitchFamily="66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US" sz="1800" u="none" dirty="0">
                <a:effectLst/>
                <a:latin typeface="Comic Sans MS" panose="030F0702030302020204" pitchFamily="66" charset="0"/>
                <a:cs typeface="Calibri" panose="020F0502020204030204" pitchFamily="34" charset="0"/>
              </a:rPr>
              <a:t>Applaud student’s efforts in completing this story retell.</a:t>
            </a:r>
            <a:endParaRPr lang="en-US" u="none" dirty="0">
              <a:latin typeface="Comic Sans MS" panose="030F0702030302020204" pitchFamily="66" charset="0"/>
            </a:endParaRPr>
          </a:p>
          <a:p>
            <a:pPr marL="228600" indent="-228600">
              <a:buAutoNum type="arabicPeriod"/>
            </a:pPr>
            <a:endParaRPr lang="en-US" u="none" dirty="0">
              <a:latin typeface="Comic Sans MS" panose="030F0702030302020204" pitchFamily="66" charset="0"/>
            </a:endParaRPr>
          </a:p>
          <a:p>
            <a:pPr marL="0" indent="0">
              <a:buNone/>
            </a:pPr>
            <a:r>
              <a:rPr lang="en-US" u="none" dirty="0">
                <a:latin typeface="Comic Sans MS" panose="030F0702030302020204" pitchFamily="66" charset="0"/>
              </a:rPr>
              <a:t>Click to the next slide.</a:t>
            </a:r>
            <a:endParaRPr lang="en-US" dirty="0">
              <a:latin typeface="Comic Sans MS" panose="030F0702030302020204" pitchFamily="66" charset="0"/>
            </a:endParaRPr>
          </a:p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813B794-5A4F-4F47-9EB8-2D6C2FE8DF1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30962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4619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024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9245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51382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158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263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6008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7458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0805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281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6C3037-0BF7-5C43-B4C6-7CEA18ED8560}" type="datetimeFigureOut">
              <a:rPr lang="en-US" smtClean="0"/>
              <a:t>8/11/2021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7E150E7B-3477-0145-B66C-8BC65CD89BC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009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17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5/2012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7" name="Picture 6" descr="sign_pic.jp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8957" y="6126163"/>
            <a:ext cx="469245" cy="59531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6364853" y="6413698"/>
            <a:ext cx="20894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/>
            <a:r>
              <a:rPr lang="en-US" sz="1400" dirty="0">
                <a:solidFill>
                  <a:schemeClr val="bg1">
                    <a:lumMod val="65000"/>
                  </a:schemeClr>
                </a:solidFill>
              </a:rPr>
              <a:t>HOST: MOLLY ENOCKSON </a:t>
            </a:r>
          </a:p>
        </p:txBody>
      </p:sp>
    </p:spTree>
    <p:extLst>
      <p:ext uri="{BB962C8B-B14F-4D97-AF65-F5344CB8AC3E}">
        <p14:creationId xmlns:p14="http://schemas.microsoft.com/office/powerpoint/2010/main" val="1540261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rgbClr val="182C6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rgbClr val="3B7ABE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rgbClr val="3B7ABE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rgbClr val="3B7ABE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rgbClr val="3B7ABE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rgbClr val="3B7ABE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Letter of the Week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 err="1">
                <a:latin typeface="Comic Sans MS" panose="030F0902030302020204" pitchFamily="66" charset="0"/>
              </a:rPr>
              <a:t>Nn</a:t>
            </a:r>
            <a:endParaRPr lang="en-US" sz="4000" dirty="0">
              <a:latin typeface="Comic Sans MS" panose="030F09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855129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3D13B7-8E9E-42BB-8F4D-0CCE2645500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6000" dirty="0">
                <a:latin typeface="Comic Sans MS" panose="030F0902030302020204" pitchFamily="66" charset="0"/>
              </a:rPr>
              <a:t>Q &amp; 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E881EE-D65D-48D7-8CA4-D12A9075449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4000" dirty="0">
                <a:latin typeface="Comic Sans MS" panose="030F0902030302020204" pitchFamily="66" charset="0"/>
              </a:rPr>
              <a:t>Any Questions?</a:t>
            </a:r>
          </a:p>
        </p:txBody>
      </p:sp>
    </p:spTree>
    <p:extLst>
      <p:ext uri="{BB962C8B-B14F-4D97-AF65-F5344CB8AC3E}">
        <p14:creationId xmlns:p14="http://schemas.microsoft.com/office/powerpoint/2010/main" val="37177815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1717C2-5DBC-4E59-8BB3-763F8AC63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846138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11100" dirty="0" err="1">
                <a:latin typeface="Comic Sans MS" panose="030F0702030302020204" pitchFamily="66" charset="0"/>
              </a:rPr>
              <a:t>Nn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E654A9F2-730B-4C14-969D-D758F9FA6153}"/>
              </a:ext>
            </a:extLst>
          </p:cNvPr>
          <p:cNvGrpSpPr/>
          <p:nvPr/>
        </p:nvGrpSpPr>
        <p:grpSpPr>
          <a:xfrm>
            <a:off x="575845" y="1047221"/>
            <a:ext cx="2482720" cy="3081434"/>
            <a:chOff x="575845" y="1047221"/>
            <a:chExt cx="2482720" cy="3081434"/>
          </a:xfrm>
        </p:grpSpPr>
        <p:pic>
          <p:nvPicPr>
            <p:cNvPr id="1030" name="Picture 6">
              <a:extLst>
                <a:ext uri="{FF2B5EF4-FFF2-40B4-BE49-F238E27FC236}">
                  <a16:creationId xmlns:a16="http://schemas.microsoft.com/office/drawing/2014/main" id="{9CD442B2-CBF2-4104-971D-7C27F3008FB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/>
            <a:srcRect/>
            <a:stretch/>
          </p:blipFill>
          <p:spPr bwMode="auto">
            <a:xfrm rot="1154829">
              <a:off x="575845" y="1047221"/>
              <a:ext cx="2482720" cy="2952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TextBox 2">
              <a:extLst>
                <a:ext uri="{FF2B5EF4-FFF2-40B4-BE49-F238E27FC236}">
                  <a16:creationId xmlns:a16="http://schemas.microsoft.com/office/drawing/2014/main" id="{90F2EE28-E9AE-49B7-8BF8-0727A313F714}"/>
                </a:ext>
              </a:extLst>
            </p:cNvPr>
            <p:cNvSpPr txBox="1"/>
            <p:nvPr/>
          </p:nvSpPr>
          <p:spPr>
            <a:xfrm>
              <a:off x="1302327" y="3574657"/>
              <a:ext cx="77777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dirty="0">
                  <a:latin typeface="Comic Sans MS" panose="030F0702030302020204" pitchFamily="66" charset="0"/>
                </a:rPr>
                <a:t>net</a:t>
              </a:r>
            </a:p>
          </p:txBody>
        </p:sp>
      </p:grpSp>
      <p:grpSp>
        <p:nvGrpSpPr>
          <p:cNvPr id="7" name="Group 6">
            <a:extLst>
              <a:ext uri="{FF2B5EF4-FFF2-40B4-BE49-F238E27FC236}">
                <a16:creationId xmlns:a16="http://schemas.microsoft.com/office/drawing/2014/main" id="{55A99318-A11A-4540-9D62-8C9A63CC8332}"/>
              </a:ext>
            </a:extLst>
          </p:cNvPr>
          <p:cNvGrpSpPr/>
          <p:nvPr/>
        </p:nvGrpSpPr>
        <p:grpSpPr>
          <a:xfrm>
            <a:off x="6591847" y="2777493"/>
            <a:ext cx="2094953" cy="1788302"/>
            <a:chOff x="6591847" y="2777493"/>
            <a:chExt cx="2094953" cy="1788302"/>
          </a:xfrm>
        </p:grpSpPr>
        <p:pic>
          <p:nvPicPr>
            <p:cNvPr id="1034" name="Picture 10">
              <a:extLst>
                <a:ext uri="{FF2B5EF4-FFF2-40B4-BE49-F238E27FC236}">
                  <a16:creationId xmlns:a16="http://schemas.microsoft.com/office/drawing/2014/main" id="{C5359CC2-3C80-48FD-9236-4E224FA0139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/>
            <a:srcRect/>
            <a:stretch/>
          </p:blipFill>
          <p:spPr bwMode="auto">
            <a:xfrm>
              <a:off x="6591847" y="2777493"/>
              <a:ext cx="2094953" cy="107416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130A76A-4BED-4D5D-A00B-579780383C8E}"/>
                </a:ext>
              </a:extLst>
            </p:cNvPr>
            <p:cNvSpPr txBox="1"/>
            <p:nvPr/>
          </p:nvSpPr>
          <p:spPr>
            <a:xfrm>
              <a:off x="6810521" y="4011797"/>
              <a:ext cx="1712328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dirty="0">
                  <a:latin typeface="Comic Sans MS" panose="030F0702030302020204" pitchFamily="66" charset="0"/>
                </a:rPr>
                <a:t>necklace</a:t>
              </a: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C8CA1D21-B4D5-449B-9911-2DBA2345D870}"/>
              </a:ext>
            </a:extLst>
          </p:cNvPr>
          <p:cNvGrpSpPr/>
          <p:nvPr/>
        </p:nvGrpSpPr>
        <p:grpSpPr>
          <a:xfrm>
            <a:off x="3061692" y="4027198"/>
            <a:ext cx="3020614" cy="2538662"/>
            <a:chOff x="3061692" y="4027198"/>
            <a:chExt cx="3020614" cy="2538662"/>
          </a:xfrm>
        </p:grpSpPr>
        <p:pic>
          <p:nvPicPr>
            <p:cNvPr id="1026" name="Picture 2">
              <a:extLst>
                <a:ext uri="{FF2B5EF4-FFF2-40B4-BE49-F238E27FC236}">
                  <a16:creationId xmlns:a16="http://schemas.microsoft.com/office/drawing/2014/main" id="{CEA1E82F-B8B0-4F5E-B98C-9EF99E78121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/>
            <a:srcRect/>
            <a:stretch/>
          </p:blipFill>
          <p:spPr bwMode="auto">
            <a:xfrm>
              <a:off x="3061692" y="4027198"/>
              <a:ext cx="3020614" cy="198466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CA5B65D0-E6DC-48A7-8241-418D8F99FABA}"/>
                </a:ext>
              </a:extLst>
            </p:cNvPr>
            <p:cNvSpPr txBox="1"/>
            <p:nvPr/>
          </p:nvSpPr>
          <p:spPr>
            <a:xfrm>
              <a:off x="4338214" y="6011862"/>
              <a:ext cx="965329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dirty="0">
                  <a:latin typeface="Comic Sans MS" panose="030F0702030302020204" pitchFamily="66" charset="0"/>
                </a:rPr>
                <a:t>nest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191207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D24648FD-17AC-4092-8EF9-1C996FDEB931}"/>
              </a:ext>
            </a:extLst>
          </p:cNvPr>
          <p:cNvSpPr txBox="1"/>
          <p:nvPr/>
        </p:nvSpPr>
        <p:spPr>
          <a:xfrm>
            <a:off x="359228" y="337519"/>
            <a:ext cx="8425543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0" dirty="0" err="1">
                <a:latin typeface="Comic Sans MS" panose="030F0702030302020204" pitchFamily="66" charset="0"/>
              </a:rPr>
              <a:t>Nn</a:t>
            </a:r>
            <a:endParaRPr lang="en-US" sz="10000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65D5F11-DC6B-4D07-A4A3-460A710001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422210" y="337519"/>
            <a:ext cx="2836703" cy="2952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>
            <a:extLst>
              <a:ext uri="{FF2B5EF4-FFF2-40B4-BE49-F238E27FC236}">
                <a16:creationId xmlns:a16="http://schemas.microsoft.com/office/drawing/2014/main" id="{4DCEB092-12E3-4FEE-AC89-31F1B92710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726891" y="4573161"/>
            <a:ext cx="2542421" cy="1392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>
            <a:extLst>
              <a:ext uri="{FF2B5EF4-FFF2-40B4-BE49-F238E27FC236}">
                <a16:creationId xmlns:a16="http://schemas.microsoft.com/office/drawing/2014/main" id="{6E85E906-E748-4FCF-BE5F-295F41F8C6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/>
          <a:srcRect/>
          <a:stretch/>
        </p:blipFill>
        <p:spPr bwMode="auto">
          <a:xfrm>
            <a:off x="5750257" y="4022939"/>
            <a:ext cx="2896732" cy="23615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E0774CE8-E4E9-42CF-96F7-1A28BE4F86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/>
          <a:srcRect/>
          <a:stretch/>
        </p:blipFill>
        <p:spPr bwMode="auto">
          <a:xfrm>
            <a:off x="6382636" y="337519"/>
            <a:ext cx="1917556" cy="2650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E8D064AE-50D7-49B7-A3BB-433F30D8B2B8}"/>
              </a:ext>
            </a:extLst>
          </p:cNvPr>
          <p:cNvSpPr txBox="1"/>
          <p:nvPr/>
        </p:nvSpPr>
        <p:spPr>
          <a:xfrm>
            <a:off x="1281434" y="3293957"/>
            <a:ext cx="2542421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Comic Sans MS" panose="030F0702030302020204" pitchFamily="66" charset="0"/>
              </a:rPr>
              <a:t>noodles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6B26FB-CD23-4AF8-8A5F-3BAF390A0206}"/>
              </a:ext>
            </a:extLst>
          </p:cNvPr>
          <p:cNvSpPr txBox="1"/>
          <p:nvPr/>
        </p:nvSpPr>
        <p:spPr>
          <a:xfrm>
            <a:off x="6827278" y="3290269"/>
            <a:ext cx="109517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latin typeface="Comic Sans MS" panose="030F0702030302020204" pitchFamily="66" charset="0"/>
              </a:rPr>
              <a:t>clock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A959064-CDC1-431A-995C-6FF0ADB98249}"/>
              </a:ext>
            </a:extLst>
          </p:cNvPr>
          <p:cNvSpPr txBox="1"/>
          <p:nvPr/>
        </p:nvSpPr>
        <p:spPr>
          <a:xfrm>
            <a:off x="1150753" y="6290147"/>
            <a:ext cx="1694695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000" dirty="0">
                <a:latin typeface="Comic Sans MS" panose="030F0702030302020204" pitchFamily="66" charset="0"/>
              </a:rPr>
              <a:t>numbers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91CC823-9A54-4CFC-BAD0-FA6CDCDB8E3E}"/>
              </a:ext>
            </a:extLst>
          </p:cNvPr>
          <p:cNvSpPr txBox="1"/>
          <p:nvPr/>
        </p:nvSpPr>
        <p:spPr>
          <a:xfrm>
            <a:off x="6954982" y="6206836"/>
            <a:ext cx="967468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>
                <a:latin typeface="Comic Sans MS" panose="030F0702030302020204" pitchFamily="66" charset="0"/>
              </a:rPr>
              <a:t>nail</a:t>
            </a:r>
          </a:p>
        </p:txBody>
      </p:sp>
    </p:spTree>
    <p:extLst>
      <p:ext uri="{BB962C8B-B14F-4D97-AF65-F5344CB8AC3E}">
        <p14:creationId xmlns:p14="http://schemas.microsoft.com/office/powerpoint/2010/main" val="806603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4" grpId="1"/>
      <p:bldP spid="5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Ear Spelling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4884342A-A2D6-49E3-BC6D-1490F06E2A2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 rot="1151629">
            <a:off x="6517842" y="512670"/>
            <a:ext cx="1562616" cy="1562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D81CA53-8A77-4A73-A2AD-07A41706E88F}"/>
              </a:ext>
            </a:extLst>
          </p:cNvPr>
          <p:cNvSpPr txBox="1"/>
          <p:nvPr/>
        </p:nvSpPr>
        <p:spPr>
          <a:xfrm>
            <a:off x="5146523" y="4544683"/>
            <a:ext cx="52268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Comic Sans MS" panose="030F0702030302020204" pitchFamily="66" charset="0"/>
              </a:rPr>
              <a:t>p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DBE6F6B-7807-4412-8009-C2373F905C0F}"/>
              </a:ext>
            </a:extLst>
          </p:cNvPr>
          <p:cNvSpPr txBox="1"/>
          <p:nvPr/>
        </p:nvSpPr>
        <p:spPr>
          <a:xfrm>
            <a:off x="5793980" y="4544683"/>
            <a:ext cx="2493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35D36F-3E2D-4421-8ED4-76F6F2083EA5}"/>
              </a:ext>
            </a:extLst>
          </p:cNvPr>
          <p:cNvSpPr txBox="1"/>
          <p:nvPr/>
        </p:nvSpPr>
        <p:spPr>
          <a:xfrm>
            <a:off x="6595893" y="4544683"/>
            <a:ext cx="6092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Comic Sans MS" panose="030F0702030302020204" pitchFamily="66" charset="0"/>
              </a:rPr>
              <a:t>n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539C41F-EE1F-489A-8A44-8757BB4792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873614" y="2552128"/>
            <a:ext cx="3348987" cy="24542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180996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/>
      <p:bldP spid="7" grpId="0"/>
      <p:bldP spid="7" grpId="1"/>
      <p:bldP spid="8" grpId="0"/>
      <p:bldP spid="8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8036EE-1E90-4BF1-B5BF-4699F17A52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Ear Spelling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CE06308-2164-443A-9541-71B7DEE686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 rot="1151629">
            <a:off x="6929778" y="569971"/>
            <a:ext cx="1938783" cy="19387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A7D151-849A-4AA6-BF78-77FAE1DD6758}"/>
              </a:ext>
            </a:extLst>
          </p:cNvPr>
          <p:cNvSpPr txBox="1"/>
          <p:nvPr/>
        </p:nvSpPr>
        <p:spPr>
          <a:xfrm>
            <a:off x="5460034" y="3592249"/>
            <a:ext cx="2493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Comic Sans MS" panose="030F0702030302020204" pitchFamily="66" charset="0"/>
              </a:rPr>
              <a:t>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9DB151-3332-4998-A65A-CAC7DABD6DA5}"/>
              </a:ext>
            </a:extLst>
          </p:cNvPr>
          <p:cNvSpPr txBox="1"/>
          <p:nvPr/>
        </p:nvSpPr>
        <p:spPr>
          <a:xfrm>
            <a:off x="6118375" y="3592249"/>
            <a:ext cx="24938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236E0C0-7B6C-435E-A02F-A42E7BA2BE13}"/>
              </a:ext>
            </a:extLst>
          </p:cNvPr>
          <p:cNvSpPr txBox="1"/>
          <p:nvPr/>
        </p:nvSpPr>
        <p:spPr>
          <a:xfrm>
            <a:off x="6936295" y="3592249"/>
            <a:ext cx="8586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latin typeface="Comic Sans MS" panose="030F0702030302020204" pitchFamily="66" charset="0"/>
              </a:rPr>
              <a:t>n</a:t>
            </a:r>
          </a:p>
        </p:txBody>
      </p:sp>
      <p:pic>
        <p:nvPicPr>
          <p:cNvPr id="5122" name="Picture 2">
            <a:extLst>
              <a:ext uri="{FF2B5EF4-FFF2-40B4-BE49-F238E27FC236}">
                <a16:creationId xmlns:a16="http://schemas.microsoft.com/office/drawing/2014/main" id="{D35BF7AA-2AE5-4BAC-A3FE-D6C9A9ED6E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1077010" y="3461175"/>
            <a:ext cx="2895302" cy="28953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0561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Sight Word Activity 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F70496-11FD-446F-AA52-37F408430C81}"/>
              </a:ext>
            </a:extLst>
          </p:cNvPr>
          <p:cNvSpPr txBox="1"/>
          <p:nvPr/>
        </p:nvSpPr>
        <p:spPr>
          <a:xfrm>
            <a:off x="4312752" y="1006760"/>
            <a:ext cx="49244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I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D53904-8C3A-459A-A834-F4969D579E4A}"/>
              </a:ext>
            </a:extLst>
          </p:cNvPr>
          <p:cNvSpPr txBox="1"/>
          <p:nvPr/>
        </p:nvSpPr>
        <p:spPr>
          <a:xfrm>
            <a:off x="4033230" y="1815164"/>
            <a:ext cx="10775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see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109DF6-B24A-42C5-8B66-F6F2D19AF38A}"/>
              </a:ext>
            </a:extLst>
          </p:cNvPr>
          <p:cNvSpPr txBox="1"/>
          <p:nvPr/>
        </p:nvSpPr>
        <p:spPr>
          <a:xfrm>
            <a:off x="4180731" y="2760427"/>
            <a:ext cx="97815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big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F3278C-100B-46DB-B228-B9F0D6F414CE}"/>
              </a:ext>
            </a:extLst>
          </p:cNvPr>
          <p:cNvSpPr txBox="1"/>
          <p:nvPr/>
        </p:nvSpPr>
        <p:spPr>
          <a:xfrm>
            <a:off x="4316118" y="3705690"/>
            <a:ext cx="97815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FD2262-F020-4108-B882-E5DF4D7FC97F}"/>
              </a:ext>
            </a:extLst>
          </p:cNvPr>
          <p:cNvSpPr txBox="1"/>
          <p:nvPr/>
        </p:nvSpPr>
        <p:spPr>
          <a:xfrm>
            <a:off x="3833881" y="4650953"/>
            <a:ext cx="1450183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blue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AA292BE-3D54-4A7E-AEE8-C15C6B494862}"/>
              </a:ext>
            </a:extLst>
          </p:cNvPr>
          <p:cNvSpPr txBox="1"/>
          <p:nvPr/>
        </p:nvSpPr>
        <p:spPr>
          <a:xfrm>
            <a:off x="5957455" y="6206836"/>
            <a:ext cx="29648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3200" dirty="0">
              <a:latin typeface="Comic Sans MS" panose="030F0702030302020204" pitchFamily="66" charset="0"/>
            </a:endParaRP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04AA518B-D325-40CB-B13F-0BAD3A1F1775}"/>
              </a:ext>
            </a:extLst>
          </p:cNvPr>
          <p:cNvGrpSpPr/>
          <p:nvPr/>
        </p:nvGrpSpPr>
        <p:grpSpPr>
          <a:xfrm>
            <a:off x="5734937" y="5420394"/>
            <a:ext cx="3409908" cy="1054004"/>
            <a:chOff x="5734937" y="5420394"/>
            <a:chExt cx="3409908" cy="1054004"/>
          </a:xfrm>
        </p:grpSpPr>
        <p:sp>
          <p:nvSpPr>
            <p:cNvPr id="16" name="Arrow: Right 15">
              <a:extLst>
                <a:ext uri="{FF2B5EF4-FFF2-40B4-BE49-F238E27FC236}">
                  <a16:creationId xmlns:a16="http://schemas.microsoft.com/office/drawing/2014/main" id="{447A0557-6C6F-46D9-8C04-630656430698}"/>
                </a:ext>
              </a:extLst>
            </p:cNvPr>
            <p:cNvSpPr/>
            <p:nvPr/>
          </p:nvSpPr>
          <p:spPr>
            <a:xfrm>
              <a:off x="7708392" y="5989766"/>
              <a:ext cx="978408" cy="484632"/>
            </a:xfrm>
            <a:prstGeom prst="rightArrow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FFFF00"/>
                </a:solidFill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:a16="http://schemas.microsoft.com/office/drawing/2014/main" id="{E636178A-5881-449B-BA9D-AABC0C46C240}"/>
                </a:ext>
              </a:extLst>
            </p:cNvPr>
            <p:cNvSpPr txBox="1"/>
            <p:nvPr/>
          </p:nvSpPr>
          <p:spPr>
            <a:xfrm>
              <a:off x="5734937" y="5420394"/>
              <a:ext cx="3409908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>
                  <a:latin typeface="Comic Sans MS" panose="030F0702030302020204" pitchFamily="66" charset="0"/>
                </a:rPr>
                <a:t>Please go to the next slide</a:t>
              </a:r>
              <a:r>
                <a:rPr lang="en-US" dirty="0"/>
                <a:t>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892715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10" grpId="0" build="allAtOnce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Sight Word Activity 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F70496-11FD-446F-AA52-37F408430C81}"/>
              </a:ext>
            </a:extLst>
          </p:cNvPr>
          <p:cNvSpPr txBox="1"/>
          <p:nvPr/>
        </p:nvSpPr>
        <p:spPr>
          <a:xfrm>
            <a:off x="4042848" y="1363113"/>
            <a:ext cx="105830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can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D53904-8C3A-459A-A834-F4969D579E4A}"/>
              </a:ext>
            </a:extLst>
          </p:cNvPr>
          <p:cNvSpPr txBox="1"/>
          <p:nvPr/>
        </p:nvSpPr>
        <p:spPr>
          <a:xfrm>
            <a:off x="4063926" y="2241190"/>
            <a:ext cx="123783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said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109DF6-B24A-42C5-8B66-F6F2D19AF38A}"/>
              </a:ext>
            </a:extLst>
          </p:cNvPr>
          <p:cNvSpPr txBox="1"/>
          <p:nvPr/>
        </p:nvSpPr>
        <p:spPr>
          <a:xfrm>
            <a:off x="4113618" y="3163446"/>
            <a:ext cx="108555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the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F3278C-100B-46DB-B228-B9F0D6F414CE}"/>
              </a:ext>
            </a:extLst>
          </p:cNvPr>
          <p:cNvSpPr txBox="1"/>
          <p:nvPr/>
        </p:nvSpPr>
        <p:spPr>
          <a:xfrm>
            <a:off x="4331751" y="4036599"/>
            <a:ext cx="4572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in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8FD2262-F020-4108-B882-E5DF4D7FC97F}"/>
              </a:ext>
            </a:extLst>
          </p:cNvPr>
          <p:cNvSpPr txBox="1"/>
          <p:nvPr/>
        </p:nvSpPr>
        <p:spPr>
          <a:xfrm>
            <a:off x="4178169" y="4799165"/>
            <a:ext cx="4572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for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C9B39286-5848-4748-B95C-DE4C4B1F0B16}"/>
              </a:ext>
            </a:extLst>
          </p:cNvPr>
          <p:cNvGrpSpPr/>
          <p:nvPr/>
        </p:nvGrpSpPr>
        <p:grpSpPr>
          <a:xfrm>
            <a:off x="5706975" y="5751510"/>
            <a:ext cx="3090911" cy="957508"/>
            <a:chOff x="5812840" y="5814556"/>
            <a:chExt cx="3090911" cy="957508"/>
          </a:xfrm>
        </p:grpSpPr>
        <p:sp>
          <p:nvSpPr>
            <p:cNvPr id="11" name="Arrow: Right 10">
              <a:extLst>
                <a:ext uri="{FF2B5EF4-FFF2-40B4-BE49-F238E27FC236}">
                  <a16:creationId xmlns:a16="http://schemas.microsoft.com/office/drawing/2014/main" id="{57F62DD0-8B79-4419-89C4-316A877146DA}"/>
                </a:ext>
              </a:extLst>
            </p:cNvPr>
            <p:cNvSpPr/>
            <p:nvPr/>
          </p:nvSpPr>
          <p:spPr>
            <a:xfrm>
              <a:off x="7657518" y="6287432"/>
              <a:ext cx="978408" cy="484632"/>
            </a:xfrm>
            <a:prstGeom prst="rightArrow">
              <a:avLst/>
            </a:prstGeom>
            <a:solidFill>
              <a:srgbClr val="FFFF00"/>
            </a:solidFill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BFA5623-30D7-4C7F-BE46-21D7F4EA1EE0}"/>
                </a:ext>
              </a:extLst>
            </p:cNvPr>
            <p:cNvSpPr txBox="1"/>
            <p:nvPr/>
          </p:nvSpPr>
          <p:spPr>
            <a:xfrm>
              <a:off x="5812840" y="5814556"/>
              <a:ext cx="309091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>
                  <a:latin typeface="Comic Sans MS" panose="030F0702030302020204" pitchFamily="66" charset="0"/>
                </a:rPr>
                <a:t>Please go to the next slide.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38372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10" grpId="0"/>
      <p:bldP spid="10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Sight Word Activity 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7F70496-11FD-446F-AA52-37F408430C81}"/>
              </a:ext>
            </a:extLst>
          </p:cNvPr>
          <p:cNvSpPr txBox="1"/>
          <p:nvPr/>
        </p:nvSpPr>
        <p:spPr>
          <a:xfrm>
            <a:off x="4276333" y="2149343"/>
            <a:ext cx="78098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go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8D53904-8C3A-459A-A834-F4969D579E4A}"/>
              </a:ext>
            </a:extLst>
          </p:cNvPr>
          <p:cNvSpPr txBox="1"/>
          <p:nvPr/>
        </p:nvSpPr>
        <p:spPr>
          <a:xfrm>
            <a:off x="3936378" y="3109247"/>
            <a:ext cx="1518364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come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109DF6-B24A-42C5-8B66-F6F2D19AF38A}"/>
              </a:ext>
            </a:extLst>
          </p:cNvPr>
          <p:cNvSpPr txBox="1"/>
          <p:nvPr/>
        </p:nvSpPr>
        <p:spPr>
          <a:xfrm>
            <a:off x="3824840" y="4153254"/>
            <a:ext cx="149432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down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9F3278C-100B-46DB-B228-B9F0D6F414CE}"/>
              </a:ext>
            </a:extLst>
          </p:cNvPr>
          <p:cNvSpPr txBox="1"/>
          <p:nvPr/>
        </p:nvSpPr>
        <p:spPr>
          <a:xfrm>
            <a:off x="3899536" y="5113158"/>
            <a:ext cx="4572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here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BFA5623-30D7-4C7F-BE46-21D7F4EA1EE0}"/>
              </a:ext>
            </a:extLst>
          </p:cNvPr>
          <p:cNvSpPr txBox="1"/>
          <p:nvPr/>
        </p:nvSpPr>
        <p:spPr>
          <a:xfrm>
            <a:off x="5706975" y="5751510"/>
            <a:ext cx="2423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omic Sans MS" panose="030F0702030302020204" pitchFamily="66" charset="0"/>
              </a:rPr>
              <a:t>.</a:t>
            </a:r>
          </a:p>
        </p:txBody>
      </p:sp>
      <p:pic>
        <p:nvPicPr>
          <p:cNvPr id="4100" name="Picture 4">
            <a:extLst>
              <a:ext uri="{FF2B5EF4-FFF2-40B4-BE49-F238E27FC236}">
                <a16:creationId xmlns:a16="http://schemas.microsoft.com/office/drawing/2014/main" id="{A1B48035-3FDF-4545-8059-8D46ED081F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6312238" y="3903437"/>
            <a:ext cx="28575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23D6D805-921E-4FB1-BCB4-C27CF2017001}"/>
              </a:ext>
            </a:extLst>
          </p:cNvPr>
          <p:cNvSpPr txBox="1"/>
          <p:nvPr/>
        </p:nvSpPr>
        <p:spPr>
          <a:xfrm>
            <a:off x="4358085" y="1242619"/>
            <a:ext cx="617477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400" dirty="0">
                <a:latin typeface="Comic Sans MS" panose="030F0702030302020204" pitchFamily="66" charset="0"/>
              </a:rPr>
              <a:t>is</a:t>
            </a:r>
          </a:p>
        </p:txBody>
      </p:sp>
    </p:spTree>
    <p:extLst>
      <p:ext uri="{BB962C8B-B14F-4D97-AF65-F5344CB8AC3E}">
        <p14:creationId xmlns:p14="http://schemas.microsoft.com/office/powerpoint/2010/main" val="19839816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4" grpId="0"/>
      <p:bldP spid="4" grpId="1"/>
      <p:bldP spid="5" grpId="0"/>
      <p:bldP spid="5" grpId="1"/>
      <p:bldP spid="7" grpId="0"/>
      <p:bldP spid="7" grpId="1"/>
      <p:bldP spid="6" grpId="0"/>
      <p:bldP spid="6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67422A-FCCC-40F1-BD07-5E6CFA1F5A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5638" y="555365"/>
            <a:ext cx="4952723" cy="685465"/>
          </a:xfrm>
        </p:spPr>
        <p:txBody>
          <a:bodyPr>
            <a:normAutofit fontScale="90000"/>
          </a:bodyPr>
          <a:lstStyle/>
          <a:p>
            <a:r>
              <a:rPr lang="en-US" u="sng" dirty="0">
                <a:latin typeface="Comic Sans MS" panose="030F0702030302020204" pitchFamily="66" charset="0"/>
              </a:rPr>
              <a:t>Come Down Here</a:t>
            </a:r>
            <a:br>
              <a:rPr lang="en-US" dirty="0">
                <a:latin typeface="Comic Sans MS" panose="030F0702030302020204" pitchFamily="66" charset="0"/>
              </a:rPr>
            </a:br>
            <a:endParaRPr lang="en-US" dirty="0">
              <a:latin typeface="Comic Sans MS" panose="030F0702030302020204" pitchFamily="66" charset="0"/>
            </a:endParaRPr>
          </a:p>
        </p:txBody>
      </p:sp>
      <p:pic>
        <p:nvPicPr>
          <p:cNvPr id="6" name="Picture 4">
            <a:extLst>
              <a:ext uri="{FF2B5EF4-FFF2-40B4-BE49-F238E27FC236}">
                <a16:creationId xmlns:a16="http://schemas.microsoft.com/office/drawing/2014/main" id="{DF185BBA-E717-499C-8CD0-CABAD23C13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/>
        </p:blipFill>
        <p:spPr bwMode="auto">
          <a:xfrm>
            <a:off x="287195" y="1274940"/>
            <a:ext cx="4343400" cy="46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7E1B85C0-90B4-4B2D-939C-D0349DCBFB7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/>
        </p:blipFill>
        <p:spPr bwMode="auto">
          <a:xfrm>
            <a:off x="5103068" y="3261763"/>
            <a:ext cx="3451801" cy="25148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1882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Accelerate Ed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111E5C"/>
      </a:accent1>
      <a:accent2>
        <a:srgbClr val="8AC7CE"/>
      </a:accent2>
      <a:accent3>
        <a:srgbClr val="4A2E16"/>
      </a:accent3>
      <a:accent4>
        <a:srgbClr val="39639D"/>
      </a:accent4>
      <a:accent5>
        <a:srgbClr val="C8BBAE"/>
      </a:accent5>
      <a:accent6>
        <a:srgbClr val="72BBBF"/>
      </a:accent6>
      <a:hlink>
        <a:srgbClr val="1BB752"/>
      </a:hlink>
      <a:folHlink>
        <a:srgbClr val="B5A99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Couture.thmx</Template>
  <TotalTime>15227</TotalTime>
  <Words>2782</Words>
  <Application>Microsoft Office PowerPoint</Application>
  <PresentationFormat>On-screen Show (4:3)</PresentationFormat>
  <Paragraphs>225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Comic Sans MS</vt:lpstr>
      <vt:lpstr>Roboto</vt:lpstr>
      <vt:lpstr>Office Theme</vt:lpstr>
      <vt:lpstr>Letter of the Week</vt:lpstr>
      <vt:lpstr>Nn </vt:lpstr>
      <vt:lpstr>PowerPoint Presentation</vt:lpstr>
      <vt:lpstr>Ear Spelling </vt:lpstr>
      <vt:lpstr>Ear Spelling</vt:lpstr>
      <vt:lpstr>Sight Word Activity  </vt:lpstr>
      <vt:lpstr>Sight Word Activity  </vt:lpstr>
      <vt:lpstr>Sight Word Activity  </vt:lpstr>
      <vt:lpstr>Come Down Here </vt:lpstr>
      <vt:lpstr>Q &amp; A</vt:lpstr>
    </vt:vector>
  </TitlesOfParts>
  <Company>Accelerate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Molly Johnson</dc:creator>
  <cp:lastModifiedBy>Shawn Mahoney</cp:lastModifiedBy>
  <cp:revision>301</cp:revision>
  <cp:lastPrinted>2021-07-08T18:06:01Z</cp:lastPrinted>
  <dcterms:created xsi:type="dcterms:W3CDTF">2012-04-20T18:25:02Z</dcterms:created>
  <dcterms:modified xsi:type="dcterms:W3CDTF">2021-08-11T20:43:00Z</dcterms:modified>
</cp:coreProperties>
</file>