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6" r:id="rId7"/>
    <p:sldId id="349" r:id="rId8"/>
    <p:sldId id="350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D60093"/>
    <a:srgbClr val="3B7ABE"/>
    <a:srgbClr val="182C6F"/>
    <a:srgbClr val="FCFCFC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64277" autoAdjust="0"/>
  </p:normalViewPr>
  <p:slideViewPr>
    <p:cSldViewPr snapToGrid="0" snapToObjects="1">
      <p:cViewPr varScale="1">
        <p:scale>
          <a:sx n="73" d="100"/>
          <a:sy n="73" d="100"/>
        </p:scale>
        <p:origin x="28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Ss, work on ear spelling, read our new sight words and complete a story retell for </a:t>
            </a:r>
            <a:r>
              <a:rPr lang="en-US" u="sng" dirty="0"/>
              <a:t>Smile.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“Today, we are going to talk about the letter S”.</a:t>
            </a:r>
          </a:p>
          <a:p>
            <a:r>
              <a:rPr lang="en-US" dirty="0"/>
              <a:t>(Point to the uppercase S.)  “Uppercase S.”  (Student repeats.)</a:t>
            </a:r>
          </a:p>
          <a:p>
            <a:r>
              <a:rPr lang="en-US" dirty="0"/>
              <a:t>(Point to the lowercase s.)  “Lowercase s.”  (Student repeats.)</a:t>
            </a:r>
          </a:p>
          <a:p>
            <a:endParaRPr lang="en-US" dirty="0"/>
          </a:p>
          <a:p>
            <a:r>
              <a:rPr lang="en-US" dirty="0"/>
              <a:t>“Do you remember what sound the letter s makes?” (Teacher will model making the s sound and have the student repeat s sound: /s/ like in </a:t>
            </a:r>
            <a:r>
              <a:rPr lang="en-US" u="sng" dirty="0"/>
              <a:t>s</a:t>
            </a:r>
            <a:r>
              <a:rPr lang="en-US" u="none" dirty="0"/>
              <a:t>un: /s/, /s/, /s/.)  </a:t>
            </a:r>
          </a:p>
          <a:p>
            <a:endParaRPr lang="en-US" u="none" dirty="0"/>
          </a:p>
          <a:p>
            <a:r>
              <a:rPr lang="en-US" u="none" dirty="0"/>
              <a:t>Teacher: “Let’s look at some pictures that begin with the /s/ sound.”</a:t>
            </a:r>
          </a:p>
          <a:p>
            <a:endParaRPr lang="en-US" dirty="0"/>
          </a:p>
          <a:p>
            <a:r>
              <a:rPr lang="en-US" dirty="0"/>
              <a:t>Click to show the sunglasses– When they appear on the screen, ask, “What do you see?” When student responds “sunglasses,” applaud his/her answer.  If student does not respond correctly, teacher will tell student that they are sunglasses.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image - star – When it appears on the screen, ask, “What do you see?” When student responds “star,” applaud his/her answer.  If student does not respond correctly, teacher will tell student that it is a star.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third and final image - spider– When it appears on the screen, ask, “What do you see?” If student responds “spider,” applaud his/her answer.  If student does not respond correctly, teacher will tell student that it is a spider.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go to the next slide.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students– “What letters do you see?”  If student says Ss, applaud his/her answer.  If student is unsure, assist him/her by saying “uppercase S” and “lowercase s.”  (Student should repeat teacher.)</a:t>
            </a:r>
          </a:p>
          <a:p>
            <a:endParaRPr lang="en-US" dirty="0"/>
          </a:p>
          <a:p>
            <a:r>
              <a:rPr lang="en-US" dirty="0"/>
              <a:t>Teacher: “Now, let’s look at the pictures.”  </a:t>
            </a:r>
            <a:r>
              <a:rPr lang="en-US" b="1" dirty="0"/>
              <a:t>Teacher will need to click for each picture to appear.  </a:t>
            </a:r>
            <a:r>
              <a:rPr lang="en-US" dirty="0"/>
              <a:t>(Smile, gift, snake and turtle.)  There are four pictures in all.  (Name the picture together as it comes on the screen or allow student to name what he/she sees as it appears on the screen.)</a:t>
            </a:r>
          </a:p>
          <a:p>
            <a:endParaRPr lang="en-US" dirty="0"/>
          </a:p>
          <a:p>
            <a:r>
              <a:rPr lang="en-US" dirty="0"/>
              <a:t>After identifying the pictures (smile, gift, snake and turtle,) ask:</a:t>
            </a:r>
          </a:p>
          <a:p>
            <a:endParaRPr lang="en-US" dirty="0"/>
          </a:p>
          <a:p>
            <a:r>
              <a:rPr lang="en-US" dirty="0"/>
              <a:t>Teacher: “What pictures begin with the letter s?”  (Smile and snake begin with the letter s.  Gift and turtle do not begin with the letter s.)</a:t>
            </a:r>
          </a:p>
          <a:p>
            <a:endParaRPr lang="en-US" dirty="0"/>
          </a:p>
          <a:p>
            <a:r>
              <a:rPr lang="en-US" dirty="0"/>
              <a:t>Teacher will applaud efforts of student.  </a:t>
            </a:r>
          </a:p>
          <a:p>
            <a:endParaRPr lang="en-US" dirty="0"/>
          </a:p>
          <a:p>
            <a:r>
              <a:rPr lang="en-US" dirty="0"/>
              <a:t>If student is struggling to name the pictures that begin with m, teacher will assist by saying each picture name and asking if it begins with /m/:</a:t>
            </a:r>
          </a:p>
          <a:p>
            <a:r>
              <a:rPr lang="en-US" dirty="0"/>
              <a:t> - “Smile – Does it begin with /s/?”  (Yes.)</a:t>
            </a:r>
          </a:p>
          <a:p>
            <a:r>
              <a:rPr lang="en-US" dirty="0"/>
              <a:t> - “Gift– Does it begin with /s/?”   (No.)</a:t>
            </a:r>
          </a:p>
          <a:p>
            <a:r>
              <a:rPr lang="en-US" dirty="0"/>
              <a:t> - “Snake– Does it begin with /s/?” (Yes.)</a:t>
            </a:r>
          </a:p>
          <a:p>
            <a:r>
              <a:rPr lang="en-US" dirty="0"/>
              <a:t> - “Turtle – Does it begin with /s/?” (No.)</a:t>
            </a:r>
          </a:p>
          <a:p>
            <a:endParaRPr lang="en-US" dirty="0"/>
          </a:p>
          <a:p>
            <a:r>
              <a:rPr lang="en-US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“You are growing as a writer.  We are learning lots of letters and sounds and now we can use our ear spelling to write words.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an image of an ear for “ear spelling.”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picture do you see on the slide?”  (I see a bat.)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 the word bat.”  (Student should say bat.)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sound do you hear at the beginning of bat?” (/b/.)  “What letter says /b/?”  (Student should respond b.)  Click for the letter “b” to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we hear next?” Teacher should say the word slowly, separating each sound: /b/ /a/.  (The middle sound is /a/.)  “What letter makes the short /a/ sound?”  (Student should respond a.)  Click for the letter “a” to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sound do you hear at the end of bat?” Teacher should say the word slowly, separating each sound: /b/ /a/ /t/. (The sound at the end is /t/.) “What letters makes the /t/ sound?” (Student should respond t.)  Click for the letter “t” to appear.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“Now let’s look at the word on the screen: b a t.  What does that spell?”  (Student should say bat.)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“Great job!  The word is bat.  Let’s try some more!”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 should applaud student’s effort..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Click to bring the first image to the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 the student to look at the picture and talk about what the dog did and help him/her understand that the word is sat (versus sit or sitting.)  The dog sat.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did the dog do?”  (He sat.)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“Let’s say the word again.  Say the word sat.”  (Student should say sat.)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you hear at the beginning of sat?” Teacher should isolate the /s/ sound to assist student if necessary.  (Student should respond /s/.)  “What letter makes the /s/ sound?”  (Student should respond s or teacher should assist the student.  Click to make the “s”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we hear next?” Teacher should stretch out the word making the following sounds:  “/s/ /a/.”   (Student should respond /a/.)  “What letter makes the /a/ sound?”  (Student should respond a or teacher should assist the student.  Click to make the “a”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you hear at the end of sat?” Teacher should stretch out the word making the following sounds: “/s/ /a/ /t/.”  (Student should respond /t/.) “What letter makes the /t/ sound?”  (Student should respond t or teacher should assist the student.  Click to make the “t”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“Now let’s look at the word on the screen: s a t.  What does that spell?”  (Student should say sat.)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“Great job!  The word is sat.  Let’s try one more!”</a:t>
            </a:r>
          </a:p>
          <a:p>
            <a:endParaRPr lang="en-US" i="0" dirty="0"/>
          </a:p>
          <a:p>
            <a:r>
              <a:rPr lang="en-US" i="0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Teacher: “Let’s practice ear spelling for one more word.”  Click to have the picture of a mat appear.</a:t>
            </a:r>
          </a:p>
          <a:p>
            <a:endParaRPr lang="en-US" dirty="0"/>
          </a:p>
          <a:p>
            <a:r>
              <a:rPr lang="en-US" dirty="0"/>
              <a:t>“This is a mat.  What is it?”  (Student should respond ‘mat.’)</a:t>
            </a:r>
          </a:p>
          <a:p>
            <a:r>
              <a:rPr lang="en-US" dirty="0"/>
              <a:t>“A mat is something that you lay on.  You may take a rest on a mat or do floor exercises on a mat.  Tell me one more time.  What is it?”  (It is a mat.)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you hear at the beginning of mat?” Teacher should isolate the /m/ sound to assist student if necessary.  (Student should respond /m/.)  “What letter makes the /m/ sound?”  (Student should respond m or teacher should assist the student.  Click to make the “m”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we hear next?” Teacher should stretch out the word making the following sounds:  “/m/ /a/.”   (Student should respond /a/.)  “What letter makes the /a/ sound?”  (Student should respond a or teacher should assist the student.  Click to make the “a”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sound do you hear at the end of mat?” Teacher should stretch out the word making the following sounds: “/m/ /a/ /t/.”  (Student should respond /t/.) “What letter makes the /t/ sound?”  (Student should respond t or teacher should assist the student.  Click to make the “t” 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“Now let’s look at the word on the screen: m a t.  What does that spell?”  (Student should say mat.)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“Great job!”  Applaud student’s effort.</a:t>
            </a:r>
          </a:p>
          <a:p>
            <a:endParaRPr lang="en-US" b="0" dirty="0"/>
          </a:p>
          <a:p>
            <a:r>
              <a:rPr lang="en-US" b="0" dirty="0"/>
              <a:t>Click to go to the next slide.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says: “Now, let’s look at the words we worked on this week.”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word “come.”–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“come,”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does not respond correctly, teacher will tell the student that the word is “come.”  Have student say the word “come.”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word, “here.”–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“here,”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students does not respond correctly, teacher will tell the student that the word is “here.”  Have student say the word “here.”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show the next and final word, “down.”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 responds “down,”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student does not respond correctly, teacher will tell the student that the word is “down.”  Have student say the word “down.”  (Student repeats.)</a:t>
            </a:r>
          </a:p>
          <a:p>
            <a:endParaRPr lang="en-US" b="0" dirty="0"/>
          </a:p>
          <a:p>
            <a:r>
              <a:rPr lang="en-US" b="0" dirty="0"/>
              <a:t>Click to go to the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Click to bring the sentence and the picture to the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“Let’s practice reading our sight words in a sentence.” {Come down here.}</a:t>
            </a:r>
          </a:p>
          <a:p>
            <a:endParaRPr lang="en-US" b="1" dirty="0"/>
          </a:p>
          <a:p>
            <a:r>
              <a:rPr lang="en-US" b="0" dirty="0"/>
              <a:t>If student is ready, allow him/her to read to you.  If student is not ready, assist him/her in reading.  Applaud his/her efforts.</a:t>
            </a:r>
          </a:p>
          <a:p>
            <a:endParaRPr lang="en-US" b="0" dirty="0"/>
          </a:p>
          <a:p>
            <a:r>
              <a:rPr lang="en-US" b="0" dirty="0"/>
              <a:t>Click to go to the next slide.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mic Sans MS" panose="030F0702030302020204" pitchFamily="66" charset="0"/>
              </a:rPr>
              <a:t>Teacher: “This week, you read the story, </a:t>
            </a:r>
            <a:r>
              <a:rPr lang="en-US" u="sng" dirty="0">
                <a:latin typeface="Comic Sans MS" panose="030F0702030302020204" pitchFamily="66" charset="0"/>
              </a:rPr>
              <a:t>Smile!</a:t>
            </a:r>
            <a:r>
              <a:rPr lang="en-US" u="none" dirty="0">
                <a:latin typeface="Comic Sans MS" panose="030F0702030302020204" pitchFamily="66" charset="0"/>
              </a:rPr>
              <a:t>  Let’s look at the 5 finger retell chart to help us retell this story.”  </a:t>
            </a:r>
          </a:p>
          <a:p>
            <a:endParaRPr lang="en-US" u="none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>
                <a:latin typeface="Comic Sans MS" panose="030F0702030302020204" pitchFamily="66" charset="0"/>
              </a:rPr>
              <a:t>Click to bring the image to the slide.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are the characters in the story?”  (A boy and a girl.)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outside.)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 children wanted the animals to come down to them.)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children called each animal to them, one by one.  See the following for specifics:)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girl sees a sheep and calls it down to her.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boy sees a squirrel and calls it down to him.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girl sees a skunk and calls it down to her.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boy sees a swan and calls it down to him.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girl sees a snake and calls it down to her.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animals were all together, smiling for a picture with the girl and boy.)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have your picture taken? 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take any pictures? 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did you feel when you were getting your picture taken? 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did you feel taking someone/something’s picture? 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Why did you feel this way?  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think might happen if a snake and a skunk get together?”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a girl and boy calling the animals together for a picture.)</a:t>
            </a:r>
            <a:endParaRPr lang="en-US" u="none" dirty="0">
              <a:latin typeface="Comic Sans MS" panose="030F0702030302020204" pitchFamily="66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US" sz="1800" u="none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u="none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Applaud student’s efforts in completing this story retell.</a:t>
            </a:r>
            <a:endParaRPr lang="en-US" u="none" dirty="0">
              <a:latin typeface="Comic Sans MS" panose="030F0702030302020204" pitchFamily="66" charset="0"/>
            </a:endParaRPr>
          </a:p>
          <a:p>
            <a:pPr marL="228600" indent="-228600">
              <a:buAutoNum type="arabicPeriod"/>
            </a:pPr>
            <a:endParaRPr lang="en-US" u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u="none" dirty="0">
                <a:latin typeface="Comic Sans MS" panose="030F0702030302020204" pitchFamily="66" charset="0"/>
              </a:rPr>
              <a:t>Click to the next slide.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latin typeface="Comic Sans MS" panose="030F0702030302020204" pitchFamily="66" charset="0"/>
              </a:rPr>
              <a:t>Ss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3BC2F-5A13-4165-9F33-0096FEDE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1504623"/>
            <a:ext cx="3804985" cy="13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A8506AB-E7B3-4990-9B2C-023729BA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228850" y="661048"/>
            <a:ext cx="2515605" cy="25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4B446BC-75D5-46C1-B0FA-4232F136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974189" y="3780536"/>
            <a:ext cx="3655201" cy="21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37519"/>
            <a:ext cx="8425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Comic Sans MS" panose="030F0702030302020204" pitchFamily="66" charset="0"/>
              </a:rPr>
              <a:t>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6992E1-D5E5-4C66-9C68-18305EFF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59228" y="550263"/>
            <a:ext cx="3001887" cy="30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AAADC0E-71A3-47FE-A03A-A9F83118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82887" y="601995"/>
            <a:ext cx="2585496" cy="27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E4E6F69-3E95-4880-832A-67624D2B4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-7691" b="8210"/>
          <a:stretch/>
        </p:blipFill>
        <p:spPr bwMode="auto">
          <a:xfrm>
            <a:off x="359228" y="3566160"/>
            <a:ext cx="3001887" cy="30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7915857-BFB2-4735-B922-E0B9B9D0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064185" y="4145180"/>
            <a:ext cx="2585495" cy="23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Ear Spelling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84342A-A2D6-49E3-BC6D-1490F06E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151629">
            <a:off x="6517842" y="512670"/>
            <a:ext cx="1562616" cy="15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EC549B-673F-4640-9FAF-FD07E74A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70024" y="1465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1CA53-8A77-4A73-A2AD-07A41706E88F}"/>
              </a:ext>
            </a:extLst>
          </p:cNvPr>
          <p:cNvSpPr txBox="1"/>
          <p:nvPr/>
        </p:nvSpPr>
        <p:spPr>
          <a:xfrm>
            <a:off x="4490967" y="2967335"/>
            <a:ext cx="2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E6F6B-7807-4412-8009-C2373F905C0F}"/>
              </a:ext>
            </a:extLst>
          </p:cNvPr>
          <p:cNvSpPr txBox="1"/>
          <p:nvPr/>
        </p:nvSpPr>
        <p:spPr>
          <a:xfrm>
            <a:off x="5295217" y="2967335"/>
            <a:ext cx="2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5D36F-3E2D-4421-8ED4-76F6F2083EA5}"/>
              </a:ext>
            </a:extLst>
          </p:cNvPr>
          <p:cNvSpPr txBox="1"/>
          <p:nvPr/>
        </p:nvSpPr>
        <p:spPr>
          <a:xfrm>
            <a:off x="6077638" y="2967335"/>
            <a:ext cx="8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Ear Spelling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E06308-2164-443A-9541-71B7DEE6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151629">
            <a:off x="6929778" y="569971"/>
            <a:ext cx="1938783" cy="19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67EA-62E0-4856-8867-893A6AA7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0" y="2565678"/>
            <a:ext cx="3935084" cy="3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7D151-849A-4AA6-BF78-77FAE1DD6758}"/>
              </a:ext>
            </a:extLst>
          </p:cNvPr>
          <p:cNvSpPr txBox="1"/>
          <p:nvPr/>
        </p:nvSpPr>
        <p:spPr>
          <a:xfrm>
            <a:off x="4490967" y="2967335"/>
            <a:ext cx="2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DB151-3332-4998-A65A-CAC7DABD6DA5}"/>
              </a:ext>
            </a:extLst>
          </p:cNvPr>
          <p:cNvSpPr txBox="1"/>
          <p:nvPr/>
        </p:nvSpPr>
        <p:spPr>
          <a:xfrm>
            <a:off x="5295217" y="2967335"/>
            <a:ext cx="2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6E0C0-7B6C-435E-A02F-A42E7BA2BE13}"/>
              </a:ext>
            </a:extLst>
          </p:cNvPr>
          <p:cNvSpPr txBox="1"/>
          <p:nvPr/>
        </p:nvSpPr>
        <p:spPr>
          <a:xfrm>
            <a:off x="6077638" y="2967335"/>
            <a:ext cx="8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Ear Spelling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24357-3D0C-49C1-A1AB-3268EADB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151629">
            <a:off x="6929778" y="569971"/>
            <a:ext cx="1938783" cy="19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831E725-9EE6-4580-958D-AE38DD1B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765994" y="2583179"/>
            <a:ext cx="571500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0A953-3A81-4EE4-85D1-E2311FE409C0}"/>
              </a:ext>
            </a:extLst>
          </p:cNvPr>
          <p:cNvSpPr txBox="1"/>
          <p:nvPr/>
        </p:nvSpPr>
        <p:spPr>
          <a:xfrm>
            <a:off x="3342441" y="4601560"/>
            <a:ext cx="67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32F4B-FAFD-4822-87A0-2416550B4C38}"/>
              </a:ext>
            </a:extLst>
          </p:cNvPr>
          <p:cNvSpPr txBox="1"/>
          <p:nvPr/>
        </p:nvSpPr>
        <p:spPr>
          <a:xfrm>
            <a:off x="4374113" y="4601560"/>
            <a:ext cx="2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00A85-0358-41F7-AF3F-F820EE624846}"/>
              </a:ext>
            </a:extLst>
          </p:cNvPr>
          <p:cNvSpPr txBox="1"/>
          <p:nvPr/>
        </p:nvSpPr>
        <p:spPr>
          <a:xfrm>
            <a:off x="5308662" y="4601560"/>
            <a:ext cx="8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1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Activity 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70496-11FD-446F-AA52-37F408430C81}"/>
              </a:ext>
            </a:extLst>
          </p:cNvPr>
          <p:cNvSpPr txBox="1"/>
          <p:nvPr/>
        </p:nvSpPr>
        <p:spPr>
          <a:xfrm>
            <a:off x="3870765" y="1438896"/>
            <a:ext cx="1518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53904-8C3A-459A-A834-F4969D579E4A}"/>
              </a:ext>
            </a:extLst>
          </p:cNvPr>
          <p:cNvSpPr txBox="1"/>
          <p:nvPr/>
        </p:nvSpPr>
        <p:spPr>
          <a:xfrm>
            <a:off x="4081561" y="3021260"/>
            <a:ext cx="1399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09DF6-B24A-42C5-8B66-F6F2D19AF38A}"/>
              </a:ext>
            </a:extLst>
          </p:cNvPr>
          <p:cNvSpPr txBox="1"/>
          <p:nvPr/>
        </p:nvSpPr>
        <p:spPr>
          <a:xfrm>
            <a:off x="4081561" y="4624883"/>
            <a:ext cx="1494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Activity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7C2E5-B76E-4DDD-B330-C45582D04B2A}"/>
              </a:ext>
            </a:extLst>
          </p:cNvPr>
          <p:cNvSpPr txBox="1"/>
          <p:nvPr/>
        </p:nvSpPr>
        <p:spPr>
          <a:xfrm>
            <a:off x="2415870" y="4511175"/>
            <a:ext cx="431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“Come down here.”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24D6B5-7F26-4780-87F2-77F4C679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15870" y="1872051"/>
            <a:ext cx="4312260" cy="21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Smile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2C1ACB-4813-4336-81AC-CD7BA5C4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92384" y="1571732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169009-C477-46E8-84C8-0601ED01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587857" y="4053594"/>
            <a:ext cx="2292651" cy="20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14989</TotalTime>
  <Words>2236</Words>
  <Application>Microsoft Office PowerPoint</Application>
  <PresentationFormat>On-screen Show (4:3)</PresentationFormat>
  <Paragraphs>179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Letter of the Week</vt:lpstr>
      <vt:lpstr>Ss </vt:lpstr>
      <vt:lpstr>PowerPoint Presentation</vt:lpstr>
      <vt:lpstr>Ear Spelling </vt:lpstr>
      <vt:lpstr>Ear Spelling</vt:lpstr>
      <vt:lpstr>Ear Spelling </vt:lpstr>
      <vt:lpstr>Sight Word Activity  </vt:lpstr>
      <vt:lpstr>Sight Word Activity </vt:lpstr>
      <vt:lpstr>Smile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280</cp:revision>
  <cp:lastPrinted>2021-07-08T18:38:42Z</cp:lastPrinted>
  <dcterms:created xsi:type="dcterms:W3CDTF">2012-04-20T18:25:02Z</dcterms:created>
  <dcterms:modified xsi:type="dcterms:W3CDTF">2021-08-11T20:34:03Z</dcterms:modified>
</cp:coreProperties>
</file>