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47" r:id="rId6"/>
    <p:sldId id="346" r:id="rId7"/>
    <p:sldId id="349" r:id="rId8"/>
    <p:sldId id="350"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80"/>
    <a:srgbClr val="D60093"/>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3584" autoAdjust="0"/>
  </p:normalViewPr>
  <p:slideViewPr>
    <p:cSldViewPr snapToGrid="0" snapToObjects="1">
      <p:cViewPr varScale="1">
        <p:scale>
          <a:sx n="61" d="100"/>
          <a:sy n="61" d="100"/>
        </p:scale>
        <p:origin x="31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letter Tt, talk about nouns, read our new sight words and complete a story retell for </a:t>
            </a:r>
            <a:r>
              <a:rPr lang="en-US" u="sng" dirty="0"/>
              <a:t>What Can Mom See?</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the letter T”.</a:t>
            </a:r>
          </a:p>
          <a:p>
            <a:r>
              <a:rPr lang="en-US" dirty="0"/>
              <a:t>(Point to the uppercase T.)  “Uppercase T.”  (Student repeats.)</a:t>
            </a:r>
          </a:p>
          <a:p>
            <a:r>
              <a:rPr lang="en-US" dirty="0"/>
              <a:t>(Point to the lowercase t.)  “Lowercase t.”  (Student repeats.)</a:t>
            </a:r>
          </a:p>
          <a:p>
            <a:endParaRPr lang="en-US" dirty="0"/>
          </a:p>
          <a:p>
            <a:r>
              <a:rPr lang="en-US" dirty="0"/>
              <a:t>“Do you remember what sound the letter t makes?” (Teacher will model making the t sound and have the student repeat t sound: /t/ like in </a:t>
            </a:r>
            <a:r>
              <a:rPr lang="en-US" u="sng" dirty="0"/>
              <a:t>t</a:t>
            </a:r>
            <a:r>
              <a:rPr lang="en-US" dirty="0"/>
              <a:t>en</a:t>
            </a:r>
            <a:r>
              <a:rPr lang="en-US" u="none" dirty="0"/>
              <a:t>. /t/, /t/, /t/.)  </a:t>
            </a:r>
          </a:p>
          <a:p>
            <a:endParaRPr lang="en-US" u="none" dirty="0"/>
          </a:p>
          <a:p>
            <a:r>
              <a:rPr lang="en-US" u="none" dirty="0"/>
              <a:t>Teacher: “Let’s look at some pictures that begin with the t sound.”</a:t>
            </a:r>
          </a:p>
          <a:p>
            <a:endParaRPr lang="en-US" dirty="0"/>
          </a:p>
          <a:p>
            <a:r>
              <a:rPr lang="en-US" dirty="0"/>
              <a:t>Click to show the tent– When it appears on the screen, ask “What do you see?” When student responds “tent,” applaud his/her answer.  If student does not respond correctly, teacher will tell student that it is a tent.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image - table – When it appears on the screen, ask “What do you see?” When student responds “table” applaud his/her answer.  If student does not respond correctly, teacher will tell student that it is 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third and final image - turtle– When it appears on the screen, ask “What do you see?” If student responds “turtle,” applaud his/her answer.  If student does not respond correctly, teacher will tell student that it is a turtle.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go to the 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“What letters do you see?”  If student says Tt, applaud his/her answer.  If student is unsure, assist him/her by saying “uppercase T” and “lowercase t.”  (Student should repeat teacher.)</a:t>
            </a:r>
          </a:p>
          <a:p>
            <a:endParaRPr lang="en-US" dirty="0"/>
          </a:p>
          <a:p>
            <a:r>
              <a:rPr lang="en-US" dirty="0"/>
              <a:t>Teacher: “Now, let’s look at the pictures.”  Teacher will need to click for each picture to appear.  There are four pictures in all.  (Name the picture together as it comes on the screen or allow student to name what he/she sees as it appears on the screen.)</a:t>
            </a:r>
          </a:p>
          <a:p>
            <a:endParaRPr lang="en-US" dirty="0"/>
          </a:p>
          <a:p>
            <a:r>
              <a:rPr lang="en-US" dirty="0"/>
              <a:t>After identifying the pictures (jar, teeth, taco and tiger,) ask:</a:t>
            </a:r>
          </a:p>
          <a:p>
            <a:endParaRPr lang="en-US" dirty="0"/>
          </a:p>
          <a:p>
            <a:r>
              <a:rPr lang="en-US" dirty="0"/>
              <a:t>Teacher: “What pictures begin with the letter t?”  (Teeth, towels and tiger begin with the letter t. Jar does not begin with the letter t.)</a:t>
            </a:r>
          </a:p>
          <a:p>
            <a:endParaRPr lang="en-US" dirty="0"/>
          </a:p>
          <a:p>
            <a:r>
              <a:rPr lang="en-US" dirty="0"/>
              <a:t>Teacher will applaud efforts of student.  </a:t>
            </a:r>
          </a:p>
          <a:p>
            <a:endParaRPr lang="en-US" dirty="0"/>
          </a:p>
          <a:p>
            <a:r>
              <a:rPr lang="en-US" dirty="0"/>
              <a:t>If student is struggling to name the pictures that begin with b, teacher will assist by saying each picture name and asking if it begins with /t/:</a:t>
            </a:r>
          </a:p>
          <a:p>
            <a:r>
              <a:rPr lang="en-US" dirty="0"/>
              <a:t> - “Jar – Does it begin with /t/?”  (No.)</a:t>
            </a:r>
          </a:p>
          <a:p>
            <a:r>
              <a:rPr lang="en-US" dirty="0"/>
              <a:t> - “Teeth – Does it begin with /t/?”   (Yes.)</a:t>
            </a:r>
          </a:p>
          <a:p>
            <a:r>
              <a:rPr lang="en-US" dirty="0"/>
              <a:t> - “Taco – Does it begin with /t/?” (Yes.)</a:t>
            </a:r>
          </a:p>
          <a:p>
            <a:r>
              <a:rPr lang="en-US" dirty="0"/>
              <a:t> - “Tiger – Does it begin with /t/?” (Yes.)</a:t>
            </a:r>
          </a:p>
          <a:p>
            <a:endParaRPr lang="en-US" dirty="0"/>
          </a:p>
          <a:p>
            <a:r>
              <a:rPr lang="en-US"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Tell student that you will talk about nouns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Remind student: “A noun can be a person (or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one time to begin slide.  A group of children will be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Direct student to look at the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Teacher: “Who do you see on the slide?”  (I see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Click again and say: “A noun can be a place.  What place do you see?”  (I see a playground.)</a:t>
            </a:r>
          </a:p>
          <a:p>
            <a:endParaRPr lang="en-US" i="0" dirty="0"/>
          </a:p>
          <a:p>
            <a:r>
              <a:rPr lang="en-US" i="0"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Remind student: “A noun can be an animal (or animals.) “What animals do you see?”  (Allow student to name as many animals as he/she can in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Stay on this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noun can be a thing.  I see a barn on the farm.  A barn is a 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one more time to begin bring up the picture of the children.  A group of children will be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“A noun can also be an idea.  When I talk about a noun being ‘an idea,; I think of “friendship” or “love.”  Looking at this picture, I see lots of smiles and it makes me believe these children are friends.  This picture shows me friendship.”</a:t>
            </a:r>
          </a:p>
          <a:p>
            <a:endParaRPr lang="en-US" i="0" dirty="0"/>
          </a:p>
          <a:p>
            <a:r>
              <a:rPr lang="en-US" i="0"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“Remember, a noun can be a person, place, animal, thing or idea.  Let’s look at a picture.”  {Click to show student the picture of the farm scene on the slide.}  </a:t>
            </a:r>
          </a:p>
          <a:p>
            <a:r>
              <a:rPr lang="en-US" dirty="0"/>
              <a:t>“Tell me about the nouns you see..”  (If student is struggling, ask guiding questions to help student identify the nouns. Encourage student to tell you about as many nouns as he/she can:)</a:t>
            </a:r>
          </a:p>
          <a:p>
            <a:r>
              <a:rPr lang="en-US" u="sng" dirty="0"/>
              <a:t>Guiding Questions:</a:t>
            </a:r>
          </a:p>
          <a:p>
            <a:r>
              <a:rPr lang="en-US" b="0" u="sng" dirty="0"/>
              <a:t>Teacher</a:t>
            </a:r>
            <a:r>
              <a:rPr lang="en-US" b="0" dirty="0"/>
              <a:t>: “Do you see any people in the picture?” (Yes.)  Ask: “Who do you see?” </a:t>
            </a:r>
            <a:r>
              <a:rPr lang="en-US" b="1" dirty="0"/>
              <a:t>(Person</a:t>
            </a:r>
            <a:r>
              <a:rPr lang="en-US" dirty="0"/>
              <a:t> – I see a boy.)</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Teacher: </a:t>
            </a:r>
            <a:r>
              <a:rPr lang="en-US" dirty="0"/>
              <a:t>“Where is the boy?” (</a:t>
            </a:r>
            <a:r>
              <a:rPr lang="en-US" b="1" dirty="0"/>
              <a:t>Place</a:t>
            </a:r>
            <a:r>
              <a:rPr lang="en-US" dirty="0"/>
              <a:t>- He is on a farm.)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Teacher: </a:t>
            </a:r>
            <a:r>
              <a:rPr lang="en-US" dirty="0"/>
              <a:t>“Do you see any animals in the picture?”  (Yes.)  “What animals do you see?”  (</a:t>
            </a:r>
            <a:r>
              <a:rPr lang="en-US" b="1" dirty="0"/>
              <a:t>Animals </a:t>
            </a:r>
            <a:r>
              <a:rPr lang="en-US" dirty="0"/>
              <a:t>– I see a cow, sheep, pig, chicken and dog.)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Teacher</a:t>
            </a:r>
            <a:r>
              <a:rPr lang="en-US" dirty="0"/>
              <a:t>: “Besides the boy and animals on the farm, what other things do you see in this picture?”  (</a:t>
            </a:r>
            <a:r>
              <a:rPr lang="en-US" b="1" dirty="0"/>
              <a:t>Things</a:t>
            </a:r>
            <a:r>
              <a:rPr lang="en-US" dirty="0"/>
              <a:t> – I see a barn, doors, window, tree, fence grass, rocks, flowers, apples and sky.)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is a difficult concept to understand.  </a:t>
            </a:r>
            <a:r>
              <a:rPr lang="en-US" u="sng" dirty="0"/>
              <a:t>Teacher</a:t>
            </a:r>
            <a:r>
              <a:rPr lang="en-US" dirty="0"/>
              <a:t>: talk about the</a:t>
            </a:r>
            <a:r>
              <a:rPr lang="en-US" b="1" dirty="0"/>
              <a:t> idea </a:t>
            </a:r>
            <a:r>
              <a:rPr lang="en-US" dirty="0"/>
              <a:t>of </a:t>
            </a:r>
            <a:r>
              <a:rPr lang="en-US" b="1" dirty="0"/>
              <a:t>love/friendship </a:t>
            </a:r>
            <a:r>
              <a:rPr lang="en-US" dirty="0"/>
              <a:t>and tell how you see ‘love’ between the boy and the dog.</a:t>
            </a:r>
          </a:p>
          <a:p>
            <a:endParaRPr lang="en-US" b="0" dirty="0"/>
          </a:p>
          <a:p>
            <a:r>
              <a:rPr lang="en-US" b="0" dirty="0"/>
              <a:t>Click to go to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says: “Now, let’s look at the words we worked on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word “said”. –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“said,”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 does not respond correctly, teacher will tell the student that the word is “said.”  Have student say the word “said.” (Student repeats.)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word, “the.”–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“the,”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students does not respond correctly, teacher will tell the student that the word is “the.”  Have student say the word “the.” (Student repeats.)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show the next and final word, “in.” – When it appears on the screen, ask: “What word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 responds “in,” applaud his/her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student does not respond correctly, teacher will tell the student that the word is “in.”  Have student say the word “in.”  (Student repeats.)</a:t>
            </a:r>
          </a:p>
          <a:p>
            <a:endParaRPr lang="en-US" b="0" dirty="0"/>
          </a:p>
          <a:p>
            <a:r>
              <a:rPr lang="en-US" b="0" dirty="0"/>
              <a:t>Click to go to the next slide.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practice reading our sight words in a sentence.” {I see the (apples) in the (basket.}</a:t>
            </a:r>
          </a:p>
          <a:p>
            <a:endParaRPr lang="en-US" b="1" dirty="0"/>
          </a:p>
          <a:p>
            <a:r>
              <a:rPr lang="en-US" b="0" dirty="0"/>
              <a:t>If student is ready, allow him/her to read to you.  If student is not ready, assist him/her in reading.  Applaud all efforts.</a:t>
            </a:r>
          </a:p>
          <a:p>
            <a:endParaRPr lang="en-US" b="0" dirty="0"/>
          </a:p>
          <a:p>
            <a:r>
              <a:rPr lang="en-US" b="0" dirty="0"/>
              <a:t>Click to go to the next slide.</a:t>
            </a: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omic Sans MS" panose="030F0702030302020204" pitchFamily="66" charset="0"/>
              </a:rPr>
              <a:t>Teacher: “This week, you read the story, </a:t>
            </a:r>
            <a:r>
              <a:rPr lang="en-US" u="sng" dirty="0">
                <a:latin typeface="Comic Sans MS" panose="030F0702030302020204" pitchFamily="66" charset="0"/>
              </a:rPr>
              <a:t>What Can Mom See?  </a:t>
            </a:r>
            <a:r>
              <a:rPr lang="en-US" u="none" dirty="0">
                <a:latin typeface="Comic Sans MS" panose="030F0702030302020204" pitchFamily="66" charset="0"/>
              </a:rPr>
              <a:t>Let’s use our hand to do a story retell together.  </a:t>
            </a:r>
          </a:p>
          <a:p>
            <a:pPr marL="228600" marR="0" lvl="0" indent="-228600">
              <a:lnSpc>
                <a:spcPct val="115000"/>
              </a:lnSpc>
              <a:spcBef>
                <a:spcPts val="0"/>
              </a:spcBef>
              <a:spcAft>
                <a:spcPts val="1000"/>
              </a:spcAft>
              <a:buFont typeface="+mj-lt"/>
              <a:buAutoNum type="arabicPeriod"/>
            </a:pPr>
            <a:r>
              <a:rPr lang="en-US" u="none" dirty="0">
                <a:latin typeface="Comic Sans MS" panose="030F0702030302020204" pitchFamily="66" charset="0"/>
              </a:rPr>
              <a:t>Point to thumb – “</a:t>
            </a:r>
            <a:r>
              <a:rPr lang="en-US" sz="1800" dirty="0">
                <a:effectLst/>
                <a:latin typeface="Comic Sans MS" panose="030F0702030302020204" pitchFamily="66" charset="0"/>
                <a:ea typeface="Calibri" panose="020F0502020204030204" pitchFamily="34" charset="0"/>
                <a:cs typeface="Calibri" panose="020F0502020204030204" pitchFamily="34" charset="0"/>
              </a:rPr>
              <a:t>Characters: Who are the characters in the story?  (Mom, boy and a girl.)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u="none" dirty="0">
                <a:latin typeface="Comic Sans MS" panose="030F0702030302020204" pitchFamily="66" charset="0"/>
              </a:rPr>
              <a:t>Point to pointer finger – “</a:t>
            </a:r>
            <a:r>
              <a:rPr lang="en-US" sz="18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(Most of the story took place outside.  I know this because I can see the hills, grass and sky.  It also takes place inside the house.  It looks like it might be in a kitchen.  I see the counter, cabinets, drawers and a garbage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u="none" dirty="0">
                <a:latin typeface="Comic Sans MS" panose="030F0702030302020204" pitchFamily="66" charset="0"/>
              </a:rPr>
              <a:t>Point to tall finger – “</a:t>
            </a:r>
            <a:r>
              <a:rPr lang="en-US" sz="1800" dirty="0">
                <a:effectLst/>
                <a:latin typeface="Comic Sans MS" panose="030F0702030302020204" pitchFamily="66" charset="0"/>
                <a:ea typeface="Calibri" panose="020F0502020204030204" pitchFamily="34" charset="0"/>
                <a:cs typeface="Calibri" panose="020F0502020204030204" pitchFamily="34" charset="0"/>
              </a:rPr>
              <a:t>Problem: Were there any problems in the story?”  (No, there weren’t any problems in this story.)</a:t>
            </a:r>
            <a:endParaRPr lang="en-US" u="none" dirty="0">
              <a:latin typeface="Comic Sans MS" panose="030F0702030302020204" pitchFamily="66"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u="none" dirty="0">
                <a:latin typeface="Comic Sans MS" panose="030F0702030302020204" pitchFamily="66" charset="0"/>
              </a:rPr>
              <a:t>Point to ring finger – “</a:t>
            </a:r>
            <a:r>
              <a:rPr lang="en-US" sz="18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(In this story, the mom, boy and girl tell us about the things they see.  The things begin with the letter t.  Examples: turtle, tent, tiger, train, tissue, trash can, tire and truck.)</a:t>
            </a:r>
            <a:endParaRPr lang="en-US" u="none" dirty="0">
              <a:latin typeface="Comic Sans MS" panose="030F0702030302020204" pitchFamily="66"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u="none" dirty="0">
                <a:latin typeface="Comic Sans MS" panose="030F0702030302020204" pitchFamily="66" charset="0"/>
              </a:rPr>
              <a:t>Point to pinky – “</a:t>
            </a:r>
            <a:r>
              <a:rPr lang="en-US" sz="1800" dirty="0">
                <a:effectLst/>
                <a:latin typeface="Comic Sans MS" panose="030F0702030302020204" pitchFamily="66" charset="0"/>
                <a:ea typeface="Calibri" panose="020F0502020204030204" pitchFamily="34" charset="0"/>
                <a:cs typeface="Calibri" panose="020F0502020204030204" pitchFamily="34" charset="0"/>
              </a:rPr>
              <a:t>Ending: How did the story end?”  (The story ends with all of the characters standing together with a big smile on their faces.)</a:t>
            </a:r>
            <a:endParaRPr lang="en-US" u="none" dirty="0">
              <a:latin typeface="Comic Sans MS" panose="030F0702030302020204" pitchFamily="66"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u="none" dirty="0">
                <a:latin typeface="Comic Sans MS" panose="030F0702030302020204" pitchFamily="66" charset="0"/>
              </a:rPr>
              <a:t>Point to palm of hand – “</a:t>
            </a:r>
            <a:r>
              <a:rPr lang="en-US" sz="1800" dirty="0">
                <a:effectLst/>
                <a:latin typeface="Comic Sans MS" panose="030F0702030302020204" pitchFamily="66" charset="0"/>
                <a:ea typeface="Calibri" panose="020F0502020204030204" pitchFamily="34" charset="0"/>
                <a:cs typeface="Calibri" panose="020F0502020204030204" pitchFamily="34" charset="0"/>
              </a:rPr>
              <a:t>Connection: Did you ever see any of these things?  If so, what did you see?  Where did you see it?  Would you like to see any of these things?”  (Some examples of how students may connect to this story: Grandpa has a blue truck.  I put my tissue in a trash can, but my tissue was white.  Mom does not have a truck.  I saw a tiger at the Zoo.)</a:t>
            </a:r>
            <a:endParaRPr lang="en-US" u="none" dirty="0">
              <a:latin typeface="Comic Sans MS" panose="030F0702030302020204" pitchFamily="66" charset="0"/>
            </a:endParaRPr>
          </a:p>
          <a:p>
            <a:pPr marL="228600" indent="-228600">
              <a:buAutoNum type="arabicPeriod"/>
            </a:pPr>
            <a:r>
              <a:rPr lang="en-US" u="none" dirty="0">
                <a:latin typeface="Comic Sans MS" panose="030F0702030302020204" pitchFamily="66" charset="0"/>
              </a:rPr>
              <a:t>Close hand and make a fist – “</a:t>
            </a:r>
            <a:r>
              <a:rPr lang="en-US" sz="18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(This story is about things that start with the letter t.  This story is about things a mom, boy and girl see.)</a:t>
            </a:r>
          </a:p>
          <a:p>
            <a:pPr marL="228600" indent="-228600">
              <a:buAutoNum type="arabicPeriod"/>
            </a:pPr>
            <a:endParaRPr lang="en-US" sz="1800" u="none" dirty="0">
              <a:effectLst/>
              <a:latin typeface="Comic Sans MS" panose="030F0702030302020204" pitchFamily="66" charset="0"/>
              <a:cs typeface="Calibri" panose="020F0502020204030204" pitchFamily="34" charset="0"/>
            </a:endParaRPr>
          </a:p>
          <a:p>
            <a:pPr marL="0" indent="0">
              <a:buNone/>
            </a:pPr>
            <a:r>
              <a:rPr lang="en-US" sz="1800" u="none" dirty="0">
                <a:effectLst/>
                <a:latin typeface="Comic Sans MS" panose="030F0702030302020204" pitchFamily="66" charset="0"/>
                <a:cs typeface="Calibri" panose="020F0502020204030204" pitchFamily="34" charset="0"/>
              </a:rPr>
              <a:t>Applaud student’s efforts in completing this story retell.</a:t>
            </a:r>
            <a:endParaRPr lang="en-US" u="none" dirty="0">
              <a:latin typeface="Comic Sans MS" panose="030F0702030302020204" pitchFamily="66" charset="0"/>
            </a:endParaRPr>
          </a:p>
          <a:p>
            <a:pPr marL="228600" indent="-228600">
              <a:buAutoNum type="arabicPeriod"/>
            </a:pPr>
            <a:endParaRPr lang="en-US" u="none" dirty="0">
              <a:latin typeface="Comic Sans MS" panose="030F0702030302020204" pitchFamily="66" charset="0"/>
            </a:endParaRPr>
          </a:p>
          <a:p>
            <a:pPr marL="0" indent="0">
              <a:buNone/>
            </a:pPr>
            <a:r>
              <a:rPr lang="en-US" u="none" dirty="0">
                <a:latin typeface="Comic Sans MS" panose="030F0702030302020204" pitchFamily="66" charset="0"/>
              </a:rPr>
              <a:t>Click to the next slide.</a:t>
            </a:r>
            <a:endParaRPr lang="en-US" dirty="0">
              <a:latin typeface="Comic Sans MS" panose="030F0702030302020204" pitchFamily="66"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Letter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Tt</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846138"/>
            <a:ext cx="8229600" cy="1143000"/>
          </a:xfrm>
        </p:spPr>
        <p:txBody>
          <a:bodyPr>
            <a:normAutofit fontScale="90000"/>
          </a:bodyPr>
          <a:lstStyle/>
          <a:p>
            <a:r>
              <a:rPr lang="en-US" sz="11100" dirty="0">
                <a:latin typeface="Comic Sans MS" panose="030F0702030302020204" pitchFamily="66" charset="0"/>
              </a:rPr>
              <a:t>Tt</a:t>
            </a:r>
            <a:br>
              <a:rPr lang="en-US" dirty="0">
                <a:latin typeface="Comic Sans MS" panose="030F0702030302020204" pitchFamily="66" charset="0"/>
              </a:rPr>
            </a:br>
            <a:endParaRPr lang="en-US" dirty="0">
              <a:latin typeface="Comic Sans MS" panose="030F0702030302020204" pitchFamily="66" charset="0"/>
            </a:endParaRPr>
          </a:p>
        </p:txBody>
      </p:sp>
      <p:pic>
        <p:nvPicPr>
          <p:cNvPr id="4098" name="Picture 2">
            <a:extLst>
              <a:ext uri="{FF2B5EF4-FFF2-40B4-BE49-F238E27FC236}">
                <a16:creationId xmlns:a16="http://schemas.microsoft.com/office/drawing/2014/main" id="{F02A6D2F-1362-4BFD-B36F-0C1ED6F1C0A3}"/>
              </a:ext>
            </a:extLst>
          </p:cNvPr>
          <p:cNvPicPr>
            <a:picLocks noChangeAspect="1" noChangeArrowheads="1"/>
          </p:cNvPicPr>
          <p:nvPr/>
        </p:nvPicPr>
        <p:blipFill>
          <a:blip r:embed="rId3"/>
          <a:srcRect/>
          <a:stretch/>
        </p:blipFill>
        <p:spPr bwMode="auto">
          <a:xfrm>
            <a:off x="1216843" y="1221602"/>
            <a:ext cx="2287457" cy="22874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F729BF3-D355-412E-B2B7-5EBF6B5CBAB2}"/>
              </a:ext>
            </a:extLst>
          </p:cNvPr>
          <p:cNvPicPr>
            <a:picLocks noChangeAspect="1" noChangeArrowheads="1"/>
          </p:cNvPicPr>
          <p:nvPr/>
        </p:nvPicPr>
        <p:blipFill>
          <a:blip r:embed="rId4"/>
          <a:srcRect/>
          <a:stretch/>
        </p:blipFill>
        <p:spPr bwMode="auto">
          <a:xfrm>
            <a:off x="2777859" y="4122829"/>
            <a:ext cx="3101094" cy="17443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998BE02-647D-4F6E-ABCD-A91CD08C0546}"/>
              </a:ext>
            </a:extLst>
          </p:cNvPr>
          <p:cNvPicPr>
            <a:picLocks noChangeAspect="1" noChangeArrowheads="1"/>
          </p:cNvPicPr>
          <p:nvPr/>
        </p:nvPicPr>
        <p:blipFill>
          <a:blip r:embed="rId5"/>
          <a:srcRect/>
          <a:stretch/>
        </p:blipFill>
        <p:spPr bwMode="auto">
          <a:xfrm>
            <a:off x="5533416" y="1372832"/>
            <a:ext cx="3101094" cy="174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359228" y="337519"/>
            <a:ext cx="8425543" cy="1631216"/>
          </a:xfrm>
          <a:prstGeom prst="rect">
            <a:avLst/>
          </a:prstGeom>
          <a:noFill/>
        </p:spPr>
        <p:txBody>
          <a:bodyPr wrap="square" rtlCol="0">
            <a:spAutoFit/>
          </a:bodyPr>
          <a:lstStyle/>
          <a:p>
            <a:pPr algn="ctr"/>
            <a:r>
              <a:rPr lang="en-US" sz="10000" dirty="0">
                <a:latin typeface="Comic Sans MS" panose="030F0702030302020204" pitchFamily="66" charset="0"/>
              </a:rPr>
              <a:t>Tt</a:t>
            </a:r>
          </a:p>
        </p:txBody>
      </p:sp>
      <p:pic>
        <p:nvPicPr>
          <p:cNvPr id="5124" name="Picture 4">
            <a:extLst>
              <a:ext uri="{FF2B5EF4-FFF2-40B4-BE49-F238E27FC236}">
                <a16:creationId xmlns:a16="http://schemas.microsoft.com/office/drawing/2014/main" id="{B008A8E3-6D4C-4A63-B5B8-40745E045CEE}"/>
              </a:ext>
            </a:extLst>
          </p:cNvPr>
          <p:cNvPicPr>
            <a:picLocks noChangeAspect="1" noChangeArrowheads="1"/>
          </p:cNvPicPr>
          <p:nvPr/>
        </p:nvPicPr>
        <p:blipFill>
          <a:blip r:embed="rId3"/>
          <a:srcRect/>
          <a:stretch/>
        </p:blipFill>
        <p:spPr bwMode="auto">
          <a:xfrm>
            <a:off x="6013617" y="4020304"/>
            <a:ext cx="2119109" cy="211910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18ADB9C5-475F-4554-9D11-68CF838B117B}"/>
              </a:ext>
            </a:extLst>
          </p:cNvPr>
          <p:cNvPicPr>
            <a:picLocks noChangeAspect="1" noChangeArrowheads="1"/>
          </p:cNvPicPr>
          <p:nvPr/>
        </p:nvPicPr>
        <p:blipFill>
          <a:blip r:embed="rId4"/>
          <a:srcRect/>
          <a:stretch/>
        </p:blipFill>
        <p:spPr bwMode="auto">
          <a:xfrm>
            <a:off x="5949804" y="1227030"/>
            <a:ext cx="2182922" cy="206567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444B9C28-7441-41E9-B8A0-BB463DAA8450}"/>
              </a:ext>
            </a:extLst>
          </p:cNvPr>
          <p:cNvPicPr>
            <a:picLocks noChangeAspect="1" noChangeArrowheads="1"/>
          </p:cNvPicPr>
          <p:nvPr/>
        </p:nvPicPr>
        <p:blipFill>
          <a:blip r:embed="rId5"/>
          <a:srcRect/>
          <a:stretch/>
        </p:blipFill>
        <p:spPr bwMode="auto">
          <a:xfrm>
            <a:off x="761621" y="476250"/>
            <a:ext cx="1804198" cy="316298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B4C94F9F-BAF6-4102-94A6-5F45D324B3CE}"/>
              </a:ext>
            </a:extLst>
          </p:cNvPr>
          <p:cNvPicPr>
            <a:picLocks noChangeAspect="1" noChangeArrowheads="1"/>
          </p:cNvPicPr>
          <p:nvPr/>
        </p:nvPicPr>
        <p:blipFill>
          <a:blip r:embed="rId6"/>
          <a:srcRect/>
          <a:stretch/>
        </p:blipFill>
        <p:spPr bwMode="auto">
          <a:xfrm>
            <a:off x="342083" y="3685707"/>
            <a:ext cx="2788301" cy="278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Nouns</a:t>
            </a:r>
            <a:br>
              <a:rPr lang="en-US" dirty="0">
                <a:latin typeface="Comic Sans MS" panose="030F0702030302020204" pitchFamily="66" charset="0"/>
              </a:rPr>
            </a:br>
            <a:endParaRPr lang="en-US" dirty="0">
              <a:latin typeface="Comic Sans MS" panose="030F0702030302020204" pitchFamily="66" charset="0"/>
            </a:endParaRPr>
          </a:p>
        </p:txBody>
      </p:sp>
      <p:pic>
        <p:nvPicPr>
          <p:cNvPr id="6146" name="Picture 2">
            <a:extLst>
              <a:ext uri="{FF2B5EF4-FFF2-40B4-BE49-F238E27FC236}">
                <a16:creationId xmlns:a16="http://schemas.microsoft.com/office/drawing/2014/main" id="{1ED9CC5B-A5B1-4AA0-8E8F-1B999C1D71C8}"/>
              </a:ext>
            </a:extLst>
          </p:cNvPr>
          <p:cNvPicPr>
            <a:picLocks noChangeAspect="1" noChangeArrowheads="1"/>
          </p:cNvPicPr>
          <p:nvPr/>
        </p:nvPicPr>
        <p:blipFill>
          <a:blip r:embed="rId3"/>
          <a:srcRect/>
          <a:stretch/>
        </p:blipFill>
        <p:spPr bwMode="auto">
          <a:xfrm>
            <a:off x="840698" y="1482089"/>
            <a:ext cx="3731302" cy="24830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51F9E72-3B21-41BE-8CBC-EA4D206AA3F0}"/>
              </a:ext>
            </a:extLst>
          </p:cNvPr>
          <p:cNvPicPr>
            <a:picLocks noChangeAspect="1" noChangeArrowheads="1"/>
          </p:cNvPicPr>
          <p:nvPr/>
        </p:nvPicPr>
        <p:blipFill>
          <a:blip r:embed="rId4"/>
          <a:srcRect/>
          <a:stretch/>
        </p:blipFill>
        <p:spPr bwMode="auto">
          <a:xfrm>
            <a:off x="4961174" y="3853620"/>
            <a:ext cx="3558899" cy="266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fltVal val="0"/>
                                          </p:val>
                                        </p:tav>
                                        <p:tav tm="100000">
                                          <p:val>
                                            <p:strVal val="#ppt_w"/>
                                          </p:val>
                                        </p:tav>
                                      </p:tavLst>
                                    </p:anim>
                                    <p:anim calcmode="lin" valueType="num">
                                      <p:cBhvr>
                                        <p:cTn id="8" dur="2000" fill="hold"/>
                                        <p:tgtEl>
                                          <p:spTgt spid="6146"/>
                                        </p:tgtEl>
                                        <p:attrNameLst>
                                          <p:attrName>ppt_h</p:attrName>
                                        </p:attrNameLst>
                                      </p:cBhvr>
                                      <p:tavLst>
                                        <p:tav tm="0">
                                          <p:val>
                                            <p:fltVal val="0"/>
                                          </p:val>
                                        </p:tav>
                                        <p:tav tm="100000">
                                          <p:val>
                                            <p:strVal val="#ppt_h"/>
                                          </p:val>
                                        </p:tav>
                                      </p:tavLst>
                                    </p:anim>
                                    <p:anim calcmode="lin" valueType="num">
                                      <p:cBhvr>
                                        <p:cTn id="9" dur="2000" fill="hold"/>
                                        <p:tgtEl>
                                          <p:spTgt spid="6146"/>
                                        </p:tgtEl>
                                        <p:attrNameLst>
                                          <p:attrName>style.rotation</p:attrName>
                                        </p:attrNameLst>
                                      </p:cBhvr>
                                      <p:tavLst>
                                        <p:tav tm="0">
                                          <p:val>
                                            <p:fltVal val="90"/>
                                          </p:val>
                                        </p:tav>
                                        <p:tav tm="100000">
                                          <p:val>
                                            <p:fltVal val="0"/>
                                          </p:val>
                                        </p:tav>
                                      </p:tavLst>
                                    </p:anim>
                                    <p:animEffect transition="in" filter="fade">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fltVal val="0"/>
                                          </p:val>
                                        </p:tav>
                                        <p:tav tm="100000">
                                          <p:val>
                                            <p:strVal val="#ppt_w"/>
                                          </p:val>
                                        </p:tav>
                                      </p:tavLst>
                                    </p:anim>
                                    <p:anim calcmode="lin" valueType="num">
                                      <p:cBhvr>
                                        <p:cTn id="16" dur="2000" fill="hold"/>
                                        <p:tgtEl>
                                          <p:spTgt spid="6148"/>
                                        </p:tgtEl>
                                        <p:attrNameLst>
                                          <p:attrName>ppt_h</p:attrName>
                                        </p:attrNameLst>
                                      </p:cBhvr>
                                      <p:tavLst>
                                        <p:tav tm="0">
                                          <p:val>
                                            <p:fltVal val="0"/>
                                          </p:val>
                                        </p:tav>
                                        <p:tav tm="100000">
                                          <p:val>
                                            <p:strVal val="#ppt_h"/>
                                          </p:val>
                                        </p:tav>
                                      </p:tavLst>
                                    </p:anim>
                                    <p:anim calcmode="lin" valueType="num">
                                      <p:cBhvr>
                                        <p:cTn id="17" dur="2000" fill="hold"/>
                                        <p:tgtEl>
                                          <p:spTgt spid="6148"/>
                                        </p:tgtEl>
                                        <p:attrNameLst>
                                          <p:attrName>style.rotation</p:attrName>
                                        </p:attrNameLst>
                                      </p:cBhvr>
                                      <p:tavLst>
                                        <p:tav tm="0">
                                          <p:val>
                                            <p:fltVal val="90"/>
                                          </p:val>
                                        </p:tav>
                                        <p:tav tm="100000">
                                          <p:val>
                                            <p:fltVal val="0"/>
                                          </p:val>
                                        </p:tav>
                                      </p:tavLst>
                                    </p:anim>
                                    <p:animEffect transition="in" filter="fade">
                                      <p:cBhvr>
                                        <p:cTn id="18"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Nouns</a:t>
            </a:r>
            <a:br>
              <a:rPr lang="en-US" dirty="0">
                <a:latin typeface="Comic Sans MS" panose="030F0702030302020204" pitchFamily="66" charset="0"/>
              </a:rPr>
            </a:br>
            <a:endParaRPr lang="en-US" dirty="0">
              <a:latin typeface="Comic Sans MS" panose="030F0702030302020204" pitchFamily="66" charset="0"/>
            </a:endParaRPr>
          </a:p>
        </p:txBody>
      </p:sp>
      <p:pic>
        <p:nvPicPr>
          <p:cNvPr id="7170" name="Picture 2">
            <a:extLst>
              <a:ext uri="{FF2B5EF4-FFF2-40B4-BE49-F238E27FC236}">
                <a16:creationId xmlns:a16="http://schemas.microsoft.com/office/drawing/2014/main" id="{644CF2AA-5EF0-45A2-8784-30C983831E76}"/>
              </a:ext>
            </a:extLst>
          </p:cNvPr>
          <p:cNvPicPr>
            <a:picLocks noChangeAspect="1" noChangeArrowheads="1"/>
          </p:cNvPicPr>
          <p:nvPr/>
        </p:nvPicPr>
        <p:blipFill>
          <a:blip r:embed="rId3"/>
          <a:srcRect/>
          <a:stretch/>
        </p:blipFill>
        <p:spPr bwMode="auto">
          <a:xfrm>
            <a:off x="457200" y="1038069"/>
            <a:ext cx="4027192" cy="30344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B2B493C-3D28-4A1B-95F6-2E2A757A65D4}"/>
              </a:ext>
            </a:extLst>
          </p:cNvPr>
          <p:cNvPicPr>
            <a:picLocks noChangeAspect="1" noChangeArrowheads="1"/>
          </p:cNvPicPr>
          <p:nvPr/>
        </p:nvPicPr>
        <p:blipFill>
          <a:blip r:embed="rId4"/>
          <a:srcRect/>
          <a:stretch/>
        </p:blipFill>
        <p:spPr bwMode="auto">
          <a:xfrm>
            <a:off x="4714489" y="3644349"/>
            <a:ext cx="4068223" cy="304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Nouns</a:t>
            </a:r>
            <a:br>
              <a:rPr lang="en-US" dirty="0">
                <a:latin typeface="Comic Sans MS" panose="030F0702030302020204" pitchFamily="66" charset="0"/>
              </a:rPr>
            </a:br>
            <a:endParaRPr lang="en-US" dirty="0">
              <a:latin typeface="Comic Sans MS" panose="030F0702030302020204" pitchFamily="66" charset="0"/>
            </a:endParaRPr>
          </a:p>
        </p:txBody>
      </p:sp>
      <p:pic>
        <p:nvPicPr>
          <p:cNvPr id="8194" name="Picture 2">
            <a:extLst>
              <a:ext uri="{FF2B5EF4-FFF2-40B4-BE49-F238E27FC236}">
                <a16:creationId xmlns:a16="http://schemas.microsoft.com/office/drawing/2014/main" id="{2BDC9AE0-941B-4E69-AAF6-C8816C051FCA}"/>
              </a:ext>
            </a:extLst>
          </p:cNvPr>
          <p:cNvPicPr>
            <a:picLocks noChangeAspect="1" noChangeArrowheads="1"/>
          </p:cNvPicPr>
          <p:nvPr/>
        </p:nvPicPr>
        <p:blipFill>
          <a:blip r:embed="rId3"/>
          <a:srcRect/>
          <a:stretch/>
        </p:blipFill>
        <p:spPr bwMode="auto">
          <a:xfrm>
            <a:off x="2011062" y="1186016"/>
            <a:ext cx="5715000" cy="502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fltVal val="0"/>
                                          </p:val>
                                        </p:tav>
                                        <p:tav tm="100000">
                                          <p:val>
                                            <p:strVal val="#ppt_w"/>
                                          </p:val>
                                        </p:tav>
                                      </p:tavLst>
                                    </p:anim>
                                    <p:anim calcmode="lin" valueType="num">
                                      <p:cBhvr>
                                        <p:cTn id="8" dur="2000" fill="hold"/>
                                        <p:tgtEl>
                                          <p:spTgt spid="8194"/>
                                        </p:tgtEl>
                                        <p:attrNameLst>
                                          <p:attrName>ppt_h</p:attrName>
                                        </p:attrNameLst>
                                      </p:cBhvr>
                                      <p:tavLst>
                                        <p:tav tm="0">
                                          <p:val>
                                            <p:fltVal val="0"/>
                                          </p:val>
                                        </p:tav>
                                        <p:tav tm="100000">
                                          <p:val>
                                            <p:strVal val="#ppt_h"/>
                                          </p:val>
                                        </p:tav>
                                      </p:tavLst>
                                    </p:anim>
                                    <p:anim calcmode="lin" valueType="num">
                                      <p:cBhvr>
                                        <p:cTn id="9" dur="2000" fill="hold"/>
                                        <p:tgtEl>
                                          <p:spTgt spid="8194"/>
                                        </p:tgtEl>
                                        <p:attrNameLst>
                                          <p:attrName>style.rotation</p:attrName>
                                        </p:attrNameLst>
                                      </p:cBhvr>
                                      <p:tavLst>
                                        <p:tav tm="0">
                                          <p:val>
                                            <p:fltVal val="90"/>
                                          </p:val>
                                        </p:tav>
                                        <p:tav tm="100000">
                                          <p:val>
                                            <p:fltVal val="0"/>
                                          </p:val>
                                        </p:tav>
                                      </p:tavLst>
                                    </p:anim>
                                    <p:animEffect transition="in" filter="fade">
                                      <p:cBhvr>
                                        <p:cTn id="10"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Sight Word Activity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17F70496-11FD-446F-AA52-37F408430C81}"/>
              </a:ext>
            </a:extLst>
          </p:cNvPr>
          <p:cNvSpPr txBox="1"/>
          <p:nvPr/>
        </p:nvSpPr>
        <p:spPr>
          <a:xfrm>
            <a:off x="4034426" y="1417638"/>
            <a:ext cx="1237839" cy="769441"/>
          </a:xfrm>
          <a:prstGeom prst="rect">
            <a:avLst/>
          </a:prstGeom>
          <a:noFill/>
        </p:spPr>
        <p:txBody>
          <a:bodyPr wrap="none" rtlCol="0">
            <a:spAutoFit/>
          </a:bodyPr>
          <a:lstStyle/>
          <a:p>
            <a:r>
              <a:rPr lang="en-US" sz="4400" dirty="0">
                <a:latin typeface="Comic Sans MS" panose="030F0702030302020204" pitchFamily="66" charset="0"/>
              </a:rPr>
              <a:t>said</a:t>
            </a:r>
          </a:p>
        </p:txBody>
      </p:sp>
      <p:sp>
        <p:nvSpPr>
          <p:cNvPr id="4" name="TextBox 3">
            <a:extLst>
              <a:ext uri="{FF2B5EF4-FFF2-40B4-BE49-F238E27FC236}">
                <a16:creationId xmlns:a16="http://schemas.microsoft.com/office/drawing/2014/main" id="{48D53904-8C3A-459A-A834-F4969D579E4A}"/>
              </a:ext>
            </a:extLst>
          </p:cNvPr>
          <p:cNvSpPr txBox="1"/>
          <p:nvPr/>
        </p:nvSpPr>
        <p:spPr>
          <a:xfrm>
            <a:off x="4081561" y="3021260"/>
            <a:ext cx="1085554" cy="769441"/>
          </a:xfrm>
          <a:prstGeom prst="rect">
            <a:avLst/>
          </a:prstGeom>
          <a:noFill/>
        </p:spPr>
        <p:txBody>
          <a:bodyPr wrap="none" rtlCol="0">
            <a:spAutoFit/>
          </a:bodyPr>
          <a:lstStyle/>
          <a:p>
            <a:r>
              <a:rPr lang="en-US" sz="4400" dirty="0">
                <a:latin typeface="Comic Sans MS" panose="030F0702030302020204" pitchFamily="66" charset="0"/>
              </a:rPr>
              <a:t>the</a:t>
            </a:r>
          </a:p>
        </p:txBody>
      </p:sp>
      <p:sp>
        <p:nvSpPr>
          <p:cNvPr id="5" name="TextBox 4">
            <a:extLst>
              <a:ext uri="{FF2B5EF4-FFF2-40B4-BE49-F238E27FC236}">
                <a16:creationId xmlns:a16="http://schemas.microsoft.com/office/drawing/2014/main" id="{DD109DF6-B24A-42C5-8B66-F6F2D19AF38A}"/>
              </a:ext>
            </a:extLst>
          </p:cNvPr>
          <p:cNvSpPr txBox="1"/>
          <p:nvPr/>
        </p:nvSpPr>
        <p:spPr>
          <a:xfrm>
            <a:off x="4252842" y="4624883"/>
            <a:ext cx="638316" cy="769441"/>
          </a:xfrm>
          <a:prstGeom prst="rect">
            <a:avLst/>
          </a:prstGeom>
          <a:noFill/>
        </p:spPr>
        <p:txBody>
          <a:bodyPr wrap="none" rtlCol="0">
            <a:spAutoFit/>
          </a:bodyPr>
          <a:lstStyle/>
          <a:p>
            <a:r>
              <a:rPr lang="en-US" sz="4400" dirty="0">
                <a:latin typeface="Comic Sans MS" panose="030F0702030302020204" pitchFamily="66" charset="0"/>
              </a:rPr>
              <a:t>in</a:t>
            </a:r>
          </a:p>
        </p:txBody>
      </p:sp>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Sight Word Activity</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E467C2E5-B76E-4DDD-B330-C45582D04B2A}"/>
              </a:ext>
            </a:extLst>
          </p:cNvPr>
          <p:cNvSpPr txBox="1"/>
          <p:nvPr/>
        </p:nvSpPr>
        <p:spPr>
          <a:xfrm>
            <a:off x="98854" y="3105834"/>
            <a:ext cx="9045146" cy="646331"/>
          </a:xfrm>
          <a:prstGeom prst="rect">
            <a:avLst/>
          </a:prstGeom>
          <a:noFill/>
        </p:spPr>
        <p:txBody>
          <a:bodyPr wrap="square" rtlCol="0">
            <a:spAutoFit/>
          </a:bodyPr>
          <a:lstStyle/>
          <a:p>
            <a:r>
              <a:rPr lang="en-US" sz="3600" dirty="0">
                <a:latin typeface="Comic Sans MS" panose="030F0702030302020204" pitchFamily="66" charset="0"/>
              </a:rPr>
              <a:t>  I see the                   in the                .    </a:t>
            </a:r>
          </a:p>
        </p:txBody>
      </p:sp>
      <p:pic>
        <p:nvPicPr>
          <p:cNvPr id="2062" name="Picture 14">
            <a:extLst>
              <a:ext uri="{FF2B5EF4-FFF2-40B4-BE49-F238E27FC236}">
                <a16:creationId xmlns:a16="http://schemas.microsoft.com/office/drawing/2014/main" id="{62E6391F-A8DA-47F7-AA3C-E3CFB22F3354}"/>
              </a:ext>
            </a:extLst>
          </p:cNvPr>
          <p:cNvPicPr>
            <a:picLocks noChangeAspect="1" noChangeArrowheads="1"/>
          </p:cNvPicPr>
          <p:nvPr/>
        </p:nvPicPr>
        <p:blipFill>
          <a:blip r:embed="rId3"/>
          <a:srcRect/>
          <a:stretch/>
        </p:blipFill>
        <p:spPr bwMode="auto">
          <a:xfrm>
            <a:off x="3004761" y="2605532"/>
            <a:ext cx="1379523" cy="13795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BC012538-71FE-4254-99AF-341EF33C51B0}"/>
              </a:ext>
            </a:extLst>
          </p:cNvPr>
          <p:cNvPicPr>
            <a:picLocks noChangeAspect="1" noChangeArrowheads="1"/>
          </p:cNvPicPr>
          <p:nvPr/>
        </p:nvPicPr>
        <p:blipFill>
          <a:blip r:embed="rId4"/>
          <a:srcRect/>
          <a:stretch/>
        </p:blipFill>
        <p:spPr bwMode="auto">
          <a:xfrm>
            <a:off x="6707403" y="2459648"/>
            <a:ext cx="1444194" cy="144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8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u="sng" dirty="0">
                <a:latin typeface="Comic Sans MS" panose="030F0702030302020204" pitchFamily="66" charset="0"/>
              </a:rPr>
              <a:t>What Can Mom See?</a:t>
            </a:r>
            <a:br>
              <a:rPr lang="en-US" dirty="0">
                <a:latin typeface="Comic Sans MS" panose="030F0702030302020204" pitchFamily="66" charset="0"/>
              </a:rPr>
            </a:br>
            <a:endParaRPr lang="en-US" dirty="0">
              <a:latin typeface="Comic Sans MS" panose="030F0702030302020204" pitchFamily="66" charset="0"/>
            </a:endParaRPr>
          </a:p>
        </p:txBody>
      </p:sp>
      <p:pic>
        <p:nvPicPr>
          <p:cNvPr id="3" name="Picture 4">
            <a:extLst>
              <a:ext uri="{FF2B5EF4-FFF2-40B4-BE49-F238E27FC236}">
                <a16:creationId xmlns:a16="http://schemas.microsoft.com/office/drawing/2014/main" id="{66DA7278-C028-4A5B-8FC6-D1797746E73C}"/>
              </a:ext>
            </a:extLst>
          </p:cNvPr>
          <p:cNvPicPr>
            <a:picLocks noChangeAspect="1" noChangeArrowheads="1"/>
          </p:cNvPicPr>
          <p:nvPr/>
        </p:nvPicPr>
        <p:blipFill>
          <a:blip r:embed="rId3"/>
          <a:srcRect/>
          <a:stretch/>
        </p:blipFill>
        <p:spPr bwMode="auto">
          <a:xfrm rot="20825333">
            <a:off x="744129" y="2392401"/>
            <a:ext cx="5169169" cy="28226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te tiger cartoon giving thumb up">
            <a:extLst>
              <a:ext uri="{FF2B5EF4-FFF2-40B4-BE49-F238E27FC236}">
                <a16:creationId xmlns:a16="http://schemas.microsoft.com/office/drawing/2014/main" id="{5856455D-EC3C-49B2-9EB0-52DC5EF1D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88" y="3179590"/>
            <a:ext cx="2168532" cy="340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13693</TotalTime>
  <Words>1833</Words>
  <Application>Microsoft Office PowerPoint</Application>
  <PresentationFormat>On-screen Show (4:3)</PresentationFormat>
  <Paragraphs>124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Letter of the Week</vt:lpstr>
      <vt:lpstr>Tt </vt:lpstr>
      <vt:lpstr>PowerPoint Presentation</vt:lpstr>
      <vt:lpstr>Nouns </vt:lpstr>
      <vt:lpstr>Nouns </vt:lpstr>
      <vt:lpstr>Nouns </vt:lpstr>
      <vt:lpstr>Sight Word Activity  </vt:lpstr>
      <vt:lpstr>Sight Word Activity </vt:lpstr>
      <vt:lpstr>What Can Mom See?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247</cp:revision>
  <cp:lastPrinted>2021-06-28T17:52:20Z</cp:lastPrinted>
  <dcterms:created xsi:type="dcterms:W3CDTF">2012-04-20T18:25:02Z</dcterms:created>
  <dcterms:modified xsi:type="dcterms:W3CDTF">2021-08-11T20:07:08Z</dcterms:modified>
</cp:coreProperties>
</file>