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344" r:id="rId2"/>
    <p:sldId id="345" r:id="rId3"/>
    <p:sldId id="348" r:id="rId4"/>
    <p:sldId id="347" r:id="rId5"/>
    <p:sldId id="346" r:id="rId6"/>
    <p:sldId id="349" r:id="rId7"/>
    <p:sldId id="350" r:id="rId8"/>
    <p:sldId id="351" r:id="rId9"/>
    <p:sldId id="353" r:id="rId10"/>
    <p:sldId id="352" r:id="rId11"/>
  </p:sldIdLst>
  <p:sldSz cx="9144000" cy="6858000" type="screen4x3"/>
  <p:notesSz cx="6858000" cy="9144000"/>
  <p:custDataLst>
    <p:tags r:id="rId1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3B80"/>
    <a:srgbClr val="D60093"/>
    <a:srgbClr val="3B7ABE"/>
    <a:srgbClr val="182C6F"/>
    <a:srgbClr val="FCFCFC"/>
    <a:srgbClr val="003399"/>
    <a:srgbClr val="000064"/>
    <a:srgbClr val="FF9627"/>
    <a:srgbClr val="9D6D5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982" autoAdjust="0"/>
    <p:restoredTop sz="51763" autoAdjust="0"/>
  </p:normalViewPr>
  <p:slideViewPr>
    <p:cSldViewPr snapToGrid="0" snapToObjects="1">
      <p:cViewPr varScale="1">
        <p:scale>
          <a:sx n="59" d="100"/>
          <a:sy n="59" d="100"/>
        </p:scale>
        <p:origin x="1848" y="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gs" Target="tags/tag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A8D203-957B-4E0D-BFEF-AC11BFDF7A2F}" type="datetimeFigureOut">
              <a:rPr lang="en-US" smtClean="0"/>
              <a:t>8/11/2021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13B794-5A4F-4F47-9EB8-2D6C2FE8DF19}" type="slidenum">
              <a:rPr lang="en-US" smtClean="0"/>
              <a:t>‹#›</a:t>
            </a:fld>
            <a:endParaRPr lang="en-US"/>
          </a:p>
        </p:txBody>
      </p:sp>
    </p:spTree>
    <p:extLst>
      <p:ext uri="{BB962C8B-B14F-4D97-AF65-F5344CB8AC3E}">
        <p14:creationId xmlns:p14="http://schemas.microsoft.com/office/powerpoint/2010/main" val="688666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1</a:t>
            </a:fld>
            <a:endParaRPr lang="en-US"/>
          </a:p>
        </p:txBody>
      </p:sp>
    </p:spTree>
    <p:extLst>
      <p:ext uri="{BB962C8B-B14F-4D97-AF65-F5344CB8AC3E}">
        <p14:creationId xmlns:p14="http://schemas.microsoft.com/office/powerpoint/2010/main" val="990735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Ask </a:t>
            </a:r>
            <a:r>
              <a:rPr lang="en-US" dirty="0"/>
              <a:t>– “Do you have any questions about anything that you learned in the first lesson?”</a:t>
            </a:r>
          </a:p>
        </p:txBody>
      </p:sp>
      <p:sp>
        <p:nvSpPr>
          <p:cNvPr id="4" name="Slide Number Placeholder 3"/>
          <p:cNvSpPr>
            <a:spLocks noGrp="1"/>
          </p:cNvSpPr>
          <p:nvPr>
            <p:ph type="sldNum" sz="quarter" idx="5"/>
          </p:nvPr>
        </p:nvSpPr>
        <p:spPr/>
        <p:txBody>
          <a:bodyPr/>
          <a:lstStyle/>
          <a:p>
            <a:fld id="{1813B794-5A4F-4F47-9EB8-2D6C2FE8DF19}" type="slidenum">
              <a:rPr lang="en-US" smtClean="0"/>
              <a:t>10</a:t>
            </a:fld>
            <a:endParaRPr lang="en-US"/>
          </a:p>
        </p:txBody>
      </p:sp>
    </p:spTree>
    <p:extLst>
      <p:ext uri="{BB962C8B-B14F-4D97-AF65-F5344CB8AC3E}">
        <p14:creationId xmlns:p14="http://schemas.microsoft.com/office/powerpoint/2010/main" val="4161536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are going to talk about the letter A”.</a:t>
            </a:r>
          </a:p>
          <a:p>
            <a:r>
              <a:rPr lang="en-US" dirty="0"/>
              <a:t>(Point to the uppercase A.)  “Uppercase A.”  (Student repeats.)</a:t>
            </a:r>
          </a:p>
          <a:p>
            <a:r>
              <a:rPr lang="en-US" dirty="0"/>
              <a:t>(Point to the lowercase a.)  “Lowercase a.”  (Student repeats.)</a:t>
            </a:r>
          </a:p>
          <a:p>
            <a:endParaRPr lang="en-US" dirty="0"/>
          </a:p>
          <a:p>
            <a:r>
              <a:rPr lang="en-US" dirty="0"/>
              <a:t>“Do you remember what sound the short a makes?” (Teacher can model making the short a sound and having the student repeat short a sound: /a/ like in </a:t>
            </a:r>
            <a:r>
              <a:rPr lang="en-US" u="sng" dirty="0"/>
              <a:t>a</a:t>
            </a:r>
            <a:r>
              <a:rPr lang="en-US" u="none" dirty="0"/>
              <a:t>pple. /a/, /a/, /a/.)  </a:t>
            </a:r>
          </a:p>
          <a:p>
            <a:endParaRPr lang="en-US" u="none" dirty="0"/>
          </a:p>
          <a:p>
            <a:r>
              <a:rPr lang="en-US" u="none" dirty="0"/>
              <a:t>“Let’s look at some pictures that begin with the short a sound.”</a:t>
            </a:r>
          </a:p>
          <a:p>
            <a:endParaRPr lang="en-US" dirty="0"/>
          </a:p>
          <a:p>
            <a:r>
              <a:rPr lang="en-US" dirty="0"/>
              <a:t>Click to show the ant – When it appears on the screen, ask “What do you see?” When student responds “ant,” applaud his/her answer.  If student does not respond correctly, teacher can tell student that it is an ant.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show the next image - apple – When it appears on the screen, ask “What do you see?” When student responds “apple,” applaud his/her answer.  If student does not respond correctly, teacher can tell student that it is an apple.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show the third and final image - astronaut – When it appears on the screen, ask “What do you see?” If student responds “astronaut,” applaud his/her answer.  If student does not respond correctly, teacher can tell student that it is an astronaut.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go to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2</a:t>
            </a:fld>
            <a:endParaRPr lang="en-US"/>
          </a:p>
        </p:txBody>
      </p:sp>
    </p:spTree>
    <p:extLst>
      <p:ext uri="{BB962C8B-B14F-4D97-AF65-F5344CB8AC3E}">
        <p14:creationId xmlns:p14="http://schemas.microsoft.com/office/powerpoint/2010/main" val="904538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students– “What letters do you see?”  If student says Aa, applaud his/her answer.  If student is unsure, assist him/her by saying “uppercase A” and “lowercase a.”  (Student should repeat teacher.)</a:t>
            </a:r>
          </a:p>
          <a:p>
            <a:endParaRPr lang="en-US" dirty="0"/>
          </a:p>
          <a:p>
            <a:r>
              <a:rPr lang="en-US" dirty="0"/>
              <a:t>Teacher: “Now, let’s look at the pictures.”  Click to allow pictures to appear on the slide, pausing to allow the student to identify each picture.   Correct student if he/she names the picture incorrectly.  </a:t>
            </a:r>
          </a:p>
          <a:p>
            <a:r>
              <a:rPr lang="en-US" dirty="0"/>
              <a:t>After identifying the pictures ~</a:t>
            </a:r>
          </a:p>
          <a:p>
            <a:endParaRPr lang="en-US" dirty="0"/>
          </a:p>
          <a:p>
            <a:r>
              <a:rPr lang="en-US" dirty="0"/>
              <a:t>Teacher: “Can you name one picture that begins with /a/?  (Students should name alligator and airplane.)</a:t>
            </a:r>
          </a:p>
          <a:p>
            <a:endParaRPr lang="en-US" dirty="0"/>
          </a:p>
          <a:p>
            <a:r>
              <a:rPr lang="en-US" dirty="0"/>
              <a:t>Teacher should applaud efforts of student.  </a:t>
            </a:r>
          </a:p>
          <a:p>
            <a:endParaRPr lang="en-US" dirty="0"/>
          </a:p>
          <a:p>
            <a:r>
              <a:rPr lang="en-US" dirty="0"/>
              <a:t>If student is struggling to name the pictures that begin with short /a/, teacher may assist by saying:</a:t>
            </a:r>
          </a:p>
          <a:p>
            <a:r>
              <a:rPr lang="en-US" dirty="0"/>
              <a:t>“Alligator.  Bear.  What begins with /a/?”</a:t>
            </a:r>
          </a:p>
          <a:p>
            <a:r>
              <a:rPr lang="en-US" dirty="0"/>
              <a:t>“Dog. Airplane.  What begins with /a/?”</a:t>
            </a:r>
          </a:p>
          <a:p>
            <a:endParaRPr lang="en-US" dirty="0"/>
          </a:p>
          <a:p>
            <a:r>
              <a:rPr lang="en-US" dirty="0"/>
              <a:t>Click to go to the next slide.</a:t>
            </a:r>
          </a:p>
        </p:txBody>
      </p:sp>
      <p:sp>
        <p:nvSpPr>
          <p:cNvPr id="4" name="Slide Number Placeholder 3"/>
          <p:cNvSpPr>
            <a:spLocks noGrp="1"/>
          </p:cNvSpPr>
          <p:nvPr>
            <p:ph type="sldNum" sz="quarter" idx="5"/>
          </p:nvPr>
        </p:nvSpPr>
        <p:spPr/>
        <p:txBody>
          <a:bodyPr/>
          <a:lstStyle/>
          <a:p>
            <a:fld id="{1813B794-5A4F-4F47-9EB8-2D6C2FE8DF19}" type="slidenum">
              <a:rPr lang="en-US" smtClean="0"/>
              <a:t>3</a:t>
            </a:fld>
            <a:endParaRPr lang="en-US"/>
          </a:p>
        </p:txBody>
      </p:sp>
    </p:spTree>
    <p:extLst>
      <p:ext uri="{BB962C8B-B14F-4D97-AF65-F5344CB8AC3E}">
        <p14:creationId xmlns:p14="http://schemas.microsoft.com/office/powerpoint/2010/main" val="323822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 what it means if words rhyme.  Applaud efforts and assist if needed.</a:t>
            </a:r>
          </a:p>
          <a:p>
            <a:r>
              <a:rPr lang="en-US" dirty="0"/>
              <a:t>Transition student into rhyming by reminding him/her that words that rhyme sound the same at the end.  </a:t>
            </a:r>
          </a:p>
          <a:p>
            <a:endParaRPr lang="en-US" dirty="0"/>
          </a:p>
          <a:p>
            <a:r>
              <a:rPr lang="en-US" dirty="0"/>
              <a:t>Click to make a box with two pictures appear (ball and wall.)  Ask student:</a:t>
            </a:r>
          </a:p>
          <a:p>
            <a:r>
              <a:rPr lang="en-US" dirty="0"/>
              <a:t>“Can you name the first picture you see in the box?” (Ball.)  Tell student to name the 2</a:t>
            </a:r>
            <a:r>
              <a:rPr lang="en-US" baseline="30000" dirty="0"/>
              <a:t>nd</a:t>
            </a:r>
            <a:r>
              <a:rPr lang="en-US" dirty="0"/>
              <a:t> picture and remind him/her that it rhymes with ball (wall.)</a:t>
            </a:r>
          </a:p>
          <a:p>
            <a:endParaRPr lang="en-US" dirty="0"/>
          </a:p>
          <a:p>
            <a:r>
              <a:rPr lang="en-US" dirty="0"/>
              <a:t>Applaud student’s effort.</a:t>
            </a:r>
          </a:p>
          <a:p>
            <a:endParaRPr lang="en-US" dirty="0"/>
          </a:p>
          <a:p>
            <a:r>
              <a:rPr lang="en-US" dirty="0"/>
              <a:t>Tell student that we will look at three more pictures. </a:t>
            </a:r>
          </a:p>
          <a:p>
            <a:r>
              <a:rPr lang="en-US" dirty="0"/>
              <a:t>Click to make pictures appear.</a:t>
            </a:r>
          </a:p>
          <a:p>
            <a:endParaRPr lang="en-US" dirty="0"/>
          </a:p>
          <a:p>
            <a:r>
              <a:rPr lang="en-US" dirty="0"/>
              <a:t>Allow student to name the pictures on the slide.  After naming all of the pictures correctly (key, pan and bee,) ask:</a:t>
            </a:r>
          </a:p>
          <a:p>
            <a:r>
              <a:rPr lang="en-US" dirty="0"/>
              <a:t>“What two words rhyme?”  (Key and bee rhyme.)</a:t>
            </a:r>
          </a:p>
          <a:p>
            <a:endParaRPr lang="en-US" dirty="0"/>
          </a:p>
          <a:p>
            <a:r>
              <a:rPr lang="en-US" dirty="0"/>
              <a:t>If student is struggling, help him/her out by saying:</a:t>
            </a:r>
            <a:br>
              <a:rPr lang="en-US" dirty="0"/>
            </a:br>
            <a:r>
              <a:rPr lang="en-US" dirty="0"/>
              <a:t>“What word rhymes with key: key, pan or key, bee?” (Key and bee rhyme.)</a:t>
            </a:r>
          </a:p>
          <a:p>
            <a:endParaRPr lang="en-US" dirty="0"/>
          </a:p>
          <a:p>
            <a:r>
              <a:rPr lang="en-US" dirty="0"/>
              <a:t>Teacher should applaud student’s effort.</a:t>
            </a:r>
          </a:p>
          <a:p>
            <a:endParaRPr lang="en-US" dirty="0"/>
          </a:p>
          <a:p>
            <a:r>
              <a:rPr lang="en-US" dirty="0"/>
              <a:t>Click to go to the next slide.</a:t>
            </a:r>
          </a:p>
        </p:txBody>
      </p:sp>
      <p:sp>
        <p:nvSpPr>
          <p:cNvPr id="4" name="Slide Number Placeholder 3"/>
          <p:cNvSpPr>
            <a:spLocks noGrp="1"/>
          </p:cNvSpPr>
          <p:nvPr>
            <p:ph type="sldNum" sz="quarter" idx="5"/>
          </p:nvPr>
        </p:nvSpPr>
        <p:spPr/>
        <p:txBody>
          <a:bodyPr/>
          <a:lstStyle/>
          <a:p>
            <a:fld id="{1813B794-5A4F-4F47-9EB8-2D6C2FE8DF19}" type="slidenum">
              <a:rPr lang="en-US" smtClean="0"/>
              <a:t>4</a:t>
            </a:fld>
            <a:endParaRPr lang="en-US"/>
          </a:p>
        </p:txBody>
      </p:sp>
    </p:spTree>
    <p:extLst>
      <p:ext uri="{BB962C8B-B14F-4D97-AF65-F5344CB8AC3E}">
        <p14:creationId xmlns:p14="http://schemas.microsoft.com/office/powerpoint/2010/main" val="297100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make pictures appear on the screen, pausing to let the student identify the picture, correcting if needed:</a:t>
            </a:r>
          </a:p>
          <a:p>
            <a:endParaRPr lang="en-US" dirty="0"/>
          </a:p>
          <a:p>
            <a:r>
              <a:rPr lang="en-US" dirty="0"/>
              <a:t>Ask the students to name each picture of the left-hand side of the slide as it appears on the screen (cake, mouse.)  Do the same for the pictures on the right-hand side of the slide (house, rake.)</a:t>
            </a:r>
          </a:p>
          <a:p>
            <a:endParaRPr lang="en-US" dirty="0"/>
          </a:p>
          <a:p>
            <a:r>
              <a:rPr lang="en-US" dirty="0"/>
              <a:t>Afterwards, ask student:</a:t>
            </a:r>
          </a:p>
          <a:p>
            <a:r>
              <a:rPr lang="en-US" dirty="0"/>
              <a:t>“What rhymes with cake?” (rake.)</a:t>
            </a:r>
          </a:p>
          <a:p>
            <a:r>
              <a:rPr lang="en-US" dirty="0"/>
              <a:t>“What rhymes with mouse?” (house.)</a:t>
            </a:r>
          </a:p>
          <a:p>
            <a:endParaRPr lang="en-US" dirty="0"/>
          </a:p>
          <a:p>
            <a:r>
              <a:rPr lang="en-US" dirty="0"/>
              <a:t>Applaud student’s effort.</a:t>
            </a:r>
          </a:p>
          <a:p>
            <a:endParaRPr lang="en-US" dirty="0"/>
          </a:p>
          <a:p>
            <a:r>
              <a:rPr lang="en-US" dirty="0"/>
              <a:t>Click to go to the next slide.</a:t>
            </a:r>
          </a:p>
        </p:txBody>
      </p:sp>
      <p:sp>
        <p:nvSpPr>
          <p:cNvPr id="4" name="Slide Number Placeholder 3"/>
          <p:cNvSpPr>
            <a:spLocks noGrp="1"/>
          </p:cNvSpPr>
          <p:nvPr>
            <p:ph type="sldNum" sz="quarter" idx="5"/>
          </p:nvPr>
        </p:nvSpPr>
        <p:spPr/>
        <p:txBody>
          <a:bodyPr/>
          <a:lstStyle/>
          <a:p>
            <a:fld id="{1813B794-5A4F-4F47-9EB8-2D6C2FE8DF19}" type="slidenum">
              <a:rPr lang="en-US" smtClean="0"/>
              <a:t>5</a:t>
            </a:fld>
            <a:endParaRPr lang="en-US"/>
          </a:p>
        </p:txBody>
      </p:sp>
    </p:spTree>
    <p:extLst>
      <p:ext uri="{BB962C8B-B14F-4D97-AF65-F5344CB8AC3E}">
        <p14:creationId xmlns:p14="http://schemas.microsoft.com/office/powerpoint/2010/main" val="4192289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says: “Today, let’s review our sight words.”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show the word “I. – When it appears on the screen, ask: “What word do you see?”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student responds “I,” applaud his/her answer.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student does not respond correctly, teacher can tell the student that the word is “I.”  Have student say the word “I.” (Student repeats.)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show the next word, “see.” – When it appears on the screen, ask: “What word do you see?”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student responds “see,” applaud his/her answer.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students does not respond correctly, teacher can tell the student that the word is “see.”  Have student say the word “see.” (Student repeats.)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show the next and final word, “big.” – When it appears on the screen, ask: “What word do you see?”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student responds “big,” applaud his/her answer.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students does not respond correctly, teacher can tell the student that the word is “big.”  Have student say the word “big.”  (Student repeats.)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two times to get to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6</a:t>
            </a:fld>
            <a:endParaRPr lang="en-US"/>
          </a:p>
        </p:txBody>
      </p:sp>
    </p:spTree>
    <p:extLst>
      <p:ext uri="{BB962C8B-B14F-4D97-AF65-F5344CB8AC3E}">
        <p14:creationId xmlns:p14="http://schemas.microsoft.com/office/powerpoint/2010/main" val="3454744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If student is ready, allow him/her to read to you.  If student is not ready, assist him/her in reading.  Applaud all efforts.</a:t>
            </a:r>
          </a:p>
          <a:p>
            <a:endParaRPr lang="en-US" b="0" dirty="0"/>
          </a:p>
          <a:p>
            <a:r>
              <a:rPr lang="en-US" b="0" dirty="0"/>
              <a:t>Click to go to the next slide.</a:t>
            </a:r>
          </a:p>
        </p:txBody>
      </p:sp>
      <p:sp>
        <p:nvSpPr>
          <p:cNvPr id="4" name="Slide Number Placeholder 3"/>
          <p:cNvSpPr>
            <a:spLocks noGrp="1"/>
          </p:cNvSpPr>
          <p:nvPr>
            <p:ph type="sldNum" sz="quarter" idx="5"/>
          </p:nvPr>
        </p:nvSpPr>
        <p:spPr/>
        <p:txBody>
          <a:bodyPr/>
          <a:lstStyle/>
          <a:p>
            <a:fld id="{1813B794-5A4F-4F47-9EB8-2D6C2FE8DF19}" type="slidenum">
              <a:rPr lang="en-US" smtClean="0"/>
              <a:t>7</a:t>
            </a:fld>
            <a:endParaRPr lang="en-US"/>
          </a:p>
        </p:txBody>
      </p:sp>
    </p:spTree>
    <p:extLst>
      <p:ext uri="{BB962C8B-B14F-4D97-AF65-F5344CB8AC3E}">
        <p14:creationId xmlns:p14="http://schemas.microsoft.com/office/powerpoint/2010/main" val="3002150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Remind students of how we can use our hand to help retell a story, using the information below. </a:t>
            </a:r>
          </a:p>
          <a:p>
            <a:endParaRPr lang="en-US" b="0" dirty="0"/>
          </a:p>
          <a:p>
            <a:r>
              <a:rPr lang="en-US" b="0" dirty="0"/>
              <a:t>Click to bring the image of the hand to the slide.</a:t>
            </a:r>
          </a:p>
          <a:p>
            <a:endParaRPr lang="en-US" b="0" dirty="0"/>
          </a:p>
          <a:p>
            <a:r>
              <a:rPr lang="en-US" b="0" dirty="0"/>
              <a:t>Teacher will point to or circle “fingers” on image when talking about each part:</a:t>
            </a:r>
          </a:p>
          <a:p>
            <a:endParaRPr lang="en-US" b="0" dirty="0"/>
          </a:p>
          <a:p>
            <a:r>
              <a:rPr lang="en-US" b="0" dirty="0"/>
              <a:t>Thumb – Characters – Who are the characters in the story?</a:t>
            </a:r>
          </a:p>
          <a:p>
            <a:endParaRPr lang="en-US" b="0" dirty="0"/>
          </a:p>
          <a:p>
            <a:r>
              <a:rPr lang="en-US" b="0" dirty="0"/>
              <a:t>Pointer – Setting – Where does the story take place?</a:t>
            </a:r>
          </a:p>
          <a:p>
            <a:endParaRPr lang="en-US" b="0" dirty="0"/>
          </a:p>
          <a:p>
            <a:r>
              <a:rPr lang="en-US" b="0" dirty="0"/>
              <a:t>Tall Finger – Problem – Are there any problems in the story?</a:t>
            </a:r>
          </a:p>
          <a:p>
            <a:endParaRPr lang="en-US" b="0" dirty="0"/>
          </a:p>
          <a:p>
            <a:r>
              <a:rPr lang="en-US" b="0" dirty="0"/>
              <a:t>Ring Finger – Events – What happened in the story?  What happened at the beginning? Middle? End?</a:t>
            </a:r>
          </a:p>
          <a:p>
            <a:endParaRPr lang="en-US" b="0" dirty="0"/>
          </a:p>
          <a:p>
            <a:r>
              <a:rPr lang="en-US" b="0" dirty="0"/>
              <a:t>Pinky – Ending – Restate how the story ended.</a:t>
            </a:r>
          </a:p>
          <a:p>
            <a:endParaRPr lang="en-US" b="0" dirty="0"/>
          </a:p>
          <a:p>
            <a:r>
              <a:rPr lang="en-US" b="0" dirty="0"/>
              <a:t>Palm of Hand – Connection – How does this story connect to my life?</a:t>
            </a:r>
          </a:p>
          <a:p>
            <a:endParaRPr lang="en-US" b="0" dirty="0"/>
          </a:p>
          <a:p>
            <a:r>
              <a:rPr lang="en-US" b="0" dirty="0"/>
              <a:t>Closed Fist (Represents lightbulb) – Main Idea – What is this story mostly about?</a:t>
            </a:r>
          </a:p>
          <a:p>
            <a:endParaRPr lang="en-US" b="0" dirty="0"/>
          </a:p>
          <a:p>
            <a:r>
              <a:rPr lang="en-US" b="0" dirty="0"/>
              <a:t>Click to the next slide.</a:t>
            </a:r>
          </a:p>
          <a:p>
            <a:endParaRPr lang="en-US" b="0" dirty="0"/>
          </a:p>
        </p:txBody>
      </p:sp>
      <p:sp>
        <p:nvSpPr>
          <p:cNvPr id="4" name="Slide Number Placeholder 3"/>
          <p:cNvSpPr>
            <a:spLocks noGrp="1"/>
          </p:cNvSpPr>
          <p:nvPr>
            <p:ph type="sldNum" sz="quarter" idx="5"/>
          </p:nvPr>
        </p:nvSpPr>
        <p:spPr/>
        <p:txBody>
          <a:bodyPr/>
          <a:lstStyle/>
          <a:p>
            <a:fld id="{1813B794-5A4F-4F47-9EB8-2D6C2FE8DF19}" type="slidenum">
              <a:rPr lang="en-US" smtClean="0"/>
              <a:t>8</a:t>
            </a:fld>
            <a:endParaRPr lang="en-US"/>
          </a:p>
        </p:txBody>
      </p:sp>
    </p:spTree>
    <p:extLst>
      <p:ext uri="{BB962C8B-B14F-4D97-AF65-F5344CB8AC3E}">
        <p14:creationId xmlns:p14="http://schemas.microsoft.com/office/powerpoint/2010/main" val="1243096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omic Sans MS" panose="030F0702030302020204" pitchFamily="66" charset="0"/>
              </a:rPr>
              <a:t>Teacher: “This week, you read the story, </a:t>
            </a:r>
            <a:r>
              <a:rPr lang="en-US" u="sng" dirty="0">
                <a:latin typeface="Comic Sans MS" panose="030F0702030302020204" pitchFamily="66" charset="0"/>
              </a:rPr>
              <a:t>I See.”</a:t>
            </a:r>
            <a:r>
              <a:rPr lang="en-US" u="none" dirty="0">
                <a:latin typeface="Comic Sans MS" panose="030F0702030302020204" pitchFamily="66" charset="0"/>
              </a:rPr>
              <a:t>  </a:t>
            </a:r>
          </a:p>
          <a:p>
            <a:endParaRPr lang="en-US" u="none" dirty="0">
              <a:latin typeface="Comic Sans MS" panose="030F0702030302020204" pitchFamily="66" charset="0"/>
            </a:endParaRPr>
          </a:p>
          <a:p>
            <a:r>
              <a:rPr lang="en-US" u="none" dirty="0">
                <a:latin typeface="Comic Sans MS" panose="030F0702030302020204" pitchFamily="66" charset="0"/>
              </a:rPr>
              <a:t>Click to bring picture of a book and an alligator on the slide.</a:t>
            </a:r>
          </a:p>
          <a:p>
            <a:endParaRPr lang="en-US" u="none" dirty="0">
              <a:latin typeface="Comic Sans MS" panose="030F0702030302020204" pitchFamily="66" charset="0"/>
            </a:endParaRPr>
          </a:p>
          <a:p>
            <a:r>
              <a:rPr lang="en-US" u="none" dirty="0">
                <a:latin typeface="Comic Sans MS" panose="030F0702030302020204" pitchFamily="66" charset="0"/>
              </a:rPr>
              <a:t>“Let’s use our hand to do a story retell together.”</a:t>
            </a:r>
          </a:p>
          <a:p>
            <a:endParaRPr lang="en-US" u="none" dirty="0">
              <a:latin typeface="Comic Sans MS" panose="030F0702030302020204" pitchFamily="66" charset="0"/>
            </a:endParaRPr>
          </a:p>
          <a:p>
            <a:pPr marL="228600" indent="-228600">
              <a:buAutoNum type="arabicPeriod"/>
            </a:pPr>
            <a:r>
              <a:rPr lang="en-US" u="none" dirty="0">
                <a:latin typeface="Comic Sans MS" panose="030F0702030302020204" pitchFamily="66" charset="0"/>
              </a:rPr>
              <a:t>“Point to your thumb – Characters – Who/what did we see in the story?  This story is about things that start with the short a sound.  Do you remember what you read about that start with the letter a?”  (alligator, apple, airplane and astronaut.)</a:t>
            </a:r>
          </a:p>
          <a:p>
            <a:pPr marL="228600" indent="-228600">
              <a:buAutoNum type="arabicPeriod"/>
            </a:pPr>
            <a:r>
              <a:rPr lang="en-US" u="none" dirty="0">
                <a:latin typeface="Comic Sans MS" panose="030F0702030302020204" pitchFamily="66" charset="0"/>
              </a:rPr>
              <a:t>“Point to your pointer finger – Setting – What was the setting of the story?  Where did it take place?  Look back at the pictures for clues.”  (Possible answers: It took place outside.  I know this because I see water, grass and the sky.)</a:t>
            </a:r>
          </a:p>
          <a:p>
            <a:pPr marL="228600" indent="-228600">
              <a:buAutoNum type="arabicPeriod"/>
            </a:pPr>
            <a:r>
              <a:rPr lang="en-US" u="none" dirty="0">
                <a:latin typeface="Comic Sans MS" panose="030F0702030302020204" pitchFamily="66" charset="0"/>
              </a:rPr>
              <a:t>“Point to your tall finger – Problem – Was there a problem in this story?”  (This story did not have any problems.)</a:t>
            </a:r>
          </a:p>
          <a:p>
            <a:pPr marL="228600" indent="-228600">
              <a:buAutoNum type="arabicPeriod"/>
            </a:pPr>
            <a:r>
              <a:rPr lang="en-US" u="none" dirty="0">
                <a:latin typeface="Comic Sans MS" panose="030F0702030302020204" pitchFamily="66" charset="0"/>
              </a:rPr>
              <a:t>“Point to your ring finger – Events – What happened in this story?”  (In this story,  I saw a alligators, apples airplanes and astronauts.  After I read about these things, I saw a big alligator, a big apple, a big airplane and a big astronaut.)</a:t>
            </a:r>
          </a:p>
          <a:p>
            <a:pPr marL="228600" indent="-228600">
              <a:buAutoNum type="arabicPeriod"/>
            </a:pPr>
            <a:r>
              <a:rPr lang="en-US" u="none" dirty="0">
                <a:latin typeface="Comic Sans MS" panose="030F0702030302020204" pitchFamily="66" charset="0"/>
              </a:rPr>
              <a:t>“Point to your pinky finger – Ending – how did the story end?” (At the end of the story, I saw a child in an airplane, waving goodbye.)</a:t>
            </a:r>
          </a:p>
          <a:p>
            <a:pPr marL="228600" indent="-228600">
              <a:buAutoNum type="arabicPeriod"/>
            </a:pPr>
            <a:r>
              <a:rPr lang="en-US" u="none" dirty="0">
                <a:latin typeface="Comic Sans MS" panose="030F0702030302020204" pitchFamily="66" charset="0"/>
              </a:rPr>
              <a:t>“Point to the palm of your hand – Connection – Did you ever see any of these things?  If so, what did you see?  Where did you see it?  Would you like to see any of these things?  (Some examples of how student may relate to this story – I have apples in my refrigerator.  I like to eat apples.  I saw an astronaut on tv.  I saw an alligator at the zoo.  I went on an airplane to visit Grandma.)</a:t>
            </a:r>
          </a:p>
          <a:p>
            <a:pPr marL="228600" indent="-228600">
              <a:buAutoNum type="arabicPeriod"/>
            </a:pPr>
            <a:r>
              <a:rPr lang="en-US" u="none" dirty="0">
                <a:latin typeface="Comic Sans MS" panose="030F0702030302020204" pitchFamily="66" charset="0"/>
              </a:rPr>
              <a:t>“Close your hand and make a fist – Main Idea – What is this story about?” (This story is about things that start with the letter a – alligators, apples, airplanes and astronauts.)</a:t>
            </a:r>
          </a:p>
          <a:p>
            <a:pPr marL="228600" indent="-228600">
              <a:buAutoNum type="arabicPeriod"/>
            </a:pPr>
            <a:endParaRPr lang="en-US" u="none" dirty="0">
              <a:latin typeface="Comic Sans MS" panose="030F0702030302020204" pitchFamily="66" charset="0"/>
            </a:endParaRPr>
          </a:p>
          <a:p>
            <a:pPr marL="228600" indent="-228600">
              <a:buAutoNum type="arabicPeriod"/>
            </a:pPr>
            <a:r>
              <a:rPr lang="en-US" u="none" dirty="0">
                <a:latin typeface="Comic Sans MS" panose="030F0702030302020204" pitchFamily="66" charset="0"/>
              </a:rPr>
              <a:t>Click to go to the next slide.</a:t>
            </a:r>
            <a:endParaRPr lang="en-US" dirty="0">
              <a:latin typeface="Comic Sans MS" panose="030F0702030302020204" pitchFamily="66" charset="0"/>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9</a:t>
            </a:fld>
            <a:endParaRPr lang="en-US"/>
          </a:p>
        </p:txBody>
      </p:sp>
    </p:spTree>
    <p:extLst>
      <p:ext uri="{BB962C8B-B14F-4D97-AF65-F5344CB8AC3E}">
        <p14:creationId xmlns:p14="http://schemas.microsoft.com/office/powerpoint/2010/main" val="4282732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6C3037-0BF7-5C43-B4C6-7CEA18ED8560}" type="datetimeFigureOut">
              <a:rPr lang="en-US" smtClean="0"/>
              <a:t>8/11/2021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38461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8/11/2021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522024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8/11/2021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329245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8/11/2021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405138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6C3037-0BF7-5C43-B4C6-7CEA18ED8560}" type="datetimeFigureOut">
              <a:rPr lang="en-US" smtClean="0"/>
              <a:t>8/11/2021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670158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6C3037-0BF7-5C43-B4C6-7CEA18ED8560}" type="datetimeFigureOut">
              <a:rPr lang="en-US" smtClean="0"/>
              <a:t>8/11/2021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4263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6C3037-0BF7-5C43-B4C6-7CEA18ED8560}" type="datetimeFigureOut">
              <a:rPr lang="en-US" smtClean="0"/>
              <a:t>8/11/2021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23600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6C3037-0BF7-5C43-B4C6-7CEA18ED8560}" type="datetimeFigureOut">
              <a:rPr lang="en-US" smtClean="0"/>
              <a:t>8/11/2021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807458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C3037-0BF7-5C43-B4C6-7CEA18ED8560}" type="datetimeFigureOut">
              <a:rPr lang="en-US" smtClean="0"/>
              <a:t>8/11/2021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110805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8/11/2021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786281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8/11/2021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030092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7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5/2012</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7" name="Picture 6" descr="sign_pic.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378957" y="6126163"/>
            <a:ext cx="469245" cy="595311"/>
          </a:xfrm>
          <a:prstGeom prst="rect">
            <a:avLst/>
          </a:prstGeom>
        </p:spPr>
      </p:pic>
      <p:sp>
        <p:nvSpPr>
          <p:cNvPr id="9" name="Rectangle 8"/>
          <p:cNvSpPr/>
          <p:nvPr userDrawn="1"/>
        </p:nvSpPr>
        <p:spPr>
          <a:xfrm>
            <a:off x="6364853" y="6413698"/>
            <a:ext cx="2089494" cy="307777"/>
          </a:xfrm>
          <a:prstGeom prst="rect">
            <a:avLst/>
          </a:prstGeom>
        </p:spPr>
        <p:txBody>
          <a:bodyPr wrap="square">
            <a:spAutoFit/>
          </a:bodyPr>
          <a:lstStyle/>
          <a:p>
            <a:pPr algn="l"/>
            <a:r>
              <a:rPr lang="en-US" sz="1400" dirty="0">
                <a:solidFill>
                  <a:schemeClr val="bg1">
                    <a:lumMod val="65000"/>
                  </a:schemeClr>
                </a:solidFill>
              </a:rPr>
              <a:t>HOST: MOLLY ENOCKSON </a:t>
            </a:r>
          </a:p>
        </p:txBody>
      </p:sp>
    </p:spTree>
    <p:extLst>
      <p:ext uri="{BB962C8B-B14F-4D97-AF65-F5344CB8AC3E}">
        <p14:creationId xmlns:p14="http://schemas.microsoft.com/office/powerpoint/2010/main" val="1540261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182C6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3B7ABE"/>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3B7ABE"/>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3B7ABE"/>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3B7ABE"/>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3B7ABE"/>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9.jpg"/><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notesSlide" Target="../notesSlides/notesSlide4.xml"/><Relationship Id="rId7" Type="http://schemas.openxmlformats.org/officeDocument/2006/relationships/image" Target="../media/image13.jpg"/><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8.jpg"/><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8.xml"/><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10.xml"/><Relationship Id="rId5" Type="http://schemas.openxmlformats.org/officeDocument/2006/relationships/image" Target="../media/image22.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Autofit/>
          </a:bodyPr>
          <a:lstStyle/>
          <a:p>
            <a:r>
              <a:rPr lang="en-US" sz="4000" dirty="0">
                <a:latin typeface="Comic Sans MS" panose="030F0902030302020204" pitchFamily="66" charset="0"/>
              </a:rPr>
              <a:t>Letter and Phonics of the Week</a:t>
            </a: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a:normAutofit/>
          </a:bodyPr>
          <a:lstStyle/>
          <a:p>
            <a:r>
              <a:rPr lang="en-US" sz="4000" dirty="0">
                <a:latin typeface="Comic Sans MS" panose="030F0902030302020204" pitchFamily="66" charset="0"/>
              </a:rPr>
              <a:t>Aa; Short a</a:t>
            </a:r>
          </a:p>
        </p:txBody>
      </p:sp>
    </p:spTree>
    <p:custDataLst>
      <p:tags r:id="rId1"/>
    </p:custDataLst>
    <p:extLst>
      <p:ext uri="{BB962C8B-B14F-4D97-AF65-F5344CB8AC3E}">
        <p14:creationId xmlns:p14="http://schemas.microsoft.com/office/powerpoint/2010/main" val="3328551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a:bodyPr>
          <a:lstStyle/>
          <a:p>
            <a:r>
              <a:rPr lang="en-US" sz="6000" dirty="0">
                <a:latin typeface="Comic Sans MS" panose="030F0902030302020204" pitchFamily="66" charset="0"/>
              </a:rPr>
              <a:t>Q &amp; A</a:t>
            </a: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a:normAutofit/>
          </a:bodyPr>
          <a:lstStyle/>
          <a:p>
            <a:r>
              <a:rPr lang="en-US" sz="4000" dirty="0">
                <a:latin typeface="Comic Sans MS" panose="030F0902030302020204" pitchFamily="66" charset="0"/>
              </a:rPr>
              <a:t>Any Questions?</a:t>
            </a:r>
          </a:p>
        </p:txBody>
      </p:sp>
    </p:spTree>
    <p:custDataLst>
      <p:tags r:id="rId1"/>
    </p:custDataLst>
    <p:extLst>
      <p:ext uri="{BB962C8B-B14F-4D97-AF65-F5344CB8AC3E}">
        <p14:creationId xmlns:p14="http://schemas.microsoft.com/office/powerpoint/2010/main" val="3717781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717C2-5DBC-4E59-8BB3-763F8AC63E22}"/>
              </a:ext>
            </a:extLst>
          </p:cNvPr>
          <p:cNvSpPr>
            <a:spLocks noGrp="1"/>
          </p:cNvSpPr>
          <p:nvPr>
            <p:ph type="title"/>
          </p:nvPr>
        </p:nvSpPr>
        <p:spPr>
          <a:xfrm>
            <a:off x="457200" y="545392"/>
            <a:ext cx="8229600" cy="1143000"/>
          </a:xfrm>
        </p:spPr>
        <p:txBody>
          <a:bodyPr>
            <a:noAutofit/>
          </a:bodyPr>
          <a:lstStyle/>
          <a:p>
            <a:r>
              <a:rPr lang="en-US" sz="10000" dirty="0">
                <a:latin typeface="Comic Sans MS" panose="030F0702030302020204" pitchFamily="66" charset="0"/>
              </a:rPr>
              <a:t>Aa</a:t>
            </a:r>
          </a:p>
        </p:txBody>
      </p:sp>
      <p:pic>
        <p:nvPicPr>
          <p:cNvPr id="1026" name="Picture 2">
            <a:extLst>
              <a:ext uri="{FF2B5EF4-FFF2-40B4-BE49-F238E27FC236}">
                <a16:creationId xmlns:a16="http://schemas.microsoft.com/office/drawing/2014/main" id="{7B493FF1-F95E-4963-AA76-0696B83DBA81}"/>
              </a:ext>
            </a:extLst>
          </p:cNvPr>
          <p:cNvPicPr>
            <a:picLocks noChangeAspect="1" noChangeArrowheads="1"/>
          </p:cNvPicPr>
          <p:nvPr/>
        </p:nvPicPr>
        <p:blipFill>
          <a:blip r:embed="rId4"/>
          <a:srcRect/>
          <a:stretch/>
        </p:blipFill>
        <p:spPr bwMode="auto">
          <a:xfrm>
            <a:off x="5874245" y="1368966"/>
            <a:ext cx="2421754" cy="24212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EC53443-1A80-446D-B60E-96141082947D}"/>
              </a:ext>
            </a:extLst>
          </p:cNvPr>
          <p:cNvPicPr>
            <a:picLocks noChangeAspect="1" noChangeArrowheads="1"/>
          </p:cNvPicPr>
          <p:nvPr/>
        </p:nvPicPr>
        <p:blipFill>
          <a:blip r:embed="rId5"/>
          <a:srcRect/>
          <a:stretch/>
        </p:blipFill>
        <p:spPr bwMode="auto">
          <a:xfrm>
            <a:off x="590732" y="1212773"/>
            <a:ext cx="2614849" cy="261484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6A5FA75-11FD-4C62-9A13-552CAD5BE822}"/>
              </a:ext>
            </a:extLst>
          </p:cNvPr>
          <p:cNvPicPr>
            <a:picLocks noChangeAspect="1" noChangeArrowheads="1"/>
          </p:cNvPicPr>
          <p:nvPr/>
        </p:nvPicPr>
        <p:blipFill>
          <a:blip r:embed="rId6"/>
          <a:srcRect/>
          <a:stretch/>
        </p:blipFill>
        <p:spPr bwMode="auto">
          <a:xfrm>
            <a:off x="2488187" y="4253714"/>
            <a:ext cx="4167625" cy="256725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1912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2000"/>
                                        <p:tgtEl>
                                          <p:spTgt spid="1028"/>
                                        </p:tgtEl>
                                      </p:cBhvr>
                                    </p:animEffect>
                                    <p:anim calcmode="lin" valueType="num">
                                      <p:cBhvr>
                                        <p:cTn id="8" dur="2000" fill="hold"/>
                                        <p:tgtEl>
                                          <p:spTgt spid="1028"/>
                                        </p:tgtEl>
                                        <p:attrNameLst>
                                          <p:attrName>ppt_x</p:attrName>
                                        </p:attrNameLst>
                                      </p:cBhvr>
                                      <p:tavLst>
                                        <p:tav tm="0">
                                          <p:val>
                                            <p:strVal val="#ppt_x"/>
                                          </p:val>
                                        </p:tav>
                                        <p:tav tm="100000">
                                          <p:val>
                                            <p:strVal val="#ppt_x"/>
                                          </p:val>
                                        </p:tav>
                                      </p:tavLst>
                                    </p:anim>
                                    <p:anim calcmode="lin" valueType="num">
                                      <p:cBhvr>
                                        <p:cTn id="9" dur="2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2000"/>
                                        <p:tgtEl>
                                          <p:spTgt spid="1026"/>
                                        </p:tgtEl>
                                      </p:cBhvr>
                                    </p:animEffect>
                                    <p:anim calcmode="lin" valueType="num">
                                      <p:cBhvr>
                                        <p:cTn id="15" dur="2000" fill="hold"/>
                                        <p:tgtEl>
                                          <p:spTgt spid="1026"/>
                                        </p:tgtEl>
                                        <p:attrNameLst>
                                          <p:attrName>ppt_x</p:attrName>
                                        </p:attrNameLst>
                                      </p:cBhvr>
                                      <p:tavLst>
                                        <p:tav tm="0">
                                          <p:val>
                                            <p:strVal val="#ppt_x"/>
                                          </p:val>
                                        </p:tav>
                                        <p:tav tm="100000">
                                          <p:val>
                                            <p:strVal val="#ppt_x"/>
                                          </p:val>
                                        </p:tav>
                                      </p:tavLst>
                                    </p:anim>
                                    <p:anim calcmode="lin" valueType="num">
                                      <p:cBhvr>
                                        <p:cTn id="16" dur="2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030"/>
                                        </p:tgtEl>
                                        <p:attrNameLst>
                                          <p:attrName>style.visibility</p:attrName>
                                        </p:attrNameLst>
                                      </p:cBhvr>
                                      <p:to>
                                        <p:strVal val="visible"/>
                                      </p:to>
                                    </p:set>
                                    <p:animEffect transition="in" filter="fade">
                                      <p:cBhvr>
                                        <p:cTn id="21" dur="2000"/>
                                        <p:tgtEl>
                                          <p:spTgt spid="1030"/>
                                        </p:tgtEl>
                                      </p:cBhvr>
                                    </p:animEffect>
                                    <p:anim calcmode="lin" valueType="num">
                                      <p:cBhvr>
                                        <p:cTn id="22" dur="2000" fill="hold"/>
                                        <p:tgtEl>
                                          <p:spTgt spid="1030"/>
                                        </p:tgtEl>
                                        <p:attrNameLst>
                                          <p:attrName>ppt_x</p:attrName>
                                        </p:attrNameLst>
                                      </p:cBhvr>
                                      <p:tavLst>
                                        <p:tav tm="0">
                                          <p:val>
                                            <p:strVal val="#ppt_x"/>
                                          </p:val>
                                        </p:tav>
                                        <p:tav tm="100000">
                                          <p:val>
                                            <p:strVal val="#ppt_x"/>
                                          </p:val>
                                        </p:tav>
                                      </p:tavLst>
                                    </p:anim>
                                    <p:anim calcmode="lin" valueType="num">
                                      <p:cBhvr>
                                        <p:cTn id="23" dur="2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noAutofit/>
          </a:bodyPr>
          <a:lstStyle/>
          <a:p>
            <a:r>
              <a:rPr lang="en-US" sz="10000" dirty="0">
                <a:latin typeface="Comic Sans MS" panose="030F0702030302020204" pitchFamily="66" charset="0"/>
              </a:rPr>
              <a:t>Aa</a:t>
            </a:r>
          </a:p>
        </p:txBody>
      </p:sp>
      <p:grpSp>
        <p:nvGrpSpPr>
          <p:cNvPr id="3" name="Group 2">
            <a:extLst>
              <a:ext uri="{FF2B5EF4-FFF2-40B4-BE49-F238E27FC236}">
                <a16:creationId xmlns:a16="http://schemas.microsoft.com/office/drawing/2014/main" id="{A470969B-C5A4-4765-BED9-27FA27B5214F}"/>
              </a:ext>
            </a:extLst>
          </p:cNvPr>
          <p:cNvGrpSpPr/>
          <p:nvPr/>
        </p:nvGrpSpPr>
        <p:grpSpPr>
          <a:xfrm>
            <a:off x="171954" y="1455412"/>
            <a:ext cx="8514846" cy="5259763"/>
            <a:chOff x="171954" y="1455412"/>
            <a:chExt cx="8514846" cy="5259763"/>
          </a:xfrm>
        </p:grpSpPr>
        <p:pic>
          <p:nvPicPr>
            <p:cNvPr id="2050" name="Picture 2">
              <a:extLst>
                <a:ext uri="{FF2B5EF4-FFF2-40B4-BE49-F238E27FC236}">
                  <a16:creationId xmlns:a16="http://schemas.microsoft.com/office/drawing/2014/main" id="{99034CC8-753D-4A81-B751-A4B922C07691}"/>
                </a:ext>
              </a:extLst>
            </p:cNvPr>
            <p:cNvPicPr>
              <a:picLocks noChangeAspect="1" noChangeArrowheads="1"/>
            </p:cNvPicPr>
            <p:nvPr/>
          </p:nvPicPr>
          <p:blipFill>
            <a:blip r:embed="rId4"/>
            <a:srcRect/>
            <a:stretch/>
          </p:blipFill>
          <p:spPr bwMode="auto">
            <a:xfrm>
              <a:off x="171954" y="2093525"/>
              <a:ext cx="3932221" cy="12684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295844E-214F-4C23-903A-500E1F3BFB38}"/>
                </a:ext>
              </a:extLst>
            </p:cNvPr>
            <p:cNvPicPr>
              <a:picLocks noChangeAspect="1" noChangeArrowheads="1"/>
            </p:cNvPicPr>
            <p:nvPr/>
          </p:nvPicPr>
          <p:blipFill>
            <a:blip r:embed="rId5"/>
            <a:srcRect/>
            <a:stretch/>
          </p:blipFill>
          <p:spPr bwMode="auto">
            <a:xfrm>
              <a:off x="5998627" y="1455412"/>
              <a:ext cx="2315805" cy="211674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05806415-BED1-42E5-A0DE-764D9D397D63}"/>
                </a:ext>
              </a:extLst>
            </p:cNvPr>
            <p:cNvPicPr>
              <a:picLocks noChangeAspect="1" noChangeArrowheads="1"/>
            </p:cNvPicPr>
            <p:nvPr/>
          </p:nvPicPr>
          <p:blipFill>
            <a:blip r:embed="rId6"/>
            <a:srcRect/>
            <a:stretch/>
          </p:blipFill>
          <p:spPr bwMode="auto">
            <a:xfrm>
              <a:off x="1175630" y="4074535"/>
              <a:ext cx="2109877" cy="224193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662DEE1E-421E-4387-AAE7-98CD38C81668}"/>
                </a:ext>
              </a:extLst>
            </p:cNvPr>
            <p:cNvPicPr>
              <a:picLocks noChangeAspect="1" noChangeArrowheads="1"/>
            </p:cNvPicPr>
            <p:nvPr/>
          </p:nvPicPr>
          <p:blipFill>
            <a:blip r:embed="rId7"/>
            <a:srcRect/>
            <a:stretch/>
          </p:blipFill>
          <p:spPr bwMode="auto">
            <a:xfrm>
              <a:off x="5211781" y="4094247"/>
              <a:ext cx="3475019" cy="2620928"/>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71809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lstStyle/>
          <a:p>
            <a:r>
              <a:rPr lang="en-US" dirty="0">
                <a:latin typeface="Comic Sans MS" panose="030F0702030302020204" pitchFamily="66" charset="0"/>
              </a:rPr>
              <a:t>Rhyme Time</a:t>
            </a:r>
          </a:p>
        </p:txBody>
      </p:sp>
      <p:grpSp>
        <p:nvGrpSpPr>
          <p:cNvPr id="4" name="Group 3">
            <a:extLst>
              <a:ext uri="{FF2B5EF4-FFF2-40B4-BE49-F238E27FC236}">
                <a16:creationId xmlns:a16="http://schemas.microsoft.com/office/drawing/2014/main" id="{643E3879-F457-4FF6-B1E9-185E27BAFAC7}"/>
              </a:ext>
            </a:extLst>
          </p:cNvPr>
          <p:cNvGrpSpPr/>
          <p:nvPr/>
        </p:nvGrpSpPr>
        <p:grpSpPr>
          <a:xfrm>
            <a:off x="707583" y="4095766"/>
            <a:ext cx="8337172" cy="2438965"/>
            <a:chOff x="707583" y="4095766"/>
            <a:chExt cx="8337172" cy="2438965"/>
          </a:xfrm>
        </p:grpSpPr>
        <p:pic>
          <p:nvPicPr>
            <p:cNvPr id="3076" name="Picture 4">
              <a:extLst>
                <a:ext uri="{FF2B5EF4-FFF2-40B4-BE49-F238E27FC236}">
                  <a16:creationId xmlns:a16="http://schemas.microsoft.com/office/drawing/2014/main" id="{D3A5B7A9-0630-4DE8-B01B-C0EF30FB3573}"/>
                </a:ext>
              </a:extLst>
            </p:cNvPr>
            <p:cNvPicPr>
              <a:picLocks noChangeAspect="1" noChangeArrowheads="1"/>
            </p:cNvPicPr>
            <p:nvPr/>
          </p:nvPicPr>
          <p:blipFill>
            <a:blip r:embed="rId4"/>
            <a:srcRect/>
            <a:stretch/>
          </p:blipFill>
          <p:spPr bwMode="auto">
            <a:xfrm>
              <a:off x="3352517" y="4095766"/>
              <a:ext cx="2438965" cy="243896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5216BD4C-4B78-453B-9FA0-FA834640E389}"/>
                </a:ext>
              </a:extLst>
            </p:cNvPr>
            <p:cNvPicPr>
              <a:picLocks noChangeAspect="1" noChangeArrowheads="1"/>
            </p:cNvPicPr>
            <p:nvPr/>
          </p:nvPicPr>
          <p:blipFill>
            <a:blip r:embed="rId5"/>
            <a:srcRect/>
            <a:stretch/>
          </p:blipFill>
          <p:spPr bwMode="auto">
            <a:xfrm>
              <a:off x="6187255" y="4253963"/>
              <a:ext cx="2857500" cy="200024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11BF52FE-D12A-4EA3-903B-81D3F3CFA86F}"/>
                </a:ext>
              </a:extLst>
            </p:cNvPr>
            <p:cNvPicPr>
              <a:picLocks noChangeAspect="1" noChangeArrowheads="1"/>
            </p:cNvPicPr>
            <p:nvPr/>
          </p:nvPicPr>
          <p:blipFill>
            <a:blip r:embed="rId6"/>
            <a:srcRect/>
            <a:stretch/>
          </p:blipFill>
          <p:spPr bwMode="auto">
            <a:xfrm>
              <a:off x="707583" y="4360486"/>
              <a:ext cx="1909526" cy="1909526"/>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a:extLst>
              <a:ext uri="{FF2B5EF4-FFF2-40B4-BE49-F238E27FC236}">
                <a16:creationId xmlns:a16="http://schemas.microsoft.com/office/drawing/2014/main" id="{93B2473E-B68A-4544-BE0A-901C8B2E75CC}"/>
              </a:ext>
            </a:extLst>
          </p:cNvPr>
          <p:cNvSpPr/>
          <p:nvPr/>
        </p:nvSpPr>
        <p:spPr>
          <a:xfrm>
            <a:off x="2272938" y="1417638"/>
            <a:ext cx="4519748" cy="20955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07C257C1-6517-4411-873E-467097BA56DA}"/>
              </a:ext>
            </a:extLst>
          </p:cNvPr>
          <p:cNvPicPr>
            <a:picLocks noChangeAspect="1" noChangeArrowheads="1"/>
          </p:cNvPicPr>
          <p:nvPr/>
        </p:nvPicPr>
        <p:blipFill>
          <a:blip r:embed="rId7"/>
          <a:srcRect/>
          <a:stretch/>
        </p:blipFill>
        <p:spPr bwMode="auto">
          <a:xfrm>
            <a:off x="2561587" y="1674458"/>
            <a:ext cx="1581859" cy="15818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FB088E1-8F27-4D68-8627-1034A51BD71F}"/>
              </a:ext>
            </a:extLst>
          </p:cNvPr>
          <p:cNvPicPr>
            <a:picLocks noChangeAspect="1" noChangeArrowheads="1"/>
          </p:cNvPicPr>
          <p:nvPr/>
        </p:nvPicPr>
        <p:blipFill>
          <a:blip r:embed="rId8"/>
          <a:srcRect/>
          <a:stretch/>
        </p:blipFill>
        <p:spPr bwMode="auto">
          <a:xfrm>
            <a:off x="4644546" y="1788200"/>
            <a:ext cx="1856636" cy="13814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6056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lstStyle/>
          <a:p>
            <a:r>
              <a:rPr lang="en-US" dirty="0">
                <a:latin typeface="Comic Sans MS" panose="030F0702030302020204" pitchFamily="66" charset="0"/>
              </a:rPr>
              <a:t>Rhyme Time</a:t>
            </a:r>
          </a:p>
        </p:txBody>
      </p:sp>
      <p:grpSp>
        <p:nvGrpSpPr>
          <p:cNvPr id="3" name="Group 2">
            <a:extLst>
              <a:ext uri="{FF2B5EF4-FFF2-40B4-BE49-F238E27FC236}">
                <a16:creationId xmlns:a16="http://schemas.microsoft.com/office/drawing/2014/main" id="{BCE7C760-CBFB-4878-8DFC-DAFDA9A9C22B}"/>
              </a:ext>
            </a:extLst>
          </p:cNvPr>
          <p:cNvGrpSpPr/>
          <p:nvPr/>
        </p:nvGrpSpPr>
        <p:grpSpPr>
          <a:xfrm>
            <a:off x="186199" y="967652"/>
            <a:ext cx="8439981" cy="5598656"/>
            <a:chOff x="186199" y="967652"/>
            <a:chExt cx="8439981" cy="5598656"/>
          </a:xfrm>
        </p:grpSpPr>
        <p:pic>
          <p:nvPicPr>
            <p:cNvPr id="4098" name="Picture 2">
              <a:extLst>
                <a:ext uri="{FF2B5EF4-FFF2-40B4-BE49-F238E27FC236}">
                  <a16:creationId xmlns:a16="http://schemas.microsoft.com/office/drawing/2014/main" id="{274F73A3-E8CF-4189-9311-36A2F93CE87D}"/>
                </a:ext>
              </a:extLst>
            </p:cNvPr>
            <p:cNvPicPr>
              <a:picLocks noChangeAspect="1" noChangeArrowheads="1"/>
            </p:cNvPicPr>
            <p:nvPr/>
          </p:nvPicPr>
          <p:blipFill>
            <a:blip r:embed="rId4"/>
            <a:srcRect/>
            <a:stretch/>
          </p:blipFill>
          <p:spPr bwMode="auto">
            <a:xfrm>
              <a:off x="475698" y="4631518"/>
              <a:ext cx="2057697" cy="193479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C7F78110-E499-41E4-831B-AA90A16EA800}"/>
                </a:ext>
              </a:extLst>
            </p:cNvPr>
            <p:cNvPicPr>
              <a:picLocks noChangeAspect="1" noChangeArrowheads="1"/>
            </p:cNvPicPr>
            <p:nvPr/>
          </p:nvPicPr>
          <p:blipFill>
            <a:blip r:embed="rId5"/>
            <a:srcRect/>
            <a:stretch/>
          </p:blipFill>
          <p:spPr bwMode="auto">
            <a:xfrm>
              <a:off x="186199" y="967652"/>
              <a:ext cx="2636696" cy="263669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0115E21F-E7A4-4B79-AFA5-3F57F3D7BD26}"/>
                </a:ext>
              </a:extLst>
            </p:cNvPr>
            <p:cNvPicPr>
              <a:picLocks noChangeAspect="1" noChangeArrowheads="1"/>
            </p:cNvPicPr>
            <p:nvPr/>
          </p:nvPicPr>
          <p:blipFill>
            <a:blip r:embed="rId6"/>
            <a:srcRect/>
            <a:stretch/>
          </p:blipFill>
          <p:spPr bwMode="auto">
            <a:xfrm>
              <a:off x="5788144" y="4102475"/>
              <a:ext cx="2456902" cy="245690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155789CA-94A0-4299-AA32-9395508606CF}"/>
                </a:ext>
              </a:extLst>
            </p:cNvPr>
            <p:cNvPicPr>
              <a:picLocks noChangeAspect="1" noChangeArrowheads="1"/>
            </p:cNvPicPr>
            <p:nvPr/>
          </p:nvPicPr>
          <p:blipFill>
            <a:blip r:embed="rId7"/>
            <a:srcRect/>
            <a:stretch/>
          </p:blipFill>
          <p:spPr bwMode="auto">
            <a:xfrm>
              <a:off x="5989484" y="1377704"/>
              <a:ext cx="2636696" cy="263851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71159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lstStyle/>
          <a:p>
            <a:r>
              <a:rPr lang="en-US" dirty="0">
                <a:latin typeface="Comic Sans MS" panose="030F0702030302020204" pitchFamily="66" charset="0"/>
              </a:rPr>
              <a:t>Sight Words</a:t>
            </a:r>
          </a:p>
        </p:txBody>
      </p:sp>
      <p:sp>
        <p:nvSpPr>
          <p:cNvPr id="9" name="TextBox 8">
            <a:extLst>
              <a:ext uri="{FF2B5EF4-FFF2-40B4-BE49-F238E27FC236}">
                <a16:creationId xmlns:a16="http://schemas.microsoft.com/office/drawing/2014/main" id="{8FDDDD79-2E9E-4642-B21B-24D1E423C3ED}"/>
              </a:ext>
            </a:extLst>
          </p:cNvPr>
          <p:cNvSpPr txBox="1"/>
          <p:nvPr/>
        </p:nvSpPr>
        <p:spPr>
          <a:xfrm>
            <a:off x="1569308" y="2843589"/>
            <a:ext cx="914400" cy="1246495"/>
          </a:xfrm>
          <a:prstGeom prst="rect">
            <a:avLst/>
          </a:prstGeom>
          <a:noFill/>
        </p:spPr>
        <p:txBody>
          <a:bodyPr wrap="square" rtlCol="0">
            <a:spAutoFit/>
          </a:bodyPr>
          <a:lstStyle/>
          <a:p>
            <a:r>
              <a:rPr lang="en-US" sz="7500" dirty="0">
                <a:latin typeface="Comic Sans MS" panose="030F0702030302020204" pitchFamily="66" charset="0"/>
              </a:rPr>
              <a:t>I</a:t>
            </a:r>
          </a:p>
        </p:txBody>
      </p:sp>
      <p:sp>
        <p:nvSpPr>
          <p:cNvPr id="12" name="TextBox 11">
            <a:extLst>
              <a:ext uri="{FF2B5EF4-FFF2-40B4-BE49-F238E27FC236}">
                <a16:creationId xmlns:a16="http://schemas.microsoft.com/office/drawing/2014/main" id="{05A3D4D1-B1B4-4439-AC2A-6DD56FF3F302}"/>
              </a:ext>
            </a:extLst>
          </p:cNvPr>
          <p:cNvSpPr txBox="1"/>
          <p:nvPr/>
        </p:nvSpPr>
        <p:spPr>
          <a:xfrm>
            <a:off x="3435177" y="2843589"/>
            <a:ext cx="2273645" cy="1246495"/>
          </a:xfrm>
          <a:prstGeom prst="rect">
            <a:avLst/>
          </a:prstGeom>
          <a:noFill/>
        </p:spPr>
        <p:txBody>
          <a:bodyPr wrap="square" rtlCol="0">
            <a:spAutoFit/>
          </a:bodyPr>
          <a:lstStyle/>
          <a:p>
            <a:r>
              <a:rPr lang="en-US" sz="7500" dirty="0">
                <a:latin typeface="Comic Sans MS" panose="030F0702030302020204" pitchFamily="66" charset="0"/>
              </a:rPr>
              <a:t>see</a:t>
            </a:r>
          </a:p>
        </p:txBody>
      </p:sp>
      <p:sp>
        <p:nvSpPr>
          <p:cNvPr id="13" name="TextBox 12">
            <a:extLst>
              <a:ext uri="{FF2B5EF4-FFF2-40B4-BE49-F238E27FC236}">
                <a16:creationId xmlns:a16="http://schemas.microsoft.com/office/drawing/2014/main" id="{CA59470B-6CCD-4A80-9D7D-EA2606EDCC54}"/>
              </a:ext>
            </a:extLst>
          </p:cNvPr>
          <p:cNvSpPr txBox="1"/>
          <p:nvPr/>
        </p:nvSpPr>
        <p:spPr>
          <a:xfrm>
            <a:off x="6042452" y="2842821"/>
            <a:ext cx="3892378" cy="1246495"/>
          </a:xfrm>
          <a:prstGeom prst="rect">
            <a:avLst/>
          </a:prstGeom>
          <a:noFill/>
        </p:spPr>
        <p:txBody>
          <a:bodyPr wrap="square" rtlCol="0">
            <a:spAutoFit/>
          </a:bodyPr>
          <a:lstStyle/>
          <a:p>
            <a:r>
              <a:rPr lang="en-US" sz="7500" dirty="0">
                <a:latin typeface="Comic Sans MS" panose="030F0702030302020204" pitchFamily="66" charset="0"/>
              </a:rPr>
              <a:t>big</a:t>
            </a:r>
          </a:p>
        </p:txBody>
      </p:sp>
    </p:spTree>
    <p:custDataLst>
      <p:tags r:id="rId1"/>
    </p:custDataLst>
    <p:extLst>
      <p:ext uri="{BB962C8B-B14F-4D97-AF65-F5344CB8AC3E}">
        <p14:creationId xmlns:p14="http://schemas.microsoft.com/office/powerpoint/2010/main" val="108927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2"/>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2" grpId="0"/>
      <p:bldP spid="12" grpId="1"/>
      <p:bldP spid="13" grpId="0"/>
      <p:bldP spid="1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lstStyle/>
          <a:p>
            <a:r>
              <a:rPr lang="en-US" dirty="0">
                <a:latin typeface="Comic Sans MS" panose="030F0702030302020204" pitchFamily="66" charset="0"/>
              </a:rPr>
              <a:t>Sight Words</a:t>
            </a:r>
          </a:p>
        </p:txBody>
      </p:sp>
      <p:sp>
        <p:nvSpPr>
          <p:cNvPr id="3" name="TextBox 2">
            <a:extLst>
              <a:ext uri="{FF2B5EF4-FFF2-40B4-BE49-F238E27FC236}">
                <a16:creationId xmlns:a16="http://schemas.microsoft.com/office/drawing/2014/main" id="{32BDCB03-D0AA-4195-8A07-6196F30B81A0}"/>
              </a:ext>
            </a:extLst>
          </p:cNvPr>
          <p:cNvSpPr txBox="1"/>
          <p:nvPr/>
        </p:nvSpPr>
        <p:spPr>
          <a:xfrm>
            <a:off x="1785551" y="2998070"/>
            <a:ext cx="5572897" cy="707886"/>
          </a:xfrm>
          <a:prstGeom prst="rect">
            <a:avLst/>
          </a:prstGeom>
          <a:noFill/>
        </p:spPr>
        <p:txBody>
          <a:bodyPr wrap="square" rtlCol="0">
            <a:spAutoFit/>
          </a:bodyPr>
          <a:lstStyle/>
          <a:p>
            <a:r>
              <a:rPr lang="en-US" sz="4000" dirty="0">
                <a:latin typeface="Comic Sans MS" panose="030F0702030302020204" pitchFamily="66" charset="0"/>
              </a:rPr>
              <a:t>   I see a big             .</a:t>
            </a:r>
          </a:p>
        </p:txBody>
      </p:sp>
      <p:pic>
        <p:nvPicPr>
          <p:cNvPr id="5122" name="Picture 2">
            <a:extLst>
              <a:ext uri="{FF2B5EF4-FFF2-40B4-BE49-F238E27FC236}">
                <a16:creationId xmlns:a16="http://schemas.microsoft.com/office/drawing/2014/main" id="{FADCCFA1-4CD0-467F-A08B-BEEA013E4F9D}"/>
              </a:ext>
            </a:extLst>
          </p:cNvPr>
          <p:cNvPicPr>
            <a:picLocks noChangeAspect="1" noChangeArrowheads="1"/>
          </p:cNvPicPr>
          <p:nvPr/>
        </p:nvPicPr>
        <p:blipFill>
          <a:blip r:embed="rId4"/>
          <a:srcRect/>
          <a:stretch/>
        </p:blipFill>
        <p:spPr bwMode="auto">
          <a:xfrm>
            <a:off x="4885003" y="2089522"/>
            <a:ext cx="1589935" cy="158993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36883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lstStyle/>
          <a:p>
            <a:r>
              <a:rPr lang="en-US" dirty="0">
                <a:latin typeface="Comic Sans MS" panose="030F0702030302020204" pitchFamily="66" charset="0"/>
              </a:rPr>
              <a:t>Story Retell</a:t>
            </a:r>
          </a:p>
        </p:txBody>
      </p:sp>
      <p:pic>
        <p:nvPicPr>
          <p:cNvPr id="6148" name="Picture 4">
            <a:extLst>
              <a:ext uri="{FF2B5EF4-FFF2-40B4-BE49-F238E27FC236}">
                <a16:creationId xmlns:a16="http://schemas.microsoft.com/office/drawing/2014/main" id="{C174B129-9BD7-4612-829D-FF3C4A8EB3A5}"/>
              </a:ext>
            </a:extLst>
          </p:cNvPr>
          <p:cNvPicPr>
            <a:picLocks noChangeAspect="1" noChangeArrowheads="1"/>
          </p:cNvPicPr>
          <p:nvPr/>
        </p:nvPicPr>
        <p:blipFill>
          <a:blip r:embed="rId4"/>
          <a:srcRect/>
          <a:stretch/>
        </p:blipFill>
        <p:spPr bwMode="auto">
          <a:xfrm>
            <a:off x="2400300" y="1565418"/>
            <a:ext cx="4343400" cy="49356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6188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30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4546A-245F-444C-B003-CB1E5994D90A}"/>
              </a:ext>
            </a:extLst>
          </p:cNvPr>
          <p:cNvSpPr>
            <a:spLocks noGrp="1"/>
          </p:cNvSpPr>
          <p:nvPr>
            <p:ph type="title"/>
          </p:nvPr>
        </p:nvSpPr>
        <p:spPr/>
        <p:txBody>
          <a:bodyPr>
            <a:normAutofit/>
          </a:bodyPr>
          <a:lstStyle/>
          <a:p>
            <a:r>
              <a:rPr lang="en-US" sz="5000" u="sng" dirty="0">
                <a:latin typeface="Comic Sans MS" panose="030F0702030302020204" pitchFamily="66" charset="0"/>
              </a:rPr>
              <a:t>I See</a:t>
            </a:r>
          </a:p>
        </p:txBody>
      </p:sp>
      <p:pic>
        <p:nvPicPr>
          <p:cNvPr id="7172" name="Picture 4">
            <a:extLst>
              <a:ext uri="{FF2B5EF4-FFF2-40B4-BE49-F238E27FC236}">
                <a16:creationId xmlns:a16="http://schemas.microsoft.com/office/drawing/2014/main" id="{76A3A061-EF2E-4CBB-AFB6-1A4B95D31DF0}"/>
              </a:ext>
            </a:extLst>
          </p:cNvPr>
          <p:cNvPicPr>
            <a:picLocks noChangeAspect="1" noChangeArrowheads="1"/>
          </p:cNvPicPr>
          <p:nvPr/>
        </p:nvPicPr>
        <p:blipFill>
          <a:blip r:embed="rId4"/>
          <a:srcRect/>
          <a:stretch/>
        </p:blipFill>
        <p:spPr bwMode="auto">
          <a:xfrm rot="20825333">
            <a:off x="818524" y="2160426"/>
            <a:ext cx="5169169" cy="2983644"/>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a:extLst>
              <a:ext uri="{FF2B5EF4-FFF2-40B4-BE49-F238E27FC236}">
                <a16:creationId xmlns:a16="http://schemas.microsoft.com/office/drawing/2014/main" id="{2502D538-744A-4C23-9F65-31E30481503F}"/>
              </a:ext>
            </a:extLst>
          </p:cNvPr>
          <p:cNvPicPr>
            <a:picLocks noChangeAspect="1" noChangeArrowheads="1"/>
          </p:cNvPicPr>
          <p:nvPr/>
        </p:nvPicPr>
        <p:blipFill>
          <a:blip r:embed="rId5"/>
          <a:srcRect/>
          <a:stretch/>
        </p:blipFill>
        <p:spPr bwMode="auto">
          <a:xfrm>
            <a:off x="5399649" y="4677943"/>
            <a:ext cx="3212757" cy="204362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1149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 calcmode="lin" valueType="num">
                                      <p:cBhvr>
                                        <p:cTn id="7" dur="1000" fill="hold"/>
                                        <p:tgtEl>
                                          <p:spTgt spid="7172"/>
                                        </p:tgtEl>
                                        <p:attrNameLst>
                                          <p:attrName>ppt_w</p:attrName>
                                        </p:attrNameLst>
                                      </p:cBhvr>
                                      <p:tavLst>
                                        <p:tav tm="0">
                                          <p:val>
                                            <p:fltVal val="0"/>
                                          </p:val>
                                        </p:tav>
                                        <p:tav tm="100000">
                                          <p:val>
                                            <p:strVal val="#ppt_w"/>
                                          </p:val>
                                        </p:tav>
                                      </p:tavLst>
                                    </p:anim>
                                    <p:anim calcmode="lin" valueType="num">
                                      <p:cBhvr>
                                        <p:cTn id="8" dur="1000" fill="hold"/>
                                        <p:tgtEl>
                                          <p:spTgt spid="7172"/>
                                        </p:tgtEl>
                                        <p:attrNameLst>
                                          <p:attrName>ppt_h</p:attrName>
                                        </p:attrNameLst>
                                      </p:cBhvr>
                                      <p:tavLst>
                                        <p:tav tm="0">
                                          <p:val>
                                            <p:fltVal val="0"/>
                                          </p:val>
                                        </p:tav>
                                        <p:tav tm="100000">
                                          <p:val>
                                            <p:strVal val="#ppt_h"/>
                                          </p:val>
                                        </p:tav>
                                      </p:tavLst>
                                    </p:anim>
                                    <p:anim calcmode="lin" valueType="num">
                                      <p:cBhvr>
                                        <p:cTn id="9" dur="1000" fill="hold"/>
                                        <p:tgtEl>
                                          <p:spTgt spid="7172"/>
                                        </p:tgtEl>
                                        <p:attrNameLst>
                                          <p:attrName>style.rotation</p:attrName>
                                        </p:attrNameLst>
                                      </p:cBhvr>
                                      <p:tavLst>
                                        <p:tav tm="0">
                                          <p:val>
                                            <p:fltVal val="90"/>
                                          </p:val>
                                        </p:tav>
                                        <p:tav tm="100000">
                                          <p:val>
                                            <p:fltVal val="0"/>
                                          </p:val>
                                        </p:tav>
                                      </p:tavLst>
                                    </p:anim>
                                    <p:animEffect transition="in" filter="fade">
                                      <p:cBhvr>
                                        <p:cTn id="10" dur="1000"/>
                                        <p:tgtEl>
                                          <p:spTgt spid="7172"/>
                                        </p:tgtEl>
                                      </p:cBhvr>
                                    </p:animEffect>
                                  </p:childTnLst>
                                </p:cTn>
                              </p:par>
                              <p:par>
                                <p:cTn id="11" presetID="31" presetClass="entr" presetSubtype="0" fill="hold" nodeType="withEffect">
                                  <p:stCondLst>
                                    <p:cond delay="0"/>
                                  </p:stCondLst>
                                  <p:childTnLst>
                                    <p:set>
                                      <p:cBhvr>
                                        <p:cTn id="12" dur="1" fill="hold">
                                          <p:stCondLst>
                                            <p:cond delay="0"/>
                                          </p:stCondLst>
                                        </p:cTn>
                                        <p:tgtEl>
                                          <p:spTgt spid="7178"/>
                                        </p:tgtEl>
                                        <p:attrNameLst>
                                          <p:attrName>style.visibility</p:attrName>
                                        </p:attrNameLst>
                                      </p:cBhvr>
                                      <p:to>
                                        <p:strVal val="visible"/>
                                      </p:to>
                                    </p:set>
                                    <p:anim calcmode="lin" valueType="num">
                                      <p:cBhvr>
                                        <p:cTn id="13" dur="1000" fill="hold"/>
                                        <p:tgtEl>
                                          <p:spTgt spid="7178"/>
                                        </p:tgtEl>
                                        <p:attrNameLst>
                                          <p:attrName>ppt_w</p:attrName>
                                        </p:attrNameLst>
                                      </p:cBhvr>
                                      <p:tavLst>
                                        <p:tav tm="0">
                                          <p:val>
                                            <p:fltVal val="0"/>
                                          </p:val>
                                        </p:tav>
                                        <p:tav tm="100000">
                                          <p:val>
                                            <p:strVal val="#ppt_w"/>
                                          </p:val>
                                        </p:tav>
                                      </p:tavLst>
                                    </p:anim>
                                    <p:anim calcmode="lin" valueType="num">
                                      <p:cBhvr>
                                        <p:cTn id="14" dur="1000" fill="hold"/>
                                        <p:tgtEl>
                                          <p:spTgt spid="7178"/>
                                        </p:tgtEl>
                                        <p:attrNameLst>
                                          <p:attrName>ppt_h</p:attrName>
                                        </p:attrNameLst>
                                      </p:cBhvr>
                                      <p:tavLst>
                                        <p:tav tm="0">
                                          <p:val>
                                            <p:fltVal val="0"/>
                                          </p:val>
                                        </p:tav>
                                        <p:tav tm="100000">
                                          <p:val>
                                            <p:strVal val="#ppt_h"/>
                                          </p:val>
                                        </p:tav>
                                      </p:tavLst>
                                    </p:anim>
                                    <p:anim calcmode="lin" valueType="num">
                                      <p:cBhvr>
                                        <p:cTn id="15" dur="1000" fill="hold"/>
                                        <p:tgtEl>
                                          <p:spTgt spid="7178"/>
                                        </p:tgtEl>
                                        <p:attrNameLst>
                                          <p:attrName>style.rotation</p:attrName>
                                        </p:attrNameLst>
                                      </p:cBhvr>
                                      <p:tavLst>
                                        <p:tav tm="0">
                                          <p:val>
                                            <p:fltVal val="90"/>
                                          </p:val>
                                        </p:tav>
                                        <p:tav tm="100000">
                                          <p:val>
                                            <p:fltVal val="0"/>
                                          </p:val>
                                        </p:tav>
                                      </p:tavLst>
                                    </p:anim>
                                    <p:animEffect transition="in" filter="fade">
                                      <p:cBhvr>
                                        <p:cTn id="16" dur="1000"/>
                                        <p:tgtEl>
                                          <p:spTgt spid="7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Accelerate Ed">
      <a:dk1>
        <a:sysClr val="windowText" lastClr="000000"/>
      </a:dk1>
      <a:lt1>
        <a:sysClr val="window" lastClr="FFFFFF"/>
      </a:lt1>
      <a:dk2>
        <a:srgbClr val="464646"/>
      </a:dk2>
      <a:lt2>
        <a:srgbClr val="DEF5FA"/>
      </a:lt2>
      <a:accent1>
        <a:srgbClr val="111E5C"/>
      </a:accent1>
      <a:accent2>
        <a:srgbClr val="8AC7CE"/>
      </a:accent2>
      <a:accent3>
        <a:srgbClr val="4A2E16"/>
      </a:accent3>
      <a:accent4>
        <a:srgbClr val="39639D"/>
      </a:accent4>
      <a:accent5>
        <a:srgbClr val="C8BBAE"/>
      </a:accent5>
      <a:accent6>
        <a:srgbClr val="72BBBF"/>
      </a:accent6>
      <a:hlink>
        <a:srgbClr val="1BB752"/>
      </a:hlink>
      <a:folHlink>
        <a:srgbClr val="B5A99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Couture.thmx</Template>
  <TotalTime>11001</TotalTime>
  <Words>1631</Words>
  <Application>Microsoft Office PowerPoint</Application>
  <PresentationFormat>On-screen Show (4:3)</PresentationFormat>
  <Paragraphs>148</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Comic Sans MS</vt:lpstr>
      <vt:lpstr>Office Theme</vt:lpstr>
      <vt:lpstr>Letter and Phonics of the Week</vt:lpstr>
      <vt:lpstr>Aa</vt:lpstr>
      <vt:lpstr>Aa</vt:lpstr>
      <vt:lpstr>Rhyme Time</vt:lpstr>
      <vt:lpstr>Rhyme Time</vt:lpstr>
      <vt:lpstr>Sight Words</vt:lpstr>
      <vt:lpstr>Sight Words</vt:lpstr>
      <vt:lpstr>Story Retell</vt:lpstr>
      <vt:lpstr>I See</vt:lpstr>
      <vt:lpstr>Q &amp; A</vt:lpstr>
    </vt:vector>
  </TitlesOfParts>
  <Company>Accelerate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Johnson</dc:creator>
  <cp:lastModifiedBy>Shawn Mahoney</cp:lastModifiedBy>
  <cp:revision>237</cp:revision>
  <dcterms:created xsi:type="dcterms:W3CDTF">2012-04-20T18:25:02Z</dcterms:created>
  <dcterms:modified xsi:type="dcterms:W3CDTF">2021-08-11T18:30:56Z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A1849D97-DC0E-400B-ACED-CE1E21939D44</vt:lpwstr>
  </property>
  <property fmtid="{D5CDD505-2E9C-101B-9397-08002B2CF9AE}" pid="3" name="ArticulatePath">
    <vt:lpwstr>ELA K_Module1_TW (5)</vt:lpwstr>
  </property>
</Properties>
</file>