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44" r:id="rId2"/>
    <p:sldId id="345" r:id="rId3"/>
    <p:sldId id="353" r:id="rId4"/>
    <p:sldId id="348" r:id="rId5"/>
    <p:sldId id="347" r:id="rId6"/>
    <p:sldId id="349" r:id="rId7"/>
    <p:sldId id="354" r:id="rId8"/>
    <p:sldId id="355" r:id="rId9"/>
    <p:sldId id="351" r:id="rId10"/>
    <p:sldId id="352" r:id="rId11"/>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rri Whalen" initials="TW" lastIdx="4" clrIdx="0">
    <p:extLst>
      <p:ext uri="{19B8F6BF-5375-455C-9EA6-DF929625EA0E}">
        <p15:presenceInfo xmlns:p15="http://schemas.microsoft.com/office/powerpoint/2012/main" userId="S::twhalen@accelerate-academy.net::75a90bc9-9581-4a2a-8289-5fbb35d116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283B80"/>
    <a:srgbClr val="3B7ABE"/>
    <a:srgbClr val="182C6F"/>
    <a:srgbClr val="FCFCFC"/>
    <a:srgbClr val="003399"/>
    <a:srgbClr val="000064"/>
    <a:srgbClr val="FF9627"/>
    <a:srgbClr val="9D6D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09" autoAdjust="0"/>
    <p:restoredTop sz="51948" autoAdjust="0"/>
  </p:normalViewPr>
  <p:slideViewPr>
    <p:cSldViewPr snapToGrid="0" snapToObjects="1">
      <p:cViewPr varScale="1">
        <p:scale>
          <a:sx n="35" d="100"/>
          <a:sy n="35" d="100"/>
        </p:scale>
        <p:origin x="2260"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10/9/2021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the student that we are going to review the letter Ff, talk about punctuation marks, review our sight words from this week and complete a story retell for </a:t>
            </a:r>
            <a:r>
              <a:rPr lang="en-US" u="sng" dirty="0"/>
              <a:t>Jump!</a:t>
            </a:r>
          </a:p>
          <a:p>
            <a:endParaRPr lang="en-US" u="sng" dirty="0"/>
          </a:p>
          <a:p>
            <a:r>
              <a:rPr lang="en-US" u="none" dirty="0"/>
              <a:t>Click to go to the next slide.</a:t>
            </a:r>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2549732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 “Do you have any questions about anything that you learned in this lesson?”</a:t>
            </a: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[use Shutterstock images 235589011(flower,) 1151420105(football) and 1564067512(fork.)]</a:t>
            </a:r>
          </a:p>
          <a:p>
            <a:endParaRPr lang="en-US" dirty="0"/>
          </a:p>
          <a:p>
            <a:r>
              <a:rPr lang="en-US" dirty="0"/>
              <a:t>“Today, we are going to talk about the letter F”.</a:t>
            </a:r>
          </a:p>
          <a:p>
            <a:r>
              <a:rPr lang="en-US" dirty="0"/>
              <a:t>(Point to the uppercase F.)  “Uppercase F  (Student repeats.)</a:t>
            </a:r>
          </a:p>
          <a:p>
            <a:r>
              <a:rPr lang="en-US" dirty="0"/>
              <a:t>(Point to the lowercase f.)  “Lowercase f.”  (Student repeats.)</a:t>
            </a:r>
          </a:p>
          <a:p>
            <a:endParaRPr lang="en-US" dirty="0"/>
          </a:p>
          <a:p>
            <a:r>
              <a:rPr lang="en-US" dirty="0"/>
              <a:t>Teacher: “What sound does the letter f make?” Wait to see if student responds.  Teacher will model making the /f/ sound and have the student repeat: /f/ like in </a:t>
            </a:r>
            <a:r>
              <a:rPr lang="en-US" u="sng" dirty="0"/>
              <a:t>f</a:t>
            </a:r>
            <a:r>
              <a:rPr lang="en-US" u="none" dirty="0"/>
              <a:t>ox: /f/, /f/, /f/. </a:t>
            </a:r>
          </a:p>
          <a:p>
            <a:endParaRPr lang="en-US" u="none" dirty="0"/>
          </a:p>
          <a:p>
            <a:r>
              <a:rPr lang="en-US" u="none" dirty="0"/>
              <a:t>Teacher: “Let’s look at some pictures that begin with the /f/ sound.”</a:t>
            </a:r>
          </a:p>
          <a:p>
            <a:endParaRPr lang="en-US" dirty="0"/>
          </a:p>
          <a:p>
            <a:r>
              <a:rPr lang="en-US" dirty="0"/>
              <a:t>Click to show the flower– When it appears on the screen, ask, “What do you see?” When student responds “flower,” applaud his/her answer.  If student does not respond correctly, teacher will tell student that it is a flower.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next image - football– When it appears on the screen, ask, “What do you see?” If student responds “football,” applaud his/her answer.  If student does not respond correctly, teacher will tell student that it is a football.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third and final image –fork- When it appears on the screen, ask, “What do you see?” If student responds “fork,” applaud his/her answer.  If student does not respond correctly, teacher will tell student that it is a fork.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go to the next slide.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a:p>
        </p:txBody>
      </p:sp>
    </p:spTree>
    <p:extLst>
      <p:ext uri="{BB962C8B-B14F-4D97-AF65-F5344CB8AC3E}">
        <p14:creationId xmlns:p14="http://schemas.microsoft.com/office/powerpoint/2010/main" val="90453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[use Shutterstock images</a:t>
            </a:r>
            <a:r>
              <a:rPr lang="en-US" b="1" i="0" dirty="0">
                <a:effectLst/>
                <a:latin typeface="Roboto" panose="02000000000000000000" pitchFamily="2" charset="0"/>
              </a:rPr>
              <a:t> 1188115291 (frog,) 1105607897 (shoe,) 754833847 (fox) and 439857235 (fish.)]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the student– “What letters do you see?”  If student says Ff, applaud his/her answer.  If student is unsure, assist him/her by saying “uppercase F” and “lowercase f.”  (Student should repeat teacher.)</a:t>
            </a:r>
          </a:p>
          <a:p>
            <a:endParaRPr lang="en-US" dirty="0"/>
          </a:p>
          <a:p>
            <a:r>
              <a:rPr lang="en-US" dirty="0"/>
              <a:t>Teacher: “Now, let’s look at the pictures.”  (frog, shoe, fix and fish.)  </a:t>
            </a:r>
            <a:r>
              <a:rPr lang="en-US" b="1" dirty="0"/>
              <a:t>Teacher will need to click for each picture to appear.  </a:t>
            </a:r>
            <a:r>
              <a:rPr lang="en-US" dirty="0"/>
              <a:t>There are four pictures in all.  (Name the picture together as it comes on the screen or allow student to name what he/she sees as it appears on the screen.)</a:t>
            </a:r>
          </a:p>
          <a:p>
            <a:endParaRPr lang="en-US" dirty="0"/>
          </a:p>
          <a:p>
            <a:r>
              <a:rPr lang="en-US" dirty="0"/>
              <a:t>After identifying the pictures (frog, shoe, fox and fish) ask:</a:t>
            </a:r>
          </a:p>
          <a:p>
            <a:endParaRPr lang="en-US" dirty="0"/>
          </a:p>
          <a:p>
            <a:r>
              <a:rPr lang="en-US" dirty="0"/>
              <a:t>Teacher: “What pictures begin with the letter f?” (Frog, fox and fish begin with the letter f.  Shoe does not begin with the letter f.)  </a:t>
            </a:r>
          </a:p>
          <a:p>
            <a:endParaRPr lang="en-US" dirty="0"/>
          </a:p>
          <a:p>
            <a:r>
              <a:rPr lang="en-US" dirty="0"/>
              <a:t>If student is struggling to name the pictures that begin with f, teacher will assist by saying each picture name and asking if it begins with /f/:</a:t>
            </a:r>
          </a:p>
          <a:p>
            <a:r>
              <a:rPr lang="en-US" dirty="0"/>
              <a:t> - “Frog – Does it begin with /f/?”  (Yes.)</a:t>
            </a:r>
          </a:p>
          <a:p>
            <a:r>
              <a:rPr lang="en-US" dirty="0"/>
              <a:t> - “Shoe– Does it begin with /f/?”   (No.)</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 “Fox – Does it begin with /f/?” (Yes.)</a:t>
            </a:r>
          </a:p>
          <a:p>
            <a:r>
              <a:rPr lang="en-US" dirty="0"/>
              <a:t> - “Fish– Does it begin with /f/?” (Yes.)</a:t>
            </a:r>
          </a:p>
          <a:p>
            <a:endParaRPr lang="en-US" dirty="0"/>
          </a:p>
          <a:p>
            <a:r>
              <a:rPr lang="en-US" dirty="0"/>
              <a:t>Click to take the picture of the shoe off of the slide.</a:t>
            </a:r>
          </a:p>
          <a:p>
            <a:endParaRPr lang="en-US" dirty="0"/>
          </a:p>
          <a:p>
            <a:r>
              <a:rPr lang="en-US" dirty="0"/>
              <a:t>Teacher will applaud efforts of student.  </a:t>
            </a:r>
          </a:p>
          <a:p>
            <a:endParaRPr lang="en-US" dirty="0"/>
          </a:p>
          <a:p>
            <a:r>
              <a:rPr lang="en-US" dirty="0"/>
              <a:t>Click to go to the next slide.</a:t>
            </a: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279160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[use Shutterstock images 113482882 (Question mark,) 647510014 (exclamation mark,) 188262686 (question marks,) 507351151 (dog) and 1029843514 (outdoor scene.)]</a:t>
            </a: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1" dirty="0">
                <a:effectLst/>
                <a:latin typeface="Comic Sans MS" panose="030F0702030302020204" pitchFamily="66" charset="0"/>
                <a:ea typeface="Calibri" panose="020F0502020204030204" pitchFamily="34" charset="0"/>
                <a:cs typeface="Calibri" panose="020F0502020204030204" pitchFamily="34" charset="0"/>
              </a:rPr>
              <a:t>Notes to Teacher:</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 Remind students that we learned about marks at the end of sentences.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a period on the slide.  Ask: “Do you know what this ending mark is called?” (It is a period.  It goes at the end of a telling sentence.)  Applaud correct answer or tell student the name of the ending mark, if necessary.)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a telling sentence with a period at the end: It is sunny. (Read sentence to student.)</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a picture that goes with the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a question mark on the slide.  Ask: “Do you know what this ending mark is called?” (It is a question mark.  It goes at the end of a sentence that asks a question.)  Applaud correct answer or tell student the name of the ending mark, if necessary.)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a question with a question mark at the end: How old are you? (Read sentence to student.)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an exclamation mark on the slide.  Ask: “Do you know what this ending mark is called?” (It is an exclamation mark.  It goes at the end of a sentence to show excitement.?  Applaud correct answer or tell student the name of the ending mark, if necessary.)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a sentence with an exclamation mark at the end: The dog is so big!  (Read sentence to student showing excitement in your voice.)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Times New Roman" panose="02020603050405020304" pitchFamily="18" charset="0"/>
              </a:rPr>
              <a:t>Teacher should applaud student’s effort and/or assist if needed. </a:t>
            </a:r>
          </a:p>
          <a:p>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go to the next slide.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323822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[use Shutterstock image 1737635633.]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a:lnSpc>
                <a:spcPct val="115000"/>
              </a:lnSpc>
              <a:spcBef>
                <a:spcPts val="0"/>
              </a:spcBef>
              <a:spcAft>
                <a:spcPts val="1000"/>
              </a:spcAft>
            </a:pPr>
            <a:r>
              <a:rPr lang="en-US" sz="1800" b="1" dirty="0">
                <a:effectLst/>
                <a:latin typeface="Comic Sans MS" panose="030F0702030302020204" pitchFamily="66" charset="0"/>
                <a:ea typeface="Calibri" panose="020F0502020204030204" pitchFamily="34" charset="0"/>
                <a:cs typeface="Calibri" panose="020F0502020204030204" pitchFamily="34" charset="0"/>
              </a:rPr>
              <a:t>Notes to Teacher: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“Let’s look at the picture and talk about it.  </a:t>
            </a:r>
            <a:r>
              <a:rPr lang="en-US" sz="1800" b="0" dirty="0">
                <a:effectLst/>
                <a:latin typeface="Comic Sans MS" panose="030F0702030302020204" pitchFamily="66" charset="0"/>
                <a:ea typeface="Calibri" panose="020F0502020204030204" pitchFamily="34" charset="0"/>
                <a:cs typeface="Calibri" panose="020F0502020204030204" pitchFamily="34" charset="0"/>
              </a:rPr>
              <a:t>I see 4 ducks.   </a:t>
            </a:r>
            <a:r>
              <a:rPr lang="en-US" sz="1800" dirty="0">
                <a:effectLst/>
                <a:latin typeface="Comic Sans MS" panose="030F0702030302020204" pitchFamily="66" charset="0"/>
                <a:ea typeface="Calibri" panose="020F0502020204030204" pitchFamily="34" charset="0"/>
                <a:cs typeface="Calibri" panose="020F0502020204030204" pitchFamily="34" charset="0"/>
              </a:rPr>
              <a:t>This is a t</a:t>
            </a:r>
            <a:r>
              <a:rPr lang="en-US" sz="1800" u="sng" dirty="0">
                <a:effectLst/>
                <a:latin typeface="Comic Sans MS" panose="030F0702030302020204" pitchFamily="66" charset="0"/>
                <a:ea typeface="Calibri" panose="020F0502020204030204" pitchFamily="34" charset="0"/>
                <a:cs typeface="Calibri" panose="020F0502020204030204" pitchFamily="34" charset="0"/>
              </a:rPr>
              <a:t>elling sentence.  </a:t>
            </a:r>
            <a:r>
              <a:rPr lang="en-US" sz="1800" dirty="0">
                <a:effectLst/>
                <a:latin typeface="Comic Sans MS" panose="030F0702030302020204" pitchFamily="66" charset="0"/>
                <a:ea typeface="Calibri" panose="020F0502020204030204" pitchFamily="34" charset="0"/>
                <a:cs typeface="Calibri" panose="020F0502020204030204" pitchFamily="34" charset="0"/>
              </a:rPr>
              <a:t>It tells me about how many ducks I see.  Can you create a telling sentence about the sunflowers?”  (Ex:  I see 4 sunflowers.)  Allow students to try and create a telling sentence.  Assist if needed by providing example above.)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After talking about telling sentences, remind students that a period goes at the end of a telling sentence.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my telling sentence: I see 4 ducks.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again to make the period appear at the end of the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“Now, let’s form a question.  What color are the ducks?  This is a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question.</a:t>
            </a:r>
            <a:r>
              <a:rPr lang="en-US" sz="1800" u="none" dirty="0">
                <a:effectLst/>
                <a:latin typeface="Comic Sans MS" panose="030F0702030302020204" pitchFamily="66" charset="0"/>
                <a:ea typeface="Calibri" panose="020F0502020204030204" pitchFamily="34" charset="0"/>
                <a:cs typeface="Calibri" panose="020F0502020204030204" pitchFamily="34" charset="0"/>
              </a:rPr>
              <a:t>  </a:t>
            </a:r>
            <a:r>
              <a:rPr lang="en-US" sz="1800" dirty="0">
                <a:effectLst/>
                <a:latin typeface="Comic Sans MS" panose="030F0702030302020204" pitchFamily="66" charset="0"/>
                <a:ea typeface="Calibri" panose="020F0502020204030204" pitchFamily="34" charset="0"/>
                <a:cs typeface="Calibri" panose="020F0502020204030204" pitchFamily="34" charset="0"/>
              </a:rPr>
              <a:t>I am asking you to tell me something.  </a:t>
            </a: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my question: What color are the ducks?  </a:t>
            </a: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again to make the question mark appear at the end of the question.  “A question mark goes at the end of my question.  It lets me know that someone is asking something.”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Can you look at the picture and tell me what color the ducks are?”  (They are white.)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“Can you create a question about the trees in the picture?” (Ex: How many trees are there? [There are 2 trees.])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“Before we go to the next slide, tell me how this picture makes you feel.”  (Encourage student to use excitement in his/her voice to tell you about their feelings.)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Give this example and read it with excitement in your voice:  “This picture makes me feel happy!”  Click to show the sentence at the bottom of the slide.  Click one more time to bring the exclamation mark to the slide.  Remind students that the exclamation mark at the end lets you know to read the sentence with excitement.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go to the next slide.   </a:t>
            </a:r>
            <a:endParaRPr lang="en-US" sz="1800" dirty="0"/>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297100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[use Shutterstock images 113482882 (Question mark,) 647510014 (exclamation mark,) 1624132969 (giraffe) and 1114465520 (children.)]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1" dirty="0">
                <a:effectLst/>
                <a:latin typeface="Comic Sans MS" panose="030F0702030302020204" pitchFamily="66" charset="0"/>
                <a:ea typeface="Calibri" panose="020F0502020204030204" pitchFamily="34" charset="0"/>
                <a:cs typeface="Calibri" panose="020F0502020204030204" pitchFamily="34" charset="0"/>
              </a:rPr>
              <a:t>Notes to Teacher: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“I am going to read a sentence, or a question, and I want you to tell me what punctuation mark goes at the end: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bring up the period. Say: “Period.”</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bring up the question mark   Say: “Question Mark.”</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bring up the exclamation mark.  Say: “Exclamation Mark.”</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Click to bring the first question on the slide.  Read it to the student: “What is your name”</a:t>
            </a: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Ask: “Am I telling you something or asking you something?”  (I am asking you something.)</a:t>
            </a: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Click to bring the ending marks to the slide.</a:t>
            </a: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  Ask: “What ending mark goes at the end of this question? (?)</a:t>
            </a: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Click to bring the question mark to the end of this question, along with a picture that matches the question.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Click to bring a sentence on the slide.  Read it to the student with excitement in your voice: “I am so excited”</a:t>
            </a: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Ask: “Am I telling you something or asking you something?”  (I am telling you something.)</a:t>
            </a: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Click to bring the ending marks to the slide.</a:t>
            </a: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  Ask: “By listening to my voice, should I add a period or an exclamation  mark to the end of the sentence?”  (!)</a:t>
            </a:r>
          </a:p>
          <a:p>
            <a:pPr marL="0" marR="0">
              <a:lnSpc>
                <a:spcPct val="115000"/>
              </a:lnSpc>
              <a:spcBef>
                <a:spcPts val="0"/>
              </a:spcBef>
              <a:spcAft>
                <a:spcPts val="10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Click to bring the exclamation mark to the end of this sentence., along with a picture that matches the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b="0" dirty="0">
                <a:effectLst/>
                <a:latin typeface="Comic Sans MS" panose="030F0702030302020204" pitchFamily="66" charset="0"/>
                <a:ea typeface="Calibri" panose="020F0502020204030204" pitchFamily="34" charset="0"/>
                <a:cs typeface="Calibri" panose="020F0502020204030204" pitchFamily="34" charset="0"/>
              </a:rPr>
              <a:t>Applaud student’s effort.</a:t>
            </a:r>
          </a:p>
          <a:p>
            <a:pPr marL="0" marR="0">
              <a:lnSpc>
                <a:spcPct val="115000"/>
              </a:lnSpc>
              <a:spcBef>
                <a:spcPts val="0"/>
              </a:spcBef>
              <a:spcAft>
                <a:spcPts val="1000"/>
              </a:spcAft>
            </a:pPr>
            <a:endParaRPr lang="en-US" sz="12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200" b="0" dirty="0">
                <a:effectLst/>
                <a:latin typeface="Comic Sans MS" panose="030F0702030302020204" pitchFamily="66" charset="0"/>
                <a:ea typeface="Calibri" panose="020F0502020204030204" pitchFamily="34" charset="0"/>
                <a:cs typeface="Calibri" panose="020F0502020204030204" pitchFamily="34" charset="0"/>
              </a:rPr>
              <a:t>Click to go to the next slide.</a:t>
            </a:r>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3454744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Teacher says: “Let’s look at our sight words from this week.”  (There are 3 words on this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word “jump.”– When it appears on the screen, ask: “What word do you see?”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student responds “jump,” applaud his/her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student does not respond correctly, teacher will tell the student that the word is “jump.”  Have student say the word “jump.” (Student repeats.)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next word, “little.”– When it appears on the screen, ask: “What word do you see?”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student responds “little,” applaud his/her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students does not respond correctly, teacher will tell the student that the word is “little.”  Have student say the word “little.” (Student repeats.)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to show the next and final word, “look.” – When it appears on the screen, ask: “What word do you see?”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student responds “look,” applaud his/her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student does not respond correctly, teacher will tell the student that the word is “look.”  Have student say the word “look.”  (Student repeats.)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Applaud student’s effort.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r>
              <a:rPr lang="en-US" b="0" dirty="0"/>
              <a:t>Click to go to the next slide.</a:t>
            </a: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a:p>
        </p:txBody>
      </p:sp>
    </p:spTree>
    <p:extLst>
      <p:ext uri="{BB962C8B-B14F-4D97-AF65-F5344CB8AC3E}">
        <p14:creationId xmlns:p14="http://schemas.microsoft.com/office/powerpoint/2010/main" val="1625201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[use Shutterstock image 1197288409 </a:t>
            </a:r>
            <a:r>
              <a:rPr lang="en-US" b="1" i="0" dirty="0">
                <a:effectLst/>
                <a:latin typeface="Roboto" panose="02000000000000000000" pitchFamily="2"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br>
              <a:rPr lang="en-US" b="0" dirty="0">
                <a:latin typeface="Comic Sans MS" panose="030F0702030302020204" pitchFamily="66" charset="0"/>
              </a:rPr>
            </a:br>
            <a:r>
              <a:rPr lang="en-US" b="0" dirty="0">
                <a:latin typeface="Comic Sans MS" panose="030F0702030302020204" pitchFamily="66" charset="0"/>
              </a:rPr>
              <a:t>Click to bring</a:t>
            </a:r>
            <a:r>
              <a:rPr lang="en-US" sz="1800" dirty="0">
                <a:effectLst/>
                <a:latin typeface="Comic Sans MS" panose="030F0702030302020204" pitchFamily="66" charset="0"/>
                <a:ea typeface="Calibri" panose="020F0502020204030204" pitchFamily="34" charset="0"/>
                <a:cs typeface="Calibri" panose="020F0502020204030204" pitchFamily="34" charset="0"/>
              </a:rPr>
              <a:t> a sentence with a picture onto the slide.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should attempt to read the sentence: </a:t>
            </a:r>
            <a:r>
              <a:rPr lang="en-US" sz="1800" b="1" dirty="0">
                <a:effectLst/>
                <a:latin typeface="Comic Sans MS" panose="030F0702030302020204" pitchFamily="66" charset="0"/>
                <a:ea typeface="Calibri" panose="020F0502020204030204" pitchFamily="34" charset="0"/>
                <a:cs typeface="Calibri" panose="020F0502020204030204" pitchFamily="34" charset="0"/>
              </a:rPr>
              <a:t>The little frog can jump. </a:t>
            </a:r>
            <a:r>
              <a:rPr lang="en-US" sz="1800" dirty="0">
                <a:effectLst/>
                <a:latin typeface="Comic Sans MS" panose="030F0702030302020204" pitchFamily="66" charset="0"/>
                <a:ea typeface="Calibri" panose="020F0502020204030204" pitchFamily="34" charset="0"/>
                <a:cs typeface="Calibri" panose="020F0502020204030204" pitchFamily="34" charset="0"/>
              </a:rPr>
              <a:t>Teacher may assist student, if necessary. </a:t>
            </a: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After student reads the sentence, he/she should search the image for the bat.</a:t>
            </a:r>
            <a:r>
              <a:rPr lang="en-US" sz="1800" b="1" dirty="0">
                <a:effectLst/>
                <a:latin typeface="Comic Sans MS" panose="030F0702030302020204" pitchFamily="66" charset="0"/>
                <a:ea typeface="Calibri" panose="020F0502020204030204" pitchFamily="34" charset="0"/>
                <a:cs typeface="Calibri" panose="020F0502020204030204" pitchFamily="34" charset="0"/>
              </a:rPr>
              <a:t> </a:t>
            </a:r>
          </a:p>
          <a:p>
            <a:pPr marL="0" marR="0">
              <a:lnSpc>
                <a:spcPct val="115000"/>
              </a:lnSpc>
              <a:spcBef>
                <a:spcPts val="0"/>
              </a:spcBef>
              <a:spcAft>
                <a:spcPts val="1000"/>
              </a:spcAft>
            </a:pPr>
            <a:endParaRPr lang="en-US" sz="1800" b="1"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Applaud student’s effort.</a:t>
            </a:r>
          </a:p>
          <a:p>
            <a:endParaRPr lang="en-US" b="0" dirty="0">
              <a:latin typeface="Comic Sans MS" panose="030F0702030302020204" pitchFamily="66" charset="0"/>
            </a:endParaRPr>
          </a:p>
          <a:p>
            <a:r>
              <a:rPr lang="en-US" b="0" dirty="0">
                <a:latin typeface="Comic Sans MS" panose="030F0702030302020204" pitchFamily="66" charset="0"/>
              </a:rPr>
              <a:t>Click to go to the next slide.</a:t>
            </a:r>
          </a:p>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2505290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[use Shutterstock images 470176331 (book) and</a:t>
            </a:r>
            <a:r>
              <a:rPr lang="en-US" b="1" i="0" dirty="0">
                <a:effectLst/>
                <a:latin typeface="Roboto" panose="02000000000000000000" pitchFamily="2" charset="0"/>
              </a:rPr>
              <a:t> 1338257450 (pond scene.)]</a:t>
            </a:r>
          </a:p>
          <a:p>
            <a:pPr marL="0" marR="0">
              <a:lnSpc>
                <a:spcPct val="115000"/>
              </a:lnSpc>
              <a:spcBef>
                <a:spcPts val="0"/>
              </a:spcBef>
              <a:spcAft>
                <a:spcPts val="1000"/>
              </a:spcAft>
            </a:pPr>
            <a:r>
              <a:rPr lang="en-US" sz="1800" b="1" dirty="0">
                <a:effectLst/>
                <a:latin typeface="Comic Sans MS" panose="030F0702030302020204" pitchFamily="66" charset="0"/>
                <a:ea typeface="Calibri" panose="020F0502020204030204" pitchFamily="34" charset="0"/>
                <a:cs typeface="Calibri" panose="020F0502020204030204" pitchFamily="34" charset="0"/>
              </a:rPr>
              <a:t>Notes to Teacher:</a:t>
            </a:r>
            <a:endParaRPr lang="en-US" b="1" i="0" dirty="0">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latin typeface="Comic Sans MS" panose="030F0702030302020204" pitchFamily="66" charset="0"/>
            </a:endParaRPr>
          </a:p>
          <a:p>
            <a:r>
              <a:rPr lang="en-US" dirty="0">
                <a:latin typeface="Comic Sans MS" panose="030F0702030302020204" pitchFamily="66" charset="0"/>
              </a:rPr>
              <a:t>Teacher: “This week, you read the story, </a:t>
            </a:r>
            <a:r>
              <a:rPr lang="en-US" u="sng" dirty="0">
                <a:latin typeface="Comic Sans MS" panose="030F0702030302020204" pitchFamily="66" charset="0"/>
              </a:rPr>
              <a:t>Jump!</a:t>
            </a:r>
            <a:endParaRPr lang="en-US" u="none" dirty="0">
              <a:latin typeface="Comic Sans MS" panose="030F0702030302020204" pitchFamily="66" charset="0"/>
            </a:endParaRPr>
          </a:p>
          <a:p>
            <a:endParaRPr lang="en-US" u="none" dirty="0">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u="none" dirty="0">
                <a:latin typeface="Comic Sans MS" panose="030F0702030302020204" pitchFamily="66" charset="0"/>
              </a:rPr>
              <a:t>Click to bring the image to the slide.</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“Let’s work on our story retell together.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Characters: “Who was the character in the story?” (This story was about a hunter, a fly, a fish, a frog and fox.)</a:t>
            </a: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Setting: “What was the setting of the story?  Where did it take place?” (The story took place outside by a pond.)</a:t>
            </a: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Problem – “What is the problem in the story?” (Each animal/insect is being watched by another animal.  They have to jump to safety to escape the animal.)</a:t>
            </a:r>
          </a:p>
          <a:p>
            <a:pPr marL="342900" marR="0" lvl="0" indent="-342900">
              <a:lnSpc>
                <a:spcPct val="115000"/>
              </a:lnSpc>
              <a:spcBef>
                <a:spcPts val="0"/>
              </a:spcBef>
              <a:spcAft>
                <a:spcPts val="0"/>
              </a:spcAft>
              <a:buFont typeface="+mj-lt"/>
              <a:buAutoNum type="arabicPeriod"/>
              <a:tabLst>
                <a:tab pos="457200" algn="l"/>
              </a:tabLst>
            </a:pPr>
            <a:r>
              <a:rPr lang="en-US" sz="1800" dirty="0">
                <a:effectLst/>
                <a:latin typeface="Comic Sans MS" panose="030F0702030302020204" pitchFamily="66" charset="0"/>
                <a:ea typeface="Calibri" panose="020F0502020204030204" pitchFamily="34" charset="0"/>
                <a:cs typeface="Calibri" panose="020F0502020204030204" pitchFamily="34" charset="0"/>
              </a:rPr>
              <a:t>Events: “What happened in the story?” (</a:t>
            </a:r>
            <a:r>
              <a:rPr lang="en-US" sz="1100" dirty="0">
                <a:effectLst/>
                <a:latin typeface="Comic Sans MS" panose="030F0702030302020204" pitchFamily="66" charset="0"/>
                <a:ea typeface="Calibri" panose="020F0502020204030204" pitchFamily="34" charset="0"/>
                <a:cs typeface="Calibri" panose="020F0502020204030204" pitchFamily="34" charset="0"/>
              </a:rPr>
              <a:t>The insect/animals had to jump to safety to escape the other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rabicPeriod"/>
              <a:tabLst>
                <a:tab pos="914400" algn="l"/>
              </a:tabLst>
            </a:pPr>
            <a:r>
              <a:rPr lang="en-US" sz="1100" dirty="0">
                <a:effectLst/>
                <a:latin typeface="Comic Sans MS" panose="030F0702030302020204" pitchFamily="66" charset="0"/>
                <a:ea typeface="Calibri" panose="020F0502020204030204" pitchFamily="34" charset="0"/>
                <a:cs typeface="Calibri" panose="020F0502020204030204" pitchFamily="34" charset="0"/>
              </a:rPr>
              <a:t>The fly has to jump to escape the fish.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rabicPeriod"/>
              <a:tabLst>
                <a:tab pos="914400" algn="l"/>
              </a:tabLst>
            </a:pPr>
            <a:r>
              <a:rPr lang="en-US" sz="1100" dirty="0">
                <a:effectLst/>
                <a:latin typeface="Comic Sans MS" panose="030F0702030302020204" pitchFamily="66" charset="0"/>
                <a:ea typeface="Calibri" panose="020F0502020204030204" pitchFamily="34" charset="0"/>
                <a:cs typeface="Calibri" panose="020F0502020204030204" pitchFamily="34" charset="0"/>
              </a:rPr>
              <a:t>The fish has to jump to escape the frog.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rabicPeriod"/>
              <a:tabLst>
                <a:tab pos="914400" algn="l"/>
              </a:tabLst>
            </a:pPr>
            <a:r>
              <a:rPr lang="en-US" sz="1100" dirty="0">
                <a:effectLst/>
                <a:latin typeface="Comic Sans MS" panose="030F0702030302020204" pitchFamily="66" charset="0"/>
                <a:ea typeface="Calibri" panose="020F0502020204030204" pitchFamily="34" charset="0"/>
                <a:cs typeface="Calibri" panose="020F0502020204030204" pitchFamily="34" charset="0"/>
              </a:rPr>
              <a:t>The frog has to jump to escape the fox.</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rabicPeriod"/>
              <a:tabLst>
                <a:tab pos="914400" algn="l"/>
              </a:tabLst>
            </a:pPr>
            <a:r>
              <a:rPr lang="en-US" sz="1100" dirty="0">
                <a:effectLst/>
                <a:latin typeface="Comic Sans MS" panose="030F0702030302020204" pitchFamily="66" charset="0"/>
                <a:ea typeface="Calibri" panose="020F0502020204030204" pitchFamily="34" charset="0"/>
                <a:cs typeface="Calibri" panose="020F0502020204030204" pitchFamily="34" charset="0"/>
              </a:rPr>
              <a:t>The fox has to jump to escape the hunter.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Calibri" panose="020F0502020204030204" pitchFamily="34" charset="0"/>
              </a:rPr>
              <a:t>Ending: “What happened at the end of the story?”  (All of the animals were together and safe at the end.)</a:t>
            </a:r>
          </a:p>
          <a:p>
            <a:pPr marL="342900" marR="0" lvl="0" indent="-342900">
              <a:lnSpc>
                <a:spcPct val="115000"/>
              </a:lnSpc>
              <a:spcBef>
                <a:spcPts val="0"/>
              </a:spcBef>
              <a:spcAft>
                <a:spcPts val="0"/>
              </a:spcAft>
              <a:buFont typeface="+mj-lt"/>
              <a:buAutoNum type="arabicPeriod"/>
              <a:tabLst>
                <a:tab pos="457200" algn="l"/>
              </a:tabLst>
            </a:pPr>
            <a:r>
              <a:rPr lang="en-US" sz="1800" dirty="0">
                <a:effectLst/>
                <a:latin typeface="Comic Sans MS" panose="030F0702030302020204" pitchFamily="66" charset="0"/>
                <a:ea typeface="Calibri" panose="020F0502020204030204" pitchFamily="34" charset="0"/>
                <a:cs typeface="Calibri" panose="020F0502020204030204" pitchFamily="34" charset="0"/>
              </a:rPr>
              <a:t>Connection: </a:t>
            </a:r>
            <a:r>
              <a:rPr lang="en-US" sz="1100" dirty="0">
                <a:effectLst/>
                <a:latin typeface="Comic Sans MS" panose="030F0702030302020204" pitchFamily="66" charset="0"/>
                <a:ea typeface="Calibri" panose="020F0502020204030204" pitchFamily="34" charset="0"/>
                <a:cs typeface="Calibri" panose="020F0502020204030204" pitchFamily="34" charset="0"/>
              </a:rPr>
              <a:t>Possible questions to ask to help student to connect to this story: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rabicPeriod"/>
              <a:tabLst>
                <a:tab pos="914400" algn="l"/>
              </a:tabLst>
            </a:pPr>
            <a:r>
              <a:rPr lang="en-US" sz="1100" dirty="0">
                <a:effectLst/>
                <a:latin typeface="Comic Sans MS" panose="030F0702030302020204" pitchFamily="66" charset="0"/>
                <a:ea typeface="Calibri" panose="020F0502020204030204" pitchFamily="34" charset="0"/>
                <a:cs typeface="Calibri" panose="020F0502020204030204" pitchFamily="34" charset="0"/>
              </a:rPr>
              <a:t>How do you think this insect and the animals felt in the story?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rabicPeriod"/>
              <a:tabLst>
                <a:tab pos="914400" algn="l"/>
              </a:tabLst>
            </a:pPr>
            <a:r>
              <a:rPr lang="en-US" sz="1100" dirty="0">
                <a:effectLst/>
                <a:latin typeface="Comic Sans MS" panose="030F0702030302020204" pitchFamily="66" charset="0"/>
                <a:ea typeface="Calibri" panose="020F0502020204030204" pitchFamily="34" charset="0"/>
                <a:cs typeface="Calibri" panose="020F0502020204030204" pitchFamily="34" charset="0"/>
              </a:rPr>
              <a:t>Did you ever feel this way?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rabicPeriod"/>
              <a:tabLst>
                <a:tab pos="914400" algn="l"/>
              </a:tabLst>
            </a:pPr>
            <a:r>
              <a:rPr lang="en-US" sz="1100" dirty="0">
                <a:effectLst/>
                <a:latin typeface="Comic Sans MS" panose="030F0702030302020204" pitchFamily="66" charset="0"/>
                <a:ea typeface="Calibri" panose="020F0502020204030204" pitchFamily="34" charset="0"/>
                <a:cs typeface="Calibri" panose="020F0502020204030204" pitchFamily="34" charset="0"/>
              </a:rPr>
              <a:t>How was the insect and animals feeling at the end of the story?</a:t>
            </a:r>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pPr marL="0" marR="0" lvl="0" indent="0">
              <a:lnSpc>
                <a:spcPct val="115000"/>
              </a:lnSpc>
              <a:spcBef>
                <a:spcPts val="0"/>
              </a:spcBef>
              <a:spcAft>
                <a:spcPts val="1000"/>
              </a:spcAft>
              <a:buFont typeface="+mj-lt"/>
              <a:buNone/>
            </a:pPr>
            <a:r>
              <a:rPr lang="en-US" sz="1800" dirty="0">
                <a:effectLst/>
                <a:latin typeface="Comic Sans MS" panose="030F0702030302020204" pitchFamily="66" charset="0"/>
                <a:ea typeface="Calibri" panose="020F0502020204030204" pitchFamily="34" charset="0"/>
                <a:cs typeface="Calibri" panose="020F0502020204030204" pitchFamily="34" charset="0"/>
              </a:rPr>
              <a:t>7. Main Idea: What is this story about? (This story is about a fly, a fish, a frog and a fox jumping to escape.  They were safe and happy at the end.)</a:t>
            </a:r>
          </a:p>
          <a:p>
            <a:pPr marL="0" marR="0" lvl="0" indent="0">
              <a:lnSpc>
                <a:spcPct val="115000"/>
              </a:lnSpc>
              <a:spcBef>
                <a:spcPts val="0"/>
              </a:spcBef>
              <a:spcAft>
                <a:spcPts val="1000"/>
              </a:spcAft>
              <a:buFont typeface="+mj-lt"/>
              <a:buNone/>
            </a:pPr>
            <a:endParaRPr lang="en-US" sz="1800" u="none" dirty="0">
              <a:effectLst/>
              <a:latin typeface="Comic Sans MS" panose="030F0702030302020204" pitchFamily="66" charset="0"/>
              <a:cs typeface="Calibri" panose="020F0502020204030204" pitchFamily="34" charset="0"/>
            </a:endParaRPr>
          </a:p>
          <a:p>
            <a:pPr marL="0" marR="0" lvl="0" indent="0">
              <a:lnSpc>
                <a:spcPct val="115000"/>
              </a:lnSpc>
              <a:spcBef>
                <a:spcPts val="0"/>
              </a:spcBef>
              <a:spcAft>
                <a:spcPts val="1000"/>
              </a:spcAft>
              <a:buFont typeface="+mj-lt"/>
              <a:buNone/>
            </a:pPr>
            <a:r>
              <a:rPr lang="en-US" sz="1800" u="none" dirty="0">
                <a:effectLst/>
                <a:latin typeface="Comic Sans MS" panose="030F0702030302020204" pitchFamily="66" charset="0"/>
                <a:cs typeface="Calibri" panose="020F0502020204030204" pitchFamily="34" charset="0"/>
              </a:rPr>
              <a:t>Applaud student’s efforts in completing this story retell.</a:t>
            </a:r>
            <a:endParaRPr lang="en-US" u="none" dirty="0">
              <a:latin typeface="Comic Sans MS" panose="030F0702030302020204" pitchFamily="66" charset="0"/>
            </a:endParaRPr>
          </a:p>
          <a:p>
            <a:pPr marL="228600" indent="-228600">
              <a:buAutoNum type="arabicPeriod"/>
            </a:pPr>
            <a:endParaRPr lang="en-US" u="none" dirty="0">
              <a:latin typeface="Comic Sans MS" panose="030F0702030302020204" pitchFamily="66" charset="0"/>
            </a:endParaRPr>
          </a:p>
          <a:p>
            <a:pPr marL="0" indent="0">
              <a:buNone/>
            </a:pPr>
            <a:r>
              <a:rPr lang="en-US" u="none" dirty="0">
                <a:latin typeface="Comic Sans MS" panose="030F0702030302020204" pitchFamily="66" charset="0"/>
              </a:rPr>
              <a:t>Click to the next slide.</a:t>
            </a:r>
            <a:endParaRPr lang="en-US" dirty="0">
              <a:latin typeface="Comic Sans MS" panose="030F0702030302020204" pitchFamily="66" charset="0"/>
            </a:endParaRPr>
          </a:p>
          <a:p>
            <a:endParaRPr lang="en-US" b="0"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a:p>
        </p:txBody>
      </p:sp>
    </p:spTree>
    <p:extLst>
      <p:ext uri="{BB962C8B-B14F-4D97-AF65-F5344CB8AC3E}">
        <p14:creationId xmlns:p14="http://schemas.microsoft.com/office/powerpoint/2010/main" val="124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10/9/2021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Letter of the Week</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Ff</a:t>
            </a:r>
          </a:p>
        </p:txBody>
      </p:sp>
    </p:spTree>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a:xfrm>
            <a:off x="457200" y="846138"/>
            <a:ext cx="8229600" cy="1143000"/>
          </a:xfrm>
        </p:spPr>
        <p:txBody>
          <a:bodyPr>
            <a:normAutofit fontScale="90000"/>
          </a:bodyPr>
          <a:lstStyle/>
          <a:p>
            <a:r>
              <a:rPr lang="en-US" sz="11100" dirty="0">
                <a:latin typeface="Comic Sans MS" panose="030F0702030302020204" pitchFamily="66" charset="0"/>
              </a:rPr>
              <a:t>Ff</a:t>
            </a:r>
            <a:br>
              <a:rPr lang="en-US" dirty="0">
                <a:latin typeface="Comic Sans MS" panose="030F0702030302020204" pitchFamily="66" charset="0"/>
              </a:rPr>
            </a:br>
            <a:endParaRPr lang="en-US" dirty="0">
              <a:latin typeface="Comic Sans MS" panose="030F0702030302020204" pitchFamily="66" charset="0"/>
            </a:endParaRPr>
          </a:p>
        </p:txBody>
      </p:sp>
      <p:grpSp>
        <p:nvGrpSpPr>
          <p:cNvPr id="5" name="Group 4">
            <a:extLst>
              <a:ext uri="{FF2B5EF4-FFF2-40B4-BE49-F238E27FC236}">
                <a16:creationId xmlns:a16="http://schemas.microsoft.com/office/drawing/2014/main" id="{3FD58BB5-F102-4F5D-8981-A906A2AED93A}"/>
              </a:ext>
            </a:extLst>
          </p:cNvPr>
          <p:cNvGrpSpPr/>
          <p:nvPr/>
        </p:nvGrpSpPr>
        <p:grpSpPr>
          <a:xfrm>
            <a:off x="988639" y="646834"/>
            <a:ext cx="1766888" cy="3545613"/>
            <a:chOff x="988639" y="646834"/>
            <a:chExt cx="1766888" cy="3545613"/>
          </a:xfrm>
        </p:grpSpPr>
        <p:pic>
          <p:nvPicPr>
            <p:cNvPr id="1032" name="Picture 8" descr="Pink zinnia elegance isolated on white background">
              <a:extLst>
                <a:ext uri="{FF2B5EF4-FFF2-40B4-BE49-F238E27FC236}">
                  <a16:creationId xmlns:a16="http://schemas.microsoft.com/office/drawing/2014/main" id="{3E0C2BA4-1954-4320-B9D5-D602036DF6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8639" y="646834"/>
              <a:ext cx="1766888" cy="29527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EFC66D6-E932-4B7D-AF27-91E8DDC2DDF7}"/>
                </a:ext>
              </a:extLst>
            </p:cNvPr>
            <p:cNvSpPr txBox="1"/>
            <p:nvPr/>
          </p:nvSpPr>
          <p:spPr>
            <a:xfrm>
              <a:off x="1199463" y="3638449"/>
              <a:ext cx="1345240" cy="553998"/>
            </a:xfrm>
            <a:prstGeom prst="rect">
              <a:avLst/>
            </a:prstGeom>
            <a:noFill/>
          </p:spPr>
          <p:txBody>
            <a:bodyPr wrap="none" rtlCol="0">
              <a:spAutoFit/>
            </a:bodyPr>
            <a:lstStyle/>
            <a:p>
              <a:r>
                <a:rPr lang="en-US" sz="3000" dirty="0">
                  <a:latin typeface="Comic Sans MS" panose="030F0702030302020204" pitchFamily="66" charset="0"/>
                </a:rPr>
                <a:t>flower</a:t>
              </a:r>
            </a:p>
          </p:txBody>
        </p:sp>
      </p:grpSp>
      <p:grpSp>
        <p:nvGrpSpPr>
          <p:cNvPr id="6" name="Group 5">
            <a:extLst>
              <a:ext uri="{FF2B5EF4-FFF2-40B4-BE49-F238E27FC236}">
                <a16:creationId xmlns:a16="http://schemas.microsoft.com/office/drawing/2014/main" id="{F6F55F9B-BB19-4D62-961C-5F4DD2C93826}"/>
              </a:ext>
            </a:extLst>
          </p:cNvPr>
          <p:cNvGrpSpPr/>
          <p:nvPr/>
        </p:nvGrpSpPr>
        <p:grpSpPr>
          <a:xfrm>
            <a:off x="5488438" y="751049"/>
            <a:ext cx="2741828" cy="2907215"/>
            <a:chOff x="5488438" y="751049"/>
            <a:chExt cx="2741828" cy="2907215"/>
          </a:xfrm>
        </p:grpSpPr>
        <p:pic>
          <p:nvPicPr>
            <p:cNvPr id="1030" name="Picture 6" descr="American football standard ball sports illustration">
              <a:extLst>
                <a:ext uri="{FF2B5EF4-FFF2-40B4-BE49-F238E27FC236}">
                  <a16:creationId xmlns:a16="http://schemas.microsoft.com/office/drawing/2014/main" id="{18CF9517-B3A6-4923-B016-F227A0ED9D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8438" y="751049"/>
              <a:ext cx="2741828" cy="283322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F563E6FD-C43F-4671-B825-488E421DC22C}"/>
                </a:ext>
              </a:extLst>
            </p:cNvPr>
            <p:cNvSpPr txBox="1"/>
            <p:nvPr/>
          </p:nvSpPr>
          <p:spPr>
            <a:xfrm>
              <a:off x="6115906" y="3104266"/>
              <a:ext cx="1601721" cy="553998"/>
            </a:xfrm>
            <a:prstGeom prst="rect">
              <a:avLst/>
            </a:prstGeom>
            <a:noFill/>
          </p:spPr>
          <p:txBody>
            <a:bodyPr wrap="none" rtlCol="0">
              <a:spAutoFit/>
            </a:bodyPr>
            <a:lstStyle/>
            <a:p>
              <a:r>
                <a:rPr lang="en-US" sz="3000" dirty="0">
                  <a:latin typeface="Comic Sans MS" panose="030F0702030302020204" pitchFamily="66" charset="0"/>
                </a:rPr>
                <a:t>football</a:t>
              </a:r>
            </a:p>
          </p:txBody>
        </p:sp>
      </p:grpSp>
      <p:grpSp>
        <p:nvGrpSpPr>
          <p:cNvPr id="7" name="Group 6">
            <a:extLst>
              <a:ext uri="{FF2B5EF4-FFF2-40B4-BE49-F238E27FC236}">
                <a16:creationId xmlns:a16="http://schemas.microsoft.com/office/drawing/2014/main" id="{515B2699-58FB-47A0-B184-F1D1B39DC4F9}"/>
              </a:ext>
            </a:extLst>
          </p:cNvPr>
          <p:cNvGrpSpPr/>
          <p:nvPr/>
        </p:nvGrpSpPr>
        <p:grpSpPr>
          <a:xfrm>
            <a:off x="2574920" y="4641071"/>
            <a:ext cx="6111880" cy="2019878"/>
            <a:chOff x="2574920" y="4641071"/>
            <a:chExt cx="6111880" cy="2019878"/>
          </a:xfrm>
        </p:grpSpPr>
        <p:pic>
          <p:nvPicPr>
            <p:cNvPr id="1026" name="Picture 2" descr="The food fork lies on the surface. Cutlery. Tableware. Vector 3d realistic chrome fork isolated on transparent background. ">
              <a:extLst>
                <a:ext uri="{FF2B5EF4-FFF2-40B4-BE49-F238E27FC236}">
                  <a16:creationId xmlns:a16="http://schemas.microsoft.com/office/drawing/2014/main" id="{6E6FE1C8-E524-4FE9-8732-AAE8902F1A0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78655">
              <a:off x="2574920" y="4641071"/>
              <a:ext cx="4002510" cy="126746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D01A0859-C6AD-4414-BC1B-4C12E4DCF0F8}"/>
                </a:ext>
              </a:extLst>
            </p:cNvPr>
            <p:cNvSpPr txBox="1"/>
            <p:nvPr/>
          </p:nvSpPr>
          <p:spPr>
            <a:xfrm>
              <a:off x="4114800" y="6106951"/>
              <a:ext cx="4572000" cy="553998"/>
            </a:xfrm>
            <a:prstGeom prst="rect">
              <a:avLst/>
            </a:prstGeom>
            <a:noFill/>
          </p:spPr>
          <p:txBody>
            <a:bodyPr wrap="square">
              <a:spAutoFit/>
            </a:bodyPr>
            <a:lstStyle/>
            <a:p>
              <a:r>
                <a:rPr lang="en-US" sz="3000" dirty="0">
                  <a:latin typeface="Comic Sans MS" panose="030F0702030302020204" pitchFamily="66" charset="0"/>
                </a:rPr>
                <a:t>fork</a:t>
              </a:r>
            </a:p>
          </p:txBody>
        </p:sp>
      </p:grpSp>
    </p:spTree>
    <p:extLst>
      <p:ext uri="{BB962C8B-B14F-4D97-AF65-F5344CB8AC3E}">
        <p14:creationId xmlns:p14="http://schemas.microsoft.com/office/powerpoint/2010/main" val="61912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4648FD-17AC-4092-8EF9-1C996FDEB931}"/>
              </a:ext>
            </a:extLst>
          </p:cNvPr>
          <p:cNvSpPr txBox="1"/>
          <p:nvPr/>
        </p:nvSpPr>
        <p:spPr>
          <a:xfrm>
            <a:off x="359228" y="337519"/>
            <a:ext cx="8425543" cy="1631216"/>
          </a:xfrm>
          <a:prstGeom prst="rect">
            <a:avLst/>
          </a:prstGeom>
          <a:noFill/>
        </p:spPr>
        <p:txBody>
          <a:bodyPr wrap="square" rtlCol="0">
            <a:spAutoFit/>
          </a:bodyPr>
          <a:lstStyle/>
          <a:p>
            <a:pPr algn="ctr"/>
            <a:r>
              <a:rPr lang="en-US" sz="10000" dirty="0">
                <a:latin typeface="Comic Sans MS" panose="030F0702030302020204" pitchFamily="66" charset="0"/>
              </a:rPr>
              <a:t>Ff</a:t>
            </a:r>
          </a:p>
        </p:txBody>
      </p:sp>
      <p:grpSp>
        <p:nvGrpSpPr>
          <p:cNvPr id="9" name="Group 8">
            <a:extLst>
              <a:ext uri="{FF2B5EF4-FFF2-40B4-BE49-F238E27FC236}">
                <a16:creationId xmlns:a16="http://schemas.microsoft.com/office/drawing/2014/main" id="{C868ED52-F1D9-452A-B0B9-7714599488D4}"/>
              </a:ext>
            </a:extLst>
          </p:cNvPr>
          <p:cNvGrpSpPr/>
          <p:nvPr/>
        </p:nvGrpSpPr>
        <p:grpSpPr>
          <a:xfrm>
            <a:off x="369418" y="4025513"/>
            <a:ext cx="3159827" cy="2741457"/>
            <a:chOff x="369418" y="4025513"/>
            <a:chExt cx="3159827" cy="2741457"/>
          </a:xfrm>
        </p:grpSpPr>
        <p:pic>
          <p:nvPicPr>
            <p:cNvPr id="2050" name="Picture 2" descr="Cute Red Fox, Vulpes vulpes in fall forest. Beautiful animal in the nature habitat. Wildlife scene from the wild nature. Red fox running in orange autumn leaves. ">
              <a:extLst>
                <a:ext uri="{FF2B5EF4-FFF2-40B4-BE49-F238E27FC236}">
                  <a16:creationId xmlns:a16="http://schemas.microsoft.com/office/drawing/2014/main" id="{A1A74B0E-C8BF-47AC-8191-79AE2D072C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418" y="4025513"/>
              <a:ext cx="3159827" cy="221187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976B67-0E96-496F-9084-6456BE756053}"/>
                </a:ext>
              </a:extLst>
            </p:cNvPr>
            <p:cNvSpPr txBox="1"/>
            <p:nvPr/>
          </p:nvSpPr>
          <p:spPr>
            <a:xfrm>
              <a:off x="1544412" y="6212972"/>
              <a:ext cx="809837" cy="553998"/>
            </a:xfrm>
            <a:prstGeom prst="rect">
              <a:avLst/>
            </a:prstGeom>
            <a:noFill/>
          </p:spPr>
          <p:txBody>
            <a:bodyPr wrap="none" rtlCol="0">
              <a:spAutoFit/>
            </a:bodyPr>
            <a:lstStyle/>
            <a:p>
              <a:r>
                <a:rPr lang="en-US" sz="3000" dirty="0">
                  <a:latin typeface="Comic Sans MS" panose="030F0702030302020204" pitchFamily="66" charset="0"/>
                </a:rPr>
                <a:t>fox</a:t>
              </a:r>
            </a:p>
          </p:txBody>
        </p:sp>
      </p:grpSp>
      <p:grpSp>
        <p:nvGrpSpPr>
          <p:cNvPr id="8" name="Group 7">
            <a:extLst>
              <a:ext uri="{FF2B5EF4-FFF2-40B4-BE49-F238E27FC236}">
                <a16:creationId xmlns:a16="http://schemas.microsoft.com/office/drawing/2014/main" id="{23D19698-4F32-48E4-BBED-A80C78297EA9}"/>
              </a:ext>
            </a:extLst>
          </p:cNvPr>
          <p:cNvGrpSpPr/>
          <p:nvPr/>
        </p:nvGrpSpPr>
        <p:grpSpPr>
          <a:xfrm>
            <a:off x="5134889" y="843667"/>
            <a:ext cx="3649882" cy="2585333"/>
            <a:chOff x="5134889" y="843667"/>
            <a:chExt cx="3649882" cy="2585333"/>
          </a:xfrm>
        </p:grpSpPr>
        <p:pic>
          <p:nvPicPr>
            <p:cNvPr id="2052" name="Picture 4" descr="Genuine oil pull up Leather men derby shoes isolated on white background.">
              <a:extLst>
                <a:ext uri="{FF2B5EF4-FFF2-40B4-BE49-F238E27FC236}">
                  <a16:creationId xmlns:a16="http://schemas.microsoft.com/office/drawing/2014/main" id="{9FB10B56-E30F-4DB5-884C-A2F50DFA78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34889" y="843667"/>
              <a:ext cx="3649882" cy="258533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5133DA4-A390-40B2-8EED-76C2B988DBE8}"/>
                </a:ext>
              </a:extLst>
            </p:cNvPr>
            <p:cNvSpPr txBox="1"/>
            <p:nvPr/>
          </p:nvSpPr>
          <p:spPr>
            <a:xfrm>
              <a:off x="6386793" y="2803419"/>
              <a:ext cx="1246909" cy="553998"/>
            </a:xfrm>
            <a:prstGeom prst="rect">
              <a:avLst/>
            </a:prstGeom>
            <a:noFill/>
          </p:spPr>
          <p:txBody>
            <a:bodyPr wrap="square" rtlCol="0">
              <a:spAutoFit/>
            </a:bodyPr>
            <a:lstStyle/>
            <a:p>
              <a:r>
                <a:rPr lang="en-US" sz="3000" dirty="0">
                  <a:latin typeface="Comic Sans MS" panose="030F0702030302020204" pitchFamily="66" charset="0"/>
                </a:rPr>
                <a:t>shoe</a:t>
              </a:r>
            </a:p>
          </p:txBody>
        </p:sp>
      </p:grpSp>
      <p:grpSp>
        <p:nvGrpSpPr>
          <p:cNvPr id="12" name="Group 11">
            <a:extLst>
              <a:ext uri="{FF2B5EF4-FFF2-40B4-BE49-F238E27FC236}">
                <a16:creationId xmlns:a16="http://schemas.microsoft.com/office/drawing/2014/main" id="{61AD759C-52CE-448E-B9C5-F8416381F668}"/>
              </a:ext>
            </a:extLst>
          </p:cNvPr>
          <p:cNvGrpSpPr/>
          <p:nvPr/>
        </p:nvGrpSpPr>
        <p:grpSpPr>
          <a:xfrm>
            <a:off x="263809" y="365402"/>
            <a:ext cx="3447654" cy="3079528"/>
            <a:chOff x="263809" y="365402"/>
            <a:chExt cx="3447654" cy="3079528"/>
          </a:xfrm>
        </p:grpSpPr>
        <p:pic>
          <p:nvPicPr>
            <p:cNvPr id="2054" name="Picture 6" descr="Cute green frog cartoon character isolated on white background">
              <a:extLst>
                <a:ext uri="{FF2B5EF4-FFF2-40B4-BE49-F238E27FC236}">
                  <a16:creationId xmlns:a16="http://schemas.microsoft.com/office/drawing/2014/main" id="{9B1E12F9-3A29-4E73-A0AD-3E81AFB50D8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3809" y="365402"/>
              <a:ext cx="3236314" cy="253511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CD3E287-A536-4ACF-B551-BE27D2C31ABA}"/>
                </a:ext>
              </a:extLst>
            </p:cNvPr>
            <p:cNvSpPr txBox="1"/>
            <p:nvPr/>
          </p:nvSpPr>
          <p:spPr>
            <a:xfrm>
              <a:off x="1387851" y="2890932"/>
              <a:ext cx="2323612" cy="553998"/>
            </a:xfrm>
            <a:prstGeom prst="rect">
              <a:avLst/>
            </a:prstGeom>
            <a:noFill/>
          </p:spPr>
          <p:txBody>
            <a:bodyPr wrap="square" rtlCol="0">
              <a:spAutoFit/>
            </a:bodyPr>
            <a:lstStyle/>
            <a:p>
              <a:r>
                <a:rPr lang="en-US" sz="3000" dirty="0">
                  <a:latin typeface="Comic Sans MS" panose="030F0702030302020204" pitchFamily="66" charset="0"/>
                </a:rPr>
                <a:t>frog</a:t>
              </a:r>
            </a:p>
          </p:txBody>
        </p:sp>
      </p:grpSp>
      <p:grpSp>
        <p:nvGrpSpPr>
          <p:cNvPr id="10" name="Group 9">
            <a:extLst>
              <a:ext uri="{FF2B5EF4-FFF2-40B4-BE49-F238E27FC236}">
                <a16:creationId xmlns:a16="http://schemas.microsoft.com/office/drawing/2014/main" id="{58F59810-6CE2-4D02-95F6-210F63DD5BB2}"/>
              </a:ext>
            </a:extLst>
          </p:cNvPr>
          <p:cNvGrpSpPr/>
          <p:nvPr/>
        </p:nvGrpSpPr>
        <p:grpSpPr>
          <a:xfrm>
            <a:off x="5614757" y="3500584"/>
            <a:ext cx="2815819" cy="3296896"/>
            <a:chOff x="5614757" y="3500584"/>
            <a:chExt cx="2815819" cy="3296896"/>
          </a:xfrm>
        </p:grpSpPr>
        <p:pic>
          <p:nvPicPr>
            <p:cNvPr id="2056" name="Picture 8" descr="Vector aquarium fish  silhouette illustration. Colorful cartoon flat aquarium fish icon for your design.  ">
              <a:extLst>
                <a:ext uri="{FF2B5EF4-FFF2-40B4-BE49-F238E27FC236}">
                  <a16:creationId xmlns:a16="http://schemas.microsoft.com/office/drawing/2014/main" id="{79012889-553D-4B3D-BF51-81D0AD6DF89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14757" y="3500584"/>
              <a:ext cx="2815819" cy="290968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30B2992-0909-4322-ABC4-3E73BA909B2D}"/>
                </a:ext>
              </a:extLst>
            </p:cNvPr>
            <p:cNvSpPr txBox="1"/>
            <p:nvPr/>
          </p:nvSpPr>
          <p:spPr>
            <a:xfrm>
              <a:off x="6701585" y="6243482"/>
              <a:ext cx="898003" cy="553998"/>
            </a:xfrm>
            <a:prstGeom prst="rect">
              <a:avLst/>
            </a:prstGeom>
            <a:noFill/>
          </p:spPr>
          <p:txBody>
            <a:bodyPr wrap="none" rtlCol="0">
              <a:spAutoFit/>
            </a:bodyPr>
            <a:lstStyle/>
            <a:p>
              <a:r>
                <a:rPr lang="en-US" sz="3000" dirty="0">
                  <a:latin typeface="Comic Sans MS" panose="030F0702030302020204" pitchFamily="66" charset="0"/>
                </a:rPr>
                <a:t>fish</a:t>
              </a:r>
            </a:p>
          </p:txBody>
        </p:sp>
      </p:grpSp>
    </p:spTree>
    <p:extLst>
      <p:ext uri="{BB962C8B-B14F-4D97-AF65-F5344CB8AC3E}">
        <p14:creationId xmlns:p14="http://schemas.microsoft.com/office/powerpoint/2010/main" val="80660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p:txBody>
          <a:bodyPr>
            <a:normAutofit fontScale="90000"/>
          </a:bodyPr>
          <a:lstStyle/>
          <a:p>
            <a:r>
              <a:rPr lang="en-US" dirty="0">
                <a:latin typeface="Comic Sans MS" panose="030F0702030302020204" pitchFamily="66" charset="0"/>
              </a:rPr>
              <a:t>Punctuation Marks</a:t>
            </a:r>
            <a:br>
              <a:rPr lang="en-US" dirty="0">
                <a:latin typeface="Comic Sans MS" panose="030F0702030302020204" pitchFamily="66" charset="0"/>
              </a:rPr>
            </a:br>
            <a:endParaRPr lang="en-US" dirty="0">
              <a:latin typeface="Comic Sans MS" panose="030F0702030302020204" pitchFamily="66" charset="0"/>
            </a:endParaRPr>
          </a:p>
        </p:txBody>
      </p:sp>
      <p:sp>
        <p:nvSpPr>
          <p:cNvPr id="3" name="Flowchart: Connector 2">
            <a:extLst>
              <a:ext uri="{FF2B5EF4-FFF2-40B4-BE49-F238E27FC236}">
                <a16:creationId xmlns:a16="http://schemas.microsoft.com/office/drawing/2014/main" id="{20D5EE30-4B18-4CA0-B4AD-66AFC922A965}"/>
              </a:ext>
            </a:extLst>
          </p:cNvPr>
          <p:cNvSpPr/>
          <p:nvPr/>
        </p:nvSpPr>
        <p:spPr>
          <a:xfrm>
            <a:off x="1413163" y="2085109"/>
            <a:ext cx="457200" cy="4572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BF91B8C-4ECB-4F39-A89D-53798DD98F89}"/>
              </a:ext>
            </a:extLst>
          </p:cNvPr>
          <p:cNvSpPr txBox="1"/>
          <p:nvPr/>
        </p:nvSpPr>
        <p:spPr>
          <a:xfrm>
            <a:off x="984371" y="2752948"/>
            <a:ext cx="1314784" cy="553998"/>
          </a:xfrm>
          <a:prstGeom prst="rect">
            <a:avLst/>
          </a:prstGeom>
          <a:noFill/>
        </p:spPr>
        <p:txBody>
          <a:bodyPr wrap="none" rtlCol="0">
            <a:spAutoFit/>
          </a:bodyPr>
          <a:lstStyle/>
          <a:p>
            <a:r>
              <a:rPr lang="en-US" sz="3000" dirty="0">
                <a:latin typeface="Comic Sans MS" panose="030F0702030302020204" pitchFamily="66" charset="0"/>
              </a:rPr>
              <a:t>Period</a:t>
            </a:r>
          </a:p>
        </p:txBody>
      </p:sp>
      <p:grpSp>
        <p:nvGrpSpPr>
          <p:cNvPr id="11" name="Group 10">
            <a:extLst>
              <a:ext uri="{FF2B5EF4-FFF2-40B4-BE49-F238E27FC236}">
                <a16:creationId xmlns:a16="http://schemas.microsoft.com/office/drawing/2014/main" id="{C16EB4EF-6676-4335-A130-0BC4A84BB8F3}"/>
              </a:ext>
            </a:extLst>
          </p:cNvPr>
          <p:cNvGrpSpPr/>
          <p:nvPr/>
        </p:nvGrpSpPr>
        <p:grpSpPr>
          <a:xfrm>
            <a:off x="3144000" y="4047881"/>
            <a:ext cx="5579732" cy="2555557"/>
            <a:chOff x="3107068" y="3899008"/>
            <a:chExt cx="5579732" cy="2555557"/>
          </a:xfrm>
        </p:grpSpPr>
        <p:sp>
          <p:nvSpPr>
            <p:cNvPr id="6" name="TextBox 5">
              <a:extLst>
                <a:ext uri="{FF2B5EF4-FFF2-40B4-BE49-F238E27FC236}">
                  <a16:creationId xmlns:a16="http://schemas.microsoft.com/office/drawing/2014/main" id="{7F8FEC4D-AD15-40F5-840E-52E0412D59DB}"/>
                </a:ext>
              </a:extLst>
            </p:cNvPr>
            <p:cNvSpPr txBox="1"/>
            <p:nvPr/>
          </p:nvSpPr>
          <p:spPr>
            <a:xfrm>
              <a:off x="3107068" y="3899008"/>
              <a:ext cx="2151551" cy="553998"/>
            </a:xfrm>
            <a:prstGeom prst="rect">
              <a:avLst/>
            </a:prstGeom>
            <a:noFill/>
          </p:spPr>
          <p:txBody>
            <a:bodyPr wrap="none" rtlCol="0">
              <a:spAutoFit/>
            </a:bodyPr>
            <a:lstStyle/>
            <a:p>
              <a:r>
                <a:rPr lang="en-US" sz="3000" dirty="0">
                  <a:latin typeface="Comic Sans MS" panose="030F0702030302020204" pitchFamily="66" charset="0"/>
                </a:rPr>
                <a:t>It is sunny</a:t>
              </a:r>
              <a:r>
                <a:rPr lang="en-US" dirty="0"/>
                <a:t>.</a:t>
              </a:r>
            </a:p>
          </p:txBody>
        </p:sp>
        <p:pic>
          <p:nvPicPr>
            <p:cNvPr id="3074" name="Picture 2" descr="Summer or spring sunny meadow with green grass and flowers">
              <a:extLst>
                <a:ext uri="{FF2B5EF4-FFF2-40B4-BE49-F238E27FC236}">
                  <a16:creationId xmlns:a16="http://schemas.microsoft.com/office/drawing/2014/main" id="{65F226CB-FAA0-406C-9C4C-9604BF190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1591" y="5001734"/>
              <a:ext cx="3725209" cy="1452831"/>
            </a:xfrm>
            <a:prstGeom prst="rect">
              <a:avLst/>
            </a:prstGeom>
            <a:noFill/>
            <a:extLst>
              <a:ext uri="{909E8E84-426E-40DD-AFC4-6F175D3DCCD1}">
                <a14:hiddenFill xmlns:a14="http://schemas.microsoft.com/office/drawing/2010/main">
                  <a:solidFill>
                    <a:srgbClr val="FFFFFF"/>
                  </a:solidFill>
                </a14:hiddenFill>
              </a:ext>
            </a:extLst>
          </p:spPr>
        </p:pic>
      </p:grpSp>
      <p:pic>
        <p:nvPicPr>
          <p:cNvPr id="3076" name="Picture 4" descr="Question mark sign">
            <a:extLst>
              <a:ext uri="{FF2B5EF4-FFF2-40B4-BE49-F238E27FC236}">
                <a16:creationId xmlns:a16="http://schemas.microsoft.com/office/drawing/2014/main" id="{3923F643-63F0-4144-8CC1-C472C263D3B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1749" y="3648065"/>
            <a:ext cx="1556960" cy="160885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5E62DC07-BD3C-4AAF-A6C9-F1A20549255F}"/>
              </a:ext>
            </a:extLst>
          </p:cNvPr>
          <p:cNvSpPr txBox="1"/>
          <p:nvPr/>
        </p:nvSpPr>
        <p:spPr>
          <a:xfrm>
            <a:off x="176458" y="5257278"/>
            <a:ext cx="2930610" cy="553998"/>
          </a:xfrm>
          <a:prstGeom prst="rect">
            <a:avLst/>
          </a:prstGeom>
          <a:noFill/>
        </p:spPr>
        <p:txBody>
          <a:bodyPr wrap="none" rtlCol="0">
            <a:spAutoFit/>
          </a:bodyPr>
          <a:lstStyle/>
          <a:p>
            <a:r>
              <a:rPr lang="en-US" sz="3000" dirty="0">
                <a:latin typeface="Comic Sans MS" panose="030F0702030302020204" pitchFamily="66" charset="0"/>
              </a:rPr>
              <a:t>Question mark </a:t>
            </a:r>
          </a:p>
        </p:txBody>
      </p:sp>
      <p:grpSp>
        <p:nvGrpSpPr>
          <p:cNvPr id="12" name="Group 11">
            <a:extLst>
              <a:ext uri="{FF2B5EF4-FFF2-40B4-BE49-F238E27FC236}">
                <a16:creationId xmlns:a16="http://schemas.microsoft.com/office/drawing/2014/main" id="{A2BCCB8E-7385-414C-966B-0630901CCCD0}"/>
              </a:ext>
            </a:extLst>
          </p:cNvPr>
          <p:cNvGrpSpPr/>
          <p:nvPr/>
        </p:nvGrpSpPr>
        <p:grpSpPr>
          <a:xfrm>
            <a:off x="2676480" y="836273"/>
            <a:ext cx="6245070" cy="2690567"/>
            <a:chOff x="2578262" y="1137487"/>
            <a:chExt cx="6245070" cy="2690567"/>
          </a:xfrm>
        </p:grpSpPr>
        <p:sp>
          <p:nvSpPr>
            <p:cNvPr id="8" name="TextBox 7">
              <a:extLst>
                <a:ext uri="{FF2B5EF4-FFF2-40B4-BE49-F238E27FC236}">
                  <a16:creationId xmlns:a16="http://schemas.microsoft.com/office/drawing/2014/main" id="{4D112974-441D-4D73-8C5C-4FD09B67ADBE}"/>
                </a:ext>
              </a:extLst>
            </p:cNvPr>
            <p:cNvSpPr txBox="1"/>
            <p:nvPr/>
          </p:nvSpPr>
          <p:spPr>
            <a:xfrm>
              <a:off x="2578262" y="3274056"/>
              <a:ext cx="3220753" cy="553998"/>
            </a:xfrm>
            <a:prstGeom prst="rect">
              <a:avLst/>
            </a:prstGeom>
            <a:noFill/>
          </p:spPr>
          <p:txBody>
            <a:bodyPr wrap="none" rtlCol="0">
              <a:spAutoFit/>
            </a:bodyPr>
            <a:lstStyle/>
            <a:p>
              <a:r>
                <a:rPr lang="en-US" sz="3000" dirty="0">
                  <a:latin typeface="Comic Sans MS" panose="030F0702030302020204" pitchFamily="66" charset="0"/>
                </a:rPr>
                <a:t>How old are you?</a:t>
              </a:r>
            </a:p>
          </p:txBody>
        </p:sp>
        <p:pic>
          <p:nvPicPr>
            <p:cNvPr id="3078" name="Picture 6" descr="Multi-ethnic arms outstretched to ask questions.">
              <a:extLst>
                <a:ext uri="{FF2B5EF4-FFF2-40B4-BE49-F238E27FC236}">
                  <a16:creationId xmlns:a16="http://schemas.microsoft.com/office/drawing/2014/main" id="{0F3ED7DE-F5D9-408E-AAD3-3356B7CC38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9015" y="1137487"/>
              <a:ext cx="3024317" cy="221279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 name="Group 15">
            <a:extLst>
              <a:ext uri="{FF2B5EF4-FFF2-40B4-BE49-F238E27FC236}">
                <a16:creationId xmlns:a16="http://schemas.microsoft.com/office/drawing/2014/main" id="{C81ED101-A9CE-4FF2-B05A-FCC8FF208EE4}"/>
              </a:ext>
            </a:extLst>
          </p:cNvPr>
          <p:cNvGrpSpPr/>
          <p:nvPr/>
        </p:nvGrpSpPr>
        <p:grpSpPr>
          <a:xfrm>
            <a:off x="2676480" y="3886514"/>
            <a:ext cx="5978205" cy="1979459"/>
            <a:chOff x="2676480" y="3049065"/>
            <a:chExt cx="5978205" cy="1979459"/>
          </a:xfrm>
        </p:grpSpPr>
        <p:sp>
          <p:nvSpPr>
            <p:cNvPr id="13" name="TextBox 12">
              <a:extLst>
                <a:ext uri="{FF2B5EF4-FFF2-40B4-BE49-F238E27FC236}">
                  <a16:creationId xmlns:a16="http://schemas.microsoft.com/office/drawing/2014/main" id="{83956D71-E868-4E68-AEF1-392D27EAB391}"/>
                </a:ext>
              </a:extLst>
            </p:cNvPr>
            <p:cNvSpPr txBox="1"/>
            <p:nvPr/>
          </p:nvSpPr>
          <p:spPr>
            <a:xfrm>
              <a:off x="2676480" y="3492653"/>
              <a:ext cx="3286477" cy="553998"/>
            </a:xfrm>
            <a:prstGeom prst="rect">
              <a:avLst/>
            </a:prstGeom>
            <a:noFill/>
          </p:spPr>
          <p:txBody>
            <a:bodyPr wrap="none" rtlCol="0">
              <a:spAutoFit/>
            </a:bodyPr>
            <a:lstStyle/>
            <a:p>
              <a:r>
                <a:rPr lang="en-US" sz="3000" dirty="0">
                  <a:latin typeface="Comic Sans MS" panose="030F0702030302020204" pitchFamily="66" charset="0"/>
                </a:rPr>
                <a:t>The dog is so big!</a:t>
              </a:r>
            </a:p>
          </p:txBody>
        </p:sp>
        <p:pic>
          <p:nvPicPr>
            <p:cNvPr id="14" name="Picture 10" descr=" kitten and  rhodesian ridgeback  ">
              <a:extLst>
                <a:ext uri="{FF2B5EF4-FFF2-40B4-BE49-F238E27FC236}">
                  <a16:creationId xmlns:a16="http://schemas.microsoft.com/office/drawing/2014/main" id="{4B6DEC40-54C3-4C8A-A463-7AD9FEC88E8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86211" y="3049065"/>
              <a:ext cx="2768474" cy="1979459"/>
            </a:xfrm>
            <a:prstGeom prst="rect">
              <a:avLst/>
            </a:prstGeom>
            <a:noFill/>
            <a:extLst>
              <a:ext uri="{909E8E84-426E-40DD-AFC4-6F175D3DCCD1}">
                <a14:hiddenFill xmlns:a14="http://schemas.microsoft.com/office/drawing/2010/main">
                  <a:solidFill>
                    <a:srgbClr val="FFFFFF"/>
                  </a:solidFill>
                </a14:hiddenFill>
              </a:ext>
            </a:extLst>
          </p:spPr>
        </p:pic>
      </p:grpSp>
      <p:pic>
        <p:nvPicPr>
          <p:cNvPr id="3080" name="Picture 8" descr="Blue exclamation point sign 3d illustration on white">
            <a:extLst>
              <a:ext uri="{FF2B5EF4-FFF2-40B4-BE49-F238E27FC236}">
                <a16:creationId xmlns:a16="http://schemas.microsoft.com/office/drawing/2014/main" id="{C16EC557-741C-4585-8FA3-51FC9EBD89D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13250" y="719081"/>
            <a:ext cx="2141413" cy="221279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6A0A6FB0-A859-4FBE-ABCD-AB2C40E63FD7}"/>
              </a:ext>
            </a:extLst>
          </p:cNvPr>
          <p:cNvSpPr txBox="1"/>
          <p:nvPr/>
        </p:nvSpPr>
        <p:spPr>
          <a:xfrm>
            <a:off x="2779187" y="2495067"/>
            <a:ext cx="3344185" cy="553998"/>
          </a:xfrm>
          <a:prstGeom prst="rect">
            <a:avLst/>
          </a:prstGeom>
          <a:noFill/>
        </p:spPr>
        <p:txBody>
          <a:bodyPr wrap="square" rtlCol="0">
            <a:spAutoFit/>
          </a:bodyPr>
          <a:lstStyle/>
          <a:p>
            <a:r>
              <a:rPr lang="en-US" sz="3000" dirty="0">
                <a:latin typeface="Comic Sans MS" panose="030F0702030302020204" pitchFamily="66" charset="0"/>
              </a:rPr>
              <a:t>Exclamation mark</a:t>
            </a:r>
          </a:p>
        </p:txBody>
      </p:sp>
    </p:spTree>
    <p:extLst>
      <p:ext uri="{BB962C8B-B14F-4D97-AF65-F5344CB8AC3E}">
        <p14:creationId xmlns:p14="http://schemas.microsoft.com/office/powerpoint/2010/main" val="1718099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3"/>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11"/>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3076"/>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12"/>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7"/>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8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5" grpId="0"/>
      <p:bldP spid="5" grpId="1"/>
      <p:bldP spid="7" grpId="0"/>
      <p:bldP spid="7" grpId="1"/>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p:txBody>
          <a:bodyPr>
            <a:normAutofit/>
          </a:bodyPr>
          <a:lstStyle/>
          <a:p>
            <a:r>
              <a:rPr lang="en-US" dirty="0">
                <a:latin typeface="Comic Sans MS" panose="030F0702030302020204" pitchFamily="66" charset="0"/>
              </a:rPr>
              <a:t>Tell me about it!</a:t>
            </a:r>
          </a:p>
        </p:txBody>
      </p:sp>
      <p:pic>
        <p:nvPicPr>
          <p:cNvPr id="4098" name="Picture 2" descr="Duck at the pond illustration">
            <a:extLst>
              <a:ext uri="{FF2B5EF4-FFF2-40B4-BE49-F238E27FC236}">
                <a16:creationId xmlns:a16="http://schemas.microsoft.com/office/drawing/2014/main" id="{5794EAF2-985F-4E44-95DE-2DB88904BC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6091" y="1238608"/>
            <a:ext cx="7342094" cy="438078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7DA950D-C4FA-4B20-BC51-7E895AC19F18}"/>
              </a:ext>
            </a:extLst>
          </p:cNvPr>
          <p:cNvSpPr txBox="1"/>
          <p:nvPr/>
        </p:nvSpPr>
        <p:spPr>
          <a:xfrm>
            <a:off x="188259" y="5491480"/>
            <a:ext cx="3246402" cy="553998"/>
          </a:xfrm>
          <a:prstGeom prst="rect">
            <a:avLst/>
          </a:prstGeom>
          <a:noFill/>
        </p:spPr>
        <p:txBody>
          <a:bodyPr wrap="none" rtlCol="0">
            <a:spAutoFit/>
          </a:bodyPr>
          <a:lstStyle/>
          <a:p>
            <a:r>
              <a:rPr lang="en-US" sz="3000" dirty="0">
                <a:latin typeface="Comic Sans MS" panose="030F0702030302020204" pitchFamily="66" charset="0"/>
              </a:rPr>
              <a:t>I see four ducks</a:t>
            </a:r>
            <a:endParaRPr lang="en-US" sz="3000" dirty="0">
              <a:highlight>
                <a:srgbClr val="FFFF00"/>
              </a:highlight>
              <a:latin typeface="Comic Sans MS" panose="030F0702030302020204" pitchFamily="66" charset="0"/>
            </a:endParaRPr>
          </a:p>
        </p:txBody>
      </p:sp>
      <p:sp>
        <p:nvSpPr>
          <p:cNvPr id="6" name="TextBox 5">
            <a:extLst>
              <a:ext uri="{FF2B5EF4-FFF2-40B4-BE49-F238E27FC236}">
                <a16:creationId xmlns:a16="http://schemas.microsoft.com/office/drawing/2014/main" id="{6A1B0B4E-12F2-40A4-80F8-7C97C54318CD}"/>
              </a:ext>
            </a:extLst>
          </p:cNvPr>
          <p:cNvSpPr txBox="1"/>
          <p:nvPr/>
        </p:nvSpPr>
        <p:spPr>
          <a:xfrm>
            <a:off x="3217699" y="5440541"/>
            <a:ext cx="280846" cy="553998"/>
          </a:xfrm>
          <a:prstGeom prst="rect">
            <a:avLst/>
          </a:prstGeom>
          <a:noFill/>
        </p:spPr>
        <p:txBody>
          <a:bodyPr wrap="none" rtlCol="0">
            <a:spAutoFit/>
          </a:bodyPr>
          <a:lstStyle/>
          <a:p>
            <a:r>
              <a:rPr lang="en-US" sz="3000" dirty="0">
                <a:highlight>
                  <a:srgbClr val="FFFF00"/>
                </a:highlight>
                <a:latin typeface="Comic Sans MS" panose="030F0702030302020204" pitchFamily="66" charset="0"/>
              </a:rPr>
              <a:t>.</a:t>
            </a:r>
          </a:p>
        </p:txBody>
      </p:sp>
      <p:sp>
        <p:nvSpPr>
          <p:cNvPr id="8" name="TextBox 7">
            <a:extLst>
              <a:ext uri="{FF2B5EF4-FFF2-40B4-BE49-F238E27FC236}">
                <a16:creationId xmlns:a16="http://schemas.microsoft.com/office/drawing/2014/main" id="{C0E1F7AA-C507-4438-8F22-2BBBE6170FEF}"/>
              </a:ext>
            </a:extLst>
          </p:cNvPr>
          <p:cNvSpPr txBox="1"/>
          <p:nvPr/>
        </p:nvSpPr>
        <p:spPr>
          <a:xfrm>
            <a:off x="3523742" y="5491480"/>
            <a:ext cx="4762842" cy="553998"/>
          </a:xfrm>
          <a:prstGeom prst="rect">
            <a:avLst/>
          </a:prstGeom>
          <a:noFill/>
        </p:spPr>
        <p:txBody>
          <a:bodyPr wrap="none" rtlCol="0">
            <a:spAutoFit/>
          </a:bodyPr>
          <a:lstStyle/>
          <a:p>
            <a:r>
              <a:rPr lang="en-US" sz="3000" dirty="0">
                <a:latin typeface="Comic Sans MS" panose="030F0702030302020204" pitchFamily="66" charset="0"/>
              </a:rPr>
              <a:t>What color are the ducks</a:t>
            </a:r>
          </a:p>
        </p:txBody>
      </p:sp>
      <p:sp>
        <p:nvSpPr>
          <p:cNvPr id="9" name="TextBox 8">
            <a:extLst>
              <a:ext uri="{FF2B5EF4-FFF2-40B4-BE49-F238E27FC236}">
                <a16:creationId xmlns:a16="http://schemas.microsoft.com/office/drawing/2014/main" id="{C35B22A5-1D3A-4A6F-81A3-195C12B0DA8A}"/>
              </a:ext>
            </a:extLst>
          </p:cNvPr>
          <p:cNvSpPr txBox="1"/>
          <p:nvPr/>
        </p:nvSpPr>
        <p:spPr>
          <a:xfrm>
            <a:off x="8118459" y="5462748"/>
            <a:ext cx="386644" cy="553998"/>
          </a:xfrm>
          <a:prstGeom prst="rect">
            <a:avLst/>
          </a:prstGeom>
          <a:noFill/>
        </p:spPr>
        <p:txBody>
          <a:bodyPr wrap="none" rtlCol="0">
            <a:spAutoFit/>
          </a:bodyPr>
          <a:lstStyle/>
          <a:p>
            <a:r>
              <a:rPr lang="en-US" sz="3000" dirty="0">
                <a:highlight>
                  <a:srgbClr val="FFFF00"/>
                </a:highlight>
                <a:latin typeface="Comic Sans MS" panose="030F0702030302020204" pitchFamily="66" charset="0"/>
              </a:rPr>
              <a:t>?</a:t>
            </a:r>
          </a:p>
        </p:txBody>
      </p:sp>
      <p:sp>
        <p:nvSpPr>
          <p:cNvPr id="13" name="TextBox 12">
            <a:extLst>
              <a:ext uri="{FF2B5EF4-FFF2-40B4-BE49-F238E27FC236}">
                <a16:creationId xmlns:a16="http://schemas.microsoft.com/office/drawing/2014/main" id="{59664E25-243D-432C-AF28-9917BD2E10B2}"/>
              </a:ext>
            </a:extLst>
          </p:cNvPr>
          <p:cNvSpPr txBox="1"/>
          <p:nvPr/>
        </p:nvSpPr>
        <p:spPr>
          <a:xfrm>
            <a:off x="1015671" y="6096417"/>
            <a:ext cx="6187912" cy="553998"/>
          </a:xfrm>
          <a:prstGeom prst="rect">
            <a:avLst/>
          </a:prstGeom>
          <a:noFill/>
        </p:spPr>
        <p:txBody>
          <a:bodyPr wrap="none" rtlCol="0">
            <a:spAutoFit/>
          </a:bodyPr>
          <a:lstStyle/>
          <a:p>
            <a:r>
              <a:rPr lang="en-US" sz="3000" dirty="0">
                <a:latin typeface="Comic Sans MS" panose="030F0702030302020204" pitchFamily="66" charset="0"/>
              </a:rPr>
              <a:t>This picture makes me feel happy</a:t>
            </a:r>
          </a:p>
        </p:txBody>
      </p:sp>
      <p:sp>
        <p:nvSpPr>
          <p:cNvPr id="14" name="TextBox 13">
            <a:extLst>
              <a:ext uri="{FF2B5EF4-FFF2-40B4-BE49-F238E27FC236}">
                <a16:creationId xmlns:a16="http://schemas.microsoft.com/office/drawing/2014/main" id="{03545A66-26B0-4205-BA7D-821065A219A7}"/>
              </a:ext>
            </a:extLst>
          </p:cNvPr>
          <p:cNvSpPr txBox="1"/>
          <p:nvPr/>
        </p:nvSpPr>
        <p:spPr>
          <a:xfrm>
            <a:off x="7042313" y="6123311"/>
            <a:ext cx="276038" cy="553998"/>
          </a:xfrm>
          <a:prstGeom prst="rect">
            <a:avLst/>
          </a:prstGeom>
          <a:noFill/>
        </p:spPr>
        <p:txBody>
          <a:bodyPr wrap="none" rtlCol="0">
            <a:spAutoFit/>
          </a:bodyPr>
          <a:lstStyle/>
          <a:p>
            <a:r>
              <a:rPr lang="en-US" sz="3000" dirty="0">
                <a:highlight>
                  <a:srgbClr val="FFFF00"/>
                </a:highlight>
                <a:latin typeface="Comic Sans MS" panose="030F0702030302020204" pitchFamily="66" charset="0"/>
              </a:rPr>
              <a:t>!</a:t>
            </a:r>
          </a:p>
        </p:txBody>
      </p:sp>
    </p:spTree>
    <p:extLst>
      <p:ext uri="{BB962C8B-B14F-4D97-AF65-F5344CB8AC3E}">
        <p14:creationId xmlns:p14="http://schemas.microsoft.com/office/powerpoint/2010/main" val="146056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4"/>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8"/>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8" grpId="0"/>
      <p:bldP spid="8" grpId="1"/>
      <p:bldP spid="9" grpId="0"/>
      <p:bldP spid="9" grpId="1"/>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What mark goes at the end?</a:t>
            </a:r>
            <a:br>
              <a:rPr lang="en-US" dirty="0">
                <a:latin typeface="Comic Sans MS" panose="030F0702030302020204" pitchFamily="66" charset="0"/>
              </a:rPr>
            </a:br>
            <a:endParaRPr lang="en-US" dirty="0">
              <a:latin typeface="Comic Sans MS" panose="030F0702030302020204" pitchFamily="66" charset="0"/>
            </a:endParaRPr>
          </a:p>
        </p:txBody>
      </p:sp>
      <p:sp>
        <p:nvSpPr>
          <p:cNvPr id="15" name="TextBox 14">
            <a:extLst>
              <a:ext uri="{FF2B5EF4-FFF2-40B4-BE49-F238E27FC236}">
                <a16:creationId xmlns:a16="http://schemas.microsoft.com/office/drawing/2014/main" id="{5AA292BE-3D54-4A7E-AEE8-C15C6B494862}"/>
              </a:ext>
            </a:extLst>
          </p:cNvPr>
          <p:cNvSpPr txBox="1"/>
          <p:nvPr/>
        </p:nvSpPr>
        <p:spPr>
          <a:xfrm>
            <a:off x="5570777" y="5622061"/>
            <a:ext cx="2964872" cy="584775"/>
          </a:xfrm>
          <a:prstGeom prst="rect">
            <a:avLst/>
          </a:prstGeom>
          <a:noFill/>
        </p:spPr>
        <p:txBody>
          <a:bodyPr wrap="square" rtlCol="0">
            <a:spAutoFit/>
          </a:bodyPr>
          <a:lstStyle/>
          <a:p>
            <a:endParaRPr lang="en-US" sz="3200" dirty="0">
              <a:latin typeface="Comic Sans MS" panose="030F0702030302020204" pitchFamily="66" charset="0"/>
            </a:endParaRPr>
          </a:p>
        </p:txBody>
      </p:sp>
      <p:sp>
        <p:nvSpPr>
          <p:cNvPr id="9" name="Flowchart: Connector 8">
            <a:extLst>
              <a:ext uri="{FF2B5EF4-FFF2-40B4-BE49-F238E27FC236}">
                <a16:creationId xmlns:a16="http://schemas.microsoft.com/office/drawing/2014/main" id="{7021F6DA-F69F-4F41-9411-BECBF4E4C55E}"/>
              </a:ext>
            </a:extLst>
          </p:cNvPr>
          <p:cNvSpPr/>
          <p:nvPr/>
        </p:nvSpPr>
        <p:spPr>
          <a:xfrm>
            <a:off x="3406768" y="1499973"/>
            <a:ext cx="403412" cy="398051"/>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8" descr="Blue exclamation point sign 3d illustration on white">
            <a:extLst>
              <a:ext uri="{FF2B5EF4-FFF2-40B4-BE49-F238E27FC236}">
                <a16:creationId xmlns:a16="http://schemas.microsoft.com/office/drawing/2014/main" id="{77DD7A0C-86F5-4E12-9ABC-A1F48B8A78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6875" y="993269"/>
            <a:ext cx="1227804" cy="126873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Question mark sign">
            <a:extLst>
              <a:ext uri="{FF2B5EF4-FFF2-40B4-BE49-F238E27FC236}">
                <a16:creationId xmlns:a16="http://schemas.microsoft.com/office/drawing/2014/main" id="{B818D49D-64B2-4AFD-8E47-EA5AB7BE04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8936" y="993269"/>
            <a:ext cx="1106129" cy="1143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46FBE34-98A5-49D1-A28A-4C91E82D829E}"/>
              </a:ext>
            </a:extLst>
          </p:cNvPr>
          <p:cNvSpPr txBox="1"/>
          <p:nvPr/>
        </p:nvSpPr>
        <p:spPr>
          <a:xfrm>
            <a:off x="2890450" y="2339159"/>
            <a:ext cx="3549370" cy="584775"/>
          </a:xfrm>
          <a:prstGeom prst="rect">
            <a:avLst/>
          </a:prstGeom>
          <a:noFill/>
        </p:spPr>
        <p:txBody>
          <a:bodyPr wrap="none" rtlCol="0">
            <a:spAutoFit/>
          </a:bodyPr>
          <a:lstStyle/>
          <a:p>
            <a:r>
              <a:rPr lang="en-US" sz="3200" dirty="0">
                <a:latin typeface="Comic Sans MS" panose="030F0702030302020204" pitchFamily="66" charset="0"/>
              </a:rPr>
              <a:t>What is you name</a:t>
            </a:r>
          </a:p>
        </p:txBody>
      </p:sp>
      <p:grpSp>
        <p:nvGrpSpPr>
          <p:cNvPr id="4" name="Group 3">
            <a:extLst>
              <a:ext uri="{FF2B5EF4-FFF2-40B4-BE49-F238E27FC236}">
                <a16:creationId xmlns:a16="http://schemas.microsoft.com/office/drawing/2014/main" id="{101BCE93-D789-4288-9404-C86E9E144B07}"/>
              </a:ext>
            </a:extLst>
          </p:cNvPr>
          <p:cNvGrpSpPr/>
          <p:nvPr/>
        </p:nvGrpSpPr>
        <p:grpSpPr>
          <a:xfrm>
            <a:off x="3634411" y="2885485"/>
            <a:ext cx="2061448" cy="926718"/>
            <a:chOff x="3651718" y="3191843"/>
            <a:chExt cx="2685361" cy="1268731"/>
          </a:xfrm>
        </p:grpSpPr>
        <p:sp>
          <p:nvSpPr>
            <p:cNvPr id="13" name="Flowchart: Connector 12">
              <a:extLst>
                <a:ext uri="{FF2B5EF4-FFF2-40B4-BE49-F238E27FC236}">
                  <a16:creationId xmlns:a16="http://schemas.microsoft.com/office/drawing/2014/main" id="{CD7593D1-5A1A-44E1-9868-05EA9244F0A3}"/>
                </a:ext>
              </a:extLst>
            </p:cNvPr>
            <p:cNvSpPr/>
            <p:nvPr/>
          </p:nvSpPr>
          <p:spPr>
            <a:xfrm>
              <a:off x="3651718" y="3845127"/>
              <a:ext cx="403412" cy="398051"/>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4" descr="Question mark sign">
              <a:extLst>
                <a:ext uri="{FF2B5EF4-FFF2-40B4-BE49-F238E27FC236}">
                  <a16:creationId xmlns:a16="http://schemas.microsoft.com/office/drawing/2014/main" id="{36B340E4-2EBF-408F-A51D-1B9DB333AC5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1336" y="3273627"/>
              <a:ext cx="1106129" cy="11430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8" descr="Blue exclamation point sign 3d illustration on white">
              <a:extLst>
                <a:ext uri="{FF2B5EF4-FFF2-40B4-BE49-F238E27FC236}">
                  <a16:creationId xmlns:a16="http://schemas.microsoft.com/office/drawing/2014/main" id="{88D460E9-300C-496D-9F20-5CADACCEF5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9275" y="3191843"/>
              <a:ext cx="1227804" cy="1268731"/>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extBox 4">
            <a:extLst>
              <a:ext uri="{FF2B5EF4-FFF2-40B4-BE49-F238E27FC236}">
                <a16:creationId xmlns:a16="http://schemas.microsoft.com/office/drawing/2014/main" id="{229DF867-912B-45C1-A3C9-FA09AD19EFAA}"/>
              </a:ext>
            </a:extLst>
          </p:cNvPr>
          <p:cNvSpPr txBox="1"/>
          <p:nvPr/>
        </p:nvSpPr>
        <p:spPr>
          <a:xfrm>
            <a:off x="6324448" y="2262000"/>
            <a:ext cx="399468" cy="584775"/>
          </a:xfrm>
          <a:prstGeom prst="rect">
            <a:avLst/>
          </a:prstGeom>
          <a:noFill/>
        </p:spPr>
        <p:txBody>
          <a:bodyPr wrap="none" rtlCol="0">
            <a:spAutoFit/>
          </a:bodyPr>
          <a:lstStyle/>
          <a:p>
            <a:r>
              <a:rPr lang="en-US" sz="3200" dirty="0">
                <a:highlight>
                  <a:srgbClr val="FFFF00"/>
                </a:highlight>
                <a:latin typeface="Comic Sans MS" panose="030F0702030302020204" pitchFamily="66" charset="0"/>
              </a:rPr>
              <a:t>?</a:t>
            </a:r>
          </a:p>
        </p:txBody>
      </p:sp>
      <p:pic>
        <p:nvPicPr>
          <p:cNvPr id="5122" name="Picture 2" descr="Cartoons ask names to other people">
            <a:extLst>
              <a:ext uri="{FF2B5EF4-FFF2-40B4-BE49-F238E27FC236}">
                <a16:creationId xmlns:a16="http://schemas.microsoft.com/office/drawing/2014/main" id="{D344EC76-2B49-4303-8ECD-1F651D4112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24501" y="3609212"/>
            <a:ext cx="2128114" cy="219905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6EB8A6B-7527-4640-8A14-C83721ABC882}"/>
              </a:ext>
            </a:extLst>
          </p:cNvPr>
          <p:cNvSpPr txBox="1"/>
          <p:nvPr/>
        </p:nvSpPr>
        <p:spPr>
          <a:xfrm>
            <a:off x="3076398" y="4166128"/>
            <a:ext cx="3177473" cy="584775"/>
          </a:xfrm>
          <a:prstGeom prst="rect">
            <a:avLst/>
          </a:prstGeom>
          <a:noFill/>
        </p:spPr>
        <p:txBody>
          <a:bodyPr wrap="none" rtlCol="0">
            <a:spAutoFit/>
          </a:bodyPr>
          <a:lstStyle/>
          <a:p>
            <a:r>
              <a:rPr lang="en-US" sz="3200" dirty="0">
                <a:latin typeface="Comic Sans MS" panose="030F0702030302020204" pitchFamily="66" charset="0"/>
              </a:rPr>
              <a:t>I am so excited</a:t>
            </a:r>
          </a:p>
        </p:txBody>
      </p:sp>
      <p:sp>
        <p:nvSpPr>
          <p:cNvPr id="7" name="TextBox 6">
            <a:extLst>
              <a:ext uri="{FF2B5EF4-FFF2-40B4-BE49-F238E27FC236}">
                <a16:creationId xmlns:a16="http://schemas.microsoft.com/office/drawing/2014/main" id="{100694C4-ED3D-45FA-A466-D12ACB0A4DC1}"/>
              </a:ext>
            </a:extLst>
          </p:cNvPr>
          <p:cNvSpPr txBox="1"/>
          <p:nvPr/>
        </p:nvSpPr>
        <p:spPr>
          <a:xfrm>
            <a:off x="6112646" y="4082964"/>
            <a:ext cx="282450" cy="584775"/>
          </a:xfrm>
          <a:prstGeom prst="rect">
            <a:avLst/>
          </a:prstGeom>
          <a:noFill/>
        </p:spPr>
        <p:txBody>
          <a:bodyPr wrap="none" rtlCol="0">
            <a:spAutoFit/>
          </a:bodyPr>
          <a:lstStyle/>
          <a:p>
            <a:r>
              <a:rPr lang="en-US" sz="3200" dirty="0">
                <a:highlight>
                  <a:srgbClr val="FFFF00"/>
                </a:highlight>
                <a:latin typeface="Comic Sans MS" panose="030F0702030302020204" pitchFamily="66" charset="0"/>
              </a:rPr>
              <a:t>!</a:t>
            </a:r>
          </a:p>
        </p:txBody>
      </p:sp>
      <p:pic>
        <p:nvPicPr>
          <p:cNvPr id="5124" name="Picture 4" descr="Happy kids jumping and dancing together on the background of amusement park. Seamless children's panorama for your design. Template for advertising brochure or web site. Funny cartoon character.">
            <a:extLst>
              <a:ext uri="{FF2B5EF4-FFF2-40B4-BE49-F238E27FC236}">
                <a16:creationId xmlns:a16="http://schemas.microsoft.com/office/drawing/2014/main" id="{718917B8-4049-4DF6-9F34-564888F49E3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4500" y="5642418"/>
            <a:ext cx="5715000" cy="1333500"/>
          </a:xfrm>
          <a:prstGeom prst="rect">
            <a:avLst/>
          </a:prstGeom>
          <a:noFill/>
          <a:extLst>
            <a:ext uri="{909E8E84-426E-40DD-AFC4-6F175D3DCCD1}">
              <a14:hiddenFill xmlns:a14="http://schemas.microsoft.com/office/drawing/2010/main">
                <a:solidFill>
                  <a:srgbClr val="FFFFFF"/>
                </a:solidFill>
              </a14:hiddenFill>
            </a:ext>
          </a:extLst>
        </p:spPr>
      </p:pic>
      <p:grpSp>
        <p:nvGrpSpPr>
          <p:cNvPr id="24" name="Group 23">
            <a:extLst>
              <a:ext uri="{FF2B5EF4-FFF2-40B4-BE49-F238E27FC236}">
                <a16:creationId xmlns:a16="http://schemas.microsoft.com/office/drawing/2014/main" id="{45D6A629-DE56-434D-82D9-9BD5F6AD3348}"/>
              </a:ext>
            </a:extLst>
          </p:cNvPr>
          <p:cNvGrpSpPr/>
          <p:nvPr/>
        </p:nvGrpSpPr>
        <p:grpSpPr>
          <a:xfrm>
            <a:off x="3722597" y="4816124"/>
            <a:ext cx="2061448" cy="926718"/>
            <a:chOff x="3651718" y="3191843"/>
            <a:chExt cx="2685361" cy="1268731"/>
          </a:xfrm>
        </p:grpSpPr>
        <p:sp>
          <p:nvSpPr>
            <p:cNvPr id="25" name="Flowchart: Connector 24">
              <a:extLst>
                <a:ext uri="{FF2B5EF4-FFF2-40B4-BE49-F238E27FC236}">
                  <a16:creationId xmlns:a16="http://schemas.microsoft.com/office/drawing/2014/main" id="{43D85069-2AE8-43A9-8EF1-ED634978535E}"/>
                </a:ext>
              </a:extLst>
            </p:cNvPr>
            <p:cNvSpPr/>
            <p:nvPr/>
          </p:nvSpPr>
          <p:spPr>
            <a:xfrm>
              <a:off x="3651718" y="3845127"/>
              <a:ext cx="403412" cy="398051"/>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6" name="Picture 4" descr="Question mark sign">
              <a:extLst>
                <a:ext uri="{FF2B5EF4-FFF2-40B4-BE49-F238E27FC236}">
                  <a16:creationId xmlns:a16="http://schemas.microsoft.com/office/drawing/2014/main" id="{D11F2856-2FAC-47E8-B221-54838081A1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1336" y="3273627"/>
              <a:ext cx="1106129" cy="114300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8" descr="Blue exclamation point sign 3d illustration on white">
              <a:extLst>
                <a:ext uri="{FF2B5EF4-FFF2-40B4-BE49-F238E27FC236}">
                  <a16:creationId xmlns:a16="http://schemas.microsoft.com/office/drawing/2014/main" id="{2514E100-E412-42F3-8D0D-EE0F34BD94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9275" y="3191843"/>
              <a:ext cx="1227804" cy="126873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9"/>
                                        </p:tgtEl>
                                        <p:attrNameLst>
                                          <p:attrName>style.visibility</p:attrName>
                                        </p:attrNameLst>
                                      </p:cBhvr>
                                      <p:to>
                                        <p:strVal val="hidden"/>
                                      </p:to>
                                    </p:set>
                                  </p:childTnLst>
                                </p:cTn>
                              </p:par>
                              <p:par>
                                <p:cTn id="19" presetID="1" presetClass="exit" presetSubtype="0" fill="hold" grpId="3" nodeType="withEffect">
                                  <p:stCondLst>
                                    <p:cond delay="0"/>
                                  </p:stCondLst>
                                  <p:childTnLst>
                                    <p:set>
                                      <p:cBhvr>
                                        <p:cTn id="20" dur="1" fill="hold">
                                          <p:stCondLst>
                                            <p:cond delay="0"/>
                                          </p:stCondLst>
                                        </p:cTn>
                                        <p:tgtEl>
                                          <p:spTgt spid="9"/>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11"/>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1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12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3"/>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5"/>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4"/>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5122"/>
                                        </p:tgtEl>
                                        <p:attrNameLst>
                                          <p:attrName>style.visibility</p:attrName>
                                        </p:attrNameLst>
                                      </p:cBhvr>
                                      <p:to>
                                        <p:strVal val="hidden"/>
                                      </p:to>
                                    </p:set>
                                  </p:childTnLst>
                                </p:cTn>
                              </p:par>
                              <p:par>
                                <p:cTn id="47" presetID="1" presetClass="exit" presetSubtype="0" fill="hold" grpId="2" nodeType="withEffect">
                                  <p:stCondLst>
                                    <p:cond delay="0"/>
                                  </p:stCondLst>
                                  <p:childTnLst>
                                    <p:set>
                                      <p:cBhvr>
                                        <p:cTn id="48" dur="1" fill="hold">
                                          <p:stCondLst>
                                            <p:cond delay="0"/>
                                          </p:stCondLst>
                                        </p:cTn>
                                        <p:tgtEl>
                                          <p:spTgt spid="9"/>
                                        </p:tgtEl>
                                        <p:attrNameLst>
                                          <p:attrName>style.visibility</p:attrName>
                                        </p:attrNameLst>
                                      </p:cBhvr>
                                      <p:to>
                                        <p:strVal val="hidden"/>
                                      </p:to>
                                    </p:set>
                                  </p:childTnLst>
                                </p:cTn>
                              </p:par>
                            </p:childTnLst>
                          </p:cTn>
                        </p:par>
                        <p:par>
                          <p:cTn id="49" fill="hold">
                            <p:stCondLst>
                              <p:cond delay="0"/>
                            </p:stCondLst>
                            <p:childTnLst>
                              <p:par>
                                <p:cTn id="50" presetID="1" presetClass="entr" presetSubtype="0" fill="hold" grpId="0" nodeType="afterEffect">
                                  <p:stCondLst>
                                    <p:cond delay="0"/>
                                  </p:stCondLst>
                                  <p:childTnLst>
                                    <p:set>
                                      <p:cBhvr>
                                        <p:cTn id="51" dur="1" fill="hold">
                                          <p:stCondLst>
                                            <p:cond delay="0"/>
                                          </p:stCondLst>
                                        </p:cTn>
                                        <p:tgtEl>
                                          <p:spTgt spid="6"/>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24"/>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7"/>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5124"/>
                                        </p:tgtEl>
                                        <p:attrNameLst>
                                          <p:attrName>style.visibility</p:attrName>
                                        </p:attrNameLst>
                                      </p:cBhvr>
                                      <p:to>
                                        <p:strVal val="visible"/>
                                      </p:to>
                                    </p:set>
                                  </p:childTnLst>
                                </p:cTn>
                              </p:par>
                              <p:par>
                                <p:cTn id="62" presetID="1" presetClass="exit" presetSubtype="0" fill="hold" nodeType="withEffect">
                                  <p:stCondLst>
                                    <p:cond delay="0"/>
                                  </p:stCondLst>
                                  <p:childTnLst>
                                    <p:set>
                                      <p:cBhvr>
                                        <p:cTn id="63" dur="1" fill="hold">
                                          <p:stCondLst>
                                            <p:cond delay="0"/>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9" grpId="2" animBg="1"/>
      <p:bldP spid="9" grpId="3" animBg="1"/>
      <p:bldP spid="3" grpId="0"/>
      <p:bldP spid="3" grpId="1"/>
      <p:bldP spid="5" grpId="0"/>
      <p:bldP spid="5" grpId="1"/>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Sight Word Activity </a:t>
            </a:r>
            <a:br>
              <a:rPr lang="en-US" dirty="0">
                <a:latin typeface="Comic Sans MS" panose="030F0702030302020204" pitchFamily="66" charset="0"/>
              </a:rPr>
            </a:br>
            <a:endParaRPr lang="en-US" dirty="0">
              <a:latin typeface="Comic Sans MS" panose="030F0702030302020204" pitchFamily="66" charset="0"/>
            </a:endParaRPr>
          </a:p>
        </p:txBody>
      </p:sp>
      <p:sp>
        <p:nvSpPr>
          <p:cNvPr id="3" name="TextBox 2">
            <a:extLst>
              <a:ext uri="{FF2B5EF4-FFF2-40B4-BE49-F238E27FC236}">
                <a16:creationId xmlns:a16="http://schemas.microsoft.com/office/drawing/2014/main" id="{17F70496-11FD-446F-AA52-37F408430C81}"/>
              </a:ext>
            </a:extLst>
          </p:cNvPr>
          <p:cNvSpPr txBox="1"/>
          <p:nvPr/>
        </p:nvSpPr>
        <p:spPr>
          <a:xfrm>
            <a:off x="3849687" y="1330270"/>
            <a:ext cx="1444626" cy="769441"/>
          </a:xfrm>
          <a:prstGeom prst="rect">
            <a:avLst/>
          </a:prstGeom>
          <a:noFill/>
        </p:spPr>
        <p:txBody>
          <a:bodyPr wrap="none" rtlCol="0">
            <a:spAutoFit/>
          </a:bodyPr>
          <a:lstStyle/>
          <a:p>
            <a:r>
              <a:rPr lang="en-US" sz="4400" dirty="0">
                <a:latin typeface="Comic Sans MS" panose="030F0702030302020204" pitchFamily="66" charset="0"/>
              </a:rPr>
              <a:t>jump</a:t>
            </a:r>
          </a:p>
        </p:txBody>
      </p:sp>
      <p:sp>
        <p:nvSpPr>
          <p:cNvPr id="5" name="TextBox 4">
            <a:extLst>
              <a:ext uri="{FF2B5EF4-FFF2-40B4-BE49-F238E27FC236}">
                <a16:creationId xmlns:a16="http://schemas.microsoft.com/office/drawing/2014/main" id="{DD109DF6-B24A-42C5-8B66-F6F2D19AF38A}"/>
              </a:ext>
            </a:extLst>
          </p:cNvPr>
          <p:cNvSpPr txBox="1"/>
          <p:nvPr/>
        </p:nvSpPr>
        <p:spPr>
          <a:xfrm>
            <a:off x="3849687" y="2763139"/>
            <a:ext cx="1888976" cy="769441"/>
          </a:xfrm>
          <a:prstGeom prst="rect">
            <a:avLst/>
          </a:prstGeom>
          <a:noFill/>
        </p:spPr>
        <p:txBody>
          <a:bodyPr wrap="square" rtlCol="0">
            <a:spAutoFit/>
          </a:bodyPr>
          <a:lstStyle/>
          <a:p>
            <a:r>
              <a:rPr lang="en-US" sz="4400" dirty="0">
                <a:latin typeface="Comic Sans MS" panose="030F0702030302020204" pitchFamily="66" charset="0"/>
              </a:rPr>
              <a:t>little</a:t>
            </a:r>
          </a:p>
        </p:txBody>
      </p:sp>
      <p:sp>
        <p:nvSpPr>
          <p:cNvPr id="10" name="TextBox 9">
            <a:extLst>
              <a:ext uri="{FF2B5EF4-FFF2-40B4-BE49-F238E27FC236}">
                <a16:creationId xmlns:a16="http://schemas.microsoft.com/office/drawing/2014/main" id="{A8FD2262-F020-4108-B882-E5DF4D7FC97F}"/>
              </a:ext>
            </a:extLst>
          </p:cNvPr>
          <p:cNvSpPr txBox="1"/>
          <p:nvPr/>
        </p:nvSpPr>
        <p:spPr>
          <a:xfrm>
            <a:off x="3849687" y="4055377"/>
            <a:ext cx="4572000" cy="769441"/>
          </a:xfrm>
          <a:prstGeom prst="rect">
            <a:avLst/>
          </a:prstGeom>
          <a:noFill/>
        </p:spPr>
        <p:txBody>
          <a:bodyPr wrap="square">
            <a:spAutoFit/>
          </a:bodyPr>
          <a:lstStyle/>
          <a:p>
            <a:r>
              <a:rPr lang="en-US" sz="4400" dirty="0">
                <a:latin typeface="Comic Sans MS" panose="030F0702030302020204" pitchFamily="66" charset="0"/>
              </a:rPr>
              <a:t>look</a:t>
            </a:r>
          </a:p>
        </p:txBody>
      </p:sp>
    </p:spTree>
    <p:extLst>
      <p:ext uri="{BB962C8B-B14F-4D97-AF65-F5344CB8AC3E}">
        <p14:creationId xmlns:p14="http://schemas.microsoft.com/office/powerpoint/2010/main" val="938372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5"/>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5" grpId="0"/>
      <p:bldP spid="5" grpId="1"/>
      <p:bldP spid="10" grpId="0"/>
      <p:bldP spid="10"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Let’s read!</a:t>
            </a:r>
            <a:br>
              <a:rPr lang="en-US" dirty="0">
                <a:latin typeface="Comic Sans MS" panose="030F0702030302020204" pitchFamily="66" charset="0"/>
              </a:rPr>
            </a:br>
            <a:endParaRPr lang="en-US" dirty="0">
              <a:latin typeface="Comic Sans MS" panose="030F0702030302020204" pitchFamily="66" charset="0"/>
            </a:endParaRPr>
          </a:p>
        </p:txBody>
      </p:sp>
      <p:sp>
        <p:nvSpPr>
          <p:cNvPr id="13" name="TextBox 12">
            <a:extLst>
              <a:ext uri="{FF2B5EF4-FFF2-40B4-BE49-F238E27FC236}">
                <a16:creationId xmlns:a16="http://schemas.microsoft.com/office/drawing/2014/main" id="{8BFA5623-30D7-4C7F-BE46-21D7F4EA1EE0}"/>
              </a:ext>
            </a:extLst>
          </p:cNvPr>
          <p:cNvSpPr txBox="1"/>
          <p:nvPr/>
        </p:nvSpPr>
        <p:spPr>
          <a:xfrm>
            <a:off x="5706975" y="5751510"/>
            <a:ext cx="242374" cy="369332"/>
          </a:xfrm>
          <a:prstGeom prst="rect">
            <a:avLst/>
          </a:prstGeom>
          <a:noFill/>
        </p:spPr>
        <p:txBody>
          <a:bodyPr wrap="none" rtlCol="0">
            <a:spAutoFit/>
          </a:bodyPr>
          <a:lstStyle/>
          <a:p>
            <a:r>
              <a:rPr lang="en-US" dirty="0">
                <a:latin typeface="Comic Sans MS" panose="030F0702030302020204" pitchFamily="66" charset="0"/>
              </a:rPr>
              <a:t>.</a:t>
            </a:r>
          </a:p>
        </p:txBody>
      </p:sp>
      <p:sp>
        <p:nvSpPr>
          <p:cNvPr id="6" name="TextBox 5">
            <a:extLst>
              <a:ext uri="{FF2B5EF4-FFF2-40B4-BE49-F238E27FC236}">
                <a16:creationId xmlns:a16="http://schemas.microsoft.com/office/drawing/2014/main" id="{664D6389-53CA-42D9-8F93-DB18538A2E5E}"/>
              </a:ext>
            </a:extLst>
          </p:cNvPr>
          <p:cNvSpPr txBox="1"/>
          <p:nvPr/>
        </p:nvSpPr>
        <p:spPr>
          <a:xfrm>
            <a:off x="1155039" y="2713364"/>
            <a:ext cx="6833922" cy="707886"/>
          </a:xfrm>
          <a:prstGeom prst="rect">
            <a:avLst/>
          </a:prstGeom>
          <a:noFill/>
        </p:spPr>
        <p:txBody>
          <a:bodyPr wrap="none" rtlCol="0">
            <a:spAutoFit/>
          </a:bodyPr>
          <a:lstStyle/>
          <a:p>
            <a:r>
              <a:rPr lang="en-US" sz="4000" dirty="0">
                <a:latin typeface="Comic Sans MS" panose="030F0702030302020204" pitchFamily="66" charset="0"/>
              </a:rPr>
              <a:t>The </a:t>
            </a:r>
            <a:r>
              <a:rPr lang="en-US" sz="4000" u="sng" dirty="0">
                <a:latin typeface="Comic Sans MS" panose="030F0702030302020204" pitchFamily="66" charset="0"/>
              </a:rPr>
              <a:t>little</a:t>
            </a:r>
            <a:r>
              <a:rPr lang="en-US" sz="4000" dirty="0">
                <a:latin typeface="Comic Sans MS" panose="030F0702030302020204" pitchFamily="66" charset="0"/>
              </a:rPr>
              <a:t>              can </a:t>
            </a:r>
            <a:r>
              <a:rPr lang="en-US" sz="4000" u="sng" dirty="0">
                <a:latin typeface="Comic Sans MS" panose="030F0702030302020204" pitchFamily="66" charset="0"/>
              </a:rPr>
              <a:t>jump</a:t>
            </a:r>
            <a:r>
              <a:rPr lang="en-US" sz="4000" dirty="0">
                <a:latin typeface="Comic Sans MS" panose="030F0702030302020204" pitchFamily="66" charset="0"/>
              </a:rPr>
              <a:t>.</a:t>
            </a:r>
          </a:p>
        </p:txBody>
      </p:sp>
      <p:pic>
        <p:nvPicPr>
          <p:cNvPr id="6146" name="Picture 2" descr="Little funny frog is sitting. Isolated on white background. In cartoon style. Vector illustration.">
            <a:extLst>
              <a:ext uri="{FF2B5EF4-FFF2-40B4-BE49-F238E27FC236}">
                <a16:creationId xmlns:a16="http://schemas.microsoft.com/office/drawing/2014/main" id="{8A91A05B-A3D7-4FEB-B7C6-7EC7A66A26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5771" y="1725261"/>
            <a:ext cx="1912457" cy="197620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512F5D2-FEF3-4023-987F-F2F1DC4CDEA1}"/>
              </a:ext>
            </a:extLst>
          </p:cNvPr>
          <p:cNvSpPr txBox="1"/>
          <p:nvPr/>
        </p:nvSpPr>
        <p:spPr>
          <a:xfrm>
            <a:off x="3945866" y="3421250"/>
            <a:ext cx="1252266" cy="553998"/>
          </a:xfrm>
          <a:prstGeom prst="rect">
            <a:avLst/>
          </a:prstGeom>
          <a:noFill/>
        </p:spPr>
        <p:txBody>
          <a:bodyPr wrap="none" rtlCol="0">
            <a:spAutoFit/>
          </a:bodyPr>
          <a:lstStyle/>
          <a:p>
            <a:r>
              <a:rPr lang="en-US" sz="3000" dirty="0">
                <a:latin typeface="Comic Sans MS" panose="030F0702030302020204" pitchFamily="66" charset="0"/>
              </a:rPr>
              <a:t>(frog)</a:t>
            </a:r>
          </a:p>
        </p:txBody>
      </p:sp>
    </p:spTree>
    <p:extLst>
      <p:ext uri="{BB962C8B-B14F-4D97-AF65-F5344CB8AC3E}">
        <p14:creationId xmlns:p14="http://schemas.microsoft.com/office/powerpoint/2010/main" val="1983981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2095638" y="555365"/>
            <a:ext cx="4952723" cy="685465"/>
          </a:xfrm>
        </p:spPr>
        <p:txBody>
          <a:bodyPr>
            <a:normAutofit fontScale="90000"/>
          </a:bodyPr>
          <a:lstStyle/>
          <a:p>
            <a:r>
              <a:rPr lang="en-US" u="sng" dirty="0">
                <a:latin typeface="Comic Sans MS" panose="030F0702030302020204" pitchFamily="66" charset="0"/>
              </a:rPr>
              <a:t>Jump!</a:t>
            </a:r>
            <a:br>
              <a:rPr lang="en-US" dirty="0">
                <a:latin typeface="Comic Sans MS" panose="030F0702030302020204" pitchFamily="66" charset="0"/>
              </a:rPr>
            </a:br>
            <a:endParaRPr lang="en-US" dirty="0">
              <a:latin typeface="Comic Sans MS" panose="030F0702030302020204" pitchFamily="66" charset="0"/>
            </a:endParaRPr>
          </a:p>
        </p:txBody>
      </p:sp>
      <p:pic>
        <p:nvPicPr>
          <p:cNvPr id="7170" name="Picture 2" descr="Natural pond outdoor scene">
            <a:extLst>
              <a:ext uri="{FF2B5EF4-FFF2-40B4-BE49-F238E27FC236}">
                <a16:creationId xmlns:a16="http://schemas.microsoft.com/office/drawing/2014/main" id="{B39CAFC3-F0EA-415C-9D06-21B7599DEF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1923" y="2019281"/>
            <a:ext cx="4175312" cy="221987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C439DA8B-8256-4E21-998D-974E149A9CCA}"/>
              </a:ext>
            </a:extLst>
          </p:cNvPr>
          <p:cNvPicPr>
            <a:picLocks noChangeAspect="1"/>
          </p:cNvPicPr>
          <p:nvPr/>
        </p:nvPicPr>
        <p:blipFill>
          <a:blip r:embed="rId4"/>
          <a:stretch>
            <a:fillRect/>
          </a:stretch>
        </p:blipFill>
        <p:spPr>
          <a:xfrm>
            <a:off x="284189" y="1554710"/>
            <a:ext cx="3622898" cy="3748579"/>
          </a:xfrm>
          <a:prstGeom prst="rect">
            <a:avLst/>
          </a:prstGeom>
        </p:spPr>
      </p:pic>
      <p:sp>
        <p:nvSpPr>
          <p:cNvPr id="7" name="TextBox 6">
            <a:extLst>
              <a:ext uri="{FF2B5EF4-FFF2-40B4-BE49-F238E27FC236}">
                <a16:creationId xmlns:a16="http://schemas.microsoft.com/office/drawing/2014/main" id="{75AFB469-C2EB-4F90-A07D-685DE4FEF615}"/>
              </a:ext>
            </a:extLst>
          </p:cNvPr>
          <p:cNvSpPr txBox="1"/>
          <p:nvPr/>
        </p:nvSpPr>
        <p:spPr>
          <a:xfrm>
            <a:off x="1433810" y="3592824"/>
            <a:ext cx="1323656" cy="646331"/>
          </a:xfrm>
          <a:prstGeom prst="rect">
            <a:avLst/>
          </a:prstGeom>
          <a:noFill/>
        </p:spPr>
        <p:txBody>
          <a:bodyPr wrap="square" rtlCol="0">
            <a:spAutoFit/>
          </a:bodyPr>
          <a:lstStyle/>
          <a:p>
            <a:pPr algn="ctr" defTabSz="457200"/>
            <a:r>
              <a:rPr lang="en-US" dirty="0">
                <a:solidFill>
                  <a:prstClr val="black"/>
                </a:solidFill>
                <a:latin typeface="Comic Sans MS" panose="030F0702030302020204" pitchFamily="66" charset="0"/>
              </a:rPr>
              <a:t>text connection</a:t>
            </a:r>
          </a:p>
        </p:txBody>
      </p:sp>
      <p:sp>
        <p:nvSpPr>
          <p:cNvPr id="9" name="TextBox 8">
            <a:extLst>
              <a:ext uri="{FF2B5EF4-FFF2-40B4-BE49-F238E27FC236}">
                <a16:creationId xmlns:a16="http://schemas.microsoft.com/office/drawing/2014/main" id="{7DF1EBFD-9BB8-41D3-9559-8079DB067014}"/>
              </a:ext>
            </a:extLst>
          </p:cNvPr>
          <p:cNvSpPr txBox="1"/>
          <p:nvPr/>
        </p:nvSpPr>
        <p:spPr>
          <a:xfrm rot="3244298">
            <a:off x="545400" y="2866931"/>
            <a:ext cx="1069145" cy="369332"/>
          </a:xfrm>
          <a:prstGeom prst="rect">
            <a:avLst/>
          </a:prstGeom>
          <a:noFill/>
        </p:spPr>
        <p:txBody>
          <a:bodyPr wrap="square" rtlCol="0">
            <a:spAutoFit/>
          </a:bodyPr>
          <a:lstStyle/>
          <a:p>
            <a:pPr defTabSz="457200"/>
            <a:r>
              <a:rPr lang="en-US" dirty="0">
                <a:solidFill>
                  <a:prstClr val="black"/>
                </a:solidFill>
                <a:latin typeface="Comic Sans MS" panose="030F0702030302020204" pitchFamily="66" charset="0"/>
              </a:rPr>
              <a:t>solution</a:t>
            </a:r>
          </a:p>
        </p:txBody>
      </p:sp>
      <p:sp>
        <p:nvSpPr>
          <p:cNvPr id="12" name="TextBox 11">
            <a:extLst>
              <a:ext uri="{FF2B5EF4-FFF2-40B4-BE49-F238E27FC236}">
                <a16:creationId xmlns:a16="http://schemas.microsoft.com/office/drawing/2014/main" id="{DE8F7E36-4AEC-418C-BF78-50A19D9D3779}"/>
              </a:ext>
            </a:extLst>
          </p:cNvPr>
          <p:cNvSpPr txBox="1"/>
          <p:nvPr/>
        </p:nvSpPr>
        <p:spPr>
          <a:xfrm rot="4283126">
            <a:off x="-190362" y="4292084"/>
            <a:ext cx="4572000" cy="369332"/>
          </a:xfrm>
          <a:prstGeom prst="rect">
            <a:avLst/>
          </a:prstGeom>
          <a:noFill/>
        </p:spPr>
        <p:txBody>
          <a:bodyPr wrap="square">
            <a:spAutoFit/>
          </a:bodyPr>
          <a:lstStyle/>
          <a:p>
            <a:r>
              <a:rPr lang="en-US" dirty="0">
                <a:solidFill>
                  <a:prstClr val="black"/>
                </a:solidFill>
                <a:latin typeface="Comic Sans MS" panose="030F0702030302020204" pitchFamily="66" charset="0"/>
              </a:rPr>
              <a:t>events</a:t>
            </a:r>
            <a:endParaRPr lang="en-US" dirty="0"/>
          </a:p>
        </p:txBody>
      </p:sp>
      <p:sp>
        <p:nvSpPr>
          <p:cNvPr id="14" name="TextBox 13">
            <a:extLst>
              <a:ext uri="{FF2B5EF4-FFF2-40B4-BE49-F238E27FC236}">
                <a16:creationId xmlns:a16="http://schemas.microsoft.com/office/drawing/2014/main" id="{8B1781FF-B86A-49BB-B50B-D799BC6FD257}"/>
              </a:ext>
            </a:extLst>
          </p:cNvPr>
          <p:cNvSpPr txBox="1"/>
          <p:nvPr/>
        </p:nvSpPr>
        <p:spPr>
          <a:xfrm rot="5400000">
            <a:off x="-190362" y="4292084"/>
            <a:ext cx="4572000" cy="369332"/>
          </a:xfrm>
          <a:prstGeom prst="rect">
            <a:avLst/>
          </a:prstGeom>
          <a:noFill/>
        </p:spPr>
        <p:txBody>
          <a:bodyPr wrap="square">
            <a:spAutoFit/>
          </a:bodyPr>
          <a:lstStyle/>
          <a:p>
            <a:r>
              <a:rPr lang="en-US" dirty="0">
                <a:solidFill>
                  <a:prstClr val="black"/>
                </a:solidFill>
                <a:latin typeface="Comic Sans MS" panose="030F0702030302020204" pitchFamily="66" charset="0"/>
              </a:rPr>
              <a:t>problem</a:t>
            </a:r>
            <a:endParaRPr lang="en-US" dirty="0"/>
          </a:p>
        </p:txBody>
      </p:sp>
      <p:sp>
        <p:nvSpPr>
          <p:cNvPr id="16" name="TextBox 15">
            <a:extLst>
              <a:ext uri="{FF2B5EF4-FFF2-40B4-BE49-F238E27FC236}">
                <a16:creationId xmlns:a16="http://schemas.microsoft.com/office/drawing/2014/main" id="{17F58D6F-A318-4A71-B73B-9241CC9AEFCD}"/>
              </a:ext>
            </a:extLst>
          </p:cNvPr>
          <p:cNvSpPr txBox="1"/>
          <p:nvPr/>
        </p:nvSpPr>
        <p:spPr>
          <a:xfrm rot="7242954">
            <a:off x="-545551" y="4118957"/>
            <a:ext cx="4572000" cy="369332"/>
          </a:xfrm>
          <a:prstGeom prst="rect">
            <a:avLst/>
          </a:prstGeom>
          <a:noFill/>
        </p:spPr>
        <p:txBody>
          <a:bodyPr wrap="square">
            <a:spAutoFit/>
          </a:bodyPr>
          <a:lstStyle/>
          <a:p>
            <a:r>
              <a:rPr lang="en-US" dirty="0">
                <a:solidFill>
                  <a:prstClr val="black"/>
                </a:solidFill>
                <a:latin typeface="Comic Sans MS" panose="030F0702030302020204" pitchFamily="66" charset="0"/>
              </a:rPr>
              <a:t>characters</a:t>
            </a:r>
            <a:endParaRPr lang="en-US" dirty="0"/>
          </a:p>
        </p:txBody>
      </p:sp>
      <p:sp>
        <p:nvSpPr>
          <p:cNvPr id="17" name="TextBox 16">
            <a:extLst>
              <a:ext uri="{FF2B5EF4-FFF2-40B4-BE49-F238E27FC236}">
                <a16:creationId xmlns:a16="http://schemas.microsoft.com/office/drawing/2014/main" id="{49498590-5CED-4C70-AB45-351B5BE9A738}"/>
              </a:ext>
            </a:extLst>
          </p:cNvPr>
          <p:cNvSpPr txBox="1"/>
          <p:nvPr/>
        </p:nvSpPr>
        <p:spPr>
          <a:xfrm rot="20706214" flipH="1">
            <a:off x="2654384" y="3579881"/>
            <a:ext cx="1116882" cy="369332"/>
          </a:xfrm>
          <a:prstGeom prst="rect">
            <a:avLst/>
          </a:prstGeom>
          <a:noFill/>
        </p:spPr>
        <p:txBody>
          <a:bodyPr wrap="square" rtlCol="0">
            <a:spAutoFit/>
          </a:bodyPr>
          <a:lstStyle/>
          <a:p>
            <a:pPr defTabSz="457200"/>
            <a:r>
              <a:rPr lang="en-US" dirty="0">
                <a:solidFill>
                  <a:prstClr val="black"/>
                </a:solidFill>
                <a:latin typeface="Comic Sans MS" panose="030F0702030302020204" pitchFamily="66" charset="0"/>
              </a:rPr>
              <a:t>setting</a:t>
            </a:r>
          </a:p>
        </p:txBody>
      </p:sp>
    </p:spTree>
    <p:extLst>
      <p:ext uri="{BB962C8B-B14F-4D97-AF65-F5344CB8AC3E}">
        <p14:creationId xmlns:p14="http://schemas.microsoft.com/office/powerpoint/2010/main" val="306188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15513</TotalTime>
  <Words>2407</Words>
  <Application>Microsoft Office PowerPoint</Application>
  <PresentationFormat>On-screen Show (4:3)</PresentationFormat>
  <Paragraphs>210</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Comic Sans MS</vt:lpstr>
      <vt:lpstr>Roboto</vt:lpstr>
      <vt:lpstr>Office Theme</vt:lpstr>
      <vt:lpstr>Letter of the Week</vt:lpstr>
      <vt:lpstr>Ff </vt:lpstr>
      <vt:lpstr>PowerPoint Presentation</vt:lpstr>
      <vt:lpstr>Punctuation Marks </vt:lpstr>
      <vt:lpstr>Tell me about it!</vt:lpstr>
      <vt:lpstr>What mark goes at the end? </vt:lpstr>
      <vt:lpstr>Sight Word Activity  </vt:lpstr>
      <vt:lpstr>Let’s read! </vt:lpstr>
      <vt:lpstr>Jump!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Tabatha Kilgore</cp:lastModifiedBy>
  <cp:revision>330</cp:revision>
  <cp:lastPrinted>2021-07-01T21:34:50Z</cp:lastPrinted>
  <dcterms:created xsi:type="dcterms:W3CDTF">2012-04-20T18:25:02Z</dcterms:created>
  <dcterms:modified xsi:type="dcterms:W3CDTF">2021-10-09T18:36:45Z</dcterms:modified>
</cp:coreProperties>
</file>