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3"/>
  </p:notesMasterIdLst>
  <p:handoutMasterIdLst>
    <p:handoutMasterId r:id="rId14"/>
  </p:handoutMasterIdLst>
  <p:sldIdLst>
    <p:sldId id="344" r:id="rId3"/>
    <p:sldId id="353" r:id="rId4"/>
    <p:sldId id="354" r:id="rId5"/>
    <p:sldId id="355" r:id="rId6"/>
    <p:sldId id="370" r:id="rId7"/>
    <p:sldId id="356" r:id="rId8"/>
    <p:sldId id="363" r:id="rId9"/>
    <p:sldId id="366" r:id="rId10"/>
    <p:sldId id="371" r:id="rId11"/>
    <p:sldId id="352" r:id="rId12"/>
  </p:sldIdLst>
  <p:sldSz cx="9144000" cy="6858000" type="screen4x3"/>
  <p:notesSz cx="7086600" cy="93726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FF"/>
    <a:srgbClr val="D60093"/>
    <a:srgbClr val="F0F0F0"/>
    <a:srgbClr val="3B7ABE"/>
    <a:srgbClr val="283B80"/>
    <a:srgbClr val="182C6F"/>
    <a:srgbClr val="FCFCFC"/>
    <a:srgbClr val="000064"/>
    <a:srgbClr val="FF9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3" autoAdjust="0"/>
    <p:restoredTop sz="57625" autoAdjust="0"/>
  </p:normalViewPr>
  <p:slideViewPr>
    <p:cSldViewPr snapToGrid="0" snapToObjects="1">
      <p:cViewPr varScale="1">
        <p:scale>
          <a:sx n="38" d="100"/>
          <a:sy n="38" d="100"/>
        </p:scale>
        <p:origin x="80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7792D3-AFB1-44B0-9C43-945E39EBE1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66A4-2748-4AA0-9B8A-E605C01746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70258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F4C8E318-0E6C-4A6A-9F50-7F591F269AD5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EEC7DC-54A8-468C-93D8-8960CAA872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A64555-ECA8-4C39-BB80-99CB12A2FE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14100" y="8902344"/>
            <a:ext cx="3070860" cy="470257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52A62F81-9558-48E8-B17B-B08921E762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8178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0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/>
          <a:lstStyle>
            <a:lvl1pPr algn="r">
              <a:defRPr sz="1200"/>
            </a:lvl1pPr>
          </a:lstStyle>
          <a:p>
            <a:fld id="{37A8D203-957B-4E0D-BFEF-AC11BFDF7A2F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46" tIns="47023" rIns="94046" bIns="470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0" y="4451985"/>
            <a:ext cx="5669280" cy="4217670"/>
          </a:xfrm>
          <a:prstGeom prst="rect">
            <a:avLst/>
          </a:prstGeom>
        </p:spPr>
        <p:txBody>
          <a:bodyPr vert="horz" lIns="94046" tIns="47023" rIns="94046" bIns="470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902343"/>
            <a:ext cx="3070860" cy="468630"/>
          </a:xfrm>
          <a:prstGeom prst="rect">
            <a:avLst/>
          </a:prstGeom>
        </p:spPr>
        <p:txBody>
          <a:bodyPr vert="horz" lIns="94046" tIns="47023" rIns="94046" bIns="47023" rtlCol="0" anchor="b"/>
          <a:lstStyle>
            <a:lvl1pPr algn="r">
              <a:defRPr sz="1200"/>
            </a:lvl1pPr>
          </a:lstStyle>
          <a:p>
            <a:fld id="{1813B794-5A4F-4F47-9EB8-2D6C2FE8DF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6669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Tell the student that we are going to review our skills from this week.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We are going to talk about words with blends, past and present tense verbs, vocabulary and our story titled, 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Inventions that Changed the World.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 clicks to bring up the next slide.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384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the student for his/her effort.  Ask the student if he/she has any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536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 will introduce the slide by telling the student that we are going to work on words with blends.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Remind the student that when we blend letters together, they make a new sound.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letters scr-.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sound does scr-make?”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to make the /scr/ sound or assist him/her in making that sound: scr…like in scrap.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letters spl- and remove the letters scr-.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sound does spl-make?”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to make the /spl/ sound or assist him/her in making that sound: spl…like in splash.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letters spr- and remove the letters spl-.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sound does spr- make?”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to make the /spr/ sound or assist him/her in making that sound: spr…like in spring.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“Let’s take a look at some words that have these blends in them.”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go to the next slide.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29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Visual Element: </a:t>
            </a: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images of string – ID: 1185940804; stretch – ID: 1372367633; screw – ID: 1920395159 and sprout – ID: 794592031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 will introduce the slide by telling the student that we are going to continue to work with blends.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first word: 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str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ing.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does this word say?”  Allow the student to read the word aloud.  If he/she is having a difficult time, help him/her sound the word out.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a picture of string.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word: 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str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etch (and remove the previous picture and word.)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does this word say?”  Allow the student to read the word aloud.  If he/she is having a difficult time, help him/her sound the word out.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a picture of the boy stretching.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word: 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scr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ew (and remove the previous picture and word.)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does this word say?”  Allow the student to read the word aloud.  If he/she is having a difficult time, help him/her sound the word out.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a picture of the screw.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word: 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spr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out (and remove the previous picture and word.)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does this word say?”  Allow the student to read the word aloud.  If he/she is having a difficult time, help him/her sound the word out.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a picture of a sprout.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student’s effort and click to go to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93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Visual Element: 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Kid Thinking – stock image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Tell the student that today we will look at verbs.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following definition: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“Present tense verbs talk about things that are happening now or happening as a regular event.”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some examples of present tense verbs: eat, walk, hop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definition and take the previous information off the screen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“Past tense verbs talk about things that happened before the present time or things that happened in the past.”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some examples of past tense verbs: walked, asked, worked.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“Let’s look at some past and present tense verbs!”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go to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17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Tell the student that you are going to show him/her a verb.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first verb: blinked.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“Is blinked past or present tense?” (Past.)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past.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the present tense for blinked?” (Blink.)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blink.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verb: bake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“Is this past or present?” (Present.)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present.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the past tense for bake?” (Baked.)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baked.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next verb: behaved.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“Is this past or present?” (Past.)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past.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the present tense for behaved?” (Behave.)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behave.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the last verb: collect.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“Is this past or present?” (Present.)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present.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the past tense for collect?” (Collected.)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collected.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the student’s effort and click to move to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71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 Notes: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“Let’s 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review some of our vocabulary words.”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the first word to the screen.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this word?” (Process.)</a:t>
            </a:r>
            <a:b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three definitions.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the definition for process?”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the opportunity to tell you which definition means process.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remove the incorrect definitions.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the next word to the screen.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this word?” (Intelligent.)</a:t>
            </a:r>
            <a:b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two definitions.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the definition for intelligent?”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the opportunity to tell you which definition means intelligent.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remove the incorrect definition.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the next word to the screen.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this word?” (Clever.)</a:t>
            </a:r>
            <a:b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two definitions.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the definition for clever?”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the opportunity to tell you which definition means clever.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remove the incorrect definition.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Vocabulary:</a:t>
            </a:r>
            <a:endParaRPr lang="en-US" sz="18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process </a:t>
            </a: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to take care of according to a routine.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intelligent</a:t>
            </a: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having a sharp mind.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clever</a:t>
            </a: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quick in learning.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Before clicking to the next slide, applaud the student’s effort.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go to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62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Let’s review the rest of our vocabulary words.”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the first word to the screen.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this word?” (Method.)</a:t>
            </a:r>
            <a:b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two definitions.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the definition for method?”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the opportunity to tell you which definition means method.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remove the incorrect definition.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the next word to the screen.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this word?” (Suitable.)</a:t>
            </a:r>
            <a:b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two definitions.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the definition for suitable?”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the opportunity to tell you which definition means suitable.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remove the incorrect definition.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the next word to the screen.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this word?” (Rely.)</a:t>
            </a:r>
            <a:b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show two definitions.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the definition for rely?”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the opportunity to tell you which definition means rely.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remove the incorrect definition.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Vocabulary:</a:t>
            </a:r>
            <a:endParaRPr lang="en-US" sz="18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method </a:t>
            </a: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a way, plan or procedure for doing something.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suitable</a:t>
            </a: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adapted to a use or purpose.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rely</a:t>
            </a: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to be dependent.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Before clicking to the next slide, applaud the student’s effort.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go to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216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Teacher: “Let’s practice using some of our vocabulary words by filling in the correct word for each sentence.”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first sentence: You did well on the test.  You are very __________ (process or </a:t>
            </a: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intelligent.)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to tell you that the correct word is intelligent.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circle the word intelligent.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next sentence: I can always _____ on my mom! (</a:t>
            </a: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rely 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or clever.)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to tell you that the correct word is rely.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circle the word rely and place it in the sentence.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up the last sentence: This ______ really works! (suitable or </a:t>
            </a: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method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student to tell you that the correct word is method.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circle the word method and place it in the sentence.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Vocabulary: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process </a:t>
            </a: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to take care of according to a routine.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intelligent</a:t>
            </a: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having a sharp mind.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clever</a:t>
            </a: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quick in learning.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method </a:t>
            </a: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a way, plan or procedure for doing something.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suitable</a:t>
            </a: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adapted to a use or purpose.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rely</a:t>
            </a: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to be dependent.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the student’s effort and then click to move to the next slide.</a:t>
            </a:r>
            <a:r>
              <a:rPr lang="en-US" dirty="0">
                <a:effectLst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963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Notes to Teacher: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Remind the student that we read a story called, </a:t>
            </a:r>
            <a:r>
              <a:rPr lang="en-US" sz="1800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Inventions that Changed the World.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Click to bring the image of the light bulb and the main idea/details graphic organizer.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Ask: “What is the main idea?  What was this story mostly about?”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Allow the children to tell you that this story is about different inventions that made lives easier or helped people solve problems.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Teacher: “We are going to look at some inventions from our story.”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Steam Engine.  Ask: “How did the steam engine make life easier?”  (Possible answers - steam engines powered factories, allowed goods to be made faster and powered transportation to allow people to travel faster and further.)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Penicillin.  Ask: “What did the invention of penicillin do for people?” (Possible answers – Penicillin helped treat infections and helped people to live longer lives.)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Automobile.  Ask: “How did the invention of the automobile impact people’s lives?” (Possible answers – Cars allowed people to travel further.  Many new job opportunities were created – Example: road construction and tire factories)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Click to show an empty detail box with a question mark inside.  Ask: “What other inventions can you think of that made life easier for people or helped people solve problems?” (Possible answers – computer, internet, light bulb, etc.)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Applaud the student’s effort and click to move to the next slide.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3B794-5A4F-4F47-9EB8-2D6C2FE8DF1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721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61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2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45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CACD-83EB-45BA-9710-4462EA85FBC1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01C9D-C73C-4478-A191-AF94F2EC7B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822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138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15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3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00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45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0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8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C3037-0BF7-5C43-B4C6-7CEA18ED8560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150E7B-3477-0145-B66C-8BC65CD89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5/2012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 descr="sign_pic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957" y="6126163"/>
            <a:ext cx="469245" cy="59531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364853" y="6413698"/>
            <a:ext cx="20894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HOST: MOLLY ENOCKSON </a:t>
            </a:r>
          </a:p>
        </p:txBody>
      </p:sp>
    </p:spTree>
    <p:extLst>
      <p:ext uri="{BB962C8B-B14F-4D97-AF65-F5344CB8AC3E}">
        <p14:creationId xmlns:p14="http://schemas.microsoft.com/office/powerpoint/2010/main" val="154026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182C6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7ABE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B7ABE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7ABE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B7ABE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B7ABE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CCACD-83EB-45BA-9710-4462EA85FBC1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01C9D-C73C-4478-A191-AF94F2EC7B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67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13B7-8E9E-42BB-8F4D-0CCE26455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14425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Comic Sans MS" panose="030F0902030302020204" pitchFamily="66" charset="0"/>
              </a:rPr>
              <a:t>Inventions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E6F1BB-9357-48FB-BA91-B5E317061BE0}"/>
              </a:ext>
            </a:extLst>
          </p:cNvPr>
          <p:cNvSpPr txBox="1"/>
          <p:nvPr/>
        </p:nvSpPr>
        <p:spPr>
          <a:xfrm>
            <a:off x="2965632" y="3118947"/>
            <a:ext cx="3212739" cy="752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Let’s Review</a:t>
            </a:r>
            <a:r>
              <a:rPr lang="en-US" sz="32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8551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D13B7-8E9E-42BB-8F4D-0CCE264550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Comic Sans MS" panose="030F0902030302020204" pitchFamily="66" charset="0"/>
              </a:rPr>
              <a:t>Q &amp; 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E881EE-D65D-48D7-8CA4-D12A907544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717781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0EBAF-D38D-4815-90F0-E7D43AD69E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29903" y="500475"/>
            <a:ext cx="5652509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Reviewing Our Skills!</a:t>
            </a:r>
          </a:p>
        </p:txBody>
      </p:sp>
      <p:pic>
        <p:nvPicPr>
          <p:cNvPr id="12" name="Picture 11" descr="Young school girl writing on notepad">
            <a:extLst>
              <a:ext uri="{FF2B5EF4-FFF2-40B4-BE49-F238E27FC236}">
                <a16:creationId xmlns:a16="http://schemas.microsoft.com/office/drawing/2014/main" id="{86F8A763-1DA4-4026-8C6A-97662E9B6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21" y="1117516"/>
            <a:ext cx="1618432" cy="54142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2A1628-FA22-4AB5-9FBE-60F11A1B7EE1}"/>
              </a:ext>
            </a:extLst>
          </p:cNvPr>
          <p:cNvSpPr txBox="1"/>
          <p:nvPr/>
        </p:nvSpPr>
        <p:spPr>
          <a:xfrm>
            <a:off x="3986639" y="1799410"/>
            <a:ext cx="2149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omic Sans MS" panose="030F0702030302020204" pitchFamily="66" charset="0"/>
              </a:rPr>
              <a:t>scr-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EFA1EF-DD2A-429A-9FD6-F9FE30B44961}"/>
              </a:ext>
            </a:extLst>
          </p:cNvPr>
          <p:cNvSpPr txBox="1"/>
          <p:nvPr/>
        </p:nvSpPr>
        <p:spPr>
          <a:xfrm>
            <a:off x="4034594" y="3027265"/>
            <a:ext cx="15023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Comic Sans MS" panose="030F0702030302020204" pitchFamily="66" charset="0"/>
              </a:rPr>
              <a:t>spl-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4B3A54-24A3-4ED7-B240-DA76AB533D98}"/>
              </a:ext>
            </a:extLst>
          </p:cNvPr>
          <p:cNvSpPr txBox="1"/>
          <p:nvPr/>
        </p:nvSpPr>
        <p:spPr>
          <a:xfrm>
            <a:off x="4034594" y="4255120"/>
            <a:ext cx="16626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Comic Sans MS" panose="030F0702030302020204" pitchFamily="66" charset="0"/>
              </a:rPr>
              <a:t>spr-</a:t>
            </a:r>
          </a:p>
        </p:txBody>
      </p:sp>
    </p:spTree>
    <p:extLst>
      <p:ext uri="{BB962C8B-B14F-4D97-AF65-F5344CB8AC3E}">
        <p14:creationId xmlns:p14="http://schemas.microsoft.com/office/powerpoint/2010/main" val="270851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/>
      <p:bldP spid="16" grpId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ood screw icon">
            <a:extLst>
              <a:ext uri="{FF2B5EF4-FFF2-40B4-BE49-F238E27FC236}">
                <a16:creationId xmlns:a16="http://schemas.microsoft.com/office/drawing/2014/main" id="{2D9CDEF2-52AD-4F66-9053-915D91D5F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3934" y="806634"/>
            <a:ext cx="2947034" cy="294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9AD9E2-FB49-4A78-848B-DBA8D602CE8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96322" y="343578"/>
            <a:ext cx="4247640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Let’s Practice!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6" name="Picture 2" descr="Two hands with red strings attached. ">
            <a:extLst>
              <a:ext uri="{FF2B5EF4-FFF2-40B4-BE49-F238E27FC236}">
                <a16:creationId xmlns:a16="http://schemas.microsoft.com/office/drawing/2014/main" id="{582B066B-B8B3-4BB3-BB90-758600134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570363" y="4236662"/>
            <a:ext cx="4881210" cy="219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oy stretch his hand to measure height on door">
            <a:extLst>
              <a:ext uri="{FF2B5EF4-FFF2-40B4-BE49-F238E27FC236}">
                <a16:creationId xmlns:a16="http://schemas.microsoft.com/office/drawing/2014/main" id="{1CFA70F3-6C47-4000-B53D-C55D3E189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394489" y="2913473"/>
            <a:ext cx="2522896" cy="387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een sprout growing out from soil ">
            <a:extLst>
              <a:ext uri="{FF2B5EF4-FFF2-40B4-BE49-F238E27FC236}">
                <a16:creationId xmlns:a16="http://schemas.microsoft.com/office/drawing/2014/main" id="{B6617770-38A8-48D7-A058-6E4043759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694183" y="1464835"/>
            <a:ext cx="3503971" cy="233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002EC3-FB85-48A8-BAD9-6D9B88194209}"/>
              </a:ext>
            </a:extLst>
          </p:cNvPr>
          <p:cNvSpPr txBox="1"/>
          <p:nvPr/>
        </p:nvSpPr>
        <p:spPr>
          <a:xfrm>
            <a:off x="570363" y="3884549"/>
            <a:ext cx="1609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latin typeface="Comic Sans MS" panose="030F0702030302020204" pitchFamily="66" charset="0"/>
              </a:rPr>
              <a:t>str</a:t>
            </a:r>
            <a:r>
              <a:rPr lang="en-US" sz="4000" dirty="0">
                <a:latin typeface="Comic Sans MS" panose="030F0702030302020204" pitchFamily="66" charset="0"/>
              </a:rPr>
              <a:t>ing</a:t>
            </a:r>
            <a:endParaRPr lang="en-US" sz="4000" u="sng" dirty="0"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06D831-9A62-490D-A650-5CBD3737365D}"/>
              </a:ext>
            </a:extLst>
          </p:cNvPr>
          <p:cNvSpPr txBox="1"/>
          <p:nvPr/>
        </p:nvSpPr>
        <p:spPr>
          <a:xfrm>
            <a:off x="6911708" y="1926209"/>
            <a:ext cx="2005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latin typeface="Comic Sans MS" panose="030F0702030302020204" pitchFamily="66" charset="0"/>
              </a:rPr>
              <a:t>str</a:t>
            </a:r>
            <a:r>
              <a:rPr lang="en-US" sz="4000" dirty="0">
                <a:latin typeface="Comic Sans MS" panose="030F0702030302020204" pitchFamily="66" charset="0"/>
              </a:rPr>
              <a:t>etch</a:t>
            </a:r>
            <a:endParaRPr lang="en-US" sz="4000" u="sng" dirty="0"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7DF060-4E7E-42B8-9B7C-6FD5C87697DD}"/>
              </a:ext>
            </a:extLst>
          </p:cNvPr>
          <p:cNvSpPr txBox="1"/>
          <p:nvPr/>
        </p:nvSpPr>
        <p:spPr>
          <a:xfrm>
            <a:off x="604027" y="26374"/>
            <a:ext cx="1576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latin typeface="Comic Sans MS" panose="030F0702030302020204" pitchFamily="66" charset="0"/>
              </a:rPr>
              <a:t>scr</a:t>
            </a:r>
            <a:r>
              <a:rPr lang="en-US" sz="4000" dirty="0">
                <a:latin typeface="Comic Sans MS" panose="030F0702030302020204" pitchFamily="66" charset="0"/>
              </a:rPr>
              <a:t>ew</a:t>
            </a:r>
            <a:endParaRPr lang="en-US" sz="4000" u="sng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C5DF65-F13A-4490-AAA0-9CC86E05DDBE}"/>
              </a:ext>
            </a:extLst>
          </p:cNvPr>
          <p:cNvSpPr txBox="1"/>
          <p:nvPr/>
        </p:nvSpPr>
        <p:spPr>
          <a:xfrm>
            <a:off x="3908050" y="943910"/>
            <a:ext cx="1733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latin typeface="Comic Sans MS" panose="030F0702030302020204" pitchFamily="66" charset="0"/>
              </a:rPr>
              <a:t>spr</a:t>
            </a:r>
            <a:r>
              <a:rPr lang="en-US" sz="4000" dirty="0">
                <a:latin typeface="Comic Sans MS" panose="030F0702030302020204" pitchFamily="66" charset="0"/>
              </a:rPr>
              <a:t>out</a:t>
            </a:r>
            <a:endParaRPr lang="en-US" sz="4000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7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09FF-7560-472A-AB31-8D82242831F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64750" y="283266"/>
            <a:ext cx="1814499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Verbs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7" name="Picture 6" descr="Young girl hand on chin">
            <a:extLst>
              <a:ext uri="{FF2B5EF4-FFF2-40B4-BE49-F238E27FC236}">
                <a16:creationId xmlns:a16="http://schemas.microsoft.com/office/drawing/2014/main" id="{5E742989-8D1C-4FE3-9308-D1C092E86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123" y="1305648"/>
            <a:ext cx="1134271" cy="49635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B41C80-589D-4CCA-BBA2-BA2D1AD7D72A}"/>
              </a:ext>
            </a:extLst>
          </p:cNvPr>
          <p:cNvSpPr txBox="1"/>
          <p:nvPr/>
        </p:nvSpPr>
        <p:spPr>
          <a:xfrm>
            <a:off x="601579" y="1305648"/>
            <a:ext cx="7061544" cy="2880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Present tense verbs talk about things that are happening now or happening as a regular event.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00AAD3-9087-40E3-A80F-7B2996EBE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9119" y="1058617"/>
            <a:ext cx="7316517" cy="3374914"/>
          </a:xfrm>
          <a:prstGeom prst="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DB688B-ABDF-4D15-B676-3E031D968483}"/>
              </a:ext>
            </a:extLst>
          </p:cNvPr>
          <p:cNvSpPr txBox="1"/>
          <p:nvPr/>
        </p:nvSpPr>
        <p:spPr>
          <a:xfrm>
            <a:off x="2458281" y="5085160"/>
            <a:ext cx="4227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eat     walk    hop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7E5C0-CC19-41B6-B95D-BD447554E2EB}"/>
              </a:ext>
            </a:extLst>
          </p:cNvPr>
          <p:cNvSpPr txBox="1"/>
          <p:nvPr/>
        </p:nvSpPr>
        <p:spPr>
          <a:xfrm>
            <a:off x="601579" y="1468801"/>
            <a:ext cx="73165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Past tense verbs talk about things that happened before the present time or things that happened in the past.</a:t>
            </a:r>
            <a:endParaRPr lang="en-US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5D2F7D-603C-4141-B95C-02FBE0E0E974}"/>
              </a:ext>
            </a:extLst>
          </p:cNvPr>
          <p:cNvSpPr txBox="1"/>
          <p:nvPr/>
        </p:nvSpPr>
        <p:spPr>
          <a:xfrm>
            <a:off x="1507700" y="5461538"/>
            <a:ext cx="6128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walked    asked    worked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5CD78F-696A-4B8A-ACF9-E197F15E301E}"/>
              </a:ext>
            </a:extLst>
          </p:cNvPr>
          <p:cNvSpPr txBox="1"/>
          <p:nvPr/>
        </p:nvSpPr>
        <p:spPr>
          <a:xfrm>
            <a:off x="3346328" y="4422411"/>
            <a:ext cx="2451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99"/>
                </a:solidFill>
                <a:latin typeface="Comic Sans MS" panose="030F0702030302020204" pitchFamily="66" charset="0"/>
              </a:rPr>
              <a:t>Examples</a:t>
            </a:r>
            <a:endParaRPr lang="en-US" sz="4000" b="1" dirty="0">
              <a:solidFill>
                <a:srgbClr val="00339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AD2378-4F81-49C3-9675-C13744917145}"/>
              </a:ext>
            </a:extLst>
          </p:cNvPr>
          <p:cNvSpPr txBox="1"/>
          <p:nvPr/>
        </p:nvSpPr>
        <p:spPr>
          <a:xfrm>
            <a:off x="3319506" y="4938072"/>
            <a:ext cx="2451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99"/>
                </a:solidFill>
                <a:latin typeface="Comic Sans MS" panose="030F0702030302020204" pitchFamily="66" charset="0"/>
              </a:rPr>
              <a:t>Examples</a:t>
            </a:r>
            <a:endParaRPr lang="en-US" sz="40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15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5" grpId="0" animBg="1"/>
      <p:bldP spid="14" grpId="0"/>
      <p:bldP spid="14" grpId="1"/>
      <p:bldP spid="17" grpId="0"/>
      <p:bldP spid="18" grpId="0"/>
      <p:bldP spid="3" grpId="0"/>
      <p:bldP spid="3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5B315-2C98-40CA-8DEA-1EF24CC4C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7090"/>
            <a:ext cx="7886700" cy="1325563"/>
          </a:xfrm>
        </p:spPr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Identifying Verbs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2851EF-AD2D-4B3E-A992-19E3E4BCB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22093" y="1244661"/>
            <a:ext cx="4499811" cy="4721097"/>
            <a:chOff x="2322093" y="1771777"/>
            <a:chExt cx="4499811" cy="472109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705D7E-DBB9-42DC-80DA-D2F6E4E9CB23}"/>
                </a:ext>
              </a:extLst>
            </p:cNvPr>
            <p:cNvSpPr/>
            <p:nvPr/>
          </p:nvSpPr>
          <p:spPr>
            <a:xfrm>
              <a:off x="2322093" y="1771777"/>
              <a:ext cx="4499811" cy="1325563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2039A8C-5DE4-4A7A-946F-07C15100BD5C}"/>
                </a:ext>
              </a:extLst>
            </p:cNvPr>
            <p:cNvCxnSpPr/>
            <p:nvPr/>
          </p:nvCxnSpPr>
          <p:spPr>
            <a:xfrm>
              <a:off x="4572000" y="3224463"/>
              <a:ext cx="0" cy="46923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E03D8F-1AB5-40BE-962A-800779260B7C}"/>
                </a:ext>
              </a:extLst>
            </p:cNvPr>
            <p:cNvSpPr txBox="1"/>
            <p:nvPr/>
          </p:nvSpPr>
          <p:spPr>
            <a:xfrm>
              <a:off x="3152275" y="3897188"/>
              <a:ext cx="2839450" cy="818147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2A264C8-9B75-4029-9293-68C070B7414D}"/>
                </a:ext>
              </a:extLst>
            </p:cNvPr>
            <p:cNvSpPr/>
            <p:nvPr/>
          </p:nvSpPr>
          <p:spPr>
            <a:xfrm>
              <a:off x="3152274" y="5510463"/>
              <a:ext cx="2839450" cy="982411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408A9E7-009B-444C-996A-CBA5281EF137}"/>
                </a:ext>
              </a:extLst>
            </p:cNvPr>
            <p:cNvCxnSpPr>
              <a:cxnSpLocks/>
            </p:cNvCxnSpPr>
            <p:nvPr/>
          </p:nvCxnSpPr>
          <p:spPr>
            <a:xfrm>
              <a:off x="4571999" y="4830431"/>
              <a:ext cx="0" cy="50741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BC316E6-2FEE-4FFE-8A5E-BB9AD5BE1C59}"/>
              </a:ext>
            </a:extLst>
          </p:cNvPr>
          <p:cNvSpPr txBox="1"/>
          <p:nvPr/>
        </p:nvSpPr>
        <p:spPr>
          <a:xfrm>
            <a:off x="3620455" y="1589537"/>
            <a:ext cx="1903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blinked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2B5352-587E-46D8-A635-CCAF67BCE972}"/>
              </a:ext>
            </a:extLst>
          </p:cNvPr>
          <p:cNvSpPr txBox="1"/>
          <p:nvPr/>
        </p:nvSpPr>
        <p:spPr>
          <a:xfrm>
            <a:off x="3911399" y="3406423"/>
            <a:ext cx="121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past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494E04-5D69-4E00-9043-2BF2A029433B}"/>
              </a:ext>
            </a:extLst>
          </p:cNvPr>
          <p:cNvSpPr txBox="1"/>
          <p:nvPr/>
        </p:nvSpPr>
        <p:spPr>
          <a:xfrm>
            <a:off x="3857698" y="5120609"/>
            <a:ext cx="1321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blink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5E43DE-2916-4883-8AFC-7B5ED14B9645}"/>
              </a:ext>
            </a:extLst>
          </p:cNvPr>
          <p:cNvSpPr txBox="1"/>
          <p:nvPr/>
        </p:nvSpPr>
        <p:spPr>
          <a:xfrm>
            <a:off x="3815219" y="1548276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bake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721481-A986-4A0D-87AF-65A8A5241CE8}"/>
              </a:ext>
            </a:extLst>
          </p:cNvPr>
          <p:cNvSpPr txBox="1"/>
          <p:nvPr/>
        </p:nvSpPr>
        <p:spPr>
          <a:xfrm>
            <a:off x="3557940" y="3405194"/>
            <a:ext cx="2028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present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A43877-A630-4C63-97F5-CC211A723969}"/>
              </a:ext>
            </a:extLst>
          </p:cNvPr>
          <p:cNvSpPr txBox="1"/>
          <p:nvPr/>
        </p:nvSpPr>
        <p:spPr>
          <a:xfrm>
            <a:off x="3766330" y="5120609"/>
            <a:ext cx="1611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baked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DF8016-4FA9-4735-9D32-0C91033E7763}"/>
              </a:ext>
            </a:extLst>
          </p:cNvPr>
          <p:cNvSpPr txBox="1"/>
          <p:nvPr/>
        </p:nvSpPr>
        <p:spPr>
          <a:xfrm>
            <a:off x="3557940" y="1617957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behaved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5E4D24-365D-4CA1-90DA-78C1CD746F6F}"/>
              </a:ext>
            </a:extLst>
          </p:cNvPr>
          <p:cNvSpPr txBox="1"/>
          <p:nvPr/>
        </p:nvSpPr>
        <p:spPr>
          <a:xfrm>
            <a:off x="4031627" y="3448815"/>
            <a:ext cx="121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past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3C4D93-3279-45AD-9622-D62FD31EC363}"/>
              </a:ext>
            </a:extLst>
          </p:cNvPr>
          <p:cNvSpPr txBox="1"/>
          <p:nvPr/>
        </p:nvSpPr>
        <p:spPr>
          <a:xfrm>
            <a:off x="3726254" y="5140605"/>
            <a:ext cx="1859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behave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B1FC366-5AB2-4FAA-AB74-1A4114F60AE6}"/>
              </a:ext>
            </a:extLst>
          </p:cNvPr>
          <p:cNvSpPr txBox="1"/>
          <p:nvPr/>
        </p:nvSpPr>
        <p:spPr>
          <a:xfrm>
            <a:off x="3836861" y="1547047"/>
            <a:ext cx="1784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collect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5B52F2-F8DC-459D-8A91-285FDEE688EC}"/>
              </a:ext>
            </a:extLst>
          </p:cNvPr>
          <p:cNvSpPr txBox="1"/>
          <p:nvPr/>
        </p:nvSpPr>
        <p:spPr>
          <a:xfrm>
            <a:off x="3642096" y="3419061"/>
            <a:ext cx="2028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present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74A5E2-5A66-42D0-AA22-05244B191A6B}"/>
              </a:ext>
            </a:extLst>
          </p:cNvPr>
          <p:cNvSpPr txBox="1"/>
          <p:nvPr/>
        </p:nvSpPr>
        <p:spPr>
          <a:xfrm>
            <a:off x="3388823" y="5100122"/>
            <a:ext cx="2366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collected</a:t>
            </a:r>
          </a:p>
        </p:txBody>
      </p:sp>
      <p:pic>
        <p:nvPicPr>
          <p:cNvPr id="23" name="Picture 22" descr="Young school girl hands on chin">
            <a:extLst>
              <a:ext uri="{FF2B5EF4-FFF2-40B4-BE49-F238E27FC236}">
                <a16:creationId xmlns:a16="http://schemas.microsoft.com/office/drawing/2014/main" id="{A5A4D0FD-4951-4CEF-8B2F-46558BF7A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96" y="1051599"/>
            <a:ext cx="1631978" cy="541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6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28" grpId="0" build="allAtOnce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724B9-EA20-4862-AB48-32F2B794FC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20316" y="199794"/>
            <a:ext cx="9264316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Inventions that Changed the World– Vocabulary 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8ABF52-1330-4680-8BD1-7DA0DB1B4E8C}"/>
              </a:ext>
            </a:extLst>
          </p:cNvPr>
          <p:cNvSpPr txBox="1"/>
          <p:nvPr/>
        </p:nvSpPr>
        <p:spPr>
          <a:xfrm>
            <a:off x="181861" y="5631208"/>
            <a:ext cx="8659961" cy="657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4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-quick in learning</a:t>
            </a:r>
            <a:endParaRPr lang="en-US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35075-FF57-4DD9-9E00-F47C1D6B9F56}"/>
              </a:ext>
            </a:extLst>
          </p:cNvPr>
          <p:cNvSpPr txBox="1"/>
          <p:nvPr/>
        </p:nvSpPr>
        <p:spPr>
          <a:xfrm>
            <a:off x="2310755" y="4463947"/>
            <a:ext cx="4402172" cy="657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4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-having a sharp mind.</a:t>
            </a:r>
            <a:endParaRPr lang="en-US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32DCF8-6199-4663-81E0-D612E348A5B9}"/>
              </a:ext>
            </a:extLst>
          </p:cNvPr>
          <p:cNvSpPr txBox="1"/>
          <p:nvPr/>
        </p:nvSpPr>
        <p:spPr>
          <a:xfrm>
            <a:off x="349610" y="3258365"/>
            <a:ext cx="8444780" cy="657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4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-to take care of according to a routine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176B74-7A2B-4AD6-B93C-02826578E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66569" y="1834192"/>
            <a:ext cx="3946358" cy="914400"/>
          </a:xfrm>
          <a:prstGeom prst="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6FE122-2E68-4075-B0FC-8D7AB33F5B4C}"/>
              </a:ext>
            </a:extLst>
          </p:cNvPr>
          <p:cNvSpPr txBox="1"/>
          <p:nvPr/>
        </p:nvSpPr>
        <p:spPr>
          <a:xfrm>
            <a:off x="3730497" y="1935806"/>
            <a:ext cx="2018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A89F5A-C1E9-496C-AF88-C7294DBCB71E}"/>
              </a:ext>
            </a:extLst>
          </p:cNvPr>
          <p:cNvSpPr txBox="1"/>
          <p:nvPr/>
        </p:nvSpPr>
        <p:spPr>
          <a:xfrm>
            <a:off x="3433941" y="2010468"/>
            <a:ext cx="2611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intelligent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AA1CA4-BCE7-4175-97B0-5067D089E6D2}"/>
              </a:ext>
            </a:extLst>
          </p:cNvPr>
          <p:cNvSpPr txBox="1"/>
          <p:nvPr/>
        </p:nvSpPr>
        <p:spPr>
          <a:xfrm>
            <a:off x="3748697" y="2024237"/>
            <a:ext cx="16466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clever</a:t>
            </a:r>
          </a:p>
        </p:txBody>
      </p:sp>
    </p:spTree>
    <p:extLst>
      <p:ext uri="{BB962C8B-B14F-4D97-AF65-F5344CB8AC3E}">
        <p14:creationId xmlns:p14="http://schemas.microsoft.com/office/powerpoint/2010/main" val="200370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8" grpId="3"/>
      <p:bldP spid="8" grpId="4"/>
      <p:bldP spid="9" grpId="0"/>
      <p:bldP spid="9" grpId="1"/>
      <p:bldP spid="9" grpId="2"/>
      <p:bldP spid="9" grpId="3"/>
      <p:bldP spid="20" grpId="0"/>
      <p:bldP spid="20" grpId="1"/>
      <p:bldP spid="20" grpId="2"/>
      <p:bldP spid="20" grpId="3"/>
      <p:bldP spid="12" grpId="0" animBg="1"/>
      <p:bldP spid="5" grpId="0"/>
      <p:bldP spid="5" grpId="1"/>
      <p:bldP spid="6" grpId="0"/>
      <p:bldP spid="6" grpId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724B9-EA20-4862-AB48-32F2B794FC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94752" y="241214"/>
            <a:ext cx="7154524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Vocabulary Review Take Two!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F8EDB-53CC-49AC-B253-18F25BDC9904}"/>
              </a:ext>
            </a:extLst>
          </p:cNvPr>
          <p:cNvSpPr txBox="1"/>
          <p:nvPr/>
        </p:nvSpPr>
        <p:spPr>
          <a:xfrm>
            <a:off x="3493017" y="2139662"/>
            <a:ext cx="21579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omic Sans MS" panose="030F0702030302020204" pitchFamily="66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DE0D2-D2E4-461C-BBE9-7E39E0975854}"/>
              </a:ext>
            </a:extLst>
          </p:cNvPr>
          <p:cNvSpPr txBox="1"/>
          <p:nvPr/>
        </p:nvSpPr>
        <p:spPr>
          <a:xfrm>
            <a:off x="1404304" y="4492871"/>
            <a:ext cx="6478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-adapted to a use or purpose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4AE00-54F1-4E42-ACD6-06FDE142D8A8}"/>
              </a:ext>
            </a:extLst>
          </p:cNvPr>
          <p:cNvSpPr txBox="1"/>
          <p:nvPr/>
        </p:nvSpPr>
        <p:spPr>
          <a:xfrm>
            <a:off x="2626594" y="3605179"/>
            <a:ext cx="3890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-to be dependent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D1EE5-94ED-43D3-9A9A-0A7A14C64BAE}"/>
              </a:ext>
            </a:extLst>
          </p:cNvPr>
          <p:cNvSpPr txBox="1"/>
          <p:nvPr/>
        </p:nvSpPr>
        <p:spPr>
          <a:xfrm>
            <a:off x="1404304" y="5442118"/>
            <a:ext cx="64203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-a way, plan or procedure for</a:t>
            </a:r>
          </a:p>
          <a:p>
            <a:pPr algn="ctr"/>
            <a:r>
              <a:rPr lang="en-US" sz="3600" dirty="0">
                <a:latin typeface="Comic Sans MS" panose="030F0702030302020204" pitchFamily="66" charset="0"/>
              </a:rPr>
              <a:t>doing something.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FFA58-CE8E-4B4D-B14F-AAE9BF59C9C3}"/>
              </a:ext>
            </a:extLst>
          </p:cNvPr>
          <p:cNvSpPr txBox="1"/>
          <p:nvPr/>
        </p:nvSpPr>
        <p:spPr>
          <a:xfrm>
            <a:off x="4024411" y="2199333"/>
            <a:ext cx="12378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omic Sans MS" panose="030F0702030302020204" pitchFamily="66" charset="0"/>
              </a:rPr>
              <a:t>rely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9F2E1-A06D-4811-A4CB-C1E775E43B59}"/>
              </a:ext>
            </a:extLst>
          </p:cNvPr>
          <p:cNvSpPr txBox="1"/>
          <p:nvPr/>
        </p:nvSpPr>
        <p:spPr>
          <a:xfrm>
            <a:off x="3355159" y="2175874"/>
            <a:ext cx="22958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omic Sans MS" panose="030F0702030302020204" pitchFamily="66" charset="0"/>
              </a:rPr>
              <a:t>suitable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00B474-C2C2-4EF0-8A51-F1A5DEBFC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57899" y="1849704"/>
            <a:ext cx="4228200" cy="1323439"/>
          </a:xfrm>
          <a:prstGeom prst="rect">
            <a:avLst/>
          </a:prstGeom>
          <a:noFill/>
          <a:ln w="76200">
            <a:solidFill>
              <a:srgbClr val="00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1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6" grpId="2"/>
      <p:bldP spid="6" grpId="3"/>
      <p:bldP spid="7" grpId="0"/>
      <p:bldP spid="7" grpId="1"/>
      <p:bldP spid="7" grpId="2"/>
      <p:bldP spid="7" grpId="3"/>
      <p:bldP spid="7" grpId="4"/>
      <p:bldP spid="11" grpId="0"/>
      <p:bldP spid="11" grpId="1"/>
      <p:bldP spid="11" grpId="2"/>
      <p:bldP spid="11" grpId="3"/>
      <p:bldP spid="12" grpId="0"/>
      <p:bldP spid="15" grpId="0"/>
      <p:bldP spid="15" grpId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23D3F-B3CB-4DE8-983C-F1257092BBF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flipH="1">
            <a:off x="0" y="290717"/>
            <a:ext cx="8636000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Vocabulary Adventure Continues!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142BBB-D168-4DD2-A923-1DCA72E9D9E6}"/>
              </a:ext>
            </a:extLst>
          </p:cNvPr>
          <p:cNvSpPr txBox="1"/>
          <p:nvPr/>
        </p:nvSpPr>
        <p:spPr>
          <a:xfrm>
            <a:off x="999547" y="1660322"/>
            <a:ext cx="71449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You did well on the test.  You</a:t>
            </a:r>
          </a:p>
          <a:p>
            <a:r>
              <a:rPr lang="en-US" sz="4000" dirty="0">
                <a:latin typeface="Comic Sans MS" panose="030F0702030302020204" pitchFamily="66" charset="0"/>
              </a:rPr>
              <a:t>are very ___________.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E58415-A044-44D1-8726-460E51E1C32D}"/>
              </a:ext>
            </a:extLst>
          </p:cNvPr>
          <p:cNvSpPr txBox="1"/>
          <p:nvPr/>
        </p:nvSpPr>
        <p:spPr>
          <a:xfrm>
            <a:off x="2141611" y="3383870"/>
            <a:ext cx="5368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process      intelligent</a:t>
            </a:r>
          </a:p>
        </p:txBody>
      </p:sp>
      <p:sp>
        <p:nvSpPr>
          <p:cNvPr id="13" name="Oval 12" descr="Oval around the correct vocabulary word">
            <a:extLst>
              <a:ext uri="{FF2B5EF4-FFF2-40B4-BE49-F238E27FC236}">
                <a16:creationId xmlns:a16="http://schemas.microsoft.com/office/drawing/2014/main" id="{E5068354-F3B4-43C4-9D33-7D6FC34CB0D5}"/>
              </a:ext>
            </a:extLst>
          </p:cNvPr>
          <p:cNvSpPr/>
          <p:nvPr/>
        </p:nvSpPr>
        <p:spPr>
          <a:xfrm>
            <a:off x="4825999" y="3207088"/>
            <a:ext cx="2687594" cy="982811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CB88FF-6CF0-414D-A5AB-7DE59DDF6317}"/>
              </a:ext>
            </a:extLst>
          </p:cNvPr>
          <p:cNvSpPr txBox="1"/>
          <p:nvPr/>
        </p:nvSpPr>
        <p:spPr>
          <a:xfrm>
            <a:off x="613299" y="3999424"/>
            <a:ext cx="7409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I can always ____ on my mom.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D7C33-BB1C-411A-99BA-244F13FC8B58}"/>
              </a:ext>
            </a:extLst>
          </p:cNvPr>
          <p:cNvSpPr txBox="1"/>
          <p:nvPr/>
        </p:nvSpPr>
        <p:spPr>
          <a:xfrm>
            <a:off x="2971485" y="4843735"/>
            <a:ext cx="3198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rely    clever</a:t>
            </a:r>
          </a:p>
        </p:txBody>
      </p:sp>
      <p:sp>
        <p:nvSpPr>
          <p:cNvPr id="17" name="Oval 16" descr="Oval around the correct vocabulary word">
            <a:extLst>
              <a:ext uri="{FF2B5EF4-FFF2-40B4-BE49-F238E27FC236}">
                <a16:creationId xmlns:a16="http://schemas.microsoft.com/office/drawing/2014/main" id="{3A0230BC-C3B5-4A95-A74E-697616DEAD91}"/>
              </a:ext>
            </a:extLst>
          </p:cNvPr>
          <p:cNvSpPr/>
          <p:nvPr/>
        </p:nvSpPr>
        <p:spPr>
          <a:xfrm>
            <a:off x="2838823" y="4824578"/>
            <a:ext cx="1263631" cy="879238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213CA7-33F7-45C4-A96F-73702728D4EA}"/>
              </a:ext>
            </a:extLst>
          </p:cNvPr>
          <p:cNvSpPr txBox="1"/>
          <p:nvPr/>
        </p:nvSpPr>
        <p:spPr>
          <a:xfrm>
            <a:off x="1359344" y="5132355"/>
            <a:ext cx="6154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This _____ really works!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5F1208-EE83-427F-82F4-088F651A3C55}"/>
              </a:ext>
            </a:extLst>
          </p:cNvPr>
          <p:cNvSpPr txBox="1"/>
          <p:nvPr/>
        </p:nvSpPr>
        <p:spPr>
          <a:xfrm>
            <a:off x="2143212" y="6011593"/>
            <a:ext cx="4480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suitable    method</a:t>
            </a:r>
          </a:p>
        </p:txBody>
      </p:sp>
      <p:sp>
        <p:nvSpPr>
          <p:cNvPr id="22" name="Oval 21" descr="Oval around the correct vocabulary word">
            <a:extLst>
              <a:ext uri="{FF2B5EF4-FFF2-40B4-BE49-F238E27FC236}">
                <a16:creationId xmlns:a16="http://schemas.microsoft.com/office/drawing/2014/main" id="{72796945-F3CD-4020-93E8-3A68FEE27CA6}"/>
              </a:ext>
            </a:extLst>
          </p:cNvPr>
          <p:cNvSpPr/>
          <p:nvPr/>
        </p:nvSpPr>
        <p:spPr>
          <a:xfrm>
            <a:off x="4441571" y="5722973"/>
            <a:ext cx="2311423" cy="1080985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60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13" grpId="0" animBg="1"/>
      <p:bldP spid="13" grpId="1" animBg="1"/>
      <p:bldP spid="15" grpId="0"/>
      <p:bldP spid="15" grpId="1"/>
      <p:bldP spid="16" grpId="0"/>
      <p:bldP spid="16" grpId="1"/>
      <p:bldP spid="17" grpId="0" animBg="1"/>
      <p:bldP spid="17" grpId="1" animBg="1"/>
      <p:bldP spid="18" grpId="0"/>
      <p:bldP spid="20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2014-F4EC-41BE-8EE6-EF5E50AB8C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99871" y="269633"/>
            <a:ext cx="6797053" cy="14465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Inventions that Changed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World</a:t>
            </a:r>
          </a:p>
        </p:txBody>
      </p:sp>
      <p:pic>
        <p:nvPicPr>
          <p:cNvPr id="1028" name="Picture 4" descr="Lightbulb. ">
            <a:extLst>
              <a:ext uri="{FF2B5EF4-FFF2-40B4-BE49-F238E27FC236}">
                <a16:creationId xmlns:a16="http://schemas.microsoft.com/office/drawing/2014/main" id="{30CB41D2-A84D-4E23-8433-2188B740D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780639" y="3253792"/>
            <a:ext cx="1946737" cy="339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 descr="Arrow and box representing a detail in the Main Idea graphic organizer.">
            <a:extLst>
              <a:ext uri="{FF2B5EF4-FFF2-40B4-BE49-F238E27FC236}">
                <a16:creationId xmlns:a16="http://schemas.microsoft.com/office/drawing/2014/main" id="{C4D17DFD-7017-431D-B15D-464982C9EBB9}"/>
              </a:ext>
            </a:extLst>
          </p:cNvPr>
          <p:cNvGrpSpPr/>
          <p:nvPr/>
        </p:nvGrpSpPr>
        <p:grpSpPr>
          <a:xfrm>
            <a:off x="1991504" y="2865021"/>
            <a:ext cx="1947995" cy="1848315"/>
            <a:chOff x="3522613" y="3365501"/>
            <a:chExt cx="2419156" cy="2082655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F307983-D12B-439E-9445-6291A899B878}"/>
                </a:ext>
              </a:extLst>
            </p:cNvPr>
            <p:cNvCxnSpPr>
              <a:cxnSpLocks/>
            </p:cNvCxnSpPr>
            <p:nvPr/>
          </p:nvCxnSpPr>
          <p:spPr>
            <a:xfrm>
              <a:off x="4586284" y="3365501"/>
              <a:ext cx="0" cy="99060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71F67BF-6531-4689-A8E5-2357CF6C8F9F}"/>
                </a:ext>
              </a:extLst>
            </p:cNvPr>
            <p:cNvSpPr/>
            <p:nvPr/>
          </p:nvSpPr>
          <p:spPr>
            <a:xfrm>
              <a:off x="3522613" y="4333035"/>
              <a:ext cx="2419156" cy="111512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Penicillin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5BE4102-C4DB-4D00-8D1B-B6755A59899A}"/>
              </a:ext>
            </a:extLst>
          </p:cNvPr>
          <p:cNvSpPr/>
          <p:nvPr/>
        </p:nvSpPr>
        <p:spPr>
          <a:xfrm>
            <a:off x="1423173" y="1878648"/>
            <a:ext cx="3027049" cy="11045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Main Idea</a:t>
            </a:r>
          </a:p>
        </p:txBody>
      </p:sp>
      <p:grpSp>
        <p:nvGrpSpPr>
          <p:cNvPr id="15" name="Group 14" descr="Arrow and box representing a detail in the Main Idea graphic organizer.">
            <a:extLst>
              <a:ext uri="{FF2B5EF4-FFF2-40B4-BE49-F238E27FC236}">
                <a16:creationId xmlns:a16="http://schemas.microsoft.com/office/drawing/2014/main" id="{6B2720BD-E0EA-434E-BEAC-AB08C87314CC}"/>
              </a:ext>
            </a:extLst>
          </p:cNvPr>
          <p:cNvGrpSpPr/>
          <p:nvPr/>
        </p:nvGrpSpPr>
        <p:grpSpPr>
          <a:xfrm>
            <a:off x="332935" y="2955186"/>
            <a:ext cx="1459990" cy="1737677"/>
            <a:chOff x="1462885" y="3467098"/>
            <a:chExt cx="1813117" cy="195798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B5465AB-730B-44DC-941D-CF9B0F3676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160" y="3467098"/>
              <a:ext cx="611976" cy="92710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E13586-AF86-44B9-943B-E75C06061D92}"/>
                </a:ext>
              </a:extLst>
            </p:cNvPr>
            <p:cNvSpPr/>
            <p:nvPr/>
          </p:nvSpPr>
          <p:spPr>
            <a:xfrm>
              <a:off x="1462885" y="4356103"/>
              <a:ext cx="1813117" cy="106898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Steam</a:t>
              </a:r>
            </a:p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Engine</a:t>
              </a:r>
            </a:p>
          </p:txBody>
        </p:sp>
      </p:grpSp>
      <p:grpSp>
        <p:nvGrpSpPr>
          <p:cNvPr id="16" name="Group 15" descr="Arrow and box representing a detail in the Main Idea graphic organizer.">
            <a:extLst>
              <a:ext uri="{FF2B5EF4-FFF2-40B4-BE49-F238E27FC236}">
                <a16:creationId xmlns:a16="http://schemas.microsoft.com/office/drawing/2014/main" id="{D4F82911-D838-4E22-BBBC-BD06771A9910}"/>
              </a:ext>
            </a:extLst>
          </p:cNvPr>
          <p:cNvGrpSpPr/>
          <p:nvPr/>
        </p:nvGrpSpPr>
        <p:grpSpPr>
          <a:xfrm>
            <a:off x="4080471" y="2955188"/>
            <a:ext cx="2516855" cy="1737674"/>
            <a:chOff x="5891411" y="3467098"/>
            <a:chExt cx="3125607" cy="1957986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2A70F56-B9B3-4882-BB0E-8A011BE567F2}"/>
                </a:ext>
              </a:extLst>
            </p:cNvPr>
            <p:cNvCxnSpPr>
              <a:cxnSpLocks/>
            </p:cNvCxnSpPr>
            <p:nvPr/>
          </p:nvCxnSpPr>
          <p:spPr>
            <a:xfrm>
              <a:off x="5891411" y="3467098"/>
              <a:ext cx="930275" cy="96519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8D3E78-8504-43B3-8320-5DF2542E4130}"/>
                </a:ext>
              </a:extLst>
            </p:cNvPr>
            <p:cNvSpPr/>
            <p:nvPr/>
          </p:nvSpPr>
          <p:spPr>
            <a:xfrm>
              <a:off x="6077148" y="4398854"/>
              <a:ext cx="2939870" cy="102623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Automobile</a:t>
              </a:r>
            </a:p>
          </p:txBody>
        </p:sp>
      </p:grpSp>
      <p:grpSp>
        <p:nvGrpSpPr>
          <p:cNvPr id="10" name="Group 9" descr="Part of the graphic organizer&#10;">
            <a:extLst>
              <a:ext uri="{FF2B5EF4-FFF2-40B4-BE49-F238E27FC236}">
                <a16:creationId xmlns:a16="http://schemas.microsoft.com/office/drawing/2014/main" id="{23FDE5C2-2343-489E-8BF7-D58D6AEAA874}"/>
              </a:ext>
            </a:extLst>
          </p:cNvPr>
          <p:cNvGrpSpPr/>
          <p:nvPr/>
        </p:nvGrpSpPr>
        <p:grpSpPr>
          <a:xfrm>
            <a:off x="4450222" y="2055007"/>
            <a:ext cx="3210891" cy="910759"/>
            <a:chOff x="4450222" y="2055007"/>
            <a:chExt cx="3210891" cy="91075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5F2F6DA-7C66-4E63-8C8B-61FB598BE01C}"/>
                </a:ext>
              </a:extLst>
            </p:cNvPr>
            <p:cNvSpPr/>
            <p:nvPr/>
          </p:nvSpPr>
          <p:spPr>
            <a:xfrm>
              <a:off x="5293820" y="2055007"/>
              <a:ext cx="2367293" cy="910759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omic Sans MS" panose="030F0702030302020204" pitchFamily="66" charset="0"/>
                </a:rPr>
                <a:t>?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71C60C2-5D24-42B9-AC80-039990035C0C}"/>
                </a:ext>
              </a:extLst>
            </p:cNvPr>
            <p:cNvCxnSpPr>
              <a:stCxn id="14" idx="3"/>
              <a:endCxn id="31" idx="1"/>
            </p:cNvCxnSpPr>
            <p:nvPr/>
          </p:nvCxnSpPr>
          <p:spPr>
            <a:xfrm>
              <a:off x="4450222" y="2430927"/>
              <a:ext cx="843598" cy="794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889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Accelerate Ed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111E5C"/>
      </a:accent1>
      <a:accent2>
        <a:srgbClr val="8AC7CE"/>
      </a:accent2>
      <a:accent3>
        <a:srgbClr val="4A2E16"/>
      </a:accent3>
      <a:accent4>
        <a:srgbClr val="39639D"/>
      </a:accent4>
      <a:accent5>
        <a:srgbClr val="C8BBAE"/>
      </a:accent5>
      <a:accent6>
        <a:srgbClr val="72BBBF"/>
      </a:accent6>
      <a:hlink>
        <a:srgbClr val="1BB752"/>
      </a:hlink>
      <a:folHlink>
        <a:srgbClr val="B5A99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13267</TotalTime>
  <Words>2127</Words>
  <Application>Microsoft Office PowerPoint</Application>
  <PresentationFormat>On-screen Show (4:3)</PresentationFormat>
  <Paragraphs>269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Roboto</vt:lpstr>
      <vt:lpstr>Times New Roman</vt:lpstr>
      <vt:lpstr>Office Theme</vt:lpstr>
      <vt:lpstr>Office Theme</vt:lpstr>
      <vt:lpstr>Inventions</vt:lpstr>
      <vt:lpstr>Reviewing Our Skills!</vt:lpstr>
      <vt:lpstr>Let’s Practice!</vt:lpstr>
      <vt:lpstr>Verbs</vt:lpstr>
      <vt:lpstr>Identifying Verbs</vt:lpstr>
      <vt:lpstr>Inventions that Changed the World– Vocabulary Review</vt:lpstr>
      <vt:lpstr>Vocabulary Review Take Two!</vt:lpstr>
      <vt:lpstr>Our Vocabulary Adventure Continues!</vt:lpstr>
      <vt:lpstr>Inventions that Changed  the World</vt:lpstr>
      <vt:lpstr>Q &amp; A</vt:lpstr>
    </vt:vector>
  </TitlesOfParts>
  <Company>Accelerate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Johnson</dc:creator>
  <cp:lastModifiedBy>Rich Harstead</cp:lastModifiedBy>
  <cp:revision>262</cp:revision>
  <dcterms:created xsi:type="dcterms:W3CDTF">2012-04-20T18:25:02Z</dcterms:created>
  <dcterms:modified xsi:type="dcterms:W3CDTF">2021-12-08T17:23:38Z</dcterms:modified>
</cp:coreProperties>
</file>