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Lst>
  <p:notesMasterIdLst>
    <p:notesMasterId r:id="rId13"/>
  </p:notesMasterIdLst>
  <p:handoutMasterIdLst>
    <p:handoutMasterId r:id="rId14"/>
  </p:handoutMasterIdLst>
  <p:sldIdLst>
    <p:sldId id="344" r:id="rId3"/>
    <p:sldId id="353" r:id="rId4"/>
    <p:sldId id="354" r:id="rId5"/>
    <p:sldId id="355" r:id="rId6"/>
    <p:sldId id="370" r:id="rId7"/>
    <p:sldId id="356" r:id="rId8"/>
    <p:sldId id="363" r:id="rId9"/>
    <p:sldId id="366" r:id="rId10"/>
    <p:sldId id="368" r:id="rId11"/>
    <p:sldId id="352" r:id="rId12"/>
  </p:sldIdLst>
  <p:sldSz cx="9144000" cy="6858000" type="screen4x3"/>
  <p:notesSz cx="7086600" cy="9372600"/>
  <p:custDataLst>
    <p:tags r:id="rId15"/>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2C6F"/>
    <a:srgbClr val="003399"/>
    <a:srgbClr val="D60093"/>
    <a:srgbClr val="F0F0F0"/>
    <a:srgbClr val="3B7ABE"/>
    <a:srgbClr val="283B80"/>
    <a:srgbClr val="FCFCFC"/>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4583" autoAdjust="0"/>
    <p:restoredTop sz="57643" autoAdjust="0"/>
  </p:normalViewPr>
  <p:slideViewPr>
    <p:cSldViewPr snapToGrid="0" snapToObjects="1">
      <p:cViewPr varScale="1">
        <p:scale>
          <a:sx n="38" d="100"/>
          <a:sy n="38" d="100"/>
        </p:scale>
        <p:origin x="1572" y="48"/>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notesMaster" Target="notesMasters/notesMaster1.xml"/><Relationship Id="rId18" Type="http://schemas.openxmlformats.org/officeDocument/2006/relationships/theme" Target="theme/theme1.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gs" Target="tags/tag1.xml"/><Relationship Id="rId10" Type="http://schemas.openxmlformats.org/officeDocument/2006/relationships/slide" Target="slides/slide8.xml"/><Relationship Id="rId19"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handoutMaster" Target="handoutMasters/handout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87792D3-AFB1-44B0-9C43-945E39EBE129}"/>
              </a:ext>
            </a:extLst>
          </p:cNvPr>
          <p:cNvSpPr>
            <a:spLocks noGrp="1"/>
          </p:cNvSpPr>
          <p:nvPr>
            <p:ph type="hdr" sz="quarter"/>
          </p:nvPr>
        </p:nvSpPr>
        <p:spPr>
          <a:xfrm>
            <a:off x="0" y="0"/>
            <a:ext cx="3070860" cy="470258"/>
          </a:xfrm>
          <a:prstGeom prst="rect">
            <a:avLst/>
          </a:prstGeom>
        </p:spPr>
        <p:txBody>
          <a:bodyPr vert="horz" lIns="94046" tIns="47023" rIns="94046" bIns="47023" rtlCol="0"/>
          <a:lstStyle>
            <a:lvl1pPr algn="l">
              <a:defRPr sz="1200"/>
            </a:lvl1pPr>
          </a:lstStyle>
          <a:p>
            <a:endParaRPr lang="en-US" dirty="0"/>
          </a:p>
        </p:txBody>
      </p:sp>
      <p:sp>
        <p:nvSpPr>
          <p:cNvPr id="3" name="Date Placeholder 2">
            <a:extLst>
              <a:ext uri="{FF2B5EF4-FFF2-40B4-BE49-F238E27FC236}">
                <a16:creationId xmlns:a16="http://schemas.microsoft.com/office/drawing/2014/main" id="{A51466A4-2748-4AA0-9B8A-E605C01746E0}"/>
              </a:ext>
            </a:extLst>
          </p:cNvPr>
          <p:cNvSpPr>
            <a:spLocks noGrp="1"/>
          </p:cNvSpPr>
          <p:nvPr>
            <p:ph type="dt" sz="quarter" idx="1"/>
          </p:nvPr>
        </p:nvSpPr>
        <p:spPr>
          <a:xfrm>
            <a:off x="4014100" y="0"/>
            <a:ext cx="3070860" cy="470258"/>
          </a:xfrm>
          <a:prstGeom prst="rect">
            <a:avLst/>
          </a:prstGeom>
        </p:spPr>
        <p:txBody>
          <a:bodyPr vert="horz" lIns="94046" tIns="47023" rIns="94046" bIns="47023" rtlCol="0"/>
          <a:lstStyle>
            <a:lvl1pPr algn="r">
              <a:defRPr sz="1200"/>
            </a:lvl1pPr>
          </a:lstStyle>
          <a:p>
            <a:fld id="{F4C8E318-0E6C-4A6A-9F50-7F591F269AD5}" type="datetimeFigureOut">
              <a:rPr lang="en-US" smtClean="0"/>
              <a:t>12/8/2021</a:t>
            </a:fld>
            <a:endParaRPr lang="en-US" dirty="0"/>
          </a:p>
        </p:txBody>
      </p:sp>
      <p:sp>
        <p:nvSpPr>
          <p:cNvPr id="4" name="Footer Placeholder 3">
            <a:extLst>
              <a:ext uri="{FF2B5EF4-FFF2-40B4-BE49-F238E27FC236}">
                <a16:creationId xmlns:a16="http://schemas.microsoft.com/office/drawing/2014/main" id="{83EEC7DC-54A8-468C-93D8-8960CAA8722D}"/>
              </a:ext>
            </a:extLst>
          </p:cNvPr>
          <p:cNvSpPr>
            <a:spLocks noGrp="1"/>
          </p:cNvSpPr>
          <p:nvPr>
            <p:ph type="ftr" sz="quarter" idx="2"/>
          </p:nvPr>
        </p:nvSpPr>
        <p:spPr>
          <a:xfrm>
            <a:off x="0" y="8902344"/>
            <a:ext cx="3070860" cy="470257"/>
          </a:xfrm>
          <a:prstGeom prst="rect">
            <a:avLst/>
          </a:prstGeom>
        </p:spPr>
        <p:txBody>
          <a:bodyPr vert="horz" lIns="94046" tIns="47023" rIns="94046" bIns="47023"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8BA64555-ECA8-4C39-BB80-99CB12A2FE78}"/>
              </a:ext>
            </a:extLst>
          </p:cNvPr>
          <p:cNvSpPr>
            <a:spLocks noGrp="1"/>
          </p:cNvSpPr>
          <p:nvPr>
            <p:ph type="sldNum" sz="quarter" idx="3"/>
          </p:nvPr>
        </p:nvSpPr>
        <p:spPr>
          <a:xfrm>
            <a:off x="4014100" y="8902344"/>
            <a:ext cx="3070860" cy="470257"/>
          </a:xfrm>
          <a:prstGeom prst="rect">
            <a:avLst/>
          </a:prstGeom>
        </p:spPr>
        <p:txBody>
          <a:bodyPr vert="horz" lIns="94046" tIns="47023" rIns="94046" bIns="47023" rtlCol="0" anchor="b"/>
          <a:lstStyle>
            <a:lvl1pPr algn="r">
              <a:defRPr sz="1200"/>
            </a:lvl1pPr>
          </a:lstStyle>
          <a:p>
            <a:fld id="{52A62F81-9558-48E8-B17B-B08921E76212}" type="slidenum">
              <a:rPr lang="en-US" smtClean="0"/>
              <a:t>‹#›</a:t>
            </a:fld>
            <a:endParaRPr lang="en-US" dirty="0"/>
          </a:p>
        </p:txBody>
      </p:sp>
    </p:spTree>
    <p:extLst>
      <p:ext uri="{BB962C8B-B14F-4D97-AF65-F5344CB8AC3E}">
        <p14:creationId xmlns:p14="http://schemas.microsoft.com/office/powerpoint/2010/main" val="274181789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0860" cy="468630"/>
          </a:xfrm>
          <a:prstGeom prst="rect">
            <a:avLst/>
          </a:prstGeom>
        </p:spPr>
        <p:txBody>
          <a:bodyPr vert="horz" lIns="94046" tIns="47023" rIns="94046" bIns="47023" rtlCol="0"/>
          <a:lstStyle>
            <a:lvl1pPr algn="l">
              <a:defRPr sz="1200"/>
            </a:lvl1pPr>
          </a:lstStyle>
          <a:p>
            <a:endParaRPr lang="en-US" dirty="0"/>
          </a:p>
        </p:txBody>
      </p:sp>
      <p:sp>
        <p:nvSpPr>
          <p:cNvPr id="3" name="Date Placeholder 2"/>
          <p:cNvSpPr>
            <a:spLocks noGrp="1"/>
          </p:cNvSpPr>
          <p:nvPr>
            <p:ph type="dt" idx="1"/>
          </p:nvPr>
        </p:nvSpPr>
        <p:spPr>
          <a:xfrm>
            <a:off x="4014100" y="0"/>
            <a:ext cx="3070860" cy="468630"/>
          </a:xfrm>
          <a:prstGeom prst="rect">
            <a:avLst/>
          </a:prstGeom>
        </p:spPr>
        <p:txBody>
          <a:bodyPr vert="horz" lIns="94046" tIns="47023" rIns="94046" bIns="47023" rtlCol="0"/>
          <a:lstStyle>
            <a:lvl1pPr algn="r">
              <a:defRPr sz="1200"/>
            </a:lvl1pPr>
          </a:lstStyle>
          <a:p>
            <a:fld id="{37A8D203-957B-4E0D-BFEF-AC11BFDF7A2F}" type="datetimeFigureOut">
              <a:rPr lang="en-US" smtClean="0"/>
              <a:t>12/8/2021</a:t>
            </a:fld>
            <a:endParaRPr lang="en-US" dirty="0"/>
          </a:p>
        </p:txBody>
      </p:sp>
      <p:sp>
        <p:nvSpPr>
          <p:cNvPr id="4" name="Slide Image Placeholder 3"/>
          <p:cNvSpPr>
            <a:spLocks noGrp="1" noRot="1" noChangeAspect="1"/>
          </p:cNvSpPr>
          <p:nvPr>
            <p:ph type="sldImg" idx="2"/>
          </p:nvPr>
        </p:nvSpPr>
        <p:spPr>
          <a:xfrm>
            <a:off x="1200150" y="703263"/>
            <a:ext cx="4686300" cy="3514725"/>
          </a:xfrm>
          <a:prstGeom prst="rect">
            <a:avLst/>
          </a:prstGeom>
          <a:noFill/>
          <a:ln w="12700">
            <a:solidFill>
              <a:prstClr val="black"/>
            </a:solidFill>
          </a:ln>
        </p:spPr>
        <p:txBody>
          <a:bodyPr vert="horz" lIns="94046" tIns="47023" rIns="94046" bIns="47023" rtlCol="0" anchor="ctr"/>
          <a:lstStyle/>
          <a:p>
            <a:endParaRPr lang="en-US" dirty="0"/>
          </a:p>
        </p:txBody>
      </p:sp>
      <p:sp>
        <p:nvSpPr>
          <p:cNvPr id="5" name="Notes Placeholder 4"/>
          <p:cNvSpPr>
            <a:spLocks noGrp="1"/>
          </p:cNvSpPr>
          <p:nvPr>
            <p:ph type="body" sz="quarter" idx="3"/>
          </p:nvPr>
        </p:nvSpPr>
        <p:spPr>
          <a:xfrm>
            <a:off x="708660" y="4451985"/>
            <a:ext cx="5669280" cy="4217670"/>
          </a:xfrm>
          <a:prstGeom prst="rect">
            <a:avLst/>
          </a:prstGeom>
        </p:spPr>
        <p:txBody>
          <a:bodyPr vert="horz" lIns="94046" tIns="47023" rIns="94046" bIns="47023"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02343"/>
            <a:ext cx="3070860" cy="468630"/>
          </a:xfrm>
          <a:prstGeom prst="rect">
            <a:avLst/>
          </a:prstGeom>
        </p:spPr>
        <p:txBody>
          <a:bodyPr vert="horz" lIns="94046" tIns="47023" rIns="94046" bIns="47023"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14100" y="8902343"/>
            <a:ext cx="3070860" cy="468630"/>
          </a:xfrm>
          <a:prstGeom prst="rect">
            <a:avLst/>
          </a:prstGeom>
        </p:spPr>
        <p:txBody>
          <a:bodyPr vert="horz" lIns="94046" tIns="47023" rIns="94046" bIns="47023" rtlCol="0" anchor="b"/>
          <a:lstStyle>
            <a:lvl1pPr algn="r">
              <a:defRPr sz="1200"/>
            </a:lvl1pPr>
          </a:lstStyle>
          <a:p>
            <a:fld id="{1813B794-5A4F-4F47-9EB8-2D6C2FE8DF19}" type="slidenum">
              <a:rPr lang="en-US" smtClean="0"/>
              <a:t>‹#›</a:t>
            </a:fld>
            <a:endParaRPr lang="en-US" dirty="0"/>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Tell the student that we are going to review our skills from this week.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We are going to talk about words with-</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verbs, vocabulary and our story titled,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Our Class Eggs.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Teacher clicks to bring up the next slide.</a:t>
            </a:r>
            <a:endParaRPr lang="en-US" sz="1800" b="1" dirty="0">
              <a:effectLst/>
              <a:latin typeface="Comic Sans MS" panose="030F0702030302020204" pitchFamily="66" charset="0"/>
              <a:ea typeface="Calibri" panose="020F0502020204030204" pitchFamily="34" charset="0"/>
              <a:cs typeface="Calibri" panose="020F0502020204030204" pitchFamily="34"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1</a:t>
            </a:fld>
            <a:endParaRPr lang="en-US" dirty="0"/>
          </a:p>
        </p:txBody>
      </p:sp>
    </p:spTree>
    <p:extLst>
      <p:ext uri="{BB962C8B-B14F-4D97-AF65-F5344CB8AC3E}">
        <p14:creationId xmlns:p14="http://schemas.microsoft.com/office/powerpoint/2010/main" val="35393845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Thank the student for his/her effort.  Ask the student if he/she has any questions.</a:t>
            </a:r>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dirty="0"/>
          </a:p>
        </p:txBody>
      </p:sp>
    </p:spTree>
    <p:extLst>
      <p:ext uri="{BB962C8B-B14F-4D97-AF65-F5344CB8AC3E}">
        <p14:creationId xmlns:p14="http://schemas.microsoft.com/office/powerpoint/2010/main" val="41615367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work on words with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 telescope and the word (tele_ _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ope</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do you see?”  (Telescope.)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letters are missing from the word telescope?” (sc.)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 in tele</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ope.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picture of a street and the word (_ _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reet</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“What do you see?”  (Street.)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letters are missing from the word street?”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the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in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st</a:t>
            </a:r>
            <a:r>
              <a:rPr lang="en-US" sz="1800" u="none" dirty="0">
                <a:effectLst/>
                <a:latin typeface="Comic Sans MS" panose="030F0702030302020204" pitchFamily="66" charset="0"/>
                <a:ea typeface="Calibri" panose="020F0502020204030204" pitchFamily="34" charset="0"/>
                <a:cs typeface="Calibri" panose="020F0502020204030204" pitchFamily="34" charset="0"/>
              </a:rPr>
              <a:t>reet</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talk about some more words with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 and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r>
              <a:rPr lang="en-US" sz="2800" dirty="0">
                <a:effectLst/>
              </a:rPr>
              <a:t> </a:t>
            </a:r>
            <a:r>
              <a:rPr lang="en-US" sz="1800" dirty="0">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dirty="0"/>
          </a:p>
        </p:txBody>
      </p:sp>
    </p:spTree>
    <p:extLst>
      <p:ext uri="{BB962C8B-B14F-4D97-AF65-F5344CB8AC3E}">
        <p14:creationId xmlns:p14="http://schemas.microsoft.com/office/powerpoint/2010/main" val="21765290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will introduce the slide by telling the student that we are going to continue to work on words with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and -sc.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monster and the word: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mon</a:t>
            </a:r>
            <a:r>
              <a:rPr lang="en-US" sz="1800" dirty="0">
                <a:effectLst/>
                <a:latin typeface="Comic Sans MS" panose="030F0702030302020204" pitchFamily="66" charset="0"/>
                <a:ea typeface="Calibri" panose="020F0502020204030204" pitchFamily="34" charset="0"/>
                <a:cs typeface="Calibri" panose="020F0502020204030204" pitchFamily="34" charset="0"/>
              </a:rPr>
              <a:t>__er.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(Monster.)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monster?”  Allow time for the student to tell you how to spell the word (Mon</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to the word to complete the word monster.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microscope and the word: micro__</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ope</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this?” (Microscope.)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microscope?”  Allow time for the student to tell you how to spell the word (Micro</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ope.)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sc</a:t>
            </a:r>
            <a:r>
              <a:rPr lang="en-US" sz="1800" dirty="0">
                <a:effectLst/>
                <a:latin typeface="Comic Sans MS" panose="030F0702030302020204" pitchFamily="66" charset="0"/>
                <a:ea typeface="Calibri" panose="020F0502020204030204" pitchFamily="34" charset="0"/>
                <a:cs typeface="Calibri" panose="020F0502020204030204" pitchFamily="34" charset="0"/>
              </a:rPr>
              <a:t> to the word to complete the word microscope.</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globe and books and the word: hi_ _</a:t>
            </a:r>
            <a:r>
              <a:rPr lang="en-US" sz="1800" dirty="0" err="1">
                <a:effectLst/>
                <a:latin typeface="Comic Sans MS" panose="030F0702030302020204" pitchFamily="66" charset="0"/>
                <a:ea typeface="Calibri" panose="020F0502020204030204" pitchFamily="34" charset="0"/>
                <a:cs typeface="Calibri" panose="020F0502020204030204" pitchFamily="34" charset="0"/>
              </a:rPr>
              <a:t>ory</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“This globe and these books represent history.  Can you say history?” (History.)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history?”  Allow time for the student to tell you how to spell the word (Hi</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st</a:t>
            </a:r>
            <a:r>
              <a:rPr lang="en-US" sz="1800" u="none" dirty="0">
                <a:effectLst/>
                <a:latin typeface="Comic Sans MS" panose="030F0702030302020204" pitchFamily="66" charset="0"/>
                <a:ea typeface="Calibri" panose="020F0502020204030204" pitchFamily="34" charset="0"/>
                <a:cs typeface="Calibri" panose="020F0502020204030204" pitchFamily="34" charset="0"/>
              </a:rPr>
              <a:t>ory</a:t>
            </a: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to the word to complete the word history.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 crystal and the word: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cry__al</a:t>
            </a:r>
            <a:r>
              <a:rPr lang="en-US" sz="1800" dirty="0">
                <a:effectLst/>
                <a:latin typeface="Comic Sans MS" panose="030F0702030302020204" pitchFamily="66" charset="0"/>
                <a:ea typeface="Calibri" panose="020F0502020204030204" pitchFamily="34" charset="0"/>
                <a:cs typeface="Calibri" panose="020F0502020204030204" pitchFamily="34"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“This is a picture of a crystal.”</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“How do we spell crystal?”  Allow time for the student to tell you how to spell the word (Cry</a:t>
            </a:r>
            <a:r>
              <a:rPr lang="en-US" sz="1800" u="sng" dirty="0">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al.)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add -</a:t>
            </a:r>
            <a:r>
              <a:rPr lang="en-US" sz="1800" dirty="0" err="1">
                <a:effectLst/>
                <a:latin typeface="Comic Sans MS" panose="030F0702030302020204" pitchFamily="66" charset="0"/>
                <a:ea typeface="Calibri" panose="020F0502020204030204" pitchFamily="34" charset="0"/>
                <a:cs typeface="Calibri" panose="020F0502020204030204" pitchFamily="34" charset="0"/>
              </a:rPr>
              <a:t>st</a:t>
            </a:r>
            <a:r>
              <a:rPr lang="en-US" sz="1800" dirty="0">
                <a:effectLst/>
                <a:latin typeface="Comic Sans MS" panose="030F0702030302020204" pitchFamily="66" charset="0"/>
                <a:ea typeface="Calibri" panose="020F0502020204030204" pitchFamily="34" charset="0"/>
                <a:cs typeface="Calibri" panose="020F0502020204030204" pitchFamily="34" charset="0"/>
              </a:rPr>
              <a:t> to the word to complete the word crystal.</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Applaud student’s effort and 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dirty="0"/>
          </a:p>
        </p:txBody>
      </p:sp>
    </p:spTree>
    <p:extLst>
      <p:ext uri="{BB962C8B-B14F-4D97-AF65-F5344CB8AC3E}">
        <p14:creationId xmlns:p14="http://schemas.microsoft.com/office/powerpoint/2010/main" val="32129314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learned about three types of verbs.”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you name each verb, click to show the type of verb with the definition.</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‘Action Verb.’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an action verb?”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action verbs tell us what the subject is doing.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‘Linking Verb’ and take ‘Action Verb’ away.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linking verb?”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linking verbs link the subject to the word in the predicate part of the sentence.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‘Helping Verb’ and take ‘Linking Verb’ away.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Ask: “What is a helping verb?”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the student the opportunity to tell you that helping verbs come before the main verb.</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definition.</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take a look at some examples of the different types of verbs that we just talked about.”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dirty="0"/>
          </a:p>
        </p:txBody>
      </p:sp>
    </p:spTree>
    <p:extLst>
      <p:ext uri="{BB962C8B-B14F-4D97-AF65-F5344CB8AC3E}">
        <p14:creationId xmlns:p14="http://schemas.microsoft.com/office/powerpoint/2010/main" val="3546917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b="1"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alibri" panose="020F0502020204030204" pitchFamily="34" charset="0"/>
                <a:ea typeface="Calibri" panose="020F0502020204030204" pitchFamily="34" charset="0"/>
                <a:cs typeface="Times New Roman" panose="02020603050405020304" pitchFamily="18" charset="0"/>
              </a:rPr>
              <a:t>Click to show the three types of verbs above baskets.</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“Today, we are going to decide if a verb is an action verb, a linking verb or a helping verb. Can you help sort the verbs in to the correct basket?”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Have the student read any verb.  After the student reads the verb aloud and tells you where it belongs, </a:t>
            </a:r>
            <a:r>
              <a:rPr lang="en-US" sz="1800" b="1" dirty="0">
                <a:effectLst/>
                <a:latin typeface="Calibri" panose="020F0502020204030204" pitchFamily="34" charset="0"/>
                <a:ea typeface="Calibri" panose="020F0502020204030204" pitchFamily="34" charset="0"/>
                <a:cs typeface="Times New Roman" panose="02020603050405020304" pitchFamily="18" charset="0"/>
              </a:rPr>
              <a:t>click on that verb</a:t>
            </a:r>
            <a:r>
              <a:rPr lang="en-US" sz="1800" dirty="0">
                <a:effectLst/>
                <a:latin typeface="Calibri" panose="020F0502020204030204" pitchFamily="34" charset="0"/>
                <a:ea typeface="Calibri" panose="020F0502020204030204" pitchFamily="34" charset="0"/>
                <a:cs typeface="Times New Roman" panose="02020603050405020304" pitchFamily="18" charset="0"/>
              </a:rPr>
              <a:t>.  Clicking on the verb will allow it to move to the correct basket.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If the student is incorrect, talk about why it is incorrect.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Repeat procedure for all of the verbs at the bottom of the page.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There will be 6 verbs in all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Action</a:t>
            </a:r>
            <a:r>
              <a:rPr lang="en-US" sz="1800" dirty="0">
                <a:effectLst/>
                <a:latin typeface="Comic Sans MS" panose="030F0702030302020204" pitchFamily="66" charset="0"/>
                <a:ea typeface="Calibri" panose="020F0502020204030204" pitchFamily="34" charset="0"/>
                <a:cs typeface="Calibri" panose="020F0502020204030204" pitchFamily="34" charset="0"/>
              </a:rPr>
              <a:t>: hop, write;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Linking</a:t>
            </a:r>
            <a:r>
              <a:rPr lang="en-US" sz="1800" dirty="0">
                <a:effectLst/>
                <a:latin typeface="Comic Sans MS" panose="030F0702030302020204" pitchFamily="66" charset="0"/>
                <a:ea typeface="Calibri" panose="020F0502020204030204" pitchFamily="34" charset="0"/>
                <a:cs typeface="Calibri" panose="020F0502020204030204" pitchFamily="34" charset="0"/>
              </a:rPr>
              <a:t>: is, am;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Helping</a:t>
            </a:r>
            <a:r>
              <a:rPr lang="en-US" sz="1800" dirty="0">
                <a:effectLst/>
                <a:latin typeface="Comic Sans MS" panose="030F0702030302020204" pitchFamily="66" charset="0"/>
                <a:ea typeface="Calibri" panose="020F0502020204030204" pitchFamily="34" charset="0"/>
                <a:cs typeface="Calibri" panose="020F0502020204030204" pitchFamily="34" charset="0"/>
              </a:rPr>
              <a:t>: can, will.)</a:t>
            </a:r>
          </a:p>
          <a:p>
            <a:pPr marL="0" marR="0">
              <a:lnSpc>
                <a:spcPct val="115000"/>
              </a:lnSpc>
              <a:spcBef>
                <a:spcPts val="0"/>
              </a:spcBef>
              <a:spcAft>
                <a:spcPts val="1000"/>
              </a:spcAft>
            </a:pPr>
            <a:endParaRPr lang="en-US" sz="1800" dirty="0">
              <a:effectLst/>
              <a:latin typeface="Comic Sans MS" panose="030F0702030302020204" pitchFamily="66"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cs typeface="Calibri" panose="020F0502020204030204" pitchFamily="34" charset="0"/>
              </a:rPr>
              <a:t>Applaud the student’s effort and click to move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dirty="0"/>
          </a:p>
        </p:txBody>
      </p:sp>
    </p:spTree>
    <p:extLst>
      <p:ext uri="{BB962C8B-B14F-4D97-AF65-F5344CB8AC3E}">
        <p14:creationId xmlns:p14="http://schemas.microsoft.com/office/powerpoint/2010/main" val="39309717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b="1" dirty="0">
                <a:effectLst/>
                <a:latin typeface="Comic Sans MS" panose="030F0702030302020204" pitchFamily="66" charset="0"/>
                <a:ea typeface="Calibri" panose="020F0502020204030204" pitchFamily="34" charset="0"/>
                <a:cs typeface="Calibri" panose="020F0502020204030204" pitchFamily="34" charset="0"/>
              </a:rPr>
              <a:t>“</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some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diagram, and three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diagram. (Have the student repeat the word – diagram.)  What is the definition of diagram?”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diagram.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definitions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volunteer, and three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volunteer. (Have the student repeat the word – volunteer.)  What is the definition of volunteer?”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volunteer.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definitions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delicate, and three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delicate. (Have the student repeat the word – delicate.)  What is the definition of delicate?”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delicate.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definitions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diagram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 drawing, sketch, plan or chart that makes something clearer or easier to understand.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volunteer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offer oneself for a service.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delicate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easily torn or hurt.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6</a:t>
            </a:fld>
            <a:endParaRPr lang="en-US" dirty="0"/>
          </a:p>
        </p:txBody>
      </p:sp>
    </p:spTree>
    <p:extLst>
      <p:ext uri="{BB962C8B-B14F-4D97-AF65-F5344CB8AC3E}">
        <p14:creationId xmlns:p14="http://schemas.microsoft.com/office/powerpoint/2010/main" val="34117626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0" dirty="0">
                <a:effectLst/>
                <a:latin typeface="Comic Sans MS" panose="030F0702030302020204" pitchFamily="66" charset="0"/>
                <a:ea typeface="Calibri" panose="020F0502020204030204" pitchFamily="34" charset="0"/>
                <a:cs typeface="Calibri" panose="020F0502020204030204" pitchFamily="34" charset="0"/>
              </a:rPr>
              <a:t>Teacher: “</a:t>
            </a:r>
            <a:r>
              <a:rPr lang="en-US" sz="1800" dirty="0">
                <a:effectLst/>
                <a:latin typeface="Comic Sans MS" panose="030F0702030302020204" pitchFamily="66" charset="0"/>
                <a:ea typeface="Calibri" panose="020F0502020204030204" pitchFamily="34" charset="0"/>
                <a:cs typeface="Calibri" panose="020F0502020204030204" pitchFamily="34" charset="0"/>
              </a:rPr>
              <a:t>Let’s review the rest of our vocabulary words.”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word, struggled, and three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first word is struggled. (Have the student repeat the word – struggled.)  What is the definition of struggled?”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struggled.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definitions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word, gasp, and three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next word is gasp. (Have the student repeat the word – gasp.)  What is the definition of gasp?”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gasp.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definitions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last word, predict, and three definitions.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“Our last word is predict. (Have the student repeat the word – predict.)  What is the definition of predict.”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time for the student to tell you which definition matches predict.  If the student is correct, applaud his/her answer.  If the student is wrong, review the definition with him/her.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As the student gives you the correct definition, click to make the incorrect definitions fade away.</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u="sng"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struggled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made a great effort to overcome something or someone.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gasp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draw in a breath sharply.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predict</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declare in advance.</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Before clicking to the next slide, 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go to the next slide.</a:t>
            </a:r>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dirty="0"/>
          </a:p>
        </p:txBody>
      </p:sp>
    </p:spTree>
    <p:extLst>
      <p:ext uri="{BB962C8B-B14F-4D97-AF65-F5344CB8AC3E}">
        <p14:creationId xmlns:p14="http://schemas.microsoft.com/office/powerpoint/2010/main" val="38522168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Teacher: “Let’s practice our vocabulary words by filling in the blanks.  Use the word bank to help you out.”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first sentence.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_________ that our team will win on Friday! (predict.)</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 </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They ____________ walking up the hill! (struggled)</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next sentence.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heard someone ______ when I walked in! (gasp)</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show the next sentence.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I ___________ at the library. (volunteer)</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Click to show the last sentence.</a:t>
            </a:r>
          </a:p>
          <a:p>
            <a:pPr marL="0" marR="0">
              <a:lnSpc>
                <a:spcPct val="115000"/>
              </a:lnSpc>
              <a:spcBef>
                <a:spcPts val="0"/>
              </a:spcBef>
              <a:spcAft>
                <a:spcPts val="1000"/>
              </a:spcAft>
            </a:pPr>
            <a:r>
              <a:rPr lang="en-US" sz="1800" dirty="0">
                <a:effectLst/>
                <a:latin typeface="Calibri" panose="020F0502020204030204" pitchFamily="34" charset="0"/>
                <a:ea typeface="Calibri" panose="020F0502020204030204" pitchFamily="34" charset="0"/>
                <a:cs typeface="Times New Roman" panose="02020603050405020304" pitchFamily="18" charset="0"/>
              </a:rPr>
              <a:t>The </a:t>
            </a:r>
            <a:r>
              <a:rPr lang="en-US" sz="1800" dirty="0" err="1">
                <a:effectLst/>
                <a:latin typeface="Calibri" panose="020F0502020204030204" pitchFamily="34" charset="0"/>
                <a:ea typeface="Calibri" panose="020F0502020204030204" pitchFamily="34" charset="0"/>
                <a:cs typeface="Times New Roman" panose="02020603050405020304" pitchFamily="18" charset="0"/>
              </a:rPr>
              <a:t>venn</a:t>
            </a:r>
            <a:r>
              <a:rPr lang="en-US" sz="1800" dirty="0">
                <a:effectLst/>
                <a:latin typeface="Calibri" panose="020F0502020204030204" pitchFamily="34" charset="0"/>
                <a:ea typeface="Calibri" panose="020F0502020204030204" pitchFamily="34" charset="0"/>
                <a:cs typeface="Times New Roman" panose="02020603050405020304" pitchFamily="18" charset="0"/>
              </a:rPr>
              <a:t> _________ helps me compare characters. (diagram)</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Pause and allow the student to tell you which word completes this sentence.</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place the word in the sentence and cross off the word in the word bank.</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effectLst/>
                <a:latin typeface="Comic Sans MS" panose="030F0702030302020204" pitchFamily="66" charset="0"/>
                <a:ea typeface="Calibri" panose="020F0502020204030204" pitchFamily="34" charset="0"/>
                <a:cs typeface="Calibri" panose="020F0502020204030204" pitchFamily="34" charset="0"/>
              </a:rPr>
              <a:t>Vocabulary: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diagram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a drawing, sketch, plan or chart that makes something clearer or easier to understand.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volunteer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offer oneself for a service.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delicate</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easily torn or hurt. (There will be no sentence for this vocab word)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struggled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made a great effort to overcome something or someone.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gasp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to draw in a breath sharply.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1800" b="1"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predict</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 to declare in advance.</a:t>
            </a:r>
            <a:r>
              <a:rPr lang="en-US" sz="2800" dirty="0">
                <a:effectLst/>
              </a:rPr>
              <a:t> </a:t>
            </a:r>
          </a:p>
          <a:p>
            <a:pPr marL="0" marR="0">
              <a:spcBef>
                <a:spcPts val="0"/>
              </a:spcBef>
              <a:spcAft>
                <a:spcPts val="1000"/>
              </a:spcAft>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a:spcBef>
                <a:spcPts val="0"/>
              </a:spcBef>
              <a:spcAft>
                <a:spcPts val="1000"/>
              </a:spcAft>
            </a:pPr>
            <a:r>
              <a:rPr lang="en-US" sz="2800" dirty="0">
                <a:effectLst/>
                <a:latin typeface="Calibri" panose="020F0502020204030204" pitchFamily="34" charset="0"/>
                <a:ea typeface="Calibri" panose="020F0502020204030204" pitchFamily="34" charset="0"/>
                <a:cs typeface="Times New Roman" panose="02020603050405020304" pitchFamily="18" charset="0"/>
              </a:rPr>
              <a:t>Applaud the student’s effort and click to move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dirty="0"/>
          </a:p>
        </p:txBody>
      </p:sp>
    </p:spTree>
    <p:extLst>
      <p:ext uri="{BB962C8B-B14F-4D97-AF65-F5344CB8AC3E}">
        <p14:creationId xmlns:p14="http://schemas.microsoft.com/office/powerpoint/2010/main" val="29519633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b="1" dirty="0">
                <a:effectLst/>
                <a:latin typeface="Comic Sans MS" panose="030F0702030302020204" pitchFamily="66" charset="0"/>
                <a:ea typeface="Calibri" panose="020F0502020204030204" pitchFamily="34" charset="0"/>
                <a:cs typeface="Calibri" panose="020F0502020204030204" pitchFamily="34" charset="0"/>
              </a:rPr>
              <a:t>Notes to Teacher:</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Remind the student that we read a story called,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Our Class Eggs.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Thumb</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thumb.)  Who were the characters in the story – Mr. Schultz, classmates, chicks</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Pointer Finger </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(Click to circle the pointer finger.)  - Where did the story take place? The story took place in Mr. Schultz’s classroom.</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Middle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middle finger) – What was the problem in the story? There was not a problem in the story until the very end.  The class was caring for eggs.  At the end of the story, the last egg did not hatch.  The students learned that not all eggs will hatch, even when we want them to.</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Ring Finger</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ring finger.) What happened in the story? In this story, Mr. Schultz gave his class the opportunity to learn about and care for chicks.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The story started off with the class learning how to take care of the eggs.  The students created and completed a KWL Chart.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Each day, they observed the eggs, rotated the eggs and asked many questions.</a:t>
            </a:r>
          </a:p>
          <a:p>
            <a:pPr marL="0" marR="0">
              <a:lnSpc>
                <a:spcPct val="115000"/>
              </a:lnSpc>
              <a:spcBef>
                <a:spcPts val="0"/>
              </a:spcBef>
              <a:spcAft>
                <a:spcPts val="1000"/>
              </a:spcAft>
            </a:pPr>
            <a:endPar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Pinky</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pinky finger.) Was the problem solved?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At the end of the story, all but one egg hatched. The students learned that not all eggs will hatch, even when we want them to.</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u="sng"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Palm of Hand</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 (Click to circle the palm of the hand.) </a:t>
            </a:r>
            <a:r>
              <a:rPr lang="en-US" sz="1800" u="none"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Text Connection: </a:t>
            </a:r>
            <a:endParaRPr lang="en-US" sz="1800" u="none"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Did you ever have the opportunity to take care of something or someone?  How did/does it make you feel?</a:t>
            </a: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Did you ever work on a project in school?  If so, what was it?  What did you learn?</a:t>
            </a:r>
          </a:p>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What was your favorite part of this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Applaud the student’s effort.</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to the next slide.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dirty="0"/>
          </a:p>
        </p:txBody>
      </p:sp>
    </p:spTree>
    <p:extLst>
      <p:ext uri="{BB962C8B-B14F-4D97-AF65-F5344CB8AC3E}">
        <p14:creationId xmlns:p14="http://schemas.microsoft.com/office/powerpoint/2010/main" val="34457219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60CCACD-83EB-45BA-9710-4462EA85FBC1}" type="datetimeFigureOut">
              <a:rPr lang="en-US" smtClean="0"/>
              <a:t>12/8/2021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0601C9D-C73C-4478-A191-AF94F2EC7B9D}" type="slidenum">
              <a:rPr lang="en-US" smtClean="0"/>
              <a:t>‹#›</a:t>
            </a:fld>
            <a:endParaRPr lang="en-US"/>
          </a:p>
        </p:txBody>
      </p:sp>
    </p:spTree>
    <p:extLst>
      <p:ext uri="{BB962C8B-B14F-4D97-AF65-F5344CB8AC3E}">
        <p14:creationId xmlns:p14="http://schemas.microsoft.com/office/powerpoint/2010/main" val="32228224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12/8/2021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60CCACD-83EB-45BA-9710-4462EA85FBC1}" type="datetimeFigureOut">
              <a:rPr lang="en-US" smtClean="0"/>
              <a:t>12/8/2021</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0601C9D-C73C-4478-A191-AF94F2EC7B9D}" type="slidenum">
              <a:rPr lang="en-US" smtClean="0"/>
              <a:t>‹#›</a:t>
            </a:fld>
            <a:endParaRPr lang="en-US"/>
          </a:p>
        </p:txBody>
      </p:sp>
    </p:spTree>
    <p:extLst>
      <p:ext uri="{BB962C8B-B14F-4D97-AF65-F5344CB8AC3E}">
        <p14:creationId xmlns:p14="http://schemas.microsoft.com/office/powerpoint/2010/main" val="919671343"/>
      </p:ext>
    </p:extLst>
  </p:cSld>
  <p:clrMap bg1="lt1" tx1="dk1" bg2="lt2" tx2="dk2" accent1="accent1" accent2="accent2" accent3="accent3" accent4="accent4" accent5="accent5" accent6="accent6" hlink="hlink" folHlink="folHlink"/>
  <p:sldLayoutIdLst>
    <p:sldLayoutId id="2147483662"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a:xfrm>
            <a:off x="685800" y="1114425"/>
            <a:ext cx="7772400" cy="1470025"/>
          </a:xfrm>
        </p:spPr>
        <p:txBody>
          <a:bodyPr>
            <a:normAutofit/>
          </a:bodyPr>
          <a:lstStyle/>
          <a:p>
            <a:r>
              <a:rPr lang="en-US" sz="6000" dirty="0">
                <a:latin typeface="Comic Sans MS" panose="030F0902030302020204" pitchFamily="66" charset="0"/>
              </a:rPr>
              <a:t>Asking Questions</a:t>
            </a:r>
          </a:p>
        </p:txBody>
      </p:sp>
      <p:sp>
        <p:nvSpPr>
          <p:cNvPr id="3" name="TextBox 2">
            <a:extLst>
              <a:ext uri="{FF2B5EF4-FFF2-40B4-BE49-F238E27FC236}">
                <a16:creationId xmlns:a16="http://schemas.microsoft.com/office/drawing/2014/main" id="{9CE6F1BB-9357-48FB-BA91-B5E317061BE0}"/>
              </a:ext>
            </a:extLst>
          </p:cNvPr>
          <p:cNvSpPr txBox="1"/>
          <p:nvPr/>
        </p:nvSpPr>
        <p:spPr>
          <a:xfrm>
            <a:off x="2965632" y="3118947"/>
            <a:ext cx="3212739" cy="752001"/>
          </a:xfrm>
          <a:prstGeom prst="rect">
            <a:avLst/>
          </a:prstGeom>
          <a:noFill/>
        </p:spPr>
        <p:txBody>
          <a:bodyPr wrap="none" rtlCol="0">
            <a:spAutoFit/>
          </a:bodyPr>
          <a:lstStyle/>
          <a:p>
            <a:pPr marL="0" marR="0" algn="ctr">
              <a:lnSpc>
                <a:spcPct val="115000"/>
              </a:lnSpc>
              <a:spcBef>
                <a:spcPts val="0"/>
              </a:spcBef>
              <a:spcAft>
                <a:spcPts val="1000"/>
              </a:spcAft>
            </a:pPr>
            <a:r>
              <a:rPr lang="en-US" sz="4000" dirty="0">
                <a:effectLst/>
                <a:latin typeface="Comic Sans MS" panose="030F0702030302020204" pitchFamily="66" charset="0"/>
                <a:ea typeface="Calibri" panose="020F0502020204030204" pitchFamily="34" charset="0"/>
                <a:cs typeface="Calibri" panose="020F0502020204030204" pitchFamily="34" charset="0"/>
              </a:rPr>
              <a:t>Let’s Review</a:t>
            </a:r>
            <a:r>
              <a:rPr lang="en-US" sz="3200" dirty="0">
                <a:effectLst/>
                <a:latin typeface="Comic Sans MS" panose="030F0702030302020204" pitchFamily="66"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0EBAF-D38D-4815-90F0-E7D43AD69E2D}"/>
              </a:ext>
            </a:extLst>
          </p:cNvPr>
          <p:cNvSpPr txBox="1">
            <a:spLocks noGrp="1"/>
          </p:cNvSpPr>
          <p:nvPr>
            <p:ph type="title" idx="4294967295"/>
          </p:nvPr>
        </p:nvSpPr>
        <p:spPr>
          <a:xfrm>
            <a:off x="1829903" y="500475"/>
            <a:ext cx="5652509"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Reviewing Our Skills!</a:t>
            </a:r>
          </a:p>
        </p:txBody>
      </p:sp>
      <p:pic>
        <p:nvPicPr>
          <p:cNvPr id="1026" name="Picture 2" descr="Street of town, city with path and roads">
            <a:extLst>
              <a:ext uri="{FF2B5EF4-FFF2-40B4-BE49-F238E27FC236}">
                <a16:creationId xmlns:a16="http://schemas.microsoft.com/office/drawing/2014/main" id="{D334023F-EBF6-4165-8A3E-782CB3BDBDFA}"/>
              </a:ext>
            </a:extLst>
          </p:cNvPr>
          <p:cNvPicPr>
            <a:picLocks noChangeAspect="1" noChangeArrowheads="1"/>
          </p:cNvPicPr>
          <p:nvPr/>
        </p:nvPicPr>
        <p:blipFill>
          <a:blip r:embed="rId3"/>
          <a:srcRect/>
          <a:stretch/>
        </p:blipFill>
        <p:spPr bwMode="auto">
          <a:xfrm>
            <a:off x="551662" y="3405084"/>
            <a:ext cx="5715000" cy="28568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elescope with night sky ">
            <a:extLst>
              <a:ext uri="{FF2B5EF4-FFF2-40B4-BE49-F238E27FC236}">
                <a16:creationId xmlns:a16="http://schemas.microsoft.com/office/drawing/2014/main" id="{A91BA849-9394-4DED-9E4B-34BC65907F16}"/>
              </a:ext>
            </a:extLst>
          </p:cNvPr>
          <p:cNvPicPr>
            <a:picLocks noChangeAspect="1" noChangeArrowheads="1"/>
          </p:cNvPicPr>
          <p:nvPr/>
        </p:nvPicPr>
        <p:blipFill>
          <a:blip r:embed="rId4"/>
          <a:srcRect/>
          <a:stretch/>
        </p:blipFill>
        <p:spPr bwMode="auto">
          <a:xfrm>
            <a:off x="4002036" y="1346065"/>
            <a:ext cx="4568932" cy="456893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91146A7A-DBE3-4F27-BF3D-1EE847C79294}"/>
              </a:ext>
            </a:extLst>
          </p:cNvPr>
          <p:cNvSpPr txBox="1"/>
          <p:nvPr/>
        </p:nvSpPr>
        <p:spPr>
          <a:xfrm>
            <a:off x="1559637" y="4856135"/>
            <a:ext cx="2904962" cy="707886"/>
          </a:xfrm>
          <a:prstGeom prst="rect">
            <a:avLst/>
          </a:prstGeom>
          <a:noFill/>
        </p:spPr>
        <p:txBody>
          <a:bodyPr wrap="none" rtlCol="0">
            <a:spAutoFit/>
          </a:bodyPr>
          <a:lstStyle/>
          <a:p>
            <a:r>
              <a:rPr lang="en-US" sz="4000" dirty="0">
                <a:latin typeface="Comic Sans MS" panose="030F0702030302020204" pitchFamily="66" charset="0"/>
              </a:rPr>
              <a:t>tele_ _ </a:t>
            </a:r>
            <a:r>
              <a:rPr lang="en-US" sz="4000" dirty="0" err="1">
                <a:latin typeface="Comic Sans MS" panose="030F0702030302020204" pitchFamily="66" charset="0"/>
              </a:rPr>
              <a:t>ope</a:t>
            </a:r>
            <a:endParaRPr lang="en-US" sz="4000" dirty="0">
              <a:latin typeface="Comic Sans MS" panose="030F0702030302020204" pitchFamily="66" charset="0"/>
            </a:endParaRPr>
          </a:p>
        </p:txBody>
      </p:sp>
      <p:sp>
        <p:nvSpPr>
          <p:cNvPr id="6" name="TextBox 5">
            <a:extLst>
              <a:ext uri="{FF2B5EF4-FFF2-40B4-BE49-F238E27FC236}">
                <a16:creationId xmlns:a16="http://schemas.microsoft.com/office/drawing/2014/main" id="{ECC803C8-76C2-405D-A1DE-769DC180D8A5}"/>
              </a:ext>
            </a:extLst>
          </p:cNvPr>
          <p:cNvSpPr txBox="1"/>
          <p:nvPr/>
        </p:nvSpPr>
        <p:spPr>
          <a:xfrm>
            <a:off x="2586360" y="4856135"/>
            <a:ext cx="851515" cy="707886"/>
          </a:xfrm>
          <a:prstGeom prst="rect">
            <a:avLst/>
          </a:prstGeom>
          <a:noFill/>
        </p:spPr>
        <p:txBody>
          <a:bodyPr wrap="none" rtlCol="0">
            <a:spAutoFit/>
          </a:bodyPr>
          <a:lstStyle/>
          <a:p>
            <a:r>
              <a:rPr lang="en-US" sz="4000" dirty="0">
                <a:latin typeface="Comic Sans MS" panose="030F0702030302020204" pitchFamily="66" charset="0"/>
              </a:rPr>
              <a:t>s c</a:t>
            </a:r>
          </a:p>
        </p:txBody>
      </p:sp>
      <p:sp>
        <p:nvSpPr>
          <p:cNvPr id="7" name="TextBox 6">
            <a:extLst>
              <a:ext uri="{FF2B5EF4-FFF2-40B4-BE49-F238E27FC236}">
                <a16:creationId xmlns:a16="http://schemas.microsoft.com/office/drawing/2014/main" id="{B2AF26B5-697D-476C-9BC9-8B557F897899}"/>
              </a:ext>
            </a:extLst>
          </p:cNvPr>
          <p:cNvSpPr txBox="1"/>
          <p:nvPr/>
        </p:nvSpPr>
        <p:spPr>
          <a:xfrm>
            <a:off x="5593862" y="2286000"/>
            <a:ext cx="2032929" cy="707886"/>
          </a:xfrm>
          <a:prstGeom prst="rect">
            <a:avLst/>
          </a:prstGeom>
          <a:noFill/>
        </p:spPr>
        <p:txBody>
          <a:bodyPr wrap="none" rtlCol="0">
            <a:spAutoFit/>
          </a:bodyPr>
          <a:lstStyle/>
          <a:p>
            <a:r>
              <a:rPr lang="en-US" sz="4000" dirty="0">
                <a:latin typeface="Comic Sans MS" panose="030F0702030302020204" pitchFamily="66" charset="0"/>
              </a:rPr>
              <a:t>_ _</a:t>
            </a:r>
            <a:r>
              <a:rPr lang="en-US" sz="4000" dirty="0" err="1">
                <a:latin typeface="Comic Sans MS" panose="030F0702030302020204" pitchFamily="66" charset="0"/>
              </a:rPr>
              <a:t>reet</a:t>
            </a:r>
            <a:endParaRPr lang="en-US" sz="4000" dirty="0">
              <a:latin typeface="Comic Sans MS" panose="030F0702030302020204" pitchFamily="66" charset="0"/>
            </a:endParaRPr>
          </a:p>
        </p:txBody>
      </p:sp>
      <p:sp>
        <p:nvSpPr>
          <p:cNvPr id="8" name="TextBox 7">
            <a:extLst>
              <a:ext uri="{FF2B5EF4-FFF2-40B4-BE49-F238E27FC236}">
                <a16:creationId xmlns:a16="http://schemas.microsoft.com/office/drawing/2014/main" id="{0399B415-26C7-4EBC-ADCE-3069DA326215}"/>
              </a:ext>
            </a:extLst>
          </p:cNvPr>
          <p:cNvSpPr txBox="1"/>
          <p:nvPr/>
        </p:nvSpPr>
        <p:spPr>
          <a:xfrm>
            <a:off x="5670062" y="2286000"/>
            <a:ext cx="830677" cy="707886"/>
          </a:xfrm>
          <a:prstGeom prst="rect">
            <a:avLst/>
          </a:prstGeom>
          <a:noFill/>
        </p:spPr>
        <p:txBody>
          <a:bodyPr wrap="none" rtlCol="0">
            <a:spAutoFit/>
          </a:bodyPr>
          <a:lstStyle/>
          <a:p>
            <a:r>
              <a:rPr lang="en-US" sz="4000" dirty="0">
                <a:latin typeface="Comic Sans MS" panose="030F0702030302020204" pitchFamily="66" charset="0"/>
              </a:rPr>
              <a:t>s t</a:t>
            </a:r>
          </a:p>
        </p:txBody>
      </p:sp>
    </p:spTree>
    <p:extLst>
      <p:ext uri="{BB962C8B-B14F-4D97-AF65-F5344CB8AC3E}">
        <p14:creationId xmlns:p14="http://schemas.microsoft.com/office/powerpoint/2010/main" val="2708519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1028"/>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3"/>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7"/>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 grpId="1"/>
      <p:bldP spid="6" grpId="0"/>
      <p:bldP spid="6" grpId="1"/>
      <p:bldP spid="7" grpId="0"/>
      <p:bldP spid="8"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appy little blue one-eyed monster alien character">
            <a:extLst>
              <a:ext uri="{FF2B5EF4-FFF2-40B4-BE49-F238E27FC236}">
                <a16:creationId xmlns:a16="http://schemas.microsoft.com/office/drawing/2014/main" id="{FC7852C5-2F2D-4DE0-A8DB-EDBD662B46F8}"/>
              </a:ext>
            </a:extLst>
          </p:cNvPr>
          <p:cNvPicPr>
            <a:picLocks noChangeAspect="1" noChangeArrowheads="1"/>
          </p:cNvPicPr>
          <p:nvPr/>
        </p:nvPicPr>
        <p:blipFill>
          <a:blip r:embed="rId3"/>
          <a:srcRect/>
          <a:stretch/>
        </p:blipFill>
        <p:spPr bwMode="auto">
          <a:xfrm>
            <a:off x="332679" y="728298"/>
            <a:ext cx="2655356" cy="343140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CC9AD9E2-FB49-4A78-848B-DBA8D602CE82}"/>
              </a:ext>
            </a:extLst>
          </p:cNvPr>
          <p:cNvSpPr txBox="1">
            <a:spLocks noGrp="1"/>
          </p:cNvSpPr>
          <p:nvPr>
            <p:ph type="title" idx="4294967295"/>
          </p:nvPr>
        </p:nvSpPr>
        <p:spPr>
          <a:xfrm>
            <a:off x="2796322" y="343578"/>
            <a:ext cx="4247640"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Let’s Practice!</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pic>
        <p:nvPicPr>
          <p:cNvPr id="2052" name="Picture 4" descr="Realistic microscope. ">
            <a:extLst>
              <a:ext uri="{FF2B5EF4-FFF2-40B4-BE49-F238E27FC236}">
                <a16:creationId xmlns:a16="http://schemas.microsoft.com/office/drawing/2014/main" id="{5D80CF42-BFE3-42E0-A648-45F294F52965}"/>
              </a:ext>
            </a:extLst>
          </p:cNvPr>
          <p:cNvPicPr>
            <a:picLocks noChangeAspect="1" noChangeArrowheads="1"/>
          </p:cNvPicPr>
          <p:nvPr/>
        </p:nvPicPr>
        <p:blipFill>
          <a:blip r:embed="rId4"/>
          <a:srcRect/>
          <a:stretch/>
        </p:blipFill>
        <p:spPr bwMode="auto">
          <a:xfrm>
            <a:off x="6298005" y="1125801"/>
            <a:ext cx="2613582" cy="261358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87CD7A5E-E04B-47B3-8431-F0070C837CED}"/>
              </a:ext>
            </a:extLst>
          </p:cNvPr>
          <p:cNvSpPr txBox="1"/>
          <p:nvPr/>
        </p:nvSpPr>
        <p:spPr>
          <a:xfrm>
            <a:off x="2796322" y="1497739"/>
            <a:ext cx="2601994" cy="707886"/>
          </a:xfrm>
          <a:prstGeom prst="rect">
            <a:avLst/>
          </a:prstGeom>
          <a:noFill/>
        </p:spPr>
        <p:txBody>
          <a:bodyPr wrap="none" rtlCol="0">
            <a:spAutoFit/>
          </a:bodyPr>
          <a:lstStyle/>
          <a:p>
            <a:r>
              <a:rPr lang="en-US" sz="4000" dirty="0" err="1">
                <a:latin typeface="Comic Sans MS" panose="030F0702030302020204" pitchFamily="66" charset="0"/>
              </a:rPr>
              <a:t>mon</a:t>
            </a:r>
            <a:r>
              <a:rPr lang="en-US" sz="4000" dirty="0">
                <a:latin typeface="Comic Sans MS" panose="030F0702030302020204" pitchFamily="66" charset="0"/>
              </a:rPr>
              <a:t>_ _ er</a:t>
            </a:r>
          </a:p>
        </p:txBody>
      </p:sp>
      <p:sp>
        <p:nvSpPr>
          <p:cNvPr id="18" name="TextBox 17">
            <a:extLst>
              <a:ext uri="{FF2B5EF4-FFF2-40B4-BE49-F238E27FC236}">
                <a16:creationId xmlns:a16="http://schemas.microsoft.com/office/drawing/2014/main" id="{C51D0DF7-05EF-4E02-93B2-E3C65F9F3520}"/>
              </a:ext>
            </a:extLst>
          </p:cNvPr>
          <p:cNvSpPr txBox="1"/>
          <p:nvPr/>
        </p:nvSpPr>
        <p:spPr>
          <a:xfrm>
            <a:off x="3791703" y="1497739"/>
            <a:ext cx="830677" cy="707886"/>
          </a:xfrm>
          <a:prstGeom prst="rect">
            <a:avLst/>
          </a:prstGeom>
          <a:noFill/>
        </p:spPr>
        <p:txBody>
          <a:bodyPr wrap="none" rtlCol="0">
            <a:spAutoFit/>
          </a:bodyPr>
          <a:lstStyle/>
          <a:p>
            <a:r>
              <a:rPr lang="en-US" sz="4000" dirty="0">
                <a:latin typeface="Comic Sans MS" panose="030F0702030302020204" pitchFamily="66" charset="0"/>
              </a:rPr>
              <a:t>s t</a:t>
            </a:r>
          </a:p>
        </p:txBody>
      </p:sp>
      <p:sp>
        <p:nvSpPr>
          <p:cNvPr id="20" name="TextBox 19">
            <a:extLst>
              <a:ext uri="{FF2B5EF4-FFF2-40B4-BE49-F238E27FC236}">
                <a16:creationId xmlns:a16="http://schemas.microsoft.com/office/drawing/2014/main" id="{814C503E-93AD-4FE6-8909-5C8712704441}"/>
              </a:ext>
            </a:extLst>
          </p:cNvPr>
          <p:cNvSpPr txBox="1"/>
          <p:nvPr/>
        </p:nvSpPr>
        <p:spPr>
          <a:xfrm>
            <a:off x="3201562" y="2801304"/>
            <a:ext cx="3437159" cy="707886"/>
          </a:xfrm>
          <a:prstGeom prst="rect">
            <a:avLst/>
          </a:prstGeom>
          <a:noFill/>
        </p:spPr>
        <p:txBody>
          <a:bodyPr wrap="none" rtlCol="0">
            <a:spAutoFit/>
          </a:bodyPr>
          <a:lstStyle/>
          <a:p>
            <a:r>
              <a:rPr lang="en-US" sz="4000" dirty="0">
                <a:latin typeface="Comic Sans MS" panose="030F0702030302020204" pitchFamily="66" charset="0"/>
              </a:rPr>
              <a:t>micro _ _ </a:t>
            </a:r>
            <a:r>
              <a:rPr lang="en-US" sz="4000" dirty="0" err="1">
                <a:latin typeface="Comic Sans MS" panose="030F0702030302020204" pitchFamily="66" charset="0"/>
              </a:rPr>
              <a:t>ope</a:t>
            </a:r>
            <a:endParaRPr lang="en-US" sz="4000" dirty="0">
              <a:latin typeface="Comic Sans MS" panose="030F0702030302020204" pitchFamily="66" charset="0"/>
            </a:endParaRPr>
          </a:p>
        </p:txBody>
      </p:sp>
      <p:sp>
        <p:nvSpPr>
          <p:cNvPr id="21" name="TextBox 20">
            <a:extLst>
              <a:ext uri="{FF2B5EF4-FFF2-40B4-BE49-F238E27FC236}">
                <a16:creationId xmlns:a16="http://schemas.microsoft.com/office/drawing/2014/main" id="{635C66EC-59CC-4E73-8797-F8FA77FD7130}"/>
              </a:ext>
            </a:extLst>
          </p:cNvPr>
          <p:cNvSpPr txBox="1"/>
          <p:nvPr/>
        </p:nvSpPr>
        <p:spPr>
          <a:xfrm>
            <a:off x="4698580" y="2772619"/>
            <a:ext cx="851515" cy="707886"/>
          </a:xfrm>
          <a:prstGeom prst="rect">
            <a:avLst/>
          </a:prstGeom>
          <a:noFill/>
        </p:spPr>
        <p:txBody>
          <a:bodyPr wrap="none" rtlCol="0">
            <a:spAutoFit/>
          </a:bodyPr>
          <a:lstStyle/>
          <a:p>
            <a:r>
              <a:rPr lang="en-US" sz="4000" dirty="0">
                <a:latin typeface="Comic Sans MS" panose="030F0702030302020204" pitchFamily="66" charset="0"/>
              </a:rPr>
              <a:t>s c</a:t>
            </a:r>
          </a:p>
        </p:txBody>
      </p:sp>
      <p:pic>
        <p:nvPicPr>
          <p:cNvPr id="2054" name="Picture 6" descr="Old globe on bookshelf background. Selective focus. Retro style. Science, education, travel, vintage background. History and geography team.">
            <a:extLst>
              <a:ext uri="{FF2B5EF4-FFF2-40B4-BE49-F238E27FC236}">
                <a16:creationId xmlns:a16="http://schemas.microsoft.com/office/drawing/2014/main" id="{978E9634-9F97-4203-BD40-E3EE815EFB43}"/>
              </a:ext>
            </a:extLst>
          </p:cNvPr>
          <p:cNvPicPr>
            <a:picLocks noChangeAspect="1" noChangeArrowheads="1"/>
          </p:cNvPicPr>
          <p:nvPr/>
        </p:nvPicPr>
        <p:blipFill>
          <a:blip r:embed="rId5"/>
          <a:srcRect/>
          <a:stretch/>
        </p:blipFill>
        <p:spPr bwMode="auto">
          <a:xfrm>
            <a:off x="4920141" y="3849378"/>
            <a:ext cx="3970249" cy="247425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D15BDFA7-8FF0-4646-A4A6-5FBA736B1908}"/>
              </a:ext>
            </a:extLst>
          </p:cNvPr>
          <p:cNvSpPr txBox="1"/>
          <p:nvPr/>
        </p:nvSpPr>
        <p:spPr>
          <a:xfrm>
            <a:off x="2133753" y="5682187"/>
            <a:ext cx="2515432" cy="707886"/>
          </a:xfrm>
          <a:prstGeom prst="rect">
            <a:avLst/>
          </a:prstGeom>
          <a:noFill/>
        </p:spPr>
        <p:txBody>
          <a:bodyPr wrap="none" rtlCol="0">
            <a:spAutoFit/>
          </a:bodyPr>
          <a:lstStyle/>
          <a:p>
            <a:r>
              <a:rPr lang="en-US" sz="4000" dirty="0">
                <a:latin typeface="Comic Sans MS" panose="030F0702030302020204" pitchFamily="66" charset="0"/>
              </a:rPr>
              <a:t>hi _ _ </a:t>
            </a:r>
            <a:r>
              <a:rPr lang="en-US" sz="4000" dirty="0" err="1">
                <a:latin typeface="Comic Sans MS" panose="030F0702030302020204" pitchFamily="66" charset="0"/>
              </a:rPr>
              <a:t>ory</a:t>
            </a:r>
            <a:endParaRPr lang="en-US" sz="4000" dirty="0">
              <a:latin typeface="Comic Sans MS" panose="030F0702030302020204" pitchFamily="66" charset="0"/>
            </a:endParaRPr>
          </a:p>
        </p:txBody>
      </p:sp>
      <p:sp>
        <p:nvSpPr>
          <p:cNvPr id="26" name="TextBox 25">
            <a:extLst>
              <a:ext uri="{FF2B5EF4-FFF2-40B4-BE49-F238E27FC236}">
                <a16:creationId xmlns:a16="http://schemas.microsoft.com/office/drawing/2014/main" id="{E972ADC6-13E9-4493-91AE-B5F870D6585A}"/>
              </a:ext>
            </a:extLst>
          </p:cNvPr>
          <p:cNvSpPr txBox="1"/>
          <p:nvPr/>
        </p:nvSpPr>
        <p:spPr>
          <a:xfrm>
            <a:off x="2786223" y="5621304"/>
            <a:ext cx="830677" cy="707886"/>
          </a:xfrm>
          <a:prstGeom prst="rect">
            <a:avLst/>
          </a:prstGeom>
          <a:noFill/>
        </p:spPr>
        <p:txBody>
          <a:bodyPr wrap="none" rtlCol="0">
            <a:spAutoFit/>
          </a:bodyPr>
          <a:lstStyle/>
          <a:p>
            <a:r>
              <a:rPr lang="en-US" sz="4000" dirty="0">
                <a:latin typeface="Comic Sans MS" panose="030F0702030302020204" pitchFamily="66" charset="0"/>
              </a:rPr>
              <a:t>s t</a:t>
            </a:r>
          </a:p>
        </p:txBody>
      </p:sp>
      <p:pic>
        <p:nvPicPr>
          <p:cNvPr id="2056" name="Picture 8" descr="Woman's hands holding crystal.">
            <a:extLst>
              <a:ext uri="{FF2B5EF4-FFF2-40B4-BE49-F238E27FC236}">
                <a16:creationId xmlns:a16="http://schemas.microsoft.com/office/drawing/2014/main" id="{25E6D057-9C5F-45C9-BB6F-62D94E928B75}"/>
              </a:ext>
            </a:extLst>
          </p:cNvPr>
          <p:cNvPicPr>
            <a:picLocks noChangeAspect="1" noChangeArrowheads="1"/>
          </p:cNvPicPr>
          <p:nvPr/>
        </p:nvPicPr>
        <p:blipFill rotWithShape="1">
          <a:blip r:embed="rId6"/>
          <a:srcRect l="19976" r="23256"/>
          <a:stretch/>
        </p:blipFill>
        <p:spPr bwMode="auto">
          <a:xfrm>
            <a:off x="1036103" y="3978565"/>
            <a:ext cx="2601994" cy="28025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E35083A5-E6EA-4123-BC31-A7AF3A6A34FF}"/>
              </a:ext>
            </a:extLst>
          </p:cNvPr>
          <p:cNvSpPr txBox="1"/>
          <p:nvPr/>
        </p:nvSpPr>
        <p:spPr>
          <a:xfrm>
            <a:off x="4898944" y="6036130"/>
            <a:ext cx="2318263" cy="707886"/>
          </a:xfrm>
          <a:prstGeom prst="rect">
            <a:avLst/>
          </a:prstGeom>
          <a:noFill/>
        </p:spPr>
        <p:txBody>
          <a:bodyPr wrap="none" rtlCol="0">
            <a:spAutoFit/>
          </a:bodyPr>
          <a:lstStyle/>
          <a:p>
            <a:r>
              <a:rPr lang="en-US" sz="4000" dirty="0">
                <a:latin typeface="Comic Sans MS" panose="030F0702030302020204" pitchFamily="66" charset="0"/>
              </a:rPr>
              <a:t>cry_ _ al</a:t>
            </a:r>
          </a:p>
        </p:txBody>
      </p:sp>
      <p:sp>
        <p:nvSpPr>
          <p:cNvPr id="32" name="TextBox 31">
            <a:extLst>
              <a:ext uri="{FF2B5EF4-FFF2-40B4-BE49-F238E27FC236}">
                <a16:creationId xmlns:a16="http://schemas.microsoft.com/office/drawing/2014/main" id="{0801661E-77B6-44F0-9AA3-B487C1EF494D}"/>
              </a:ext>
            </a:extLst>
          </p:cNvPr>
          <p:cNvSpPr txBox="1"/>
          <p:nvPr/>
        </p:nvSpPr>
        <p:spPr>
          <a:xfrm>
            <a:off x="5731844" y="6036130"/>
            <a:ext cx="830677" cy="707886"/>
          </a:xfrm>
          <a:prstGeom prst="rect">
            <a:avLst/>
          </a:prstGeom>
          <a:noFill/>
        </p:spPr>
        <p:txBody>
          <a:bodyPr wrap="none" rtlCol="0">
            <a:spAutoFit/>
          </a:bodyPr>
          <a:lstStyle/>
          <a:p>
            <a:r>
              <a:rPr lang="en-US" sz="4000" dirty="0">
                <a:latin typeface="Comic Sans MS" panose="030F0702030302020204" pitchFamily="66" charset="0"/>
              </a:rPr>
              <a:t>s t</a:t>
            </a:r>
          </a:p>
        </p:txBody>
      </p:sp>
    </p:spTree>
    <p:extLst>
      <p:ext uri="{BB962C8B-B14F-4D97-AF65-F5344CB8AC3E}">
        <p14:creationId xmlns:p14="http://schemas.microsoft.com/office/powerpoint/2010/main" val="281007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2052"/>
                                        </p:tgtEl>
                                        <p:attrNameLst>
                                          <p:attrName>style.visibility</p:attrName>
                                        </p:attrNameLst>
                                      </p:cBhvr>
                                      <p:to>
                                        <p:strVal val="visible"/>
                                      </p:to>
                                    </p:set>
                                  </p:childTnLst>
                                </p:cTn>
                              </p:par>
                              <p:par>
                                <p:cTn id="17" presetID="1" presetClass="exit" presetSubtype="0" fill="hold" nodeType="withEffect">
                                  <p:stCondLst>
                                    <p:cond delay="0"/>
                                  </p:stCondLst>
                                  <p:childTnLst>
                                    <p:set>
                                      <p:cBhvr>
                                        <p:cTn id="18" dur="1" fill="hold">
                                          <p:stCondLst>
                                            <p:cond delay="0"/>
                                          </p:stCondLst>
                                        </p:cTn>
                                        <p:tgtEl>
                                          <p:spTgt spid="205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8"/>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2"/>
                                        </p:tgtEl>
                                        <p:attrNameLst>
                                          <p:attrName>style.visibility</p:attrName>
                                        </p:attrNameLst>
                                      </p:cBhvr>
                                      <p:to>
                                        <p:strVal val="hidden"/>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054"/>
                                        </p:tgtEl>
                                        <p:attrNameLst>
                                          <p:attrName>style.visibility</p:attrName>
                                        </p:attrNameLst>
                                      </p:cBhvr>
                                      <p:to>
                                        <p:strVal val="visible"/>
                                      </p:to>
                                    </p:set>
                                  </p:childTnLst>
                                </p:cTn>
                              </p:par>
                              <p:par>
                                <p:cTn id="33" presetID="1" presetClass="exit" presetSubtype="0" fill="hold" nodeType="withEffect">
                                  <p:stCondLst>
                                    <p:cond delay="0"/>
                                  </p:stCondLst>
                                  <p:childTnLst>
                                    <p:set>
                                      <p:cBhvr>
                                        <p:cTn id="34" dur="1" fill="hold">
                                          <p:stCondLst>
                                            <p:cond delay="0"/>
                                          </p:stCondLst>
                                        </p:cTn>
                                        <p:tgtEl>
                                          <p:spTgt spid="2052"/>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0"/>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1"/>
                                        </p:tgtEl>
                                        <p:attrNameLst>
                                          <p:attrName>style.visibility</p:attrName>
                                        </p:attrNameLst>
                                      </p:cBhvr>
                                      <p:to>
                                        <p:strVal val="hidden"/>
                                      </p:to>
                                    </p:set>
                                  </p:childTnLst>
                                </p:cTn>
                              </p:par>
                              <p:par>
                                <p:cTn id="39" presetID="1"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26"/>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056"/>
                                        </p:tgtEl>
                                        <p:attrNameLst>
                                          <p:attrName>style.visibility</p:attrName>
                                        </p:attrNameLst>
                                      </p:cBhvr>
                                      <p:to>
                                        <p:strVal val="visible"/>
                                      </p:to>
                                    </p:set>
                                  </p:childTnLst>
                                </p:cTn>
                              </p:par>
                              <p:par>
                                <p:cTn id="49" presetID="1" presetClass="exit" presetSubtype="0" fill="hold" nodeType="withEffect">
                                  <p:stCondLst>
                                    <p:cond delay="0"/>
                                  </p:stCondLst>
                                  <p:childTnLst>
                                    <p:set>
                                      <p:cBhvr>
                                        <p:cTn id="50" dur="1" fill="hold">
                                          <p:stCondLst>
                                            <p:cond delay="0"/>
                                          </p:stCondLst>
                                        </p:cTn>
                                        <p:tgtEl>
                                          <p:spTgt spid="2054"/>
                                        </p:tgtEl>
                                        <p:attrNameLst>
                                          <p:attrName>style.visibility</p:attrName>
                                        </p:attrNameLst>
                                      </p:cBhvr>
                                      <p:to>
                                        <p:strVal val="hidden"/>
                                      </p:to>
                                    </p:set>
                                  </p:childTnLst>
                                </p:cTn>
                              </p:par>
                              <p:par>
                                <p:cTn id="51" presetID="1" presetClass="exit" presetSubtype="0" fill="hold" grpId="1" nodeType="withEffect">
                                  <p:stCondLst>
                                    <p:cond delay="0"/>
                                  </p:stCondLst>
                                  <p:childTnLst>
                                    <p:set>
                                      <p:cBhvr>
                                        <p:cTn id="52" dur="1" fill="hold">
                                          <p:stCondLst>
                                            <p:cond delay="0"/>
                                          </p:stCondLst>
                                        </p:cTn>
                                        <p:tgtEl>
                                          <p:spTgt spid="26"/>
                                        </p:tgtEl>
                                        <p:attrNameLst>
                                          <p:attrName>style.visibility</p:attrName>
                                        </p:attrNameLst>
                                      </p:cBhvr>
                                      <p:to>
                                        <p:strVal val="hidden"/>
                                      </p:to>
                                    </p:set>
                                  </p:childTnLst>
                                </p:cTn>
                              </p:par>
                              <p:par>
                                <p:cTn id="53" presetID="1" presetClass="exit" presetSubtype="0" fill="hold" grpId="1" nodeType="withEffect">
                                  <p:stCondLst>
                                    <p:cond delay="0"/>
                                  </p:stCondLst>
                                  <p:childTnLst>
                                    <p:set>
                                      <p:cBhvr>
                                        <p:cTn id="54" dur="1" fill="hold">
                                          <p:stCondLst>
                                            <p:cond delay="0"/>
                                          </p:stCondLst>
                                        </p:cTn>
                                        <p:tgtEl>
                                          <p:spTgt spid="24"/>
                                        </p:tgtEl>
                                        <p:attrNameLst>
                                          <p:attrName>style.visibility</p:attrName>
                                        </p:attrNameLst>
                                      </p:cBhvr>
                                      <p:to>
                                        <p:strVal val="hidden"/>
                                      </p:to>
                                    </p:set>
                                  </p:childTnLst>
                                </p:cTn>
                              </p:par>
                              <p:par>
                                <p:cTn id="55" presetID="1"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2" grpId="1"/>
      <p:bldP spid="18" grpId="0"/>
      <p:bldP spid="18" grpId="1"/>
      <p:bldP spid="20" grpId="0"/>
      <p:bldP spid="20" grpId="1"/>
      <p:bldP spid="21" grpId="0"/>
      <p:bldP spid="21" grpId="1"/>
      <p:bldP spid="24" grpId="0"/>
      <p:bldP spid="24" grpId="1"/>
      <p:bldP spid="26" grpId="0"/>
      <p:bldP spid="26" grpId="1"/>
      <p:bldP spid="30" grpId="0"/>
      <p:bldP spid="3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2E09FF-7560-472A-AB31-8D82242831FA}"/>
              </a:ext>
            </a:extLst>
          </p:cNvPr>
          <p:cNvSpPr txBox="1">
            <a:spLocks noGrp="1"/>
          </p:cNvSpPr>
          <p:nvPr>
            <p:ph type="title" idx="4294967295"/>
          </p:nvPr>
        </p:nvSpPr>
        <p:spPr>
          <a:xfrm>
            <a:off x="3664750" y="283266"/>
            <a:ext cx="1814499" cy="76944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rgbClr val="003399"/>
                </a:solidFill>
                <a:effectLst/>
                <a:uLnTx/>
                <a:uFillTx/>
                <a:latin typeface="Comic Sans MS" panose="030F0702030302020204" pitchFamily="66" charset="0"/>
                <a:ea typeface="Calibri" panose="020F0502020204030204" pitchFamily="34" charset="0"/>
                <a:cs typeface="Calibri" panose="020F0502020204030204" pitchFamily="34" charset="0"/>
              </a:rPr>
              <a:t>Verbs</a:t>
            </a:r>
            <a:endParaRPr kumimoji="0" lang="en-US" sz="44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endParaRPr>
          </a:p>
        </p:txBody>
      </p:sp>
      <p:pic>
        <p:nvPicPr>
          <p:cNvPr id="7" name="Picture 6" descr="Young girl hand on chin">
            <a:extLst>
              <a:ext uri="{FF2B5EF4-FFF2-40B4-BE49-F238E27FC236}">
                <a16:creationId xmlns:a16="http://schemas.microsoft.com/office/drawing/2014/main" id="{5E742989-8D1C-4FE3-9308-D1C092E86669}"/>
              </a:ext>
            </a:extLst>
          </p:cNvPr>
          <p:cNvPicPr>
            <a:picLocks noChangeAspect="1"/>
          </p:cNvPicPr>
          <p:nvPr/>
        </p:nvPicPr>
        <p:blipFill>
          <a:blip r:embed="rId3"/>
          <a:stretch>
            <a:fillRect/>
          </a:stretch>
        </p:blipFill>
        <p:spPr>
          <a:xfrm>
            <a:off x="7663123" y="1305648"/>
            <a:ext cx="1134271" cy="4963585"/>
          </a:xfrm>
          <a:prstGeom prst="rect">
            <a:avLst/>
          </a:prstGeom>
        </p:spPr>
      </p:pic>
      <p:sp>
        <p:nvSpPr>
          <p:cNvPr id="4" name="TextBox 3">
            <a:extLst>
              <a:ext uri="{FF2B5EF4-FFF2-40B4-BE49-F238E27FC236}">
                <a16:creationId xmlns:a16="http://schemas.microsoft.com/office/drawing/2014/main" id="{05F51116-8FBF-4578-8F76-2AB184EED545}"/>
              </a:ext>
            </a:extLst>
          </p:cNvPr>
          <p:cNvSpPr txBox="1"/>
          <p:nvPr/>
        </p:nvSpPr>
        <p:spPr>
          <a:xfrm>
            <a:off x="346606" y="1204320"/>
            <a:ext cx="3066865" cy="707886"/>
          </a:xfrm>
          <a:prstGeom prst="rect">
            <a:avLst/>
          </a:prstGeom>
          <a:noFill/>
        </p:spPr>
        <p:txBody>
          <a:bodyPr wrap="none" rtlCol="0">
            <a:spAutoFit/>
          </a:bodyPr>
          <a:lstStyle/>
          <a:p>
            <a:r>
              <a:rPr lang="en-US" sz="4000" dirty="0">
                <a:latin typeface="Comic Sans MS" panose="030F0702030302020204" pitchFamily="66" charset="0"/>
              </a:rPr>
              <a:t>Action Verb</a:t>
            </a:r>
          </a:p>
        </p:txBody>
      </p:sp>
      <p:sp>
        <p:nvSpPr>
          <p:cNvPr id="6" name="TextBox 5">
            <a:extLst>
              <a:ext uri="{FF2B5EF4-FFF2-40B4-BE49-F238E27FC236}">
                <a16:creationId xmlns:a16="http://schemas.microsoft.com/office/drawing/2014/main" id="{4FBC002D-1170-41ED-8C1E-514C6D497C17}"/>
              </a:ext>
            </a:extLst>
          </p:cNvPr>
          <p:cNvSpPr txBox="1"/>
          <p:nvPr/>
        </p:nvSpPr>
        <p:spPr>
          <a:xfrm>
            <a:off x="346606" y="2165719"/>
            <a:ext cx="7354899" cy="1323439"/>
          </a:xfrm>
          <a:prstGeom prst="rect">
            <a:avLst/>
          </a:prstGeom>
          <a:noFill/>
        </p:spPr>
        <p:txBody>
          <a:bodyPr wrap="none" rtlCol="0">
            <a:spAutoFit/>
          </a:bodyPr>
          <a:lstStyle/>
          <a:p>
            <a:r>
              <a:rPr lang="en-US" sz="4000" dirty="0">
                <a:latin typeface="Comic Sans MS" panose="030F0702030302020204" pitchFamily="66" charset="0"/>
              </a:rPr>
              <a:t>Action verbs tell us what the</a:t>
            </a:r>
          </a:p>
          <a:p>
            <a:r>
              <a:rPr lang="en-US" sz="4000" dirty="0">
                <a:latin typeface="Comic Sans MS" panose="030F0702030302020204" pitchFamily="66" charset="0"/>
              </a:rPr>
              <a:t>subject is doing.</a:t>
            </a:r>
          </a:p>
        </p:txBody>
      </p:sp>
      <p:sp>
        <p:nvSpPr>
          <p:cNvPr id="8" name="TextBox 7">
            <a:extLst>
              <a:ext uri="{FF2B5EF4-FFF2-40B4-BE49-F238E27FC236}">
                <a16:creationId xmlns:a16="http://schemas.microsoft.com/office/drawing/2014/main" id="{07ABB397-688A-4B93-9255-C1947ECE7A12}"/>
              </a:ext>
            </a:extLst>
          </p:cNvPr>
          <p:cNvSpPr txBox="1"/>
          <p:nvPr/>
        </p:nvSpPr>
        <p:spPr>
          <a:xfrm>
            <a:off x="346606" y="4171309"/>
            <a:ext cx="3163045" cy="707886"/>
          </a:xfrm>
          <a:prstGeom prst="rect">
            <a:avLst/>
          </a:prstGeom>
          <a:noFill/>
        </p:spPr>
        <p:txBody>
          <a:bodyPr wrap="none" rtlCol="0">
            <a:spAutoFit/>
          </a:bodyPr>
          <a:lstStyle/>
          <a:p>
            <a:r>
              <a:rPr lang="en-US" sz="4000" dirty="0">
                <a:latin typeface="Comic Sans MS" panose="030F0702030302020204" pitchFamily="66" charset="0"/>
              </a:rPr>
              <a:t>Linking Verb</a:t>
            </a:r>
          </a:p>
        </p:txBody>
      </p:sp>
      <p:sp>
        <p:nvSpPr>
          <p:cNvPr id="10" name="TextBox 9">
            <a:extLst>
              <a:ext uri="{FF2B5EF4-FFF2-40B4-BE49-F238E27FC236}">
                <a16:creationId xmlns:a16="http://schemas.microsoft.com/office/drawing/2014/main" id="{3C6D7003-584B-44F8-9734-95F89E2B4598}"/>
              </a:ext>
            </a:extLst>
          </p:cNvPr>
          <p:cNvSpPr txBox="1"/>
          <p:nvPr/>
        </p:nvSpPr>
        <p:spPr>
          <a:xfrm>
            <a:off x="324254" y="4962854"/>
            <a:ext cx="7255512" cy="1323439"/>
          </a:xfrm>
          <a:prstGeom prst="rect">
            <a:avLst/>
          </a:prstGeom>
          <a:noFill/>
        </p:spPr>
        <p:txBody>
          <a:bodyPr wrap="none" rtlCol="0">
            <a:spAutoFit/>
          </a:bodyPr>
          <a:lstStyle/>
          <a:p>
            <a:r>
              <a:rPr lang="en-US" sz="4000" dirty="0">
                <a:latin typeface="Comic Sans MS" panose="030F0702030302020204" pitchFamily="66" charset="0"/>
              </a:rPr>
              <a:t>Linking verbs link the subject</a:t>
            </a:r>
          </a:p>
          <a:p>
            <a:r>
              <a:rPr lang="en-US" sz="4000" dirty="0">
                <a:latin typeface="Comic Sans MS" panose="030F0702030302020204" pitchFamily="66" charset="0"/>
              </a:rPr>
              <a:t>to the predicate.</a:t>
            </a:r>
          </a:p>
        </p:txBody>
      </p:sp>
      <p:sp>
        <p:nvSpPr>
          <p:cNvPr id="11" name="TextBox 10">
            <a:extLst>
              <a:ext uri="{FF2B5EF4-FFF2-40B4-BE49-F238E27FC236}">
                <a16:creationId xmlns:a16="http://schemas.microsoft.com/office/drawing/2014/main" id="{BC289AFA-D6CE-43B9-98C5-3B4183D11897}"/>
              </a:ext>
            </a:extLst>
          </p:cNvPr>
          <p:cNvSpPr txBox="1"/>
          <p:nvPr/>
        </p:nvSpPr>
        <p:spPr>
          <a:xfrm>
            <a:off x="346606" y="2426532"/>
            <a:ext cx="3280065" cy="707886"/>
          </a:xfrm>
          <a:prstGeom prst="rect">
            <a:avLst/>
          </a:prstGeom>
          <a:noFill/>
        </p:spPr>
        <p:txBody>
          <a:bodyPr wrap="none" rtlCol="0">
            <a:spAutoFit/>
          </a:bodyPr>
          <a:lstStyle/>
          <a:p>
            <a:r>
              <a:rPr lang="en-US" sz="4000" dirty="0">
                <a:latin typeface="Comic Sans MS" panose="030F0702030302020204" pitchFamily="66" charset="0"/>
              </a:rPr>
              <a:t>Helping Verb</a:t>
            </a:r>
          </a:p>
        </p:txBody>
      </p:sp>
      <p:sp>
        <p:nvSpPr>
          <p:cNvPr id="12" name="TextBox 11">
            <a:extLst>
              <a:ext uri="{FF2B5EF4-FFF2-40B4-BE49-F238E27FC236}">
                <a16:creationId xmlns:a16="http://schemas.microsoft.com/office/drawing/2014/main" id="{70539ACC-08F3-4747-9F77-FE564C45822B}"/>
              </a:ext>
            </a:extLst>
          </p:cNvPr>
          <p:cNvSpPr txBox="1"/>
          <p:nvPr/>
        </p:nvSpPr>
        <p:spPr>
          <a:xfrm>
            <a:off x="346606" y="3004809"/>
            <a:ext cx="5548314" cy="1323439"/>
          </a:xfrm>
          <a:prstGeom prst="rect">
            <a:avLst/>
          </a:prstGeom>
          <a:noFill/>
        </p:spPr>
        <p:txBody>
          <a:bodyPr wrap="none" rtlCol="0">
            <a:spAutoFit/>
          </a:bodyPr>
          <a:lstStyle/>
          <a:p>
            <a:r>
              <a:rPr lang="en-US" sz="4000" dirty="0">
                <a:latin typeface="Comic Sans MS" panose="030F0702030302020204" pitchFamily="66" charset="0"/>
              </a:rPr>
              <a:t>Helping verbs come </a:t>
            </a:r>
          </a:p>
          <a:p>
            <a:r>
              <a:rPr lang="en-US" sz="4000" dirty="0">
                <a:latin typeface="Comic Sans MS" panose="030F0702030302020204" pitchFamily="66" charset="0"/>
              </a:rPr>
              <a:t>before the main verb. </a:t>
            </a:r>
          </a:p>
        </p:txBody>
      </p:sp>
    </p:spTree>
    <p:extLst>
      <p:ext uri="{BB962C8B-B14F-4D97-AF65-F5344CB8AC3E}">
        <p14:creationId xmlns:p14="http://schemas.microsoft.com/office/powerpoint/2010/main" val="3123156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4"/>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6"/>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10"/>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6" grpId="0"/>
      <p:bldP spid="6" grpId="1"/>
      <p:bldP spid="8" grpId="0"/>
      <p:bldP spid="8" grpId="1"/>
      <p:bldP spid="10" grpId="0"/>
      <p:bldP spid="10" grpId="1"/>
      <p:bldP spid="11" grpId="0"/>
      <p:bldP spid="11" grpId="1"/>
      <p:bldP spid="1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D5B315-2C98-40CA-8DEA-1EF24CC4C60B}"/>
              </a:ext>
            </a:extLst>
          </p:cNvPr>
          <p:cNvSpPr>
            <a:spLocks noGrp="1"/>
          </p:cNvSpPr>
          <p:nvPr>
            <p:ph type="title"/>
          </p:nvPr>
        </p:nvSpPr>
        <p:spPr/>
        <p:txBody>
          <a:bodyPr/>
          <a:lstStyle/>
          <a:p>
            <a:pPr algn="ctr"/>
            <a:r>
              <a:rPr lang="en-US" dirty="0">
                <a:solidFill>
                  <a:srgbClr val="003399"/>
                </a:solidFill>
                <a:latin typeface="Comic Sans MS" panose="030F0702030302020204" pitchFamily="66" charset="0"/>
              </a:rPr>
              <a:t>Sorting Verbs</a:t>
            </a:r>
          </a:p>
        </p:txBody>
      </p:sp>
      <p:pic>
        <p:nvPicPr>
          <p:cNvPr id="4" name="Picture 2" descr="grey plastic laundry basket. Basket for clothes">
            <a:extLst>
              <a:ext uri="{FF2B5EF4-FFF2-40B4-BE49-F238E27FC236}">
                <a16:creationId xmlns:a16="http://schemas.microsoft.com/office/drawing/2014/main" id="{8A49A5CD-C6EF-434D-8FE0-D3554C1421C0}"/>
              </a:ext>
            </a:extLst>
          </p:cNvPr>
          <p:cNvPicPr>
            <a:picLocks noChangeAspect="1" noChangeArrowheads="1"/>
          </p:cNvPicPr>
          <p:nvPr/>
        </p:nvPicPr>
        <p:blipFill>
          <a:blip r:embed="rId3"/>
          <a:srcRect/>
          <a:stretch/>
        </p:blipFill>
        <p:spPr bwMode="auto">
          <a:xfrm>
            <a:off x="176861" y="2957775"/>
            <a:ext cx="2172998" cy="188905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grey plastic laundry basket. Basket for clothes">
            <a:extLst>
              <a:ext uri="{FF2B5EF4-FFF2-40B4-BE49-F238E27FC236}">
                <a16:creationId xmlns:a16="http://schemas.microsoft.com/office/drawing/2014/main" id="{A3687FB5-BB34-494D-9BDE-4D65C4ADDCCD}"/>
              </a:ext>
            </a:extLst>
          </p:cNvPr>
          <p:cNvPicPr>
            <a:picLocks noChangeAspect="1" noChangeArrowheads="1"/>
          </p:cNvPicPr>
          <p:nvPr/>
        </p:nvPicPr>
        <p:blipFill>
          <a:blip r:embed="rId3"/>
          <a:srcRect/>
          <a:stretch/>
        </p:blipFill>
        <p:spPr bwMode="auto">
          <a:xfrm>
            <a:off x="3335806" y="2957775"/>
            <a:ext cx="2172998" cy="188905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grey plastic laundry basket. Basket for clothes">
            <a:extLst>
              <a:ext uri="{FF2B5EF4-FFF2-40B4-BE49-F238E27FC236}">
                <a16:creationId xmlns:a16="http://schemas.microsoft.com/office/drawing/2014/main" id="{0B4C68FA-4B4E-438A-97C3-47C6F9701A92}"/>
              </a:ext>
            </a:extLst>
          </p:cNvPr>
          <p:cNvPicPr>
            <a:picLocks noChangeAspect="1" noChangeArrowheads="1"/>
          </p:cNvPicPr>
          <p:nvPr/>
        </p:nvPicPr>
        <p:blipFill>
          <a:blip r:embed="rId3"/>
          <a:srcRect/>
          <a:stretch/>
        </p:blipFill>
        <p:spPr bwMode="auto">
          <a:xfrm>
            <a:off x="6342352" y="2957775"/>
            <a:ext cx="2172998" cy="18890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AFA22DE-BA3D-4221-94F8-B3A5D85822B1}"/>
              </a:ext>
            </a:extLst>
          </p:cNvPr>
          <p:cNvSpPr txBox="1"/>
          <p:nvPr/>
        </p:nvSpPr>
        <p:spPr>
          <a:xfrm>
            <a:off x="507384" y="1561230"/>
            <a:ext cx="1511952" cy="1138773"/>
          </a:xfrm>
          <a:prstGeom prst="rect">
            <a:avLst/>
          </a:prstGeom>
          <a:noFill/>
        </p:spPr>
        <p:txBody>
          <a:bodyPr wrap="none" rtlCol="0">
            <a:spAutoFit/>
          </a:bodyPr>
          <a:lstStyle/>
          <a:p>
            <a:pPr algn="ctr"/>
            <a:r>
              <a:rPr lang="en-US" sz="3400" dirty="0">
                <a:latin typeface="Comic Sans MS" panose="030F0702030302020204" pitchFamily="66" charset="0"/>
              </a:rPr>
              <a:t>Action</a:t>
            </a:r>
          </a:p>
          <a:p>
            <a:pPr algn="ctr"/>
            <a:r>
              <a:rPr lang="en-US" sz="3400" dirty="0">
                <a:latin typeface="Comic Sans MS" panose="030F0702030302020204" pitchFamily="66" charset="0"/>
              </a:rPr>
              <a:t>Verbs</a:t>
            </a:r>
          </a:p>
        </p:txBody>
      </p:sp>
      <p:sp>
        <p:nvSpPr>
          <p:cNvPr id="8" name="TextBox 7">
            <a:extLst>
              <a:ext uri="{FF2B5EF4-FFF2-40B4-BE49-F238E27FC236}">
                <a16:creationId xmlns:a16="http://schemas.microsoft.com/office/drawing/2014/main" id="{B8FA4215-D821-406E-9606-B284C17BF441}"/>
              </a:ext>
            </a:extLst>
          </p:cNvPr>
          <p:cNvSpPr txBox="1"/>
          <p:nvPr/>
        </p:nvSpPr>
        <p:spPr>
          <a:xfrm>
            <a:off x="3715467" y="1573419"/>
            <a:ext cx="1590500" cy="1138773"/>
          </a:xfrm>
          <a:prstGeom prst="rect">
            <a:avLst/>
          </a:prstGeom>
          <a:noFill/>
        </p:spPr>
        <p:txBody>
          <a:bodyPr wrap="none" rtlCol="0">
            <a:spAutoFit/>
          </a:bodyPr>
          <a:lstStyle/>
          <a:p>
            <a:pPr algn="ctr"/>
            <a:r>
              <a:rPr lang="en-US" sz="3400" dirty="0">
                <a:latin typeface="Comic Sans MS" panose="030F0702030302020204" pitchFamily="66" charset="0"/>
              </a:rPr>
              <a:t>Linking</a:t>
            </a:r>
          </a:p>
          <a:p>
            <a:pPr algn="ctr"/>
            <a:r>
              <a:rPr lang="en-US" sz="3400" dirty="0">
                <a:latin typeface="Comic Sans MS" panose="030F0702030302020204" pitchFamily="66" charset="0"/>
              </a:rPr>
              <a:t>Verbs</a:t>
            </a:r>
          </a:p>
        </p:txBody>
      </p:sp>
      <p:sp>
        <p:nvSpPr>
          <p:cNvPr id="10" name="TextBox 9">
            <a:extLst>
              <a:ext uri="{FF2B5EF4-FFF2-40B4-BE49-F238E27FC236}">
                <a16:creationId xmlns:a16="http://schemas.microsoft.com/office/drawing/2014/main" id="{15E20204-8851-41BC-8048-99EEA83205C7}"/>
              </a:ext>
            </a:extLst>
          </p:cNvPr>
          <p:cNvSpPr txBox="1"/>
          <p:nvPr/>
        </p:nvSpPr>
        <p:spPr>
          <a:xfrm>
            <a:off x="6418494" y="1561231"/>
            <a:ext cx="1691489" cy="1138773"/>
          </a:xfrm>
          <a:prstGeom prst="rect">
            <a:avLst/>
          </a:prstGeom>
          <a:noFill/>
        </p:spPr>
        <p:txBody>
          <a:bodyPr wrap="none" rtlCol="0">
            <a:spAutoFit/>
          </a:bodyPr>
          <a:lstStyle/>
          <a:p>
            <a:pPr algn="ctr"/>
            <a:r>
              <a:rPr lang="en-US" sz="3400" dirty="0">
                <a:latin typeface="Comic Sans MS" panose="030F0702030302020204" pitchFamily="66" charset="0"/>
              </a:rPr>
              <a:t>Helping</a:t>
            </a:r>
          </a:p>
          <a:p>
            <a:pPr algn="ctr"/>
            <a:r>
              <a:rPr lang="en-US" sz="3400" dirty="0">
                <a:latin typeface="Comic Sans MS" panose="030F0702030302020204" pitchFamily="66" charset="0"/>
              </a:rPr>
              <a:t>Verbs</a:t>
            </a:r>
          </a:p>
        </p:txBody>
      </p:sp>
      <p:sp>
        <p:nvSpPr>
          <p:cNvPr id="12" name="TextBox 11">
            <a:extLst>
              <a:ext uri="{FF2B5EF4-FFF2-40B4-BE49-F238E27FC236}">
                <a16:creationId xmlns:a16="http://schemas.microsoft.com/office/drawing/2014/main" id="{2E9DFBD6-0E1E-428A-926D-E7D8E0EBA5C1}"/>
              </a:ext>
            </a:extLst>
          </p:cNvPr>
          <p:cNvSpPr txBox="1"/>
          <p:nvPr/>
        </p:nvSpPr>
        <p:spPr>
          <a:xfrm>
            <a:off x="767068" y="5517468"/>
            <a:ext cx="1024639" cy="707886"/>
          </a:xfrm>
          <a:prstGeom prst="rect">
            <a:avLst/>
          </a:prstGeom>
          <a:noFill/>
        </p:spPr>
        <p:txBody>
          <a:bodyPr wrap="none" rtlCol="0">
            <a:spAutoFit/>
          </a:bodyPr>
          <a:lstStyle/>
          <a:p>
            <a:r>
              <a:rPr lang="en-US" sz="4000" dirty="0">
                <a:highlight>
                  <a:srgbClr val="00FFFF"/>
                </a:highlight>
                <a:latin typeface="Comic Sans MS" panose="030F0702030302020204" pitchFamily="66" charset="0"/>
              </a:rPr>
              <a:t>hop</a:t>
            </a:r>
          </a:p>
        </p:txBody>
      </p:sp>
      <p:sp>
        <p:nvSpPr>
          <p:cNvPr id="13" name="TextBox 12">
            <a:extLst>
              <a:ext uri="{FF2B5EF4-FFF2-40B4-BE49-F238E27FC236}">
                <a16:creationId xmlns:a16="http://schemas.microsoft.com/office/drawing/2014/main" id="{FB9DB409-53A0-4D20-9FC6-94AEB20EB509}"/>
              </a:ext>
            </a:extLst>
          </p:cNvPr>
          <p:cNvSpPr txBox="1"/>
          <p:nvPr/>
        </p:nvSpPr>
        <p:spPr>
          <a:xfrm>
            <a:off x="2090374" y="5517468"/>
            <a:ext cx="962123" cy="707886"/>
          </a:xfrm>
          <a:prstGeom prst="rect">
            <a:avLst/>
          </a:prstGeom>
          <a:noFill/>
        </p:spPr>
        <p:txBody>
          <a:bodyPr wrap="none" rtlCol="0">
            <a:spAutoFit/>
          </a:bodyPr>
          <a:lstStyle/>
          <a:p>
            <a:r>
              <a:rPr lang="en-US" sz="4000" dirty="0">
                <a:highlight>
                  <a:srgbClr val="00FFFF"/>
                </a:highlight>
                <a:latin typeface="Comic Sans MS" panose="030F0702030302020204" pitchFamily="66" charset="0"/>
              </a:rPr>
              <a:t>will</a:t>
            </a:r>
          </a:p>
        </p:txBody>
      </p:sp>
      <p:sp>
        <p:nvSpPr>
          <p:cNvPr id="14" name="TextBox 13">
            <a:extLst>
              <a:ext uri="{FF2B5EF4-FFF2-40B4-BE49-F238E27FC236}">
                <a16:creationId xmlns:a16="http://schemas.microsoft.com/office/drawing/2014/main" id="{333CF67F-09C5-4B5D-9A07-3C27EDF8552B}"/>
              </a:ext>
            </a:extLst>
          </p:cNvPr>
          <p:cNvSpPr txBox="1"/>
          <p:nvPr/>
        </p:nvSpPr>
        <p:spPr>
          <a:xfrm>
            <a:off x="3362836" y="5517468"/>
            <a:ext cx="846707" cy="707886"/>
          </a:xfrm>
          <a:prstGeom prst="rect">
            <a:avLst/>
          </a:prstGeom>
          <a:noFill/>
        </p:spPr>
        <p:txBody>
          <a:bodyPr wrap="none" rtlCol="0">
            <a:spAutoFit/>
          </a:bodyPr>
          <a:lstStyle/>
          <a:p>
            <a:r>
              <a:rPr lang="en-US" sz="4000" dirty="0">
                <a:highlight>
                  <a:srgbClr val="00FFFF"/>
                </a:highlight>
                <a:latin typeface="Comic Sans MS" panose="030F0702030302020204" pitchFamily="66" charset="0"/>
              </a:rPr>
              <a:t>am</a:t>
            </a:r>
          </a:p>
        </p:txBody>
      </p:sp>
      <p:sp>
        <p:nvSpPr>
          <p:cNvPr id="15" name="TextBox 14">
            <a:extLst>
              <a:ext uri="{FF2B5EF4-FFF2-40B4-BE49-F238E27FC236}">
                <a16:creationId xmlns:a16="http://schemas.microsoft.com/office/drawing/2014/main" id="{17BC8071-0C3D-4A19-93F7-4A38B51512A5}"/>
              </a:ext>
            </a:extLst>
          </p:cNvPr>
          <p:cNvSpPr txBox="1"/>
          <p:nvPr/>
        </p:nvSpPr>
        <p:spPr>
          <a:xfrm>
            <a:off x="4486078" y="5548536"/>
            <a:ext cx="1449436" cy="707886"/>
          </a:xfrm>
          <a:prstGeom prst="rect">
            <a:avLst/>
          </a:prstGeom>
          <a:noFill/>
        </p:spPr>
        <p:txBody>
          <a:bodyPr wrap="none" rtlCol="0">
            <a:spAutoFit/>
          </a:bodyPr>
          <a:lstStyle/>
          <a:p>
            <a:r>
              <a:rPr lang="en-US" sz="4000" dirty="0">
                <a:highlight>
                  <a:srgbClr val="00FFFF"/>
                </a:highlight>
                <a:latin typeface="Comic Sans MS" panose="030F0702030302020204" pitchFamily="66" charset="0"/>
              </a:rPr>
              <a:t>write</a:t>
            </a:r>
          </a:p>
        </p:txBody>
      </p:sp>
      <p:sp>
        <p:nvSpPr>
          <p:cNvPr id="16" name="TextBox 15">
            <a:extLst>
              <a:ext uri="{FF2B5EF4-FFF2-40B4-BE49-F238E27FC236}">
                <a16:creationId xmlns:a16="http://schemas.microsoft.com/office/drawing/2014/main" id="{D14F2C5D-23B4-4730-A67E-9D3C5AD6B2CB}"/>
              </a:ext>
            </a:extLst>
          </p:cNvPr>
          <p:cNvSpPr txBox="1"/>
          <p:nvPr/>
        </p:nvSpPr>
        <p:spPr>
          <a:xfrm>
            <a:off x="6173115" y="5517468"/>
            <a:ext cx="579005" cy="707886"/>
          </a:xfrm>
          <a:prstGeom prst="rect">
            <a:avLst/>
          </a:prstGeom>
          <a:noFill/>
        </p:spPr>
        <p:txBody>
          <a:bodyPr wrap="none" rtlCol="0">
            <a:spAutoFit/>
          </a:bodyPr>
          <a:lstStyle/>
          <a:p>
            <a:r>
              <a:rPr lang="en-US" sz="4000" dirty="0">
                <a:highlight>
                  <a:srgbClr val="00FFFF"/>
                </a:highlight>
                <a:latin typeface="Comic Sans MS" panose="030F0702030302020204" pitchFamily="66" charset="0"/>
              </a:rPr>
              <a:t>is</a:t>
            </a:r>
          </a:p>
        </p:txBody>
      </p:sp>
      <p:sp>
        <p:nvSpPr>
          <p:cNvPr id="17" name="TextBox 16">
            <a:extLst>
              <a:ext uri="{FF2B5EF4-FFF2-40B4-BE49-F238E27FC236}">
                <a16:creationId xmlns:a16="http://schemas.microsoft.com/office/drawing/2014/main" id="{88829742-DDC7-4B4F-A0EA-34EE3DCB5233}"/>
              </a:ext>
            </a:extLst>
          </p:cNvPr>
          <p:cNvSpPr txBox="1"/>
          <p:nvPr/>
        </p:nvSpPr>
        <p:spPr>
          <a:xfrm>
            <a:off x="7053626" y="5517468"/>
            <a:ext cx="979755" cy="707886"/>
          </a:xfrm>
          <a:prstGeom prst="rect">
            <a:avLst/>
          </a:prstGeom>
          <a:noFill/>
        </p:spPr>
        <p:txBody>
          <a:bodyPr wrap="none" rtlCol="0">
            <a:spAutoFit/>
          </a:bodyPr>
          <a:lstStyle/>
          <a:p>
            <a:r>
              <a:rPr lang="en-US" sz="4000" dirty="0">
                <a:highlight>
                  <a:srgbClr val="00FFFF"/>
                </a:highlight>
                <a:latin typeface="Comic Sans MS" panose="030F0702030302020204" pitchFamily="66" charset="0"/>
              </a:rPr>
              <a:t>can</a:t>
            </a:r>
          </a:p>
        </p:txBody>
      </p:sp>
    </p:spTree>
    <p:extLst>
      <p:ext uri="{BB962C8B-B14F-4D97-AF65-F5344CB8AC3E}">
        <p14:creationId xmlns:p14="http://schemas.microsoft.com/office/powerpoint/2010/main" val="2399863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2"/>
                    </p:tgtEl>
                  </p:cond>
                </p:stCondLst>
                <p:endSync evt="end" delay="0">
                  <p:rtn val="all"/>
                </p:endSync>
                <p:childTnLst>
                  <p:par>
                    <p:cTn id="12" fill="hold">
                      <p:stCondLst>
                        <p:cond delay="0"/>
                      </p:stCondLst>
                      <p:childTnLst>
                        <p:par>
                          <p:cTn id="13" fill="hold">
                            <p:stCondLst>
                              <p:cond delay="0"/>
                            </p:stCondLst>
                            <p:childTnLst>
                              <p:par>
                                <p:cTn id="14" presetID="0" presetClass="path" presetSubtype="0" accel="50000" decel="50000" fill="hold" grpId="0" nodeType="clickEffect">
                                  <p:stCondLst>
                                    <p:cond delay="0"/>
                                  </p:stCondLst>
                                  <p:childTnLst>
                                    <p:animMotion origin="layout" path="M -0.01354 0.00717 L -0.01354 0.00717 C 0.01754 -0.03449 0.00399 -0.02153 0.02309 -0.03843 C 0.0257 -0.04329 0.02813 -0.04815 0.03108 -0.05255 C 0.03351 -0.05625 0.03733 -0.05857 0.03889 -0.0632 C 0.04184 -0.07176 0.04184 -0.08195 0.0441 -0.09121 C 0.04792 -0.10625 0.04618 -0.09815 0.04948 -0.11574 C 0.04445 -0.12917 0.0441 -0.13218 0.03629 -0.14375 C 0.03629 -0.14375 0.02153 -0.16343 0.01788 -0.16829 C 0.01528 -0.17176 0.01198 -0.17477 0.01007 -0.17894 C 0.0033 -0.19213 0.00695 -0.18634 -0.00052 -0.1963 C -0.00347 -0.21621 -0.00312 -0.20787 -0.00312 -0.22083 L -0.00312 -0.22083 " pathEditMode="relative" ptsTypes="AAAAAAAAAAAAA">
                                      <p:cBhvr>
                                        <p:cTn id="15" dur="2000" fill="hold"/>
                                        <p:tgtEl>
                                          <p:spTgt spid="12"/>
                                        </p:tgtEl>
                                        <p:attrNameLst>
                                          <p:attrName>ppt_x</p:attrName>
                                          <p:attrName>ppt_y</p:attrName>
                                        </p:attrNameLst>
                                      </p:cBhvr>
                                    </p:animMotion>
                                  </p:childTnLst>
                                </p:cTn>
                              </p:par>
                            </p:childTnLst>
                          </p:cTn>
                        </p:par>
                      </p:childTnLst>
                    </p:cTn>
                  </p:par>
                </p:childTnLst>
              </p:cTn>
              <p:nextCondLst>
                <p:cond evt="onClick" delay="0">
                  <p:tgtEl>
                    <p:spTgt spid="12"/>
                  </p:tgtEl>
                </p:cond>
              </p:nextCondLst>
            </p:seq>
            <p:seq concurrent="1" nextAc="seek">
              <p:cTn id="16" restart="whenNotActive" fill="hold" evtFilter="cancelBubble" nodeType="interactiveSeq">
                <p:stCondLst>
                  <p:cond evt="onClick" delay="0">
                    <p:tgtEl>
                      <p:spTgt spid="13"/>
                    </p:tgtEl>
                  </p:cond>
                </p:stCondLst>
                <p:endSync evt="end" delay="0">
                  <p:rtn val="all"/>
                </p:endSync>
                <p:childTnLst>
                  <p:par>
                    <p:cTn id="17" fill="hold">
                      <p:stCondLst>
                        <p:cond delay="0"/>
                      </p:stCondLst>
                      <p:childTnLst>
                        <p:par>
                          <p:cTn id="18" fill="hold">
                            <p:stCondLst>
                              <p:cond delay="0"/>
                            </p:stCondLst>
                            <p:childTnLst>
                              <p:par>
                                <p:cTn id="19" presetID="0" presetClass="path" presetSubtype="0" accel="50000" decel="50000" fill="hold" grpId="0" nodeType="clickEffect">
                                  <p:stCondLst>
                                    <p:cond delay="0"/>
                                  </p:stCondLst>
                                  <p:childTnLst>
                                    <p:animMotion origin="layout" path="M -0.00486 0.01065 L -0.00486 0.01065 C 0.00035 -0.00347 0.00365 -0.01921 0.01076 -0.03148 C 0.0191 -0.04607 0.03611 -0.05232 0.04774 -0.05972 C 0.07083 -0.07408 0.07049 -0.07755 0.09774 -0.08773 C 0.11302 -0.09352 0.14635 -0.10116 0.16354 -0.10533 C 0.19323 -0.10417 0.22326 -0.10533 0.25295 -0.10162 C 0.26198 -0.1007 0.27031 -0.09421 0.27917 -0.09121 C 0.28785 -0.0882 0.29688 -0.08658 0.30556 -0.08426 L 0.46337 -0.08773 C 0.46493 -0.08773 0.48455 -0.09329 0.48715 -0.09468 C 0.49444 -0.09884 0.50122 -0.10417 0.50816 -0.1088 C 0.51649 -0.11435 0.5224 -0.11713 0.52917 -0.12639 C 0.53229 -0.13033 0.53455 -0.13565 0.53715 -0.14028 L 0.54497 -0.17199 C 0.54583 -0.17546 0.54774 -0.17871 0.54774 -0.18241 L 0.54774 -0.23843 L 0.54774 -0.23843 " pathEditMode="relative" ptsTypes="AAAAAAAAAAAAAAAAAA">
                                      <p:cBhvr>
                                        <p:cTn id="20" dur="2000" fill="hold"/>
                                        <p:tgtEl>
                                          <p:spTgt spid="13"/>
                                        </p:tgtEl>
                                        <p:attrNameLst>
                                          <p:attrName>ppt_x</p:attrName>
                                          <p:attrName>ppt_y</p:attrName>
                                        </p:attrNameLst>
                                      </p:cBhvr>
                                    </p:animMotion>
                                  </p:childTnLst>
                                </p:cTn>
                              </p:par>
                            </p:childTnLst>
                          </p:cTn>
                        </p:par>
                      </p:childTnLst>
                    </p:cTn>
                  </p:par>
                </p:childTnLst>
              </p:cTn>
              <p:nextCondLst>
                <p:cond evt="onClick" delay="0">
                  <p:tgtEl>
                    <p:spTgt spid="13"/>
                  </p:tgtEl>
                </p:cond>
              </p:nextCondLst>
            </p:seq>
            <p:seq concurrent="1" nextAc="seek">
              <p:cTn id="21" restart="whenNotActive" fill="hold" evtFilter="cancelBubble" nodeType="interactiveSeq">
                <p:stCondLst>
                  <p:cond evt="onClick" delay="0">
                    <p:tgtEl>
                      <p:spTgt spid="14"/>
                    </p:tgtEl>
                  </p:cond>
                </p:stCondLst>
                <p:endSync evt="end" delay="0">
                  <p:rtn val="all"/>
                </p:endSync>
                <p:childTnLst>
                  <p:par>
                    <p:cTn id="22" fill="hold">
                      <p:stCondLst>
                        <p:cond delay="0"/>
                      </p:stCondLst>
                      <p:childTnLst>
                        <p:par>
                          <p:cTn id="23" fill="hold">
                            <p:stCondLst>
                              <p:cond delay="0"/>
                            </p:stCondLst>
                            <p:childTnLst>
                              <p:par>
                                <p:cTn id="24" presetID="0" presetClass="path" presetSubtype="0" accel="50000" decel="50000" fill="hold" grpId="0" nodeType="clickEffect">
                                  <p:stCondLst>
                                    <p:cond delay="0"/>
                                  </p:stCondLst>
                                  <p:childTnLst>
                                    <p:animMotion origin="layout" path="M 0.00434 0.04213 L 0.00434 0.04213 C 0.04948 -0.05718 0.02518 -0.01088 0.05955 -0.07014 C 0.06129 -0.07315 0.07084 -0.08982 0.07275 -0.09468 C 0.07396 -0.09815 0.07413 -0.10185 0.07535 -0.10533 C 0.07865 -0.11482 0.08594 -0.13333 0.08594 -0.13333 C 0.09288 -0.17107 0.09462 -0.16829 0.08854 -0.21759 C 0.08802 -0.22083 0.08472 -0.22199 0.08316 -0.22454 C 0.08125 -0.22778 0.08073 -0.2331 0.07795 -0.23496 C 0.07483 -0.23727 0.07101 -0.23496 0.06736 -0.23496 L 0.06736 -0.23496 " pathEditMode="relative" ptsTypes="AAAAAAAAAAA">
                                      <p:cBhvr>
                                        <p:cTn id="25" dur="2000" fill="hold"/>
                                        <p:tgtEl>
                                          <p:spTgt spid="14"/>
                                        </p:tgtEl>
                                        <p:attrNameLst>
                                          <p:attrName>ppt_x</p:attrName>
                                          <p:attrName>ppt_y</p:attrName>
                                        </p:attrNameLst>
                                      </p:cBhvr>
                                    </p:animMotion>
                                  </p:childTnLst>
                                </p:cTn>
                              </p:par>
                            </p:childTnLst>
                          </p:cTn>
                        </p:par>
                      </p:childTnLst>
                    </p:cTn>
                  </p:par>
                </p:childTnLst>
              </p:cTn>
              <p:nextCondLst>
                <p:cond evt="onClick" delay="0">
                  <p:tgtEl>
                    <p:spTgt spid="14"/>
                  </p:tgtEl>
                </p:cond>
              </p:nextCondLst>
            </p:seq>
            <p:seq concurrent="1" nextAc="seek">
              <p:cTn id="26" restart="whenNotActive" fill="hold" evtFilter="cancelBubble" nodeType="interactiveSeq">
                <p:stCondLst>
                  <p:cond evt="onClick" delay="0">
                    <p:tgtEl>
                      <p:spTgt spid="15"/>
                    </p:tgtEl>
                  </p:cond>
                </p:stCondLst>
                <p:endSync evt="end" delay="0">
                  <p:rtn val="all"/>
                </p:endSync>
                <p:childTnLst>
                  <p:par>
                    <p:cTn id="27" fill="hold">
                      <p:stCondLst>
                        <p:cond delay="0"/>
                      </p:stCondLst>
                      <p:childTnLst>
                        <p:par>
                          <p:cTn id="28" fill="hold">
                            <p:stCondLst>
                              <p:cond delay="0"/>
                            </p:stCondLst>
                            <p:childTnLst>
                              <p:par>
                                <p:cTn id="29" presetID="0" presetClass="path" presetSubtype="0" accel="50000" decel="50000" fill="hold" grpId="0" nodeType="clickEffect">
                                  <p:stCondLst>
                                    <p:cond delay="0"/>
                                  </p:stCondLst>
                                  <p:childTnLst>
                                    <p:animMotion origin="layout" path="M -0.01719 -0.02546 L -0.01719 -0.02546 C -0.01163 -0.03542 0.00382 -0.06181 0.0092 -0.07477 C 0.0158 -0.09074 0.02049 -0.1081 0.02761 -0.12384 C 0.04288 -0.15787 0.04722 -0.16551 0.0592 -0.21852 C 0.06181 -0.23033 0.06389 -0.24213 0.06702 -0.25371 C 0.07274 -0.275 0.08542 -0.3169 0.08542 -0.3169 C 0.08629 -0.325 0.08698 -0.33334 0.08802 -0.34144 C 0.08889 -0.34722 0.0908 -0.35301 0.0908 -0.35903 C 0.0908 -0.37199 0.08993 -0.38496 0.08802 -0.39746 C 0.08594 -0.41158 0.08108 -0.41227 0.075 -0.42222 C 0.02986 -0.4956 0.07622 -0.42847 0.05122 -0.45718 C 0.03403 -0.47709 0.04774 -0.46783 0.025 -0.48519 C 0.00938 -0.49722 -0.00798 -0.50648 -0.02517 -0.51343 C -0.03889 -0.51875 -0.0533 -0.52199 -0.06719 -0.52732 C -0.08212 -0.53334 -0.0967 -0.54097 -0.11198 -0.54491 C -0.12396 -0.54815 -0.13646 -0.54722 -0.14878 -0.54838 C -0.15851 -0.54954 -0.16805 -0.5507 -0.17778 -0.55185 C -0.19444 -0.5507 -0.21111 -0.55023 -0.22778 -0.54838 C -0.23524 -0.54769 -0.26684 -0.53843 -0.26979 -0.53796 C -0.27864 -0.53611 -0.2875 -0.53611 -0.29618 -0.53449 C -0.30677 -0.53241 -0.31719 -0.52963 -0.32778 -0.52732 L -0.35677 -0.50996 C -0.36927 -0.50255 -0.37639 -0.50116 -0.38837 -0.48889 C -0.39514 -0.48171 -0.39948 -0.4706 -0.40677 -0.46412 C -0.40937 -0.46181 -0.41215 -0.45996 -0.41458 -0.45718 C -0.42187 -0.44908 -0.42465 -0.44306 -0.43038 -0.43264 C -0.43125 -0.42801 -0.4316 -0.42315 -0.43298 -0.41852 C -0.4342 -0.41482 -0.43767 -0.41227 -0.43837 -0.4081 C -0.43941 -0.40116 -0.43837 -0.39398 -0.43837 -0.38704 L -0.43837 -0.38704 " pathEditMode="relative" ptsTypes="AAAAAAAAAAAAAAAAAAAAAAAAAAAAAAA">
                                      <p:cBhvr>
                                        <p:cTn id="30" dur="2000" fill="hold"/>
                                        <p:tgtEl>
                                          <p:spTgt spid="15"/>
                                        </p:tgtEl>
                                        <p:attrNameLst>
                                          <p:attrName>ppt_x</p:attrName>
                                          <p:attrName>ppt_y</p:attrName>
                                        </p:attrNameLst>
                                      </p:cBhvr>
                                    </p:animMotion>
                                  </p:childTnLst>
                                </p:cTn>
                              </p:par>
                            </p:childTnLst>
                          </p:cTn>
                        </p:par>
                      </p:childTnLst>
                    </p:cTn>
                  </p:par>
                </p:childTnLst>
              </p:cTn>
              <p:nextCondLst>
                <p:cond evt="onClick" delay="0">
                  <p:tgtEl>
                    <p:spTgt spid="15"/>
                  </p:tgtEl>
                </p:cond>
              </p:nextCondLst>
            </p:seq>
            <p:seq concurrent="1" nextAc="seek">
              <p:cTn id="31" restart="whenNotActive" fill="hold" evtFilter="cancelBubble" nodeType="interactiveSeq">
                <p:stCondLst>
                  <p:cond evt="onClick" delay="0">
                    <p:tgtEl>
                      <p:spTgt spid="16"/>
                    </p:tgtEl>
                  </p:cond>
                </p:stCondLst>
                <p:endSync evt="end" delay="0">
                  <p:rtn val="all"/>
                </p:endSync>
                <p:childTnLst>
                  <p:par>
                    <p:cTn id="32" fill="hold">
                      <p:stCondLst>
                        <p:cond delay="0"/>
                      </p:stCondLst>
                      <p:childTnLst>
                        <p:par>
                          <p:cTn id="33" fill="hold">
                            <p:stCondLst>
                              <p:cond delay="0"/>
                            </p:stCondLst>
                            <p:childTnLst>
                              <p:par>
                                <p:cTn id="34" presetID="0" presetClass="path" presetSubtype="0" accel="50000" decel="50000" fill="hold" grpId="0" nodeType="clickEffect">
                                  <p:stCondLst>
                                    <p:cond delay="0"/>
                                  </p:stCondLst>
                                  <p:childTnLst>
                                    <p:animMotion origin="layout" path="M 0.00625 -0.00695 L 0.00625 -0.00695 C 0.01076 -0.10185 0.01007 -0.04213 0.00104 -0.17546 C -8.33333E-7 -0.18935 0.00035 -0.20371 -0.00156 -0.21759 C -0.00399 -0.23333 -0.01771 -0.28519 -0.02274 -0.30162 C -0.02795 -0.31898 -0.03715 -0.34931 -0.04896 -0.36134 C -0.0526 -0.36482 -0.05625 -0.36783 -0.05955 -0.37176 C -0.06597 -0.37963 -0.07101 -0.38958 -0.07795 -0.39653 C -0.08142 -0.4 -0.08524 -0.40324 -0.08854 -0.40695 C -0.09132 -0.41019 -0.0934 -0.41458 -0.09635 -0.41736 C -0.09913 -0.42014 -0.11562 -0.4331 -0.12014 -0.43496 C -0.12934 -0.43912 -0.1533 -0.44121 -0.15955 -0.4419 C -0.1967 -0.43796 -0.18108 -0.44306 -0.20694 -0.43148 L -0.21476 -0.42801 L -0.22274 -0.42454 C -0.23021 -0.41458 -0.22812 -0.41806 -0.23594 -0.40347 C -0.23767 -0.4 -0.2408 -0.39699 -0.24114 -0.39283 C -0.24167 -0.38704 -0.23941 -0.38125 -0.23854 -0.37546 L -0.23854 -0.37546 " pathEditMode="relative" ptsTypes="AAAAAAAAAAAAAAAAAAA">
                                      <p:cBhvr>
                                        <p:cTn id="35" dur="2000" fill="hold"/>
                                        <p:tgtEl>
                                          <p:spTgt spid="16"/>
                                        </p:tgtEl>
                                        <p:attrNameLst>
                                          <p:attrName>ppt_x</p:attrName>
                                          <p:attrName>ppt_y</p:attrName>
                                        </p:attrNameLst>
                                      </p:cBhvr>
                                    </p:animMotion>
                                  </p:childTnLst>
                                </p:cTn>
                              </p:par>
                            </p:childTnLst>
                          </p:cTn>
                        </p:par>
                      </p:childTnLst>
                    </p:cTn>
                  </p:par>
                </p:childTnLst>
              </p:cTn>
              <p:nextCondLst>
                <p:cond evt="onClick" delay="0">
                  <p:tgtEl>
                    <p:spTgt spid="16"/>
                  </p:tgtEl>
                </p:cond>
              </p:nextCondLst>
            </p:seq>
            <p:seq concurrent="1" nextAc="seek">
              <p:cTn id="36" restart="whenNotActive" fill="hold" evtFilter="cancelBubble" nodeType="interactiveSeq">
                <p:stCondLst>
                  <p:cond evt="onClick" delay="0">
                    <p:tgtEl>
                      <p:spTgt spid="17"/>
                    </p:tgtEl>
                  </p:cond>
                </p:stCondLst>
                <p:endSync evt="end" delay="0">
                  <p:rtn val="all"/>
                </p:endSync>
                <p:childTnLst>
                  <p:par>
                    <p:cTn id="37" fill="hold">
                      <p:stCondLst>
                        <p:cond delay="0"/>
                      </p:stCondLst>
                      <p:childTnLst>
                        <p:par>
                          <p:cTn id="38" fill="hold">
                            <p:stCondLst>
                              <p:cond delay="0"/>
                            </p:stCondLst>
                            <p:childTnLst>
                              <p:par>
                                <p:cTn id="39" presetID="0" presetClass="path" presetSubtype="0" accel="50000" decel="50000" fill="hold" grpId="0" nodeType="clickEffect">
                                  <p:stCondLst>
                                    <p:cond delay="0"/>
                                  </p:stCondLst>
                                  <p:childTnLst>
                                    <p:animMotion origin="layout" path="M -0.00643 -0.01042 L -0.00643 -0.01019 C 0.00052 -0.01644 0.00781 -0.02153 0.01458 -0.02801 C 0.01753 -0.03102 0.01927 -0.03588 0.02239 -0.03866 C 0.03941 -0.05371 0.03819 -0.04398 0.05399 -0.0632 C 0.06354 -0.07477 0.07968 -0.1088 0.08559 -0.11921 C 0.08975 -0.12662 0.09444 -0.13333 0.09878 -0.14028 C 0.10139 -0.14977 0.10364 -0.15926 0.10677 -0.16852 C 0.11076 -0.18033 0.11666 -0.19121 0.11979 -0.20347 C 0.12274 -0.21482 0.12343 -0.22685 0.12517 -0.23866 C 0.12343 -0.31158 0.13437 -0.32431 0.11458 -0.36852 C 0.11232 -0.37338 0.10955 -0.37801 0.10677 -0.38241 C 0.10434 -0.38611 0.10121 -0.38912 0.09878 -0.39306 C 0.09305 -0.40185 0.09027 -0.41065 0.08298 -0.41759 C 0.07986 -0.4206 0.07604 -0.42269 0.07239 -0.42454 C 0.06736 -0.42732 0.06198 -0.42917 0.05659 -0.43148 L 0.04878 -0.43496 C 0.03559 -0.43264 0.02187 -0.43403 0.0092 -0.42801 C 0.00555 -0.42639 0.0052 -0.41898 0.00399 -0.41412 C -0.00139 -0.39213 -0.00122 -0.39468 -0.00122 -0.38241 L -0.00122 -0.38218 " pathEditMode="relative" rAng="0" ptsTypes="AAAAAAAAAAAAAAAAAAAAA">
                                      <p:cBhvr>
                                        <p:cTn id="40" dur="2000" fill="hold"/>
                                        <p:tgtEl>
                                          <p:spTgt spid="17"/>
                                        </p:tgtEl>
                                        <p:attrNameLst>
                                          <p:attrName>ppt_x</p:attrName>
                                          <p:attrName>ppt_y</p:attrName>
                                        </p:attrNameLst>
                                      </p:cBhvr>
                                      <p:rCtr x="6649" y="-21227"/>
                                    </p:animMotion>
                                  </p:childTnLst>
                                </p:cTn>
                              </p:par>
                            </p:childTnLst>
                          </p:cTn>
                        </p:par>
                      </p:childTnLst>
                    </p:cTn>
                  </p:par>
                </p:childTnLst>
              </p:cTn>
              <p:nextCondLst>
                <p:cond evt="onClick" delay="0">
                  <p:tgtEl>
                    <p:spTgt spid="17"/>
                  </p:tgtEl>
                </p:cond>
              </p:nextCondLst>
            </p:seq>
          </p:childTnLst>
        </p:cTn>
      </p:par>
    </p:tnLst>
    <p:bldLst>
      <p:bldP spid="7" grpId="0"/>
      <p:bldP spid="8" grpId="0"/>
      <p:bldP spid="10" grpId="0"/>
      <p:bldP spid="12" grpId="0"/>
      <p:bldP spid="13" grpId="0"/>
      <p:bldP spid="14" grpId="0"/>
      <p:bldP spid="15" grpId="0"/>
      <p:bldP spid="16" grpId="0"/>
      <p:bldP spid="1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120316" y="199794"/>
            <a:ext cx="9264316" cy="707886"/>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Asking Questions – Vocabulary Review</a:t>
            </a:r>
          </a:p>
        </p:txBody>
      </p:sp>
      <p:sp>
        <p:nvSpPr>
          <p:cNvPr id="8" name="TextBox 7">
            <a:extLst>
              <a:ext uri="{FF2B5EF4-FFF2-40B4-BE49-F238E27FC236}">
                <a16:creationId xmlns:a16="http://schemas.microsoft.com/office/drawing/2014/main" id="{9F8ABF52-1330-4680-8BD1-7DA0DB1B4E8C}"/>
              </a:ext>
            </a:extLst>
          </p:cNvPr>
          <p:cNvSpPr txBox="1"/>
          <p:nvPr/>
        </p:nvSpPr>
        <p:spPr>
          <a:xfrm>
            <a:off x="242019" y="4764934"/>
            <a:ext cx="8659961" cy="1860894"/>
          </a:xfrm>
          <a:prstGeom prst="rect">
            <a:avLst/>
          </a:prstGeom>
          <a:noFill/>
        </p:spPr>
        <p:txBody>
          <a:bodyPr wrap="square" rtlCol="0">
            <a:spAutoFit/>
          </a:bodyPr>
          <a:lstStyle/>
          <a:p>
            <a:pPr marL="0" marR="0" algn="ctr">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 drawing, sketch, plan or chart that makes something clearer or easier to understand.</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TextBox 8">
            <a:extLst>
              <a:ext uri="{FF2B5EF4-FFF2-40B4-BE49-F238E27FC236}">
                <a16:creationId xmlns:a16="http://schemas.microsoft.com/office/drawing/2014/main" id="{58135075-FF57-4DD9-9E00-F47C1D6B9F56}"/>
              </a:ext>
            </a:extLst>
          </p:cNvPr>
          <p:cNvSpPr txBox="1"/>
          <p:nvPr/>
        </p:nvSpPr>
        <p:spPr>
          <a:xfrm>
            <a:off x="1324860" y="3762169"/>
            <a:ext cx="6472989" cy="657488"/>
          </a:xfrm>
          <a:prstGeom prst="rect">
            <a:avLst/>
          </a:prstGeom>
          <a:noFill/>
        </p:spPr>
        <p:txBody>
          <a:bodyPr wrap="square" rtlCol="0">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-to offer oneself for a service.</a:t>
            </a:r>
            <a:endParaRPr lang="en-US" sz="3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3932DCF8-6199-4663-81E0-D612E348A5B9}"/>
              </a:ext>
            </a:extLst>
          </p:cNvPr>
          <p:cNvSpPr txBox="1"/>
          <p:nvPr/>
        </p:nvSpPr>
        <p:spPr>
          <a:xfrm>
            <a:off x="2516679" y="2637595"/>
            <a:ext cx="4257794" cy="653064"/>
          </a:xfrm>
          <a:prstGeom prst="rect">
            <a:avLst/>
          </a:prstGeom>
          <a:noFill/>
        </p:spPr>
        <p:txBody>
          <a:bodyPr wrap="square">
            <a:spAutoFit/>
          </a:bodyPr>
          <a:lstStyle/>
          <a:p>
            <a:pPr marL="0" marR="0">
              <a:lnSpc>
                <a:spcPct val="115000"/>
              </a:lnSpc>
              <a:spcBef>
                <a:spcPts val="0"/>
              </a:spcBef>
              <a:spcAft>
                <a:spcPts val="1000"/>
              </a:spcAft>
            </a:pPr>
            <a:r>
              <a:rPr lang="en-US" sz="34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-easily torn or hurt</a:t>
            </a:r>
            <a:r>
              <a:rPr lang="en-US" sz="1800" dirty="0">
                <a:solidFill>
                  <a:srgbClr val="000000"/>
                </a:solidFill>
                <a:effectLst/>
                <a:latin typeface="Comic Sans MS" panose="030F0702030302020204" pitchFamily="66"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descr="Rectangle where vocabulary words will appear.">
            <a:extLst>
              <a:ext uri="{FF2B5EF4-FFF2-40B4-BE49-F238E27FC236}">
                <a16:creationId xmlns:a16="http://schemas.microsoft.com/office/drawing/2014/main" id="{93176B74-7A2B-4AD6-B93C-02826578E435}"/>
              </a:ext>
            </a:extLst>
          </p:cNvPr>
          <p:cNvSpPr/>
          <p:nvPr/>
        </p:nvSpPr>
        <p:spPr>
          <a:xfrm>
            <a:off x="2598821" y="1352518"/>
            <a:ext cx="3946358" cy="914400"/>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D84E0BDA-85D2-45C6-8869-B294E3D76090}"/>
              </a:ext>
            </a:extLst>
          </p:cNvPr>
          <p:cNvSpPr txBox="1"/>
          <p:nvPr/>
        </p:nvSpPr>
        <p:spPr>
          <a:xfrm>
            <a:off x="3608272" y="1457572"/>
            <a:ext cx="2074607" cy="707886"/>
          </a:xfrm>
          <a:prstGeom prst="rect">
            <a:avLst/>
          </a:prstGeom>
          <a:noFill/>
        </p:spPr>
        <p:txBody>
          <a:bodyPr wrap="none" rtlCol="0">
            <a:spAutoFit/>
          </a:bodyPr>
          <a:lstStyle/>
          <a:p>
            <a:r>
              <a:rPr lang="en-US" sz="4000" dirty="0">
                <a:latin typeface="Comic Sans MS" panose="030F0702030302020204" pitchFamily="66" charset="0"/>
              </a:rPr>
              <a:t>diagram</a:t>
            </a:r>
          </a:p>
        </p:txBody>
      </p:sp>
      <p:sp>
        <p:nvSpPr>
          <p:cNvPr id="14" name="TextBox 13">
            <a:extLst>
              <a:ext uri="{FF2B5EF4-FFF2-40B4-BE49-F238E27FC236}">
                <a16:creationId xmlns:a16="http://schemas.microsoft.com/office/drawing/2014/main" id="{56A31C7A-E589-4AEB-A2E9-35FBFDF7E693}"/>
              </a:ext>
            </a:extLst>
          </p:cNvPr>
          <p:cNvSpPr txBox="1"/>
          <p:nvPr/>
        </p:nvSpPr>
        <p:spPr>
          <a:xfrm>
            <a:off x="3430338" y="1425472"/>
            <a:ext cx="2430474" cy="707886"/>
          </a:xfrm>
          <a:prstGeom prst="rect">
            <a:avLst/>
          </a:prstGeom>
          <a:noFill/>
        </p:spPr>
        <p:txBody>
          <a:bodyPr wrap="none" rtlCol="0">
            <a:spAutoFit/>
          </a:bodyPr>
          <a:lstStyle/>
          <a:p>
            <a:r>
              <a:rPr lang="en-US" sz="4000" dirty="0">
                <a:latin typeface="Comic Sans MS" panose="030F0702030302020204" pitchFamily="66" charset="0"/>
              </a:rPr>
              <a:t>volunteer</a:t>
            </a:r>
          </a:p>
        </p:txBody>
      </p:sp>
      <p:sp>
        <p:nvSpPr>
          <p:cNvPr id="15" name="TextBox 14">
            <a:extLst>
              <a:ext uri="{FF2B5EF4-FFF2-40B4-BE49-F238E27FC236}">
                <a16:creationId xmlns:a16="http://schemas.microsoft.com/office/drawing/2014/main" id="{D54CFD75-F398-48FC-9E79-4234A418D9E1}"/>
              </a:ext>
            </a:extLst>
          </p:cNvPr>
          <p:cNvSpPr txBox="1"/>
          <p:nvPr/>
        </p:nvSpPr>
        <p:spPr>
          <a:xfrm>
            <a:off x="3608272" y="1425472"/>
            <a:ext cx="2100255" cy="707886"/>
          </a:xfrm>
          <a:prstGeom prst="rect">
            <a:avLst/>
          </a:prstGeom>
          <a:noFill/>
        </p:spPr>
        <p:txBody>
          <a:bodyPr wrap="none" rtlCol="0">
            <a:spAutoFit/>
          </a:bodyPr>
          <a:lstStyle/>
          <a:p>
            <a:r>
              <a:rPr lang="en-US" sz="4000" dirty="0">
                <a:latin typeface="Comic Sans MS" panose="030F0702030302020204" pitchFamily="66" charset="0"/>
              </a:rPr>
              <a:t>delicate</a:t>
            </a:r>
          </a:p>
        </p:txBody>
      </p:sp>
    </p:spTree>
    <p:extLst>
      <p:ext uri="{BB962C8B-B14F-4D97-AF65-F5344CB8AC3E}">
        <p14:creationId xmlns:p14="http://schemas.microsoft.com/office/powerpoint/2010/main" val="2003705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0"/>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9"/>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2" nodeType="click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par>
                                <p:cTn id="25" presetID="1" presetClass="entr" presetSubtype="0" fill="hold" grpId="2" nodeType="with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xit" presetSubtype="0" fill="hold" grpId="1" nodeType="withEffect">
                                  <p:stCondLst>
                                    <p:cond delay="0"/>
                                  </p:stCondLst>
                                  <p:childTnLst>
                                    <p:set>
                                      <p:cBhvr>
                                        <p:cTn id="28" dur="1" fill="hold">
                                          <p:stCondLst>
                                            <p:cond delay="0"/>
                                          </p:stCondLst>
                                        </p:cTn>
                                        <p:tgtEl>
                                          <p:spTgt spid="13"/>
                                        </p:tgtEl>
                                        <p:attrNameLst>
                                          <p:attrName>style.visibility</p:attrName>
                                        </p:attrNameLst>
                                      </p:cBhvr>
                                      <p:to>
                                        <p:strVal val="hidden"/>
                                      </p:to>
                                    </p:set>
                                  </p:childTnLst>
                                </p:cTn>
                              </p:par>
                              <p:par>
                                <p:cTn id="29" presetID="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3" nodeType="click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1" nodeType="clickEffect">
                                  <p:stCondLst>
                                    <p:cond delay="0"/>
                                  </p:stCondLst>
                                  <p:childTnLst>
                                    <p:set>
                                      <p:cBhvr>
                                        <p:cTn id="40" dur="1" fill="hold">
                                          <p:stCondLst>
                                            <p:cond delay="0"/>
                                          </p:stCondLst>
                                        </p:cTn>
                                        <p:tgtEl>
                                          <p:spTgt spid="14"/>
                                        </p:tgtEl>
                                        <p:attrNameLst>
                                          <p:attrName>style.visibility</p:attrName>
                                        </p:attrNameLst>
                                      </p:cBhvr>
                                      <p:to>
                                        <p:strVal val="hidden"/>
                                      </p:to>
                                    </p:set>
                                  </p:childTnLst>
                                </p:cTn>
                              </p:par>
                              <p:par>
                                <p:cTn id="41" presetID="1" presetClass="entr" presetSubtype="0" fill="hold" grpId="4" nodeType="with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par>
                                <p:cTn id="43" presetID="1" presetClass="entr" presetSubtype="0" fill="hold" grpId="2" nodeType="with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3" nodeType="clickEffect">
                                  <p:stCondLst>
                                    <p:cond delay="0"/>
                                  </p:stCondLst>
                                  <p:childTnLst>
                                    <p:set>
                                      <p:cBhvr>
                                        <p:cTn id="50" dur="1" fill="hold">
                                          <p:stCondLst>
                                            <p:cond delay="0"/>
                                          </p:stCondLst>
                                        </p:cTn>
                                        <p:tgtEl>
                                          <p:spTgt spid="9"/>
                                        </p:tgtEl>
                                        <p:attrNameLst>
                                          <p:attrName>style.visibility</p:attrName>
                                        </p:attrNameLst>
                                      </p:cBhvr>
                                      <p:to>
                                        <p:strVal val="hidden"/>
                                      </p:to>
                                    </p:set>
                                  </p:childTnLst>
                                </p:cTn>
                              </p:par>
                              <p:par>
                                <p:cTn id="51" presetID="1" presetClass="exit" presetSubtype="0" fill="hold" grpId="3"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8" grpId="3"/>
      <p:bldP spid="9" grpId="0"/>
      <p:bldP spid="9" grpId="1"/>
      <p:bldP spid="9" grpId="2"/>
      <p:bldP spid="9" grpId="3"/>
      <p:bldP spid="20" grpId="0"/>
      <p:bldP spid="20" grpId="1"/>
      <p:bldP spid="20" grpId="2"/>
      <p:bldP spid="20" grpId="3"/>
      <p:bldP spid="20" grpId="4"/>
      <p:bldP spid="12" grpId="0" animBg="1"/>
      <p:bldP spid="13" grpId="0"/>
      <p:bldP spid="13" grpId="1"/>
      <p:bldP spid="14" grpId="0"/>
      <p:bldP spid="14" grpId="1"/>
      <p:bldP spid="1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B724B9-EA20-4862-AB48-32F2B794FC16}"/>
              </a:ext>
            </a:extLst>
          </p:cNvPr>
          <p:cNvSpPr txBox="1">
            <a:spLocks noGrp="1"/>
          </p:cNvSpPr>
          <p:nvPr>
            <p:ph type="title" idx="4294967295"/>
          </p:nvPr>
        </p:nvSpPr>
        <p:spPr>
          <a:xfrm>
            <a:off x="994752" y="241214"/>
            <a:ext cx="7154524" cy="707886"/>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Vocabulary Review Take Two!</a:t>
            </a:r>
          </a:p>
        </p:txBody>
      </p:sp>
      <p:sp>
        <p:nvSpPr>
          <p:cNvPr id="5" name="TextBox 4">
            <a:extLst>
              <a:ext uri="{FF2B5EF4-FFF2-40B4-BE49-F238E27FC236}">
                <a16:creationId xmlns:a16="http://schemas.microsoft.com/office/drawing/2014/main" id="{22FF8EDB-53CC-49AC-B253-18F25BDC9904}"/>
              </a:ext>
            </a:extLst>
          </p:cNvPr>
          <p:cNvSpPr txBox="1"/>
          <p:nvPr/>
        </p:nvSpPr>
        <p:spPr>
          <a:xfrm>
            <a:off x="3226917" y="2092602"/>
            <a:ext cx="2690160" cy="769441"/>
          </a:xfrm>
          <a:prstGeom prst="rect">
            <a:avLst/>
          </a:prstGeom>
          <a:noFill/>
        </p:spPr>
        <p:txBody>
          <a:bodyPr wrap="none" rtlCol="0">
            <a:spAutoFit/>
          </a:bodyPr>
          <a:lstStyle/>
          <a:p>
            <a:r>
              <a:rPr lang="en-US" sz="4400" b="1" dirty="0">
                <a:latin typeface="Comic Sans MS" panose="030F0702030302020204" pitchFamily="66" charset="0"/>
              </a:rPr>
              <a:t>struggled</a:t>
            </a:r>
          </a:p>
        </p:txBody>
      </p:sp>
      <p:sp>
        <p:nvSpPr>
          <p:cNvPr id="6" name="TextBox 5">
            <a:extLst>
              <a:ext uri="{FF2B5EF4-FFF2-40B4-BE49-F238E27FC236}">
                <a16:creationId xmlns:a16="http://schemas.microsoft.com/office/drawing/2014/main" id="{FFADE0D2-D2E4-461C-BBE9-7E39E0975854}"/>
              </a:ext>
            </a:extLst>
          </p:cNvPr>
          <p:cNvSpPr txBox="1"/>
          <p:nvPr/>
        </p:nvSpPr>
        <p:spPr>
          <a:xfrm>
            <a:off x="1404304" y="4683546"/>
            <a:ext cx="6335389" cy="707886"/>
          </a:xfrm>
          <a:prstGeom prst="rect">
            <a:avLst/>
          </a:prstGeom>
          <a:noFill/>
        </p:spPr>
        <p:txBody>
          <a:bodyPr wrap="none" rtlCol="0">
            <a:spAutoFit/>
          </a:bodyPr>
          <a:lstStyle/>
          <a:p>
            <a:r>
              <a:rPr lang="en-US" sz="3600" dirty="0">
                <a:latin typeface="Comic Sans MS" panose="030F0702030302020204" pitchFamily="66" charset="0"/>
              </a:rPr>
              <a:t>-to draw in a breath sharply</a:t>
            </a:r>
            <a:r>
              <a:rPr lang="en-US" sz="4000" dirty="0">
                <a:latin typeface="Comic Sans MS" panose="030F0702030302020204" pitchFamily="66" charset="0"/>
              </a:rPr>
              <a:t>.</a:t>
            </a:r>
          </a:p>
        </p:txBody>
      </p:sp>
      <p:sp>
        <p:nvSpPr>
          <p:cNvPr id="7" name="TextBox 6">
            <a:extLst>
              <a:ext uri="{FF2B5EF4-FFF2-40B4-BE49-F238E27FC236}">
                <a16:creationId xmlns:a16="http://schemas.microsoft.com/office/drawing/2014/main" id="{BAF4AE00-54F1-4E42-ACD6-06FDE142D8A8}"/>
              </a:ext>
            </a:extLst>
          </p:cNvPr>
          <p:cNvSpPr txBox="1"/>
          <p:nvPr/>
        </p:nvSpPr>
        <p:spPr>
          <a:xfrm>
            <a:off x="1164727" y="5657671"/>
            <a:ext cx="7489551" cy="1200329"/>
          </a:xfrm>
          <a:prstGeom prst="rect">
            <a:avLst/>
          </a:prstGeom>
          <a:noFill/>
        </p:spPr>
        <p:txBody>
          <a:bodyPr wrap="none" rtlCol="0">
            <a:spAutoFit/>
          </a:bodyPr>
          <a:lstStyle/>
          <a:p>
            <a:pPr algn="ctr"/>
            <a:r>
              <a:rPr lang="en-US" sz="3600" dirty="0">
                <a:latin typeface="Comic Sans MS" panose="030F0702030302020204" pitchFamily="66" charset="0"/>
              </a:rPr>
              <a:t>-made a great effort to overcome</a:t>
            </a:r>
          </a:p>
          <a:p>
            <a:pPr algn="ctr"/>
            <a:r>
              <a:rPr lang="en-US" sz="3600" dirty="0">
                <a:latin typeface="Comic Sans MS" panose="030F0702030302020204" pitchFamily="66" charset="0"/>
              </a:rPr>
              <a:t>something or someone.</a:t>
            </a:r>
          </a:p>
        </p:txBody>
      </p:sp>
      <p:sp>
        <p:nvSpPr>
          <p:cNvPr id="11" name="TextBox 10">
            <a:extLst>
              <a:ext uri="{FF2B5EF4-FFF2-40B4-BE49-F238E27FC236}">
                <a16:creationId xmlns:a16="http://schemas.microsoft.com/office/drawing/2014/main" id="{085D1EE5-94ED-43D3-9A9A-0A7A14C64BAE}"/>
              </a:ext>
            </a:extLst>
          </p:cNvPr>
          <p:cNvSpPr txBox="1"/>
          <p:nvPr/>
        </p:nvSpPr>
        <p:spPr>
          <a:xfrm>
            <a:off x="2054321" y="3770976"/>
            <a:ext cx="5035353" cy="646331"/>
          </a:xfrm>
          <a:prstGeom prst="rect">
            <a:avLst/>
          </a:prstGeom>
          <a:noFill/>
        </p:spPr>
        <p:txBody>
          <a:bodyPr wrap="none" rtlCol="0">
            <a:spAutoFit/>
          </a:bodyPr>
          <a:lstStyle/>
          <a:p>
            <a:r>
              <a:rPr lang="en-US" sz="3600" dirty="0">
                <a:latin typeface="Comic Sans MS" panose="030F0702030302020204" pitchFamily="66" charset="0"/>
              </a:rPr>
              <a:t>-to declare in advance.</a:t>
            </a:r>
          </a:p>
        </p:txBody>
      </p:sp>
      <p:sp>
        <p:nvSpPr>
          <p:cNvPr id="12" name="TextBox 11">
            <a:extLst>
              <a:ext uri="{FF2B5EF4-FFF2-40B4-BE49-F238E27FC236}">
                <a16:creationId xmlns:a16="http://schemas.microsoft.com/office/drawing/2014/main" id="{91AFFA58-CE8E-4B4D-B14F-AAE9BF59C9C3}"/>
              </a:ext>
            </a:extLst>
          </p:cNvPr>
          <p:cNvSpPr txBox="1"/>
          <p:nvPr/>
        </p:nvSpPr>
        <p:spPr>
          <a:xfrm>
            <a:off x="3512251" y="2092601"/>
            <a:ext cx="2119491" cy="769441"/>
          </a:xfrm>
          <a:prstGeom prst="rect">
            <a:avLst/>
          </a:prstGeom>
          <a:noFill/>
        </p:spPr>
        <p:txBody>
          <a:bodyPr wrap="none" rtlCol="0">
            <a:spAutoFit/>
          </a:bodyPr>
          <a:lstStyle/>
          <a:p>
            <a:r>
              <a:rPr lang="en-US" sz="4400" b="1" dirty="0">
                <a:latin typeface="Comic Sans MS" panose="030F0702030302020204" pitchFamily="66" charset="0"/>
              </a:rPr>
              <a:t>predict</a:t>
            </a:r>
          </a:p>
        </p:txBody>
      </p:sp>
      <p:sp>
        <p:nvSpPr>
          <p:cNvPr id="15" name="TextBox 14">
            <a:extLst>
              <a:ext uri="{FF2B5EF4-FFF2-40B4-BE49-F238E27FC236}">
                <a16:creationId xmlns:a16="http://schemas.microsoft.com/office/drawing/2014/main" id="{9339F2E1-A06D-4811-A4CB-C1E775E43B59}"/>
              </a:ext>
            </a:extLst>
          </p:cNvPr>
          <p:cNvSpPr txBox="1">
            <a:spLocks/>
          </p:cNvSpPr>
          <p:nvPr/>
        </p:nvSpPr>
        <p:spPr>
          <a:xfrm>
            <a:off x="3884950" y="2067722"/>
            <a:ext cx="1374094" cy="76944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schemeClr val="tx1"/>
                </a:solidFill>
                <a:effectLst/>
                <a:uLnTx/>
                <a:uFillTx/>
                <a:latin typeface="Comic Sans MS" panose="030F0702030302020204" pitchFamily="66" charset="0"/>
                <a:ea typeface="+mn-ea"/>
                <a:cs typeface="+mn-cs"/>
              </a:rPr>
              <a:t>gasp</a:t>
            </a:r>
          </a:p>
        </p:txBody>
      </p:sp>
      <p:sp>
        <p:nvSpPr>
          <p:cNvPr id="4" name="Rectangle 3" descr="Rectangle where vocabulary words will appear.">
            <a:extLst>
              <a:ext uri="{FF2B5EF4-FFF2-40B4-BE49-F238E27FC236}">
                <a16:creationId xmlns:a16="http://schemas.microsoft.com/office/drawing/2014/main" id="{B800B474-C2C2-4EF0-8A51-F1A5DEBFC5F9}"/>
              </a:ext>
            </a:extLst>
          </p:cNvPr>
          <p:cNvSpPr/>
          <p:nvPr/>
        </p:nvSpPr>
        <p:spPr>
          <a:xfrm>
            <a:off x="2457900" y="1849704"/>
            <a:ext cx="4228200" cy="1323439"/>
          </a:xfrm>
          <a:prstGeom prst="rect">
            <a:avLst/>
          </a:prstGeom>
          <a:noFill/>
          <a:ln w="76200">
            <a:solidFill>
              <a:srgbClr val="003399"/>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79169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6"/>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7"/>
                                        </p:tgtEl>
                                        <p:attrNameLst>
                                          <p:attrName>style.visibility</p:attrName>
                                        </p:attrNameLst>
                                      </p:cBhvr>
                                      <p:to>
                                        <p:strVal val="hidden"/>
                                      </p:to>
                                    </p:set>
                                  </p:childTnLst>
                                </p:cTn>
                              </p:par>
                              <p:par>
                                <p:cTn id="29" presetID="1" presetClass="entr" presetSubtype="0" fill="hold" grpId="2"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2" nodeType="withEffect">
                                  <p:stCondLst>
                                    <p:cond delay="0"/>
                                  </p:stCondLst>
                                  <p:childTnLst>
                                    <p:set>
                                      <p:cBhvr>
                                        <p:cTn id="32" dur="1" fill="hold">
                                          <p:stCondLst>
                                            <p:cond delay="0"/>
                                          </p:stCondLst>
                                        </p:cTn>
                                        <p:tgtEl>
                                          <p:spTgt spid="6"/>
                                        </p:tgtEl>
                                        <p:attrNameLst>
                                          <p:attrName>style.visibility</p:attrName>
                                        </p:attrNameLst>
                                      </p:cBhvr>
                                      <p:to>
                                        <p:strVal val="visible"/>
                                      </p:to>
                                    </p:set>
                                  </p:childTnLst>
                                </p:cTn>
                              </p:par>
                              <p:par>
                                <p:cTn id="33" presetID="1" presetClass="entr" presetSubtype="0" fill="hold" grpId="2" nodeType="withEffect">
                                  <p:stCondLst>
                                    <p:cond delay="0"/>
                                  </p:stCondLst>
                                  <p:childTnLst>
                                    <p:set>
                                      <p:cBhvr>
                                        <p:cTn id="34" dur="1" fill="hold">
                                          <p:stCondLst>
                                            <p:cond delay="0"/>
                                          </p:stCondLst>
                                        </p:cTn>
                                        <p:tgtEl>
                                          <p:spTgt spid="7"/>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xit" presetSubtype="0" fill="hold" grpId="3" nodeType="clickEffect">
                                  <p:stCondLst>
                                    <p:cond delay="0"/>
                                  </p:stCondLst>
                                  <p:childTnLst>
                                    <p:set>
                                      <p:cBhvr>
                                        <p:cTn id="38" dur="1" fill="hold">
                                          <p:stCondLst>
                                            <p:cond delay="0"/>
                                          </p:stCondLst>
                                        </p:cTn>
                                        <p:tgtEl>
                                          <p:spTgt spid="11"/>
                                        </p:tgtEl>
                                        <p:attrNameLst>
                                          <p:attrName>style.visibility</p:attrName>
                                        </p:attrNameLst>
                                      </p:cBhvr>
                                      <p:to>
                                        <p:strVal val="hidden"/>
                                      </p:to>
                                    </p:set>
                                  </p:childTnLst>
                                </p:cTn>
                              </p:par>
                              <p:par>
                                <p:cTn id="39" presetID="1" presetClass="exit" presetSubtype="0" fill="hold" grpId="3" nodeType="withEffect">
                                  <p:stCondLst>
                                    <p:cond delay="0"/>
                                  </p:stCondLst>
                                  <p:childTnLst>
                                    <p:set>
                                      <p:cBhvr>
                                        <p:cTn id="40" dur="1" fill="hold">
                                          <p:stCondLst>
                                            <p:cond delay="0"/>
                                          </p:stCondLst>
                                        </p:cTn>
                                        <p:tgtEl>
                                          <p:spTgt spid="7"/>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childTnLst>
                                </p:cTn>
                              </p:par>
                              <p:par>
                                <p:cTn id="45" presetID="1" presetClass="exit" presetSubtype="0" fill="hold" grpId="1" nodeType="withEffect">
                                  <p:stCondLst>
                                    <p:cond delay="0"/>
                                  </p:stCondLst>
                                  <p:childTnLst>
                                    <p:set>
                                      <p:cBhvr>
                                        <p:cTn id="46" dur="1" fill="hold">
                                          <p:stCondLst>
                                            <p:cond delay="0"/>
                                          </p:stCondLst>
                                        </p:cTn>
                                        <p:tgtEl>
                                          <p:spTgt spid="15"/>
                                        </p:tgtEl>
                                        <p:attrNameLst>
                                          <p:attrName>style.visibility</p:attrName>
                                        </p:attrNameLst>
                                      </p:cBhvr>
                                      <p:to>
                                        <p:strVal val="hidden"/>
                                      </p:to>
                                    </p:set>
                                  </p:childTnLst>
                                </p:cTn>
                              </p:par>
                              <p:par>
                                <p:cTn id="47" presetID="1" presetClass="entr" presetSubtype="0" fill="hold" grpId="4" nodeType="with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par>
                                <p:cTn id="49" presetID="1" presetClass="entr" presetSubtype="0" fill="hold" grpId="4" nodeType="withEffect">
                                  <p:stCondLst>
                                    <p:cond delay="0"/>
                                  </p:stCondLst>
                                  <p:childTnLst>
                                    <p:set>
                                      <p:cBhvr>
                                        <p:cTn id="50" dur="1" fill="hold">
                                          <p:stCondLst>
                                            <p:cond delay="0"/>
                                          </p:stCondLst>
                                        </p:cTn>
                                        <p:tgtEl>
                                          <p:spTgt spid="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xit" presetSubtype="0" fill="hold" grpId="3" nodeType="clickEffect">
                                  <p:stCondLst>
                                    <p:cond delay="0"/>
                                  </p:stCondLst>
                                  <p:childTnLst>
                                    <p:set>
                                      <p:cBhvr>
                                        <p:cTn id="54" dur="1" fill="hold">
                                          <p:stCondLst>
                                            <p:cond delay="0"/>
                                          </p:stCondLst>
                                        </p:cTn>
                                        <p:tgtEl>
                                          <p:spTgt spid="6"/>
                                        </p:tgtEl>
                                        <p:attrNameLst>
                                          <p:attrName>style.visibility</p:attrName>
                                        </p:attrNameLst>
                                      </p:cBhvr>
                                      <p:to>
                                        <p:strVal val="hidden"/>
                                      </p:to>
                                    </p:set>
                                  </p:childTnLst>
                                </p:cTn>
                              </p:par>
                              <p:par>
                                <p:cTn id="55" presetID="1" presetClass="exit" presetSubtype="0" fill="hold" grpId="5" nodeType="withEffect">
                                  <p:stCondLst>
                                    <p:cond delay="0"/>
                                  </p:stCondLst>
                                  <p:childTnLst>
                                    <p:set>
                                      <p:cBhvr>
                                        <p:cTn id="56"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P spid="6" grpId="1"/>
      <p:bldP spid="6" grpId="2"/>
      <p:bldP spid="6" grpId="3"/>
      <p:bldP spid="7" grpId="0"/>
      <p:bldP spid="7" grpId="1"/>
      <p:bldP spid="7" grpId="2"/>
      <p:bldP spid="7" grpId="3"/>
      <p:bldP spid="7" grpId="4"/>
      <p:bldP spid="7" grpId="5"/>
      <p:bldP spid="11" grpId="0"/>
      <p:bldP spid="11" grpId="1"/>
      <p:bldP spid="11" grpId="2"/>
      <p:bldP spid="11" grpId="3"/>
      <p:bldP spid="11" grpId="4"/>
      <p:bldP spid="12" grpId="0"/>
      <p:bldP spid="15" grpId="0"/>
      <p:bldP spid="15" grpId="1"/>
      <p:bldP spid="4"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B23D3F-B3CB-4DE8-983C-F1257092BBFA}"/>
              </a:ext>
            </a:extLst>
          </p:cNvPr>
          <p:cNvSpPr txBox="1">
            <a:spLocks noGrp="1"/>
          </p:cNvSpPr>
          <p:nvPr>
            <p:ph type="title" idx="4294967295"/>
          </p:nvPr>
        </p:nvSpPr>
        <p:spPr>
          <a:xfrm flipH="1">
            <a:off x="0" y="290717"/>
            <a:ext cx="8636000" cy="1323439"/>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003399"/>
                </a:solidFill>
                <a:effectLst/>
                <a:uLnTx/>
                <a:uFillTx/>
                <a:latin typeface="Comic Sans MS" panose="030F0702030302020204" pitchFamily="66" charset="0"/>
                <a:ea typeface="+mn-ea"/>
                <a:cs typeface="+mn-cs"/>
              </a:rPr>
              <a:t>Our Vocabulary Adventure Continues!</a:t>
            </a:r>
          </a:p>
        </p:txBody>
      </p:sp>
      <p:grpSp>
        <p:nvGrpSpPr>
          <p:cNvPr id="14" name="Group 13" descr="Word bank area.">
            <a:extLst>
              <a:ext uri="{FF2B5EF4-FFF2-40B4-BE49-F238E27FC236}">
                <a16:creationId xmlns:a16="http://schemas.microsoft.com/office/drawing/2014/main" id="{EAADAA21-50BE-4F34-8A25-52A6DF08CC6D}"/>
              </a:ext>
            </a:extLst>
          </p:cNvPr>
          <p:cNvGrpSpPr/>
          <p:nvPr/>
        </p:nvGrpSpPr>
        <p:grpSpPr>
          <a:xfrm>
            <a:off x="1452711" y="4428984"/>
            <a:ext cx="6432665" cy="2045368"/>
            <a:chOff x="1515978" y="4599140"/>
            <a:chExt cx="6432665" cy="2045368"/>
          </a:xfrm>
        </p:grpSpPr>
        <p:sp>
          <p:nvSpPr>
            <p:cNvPr id="5" name="Rectangle 4">
              <a:extLst>
                <a:ext uri="{FF2B5EF4-FFF2-40B4-BE49-F238E27FC236}">
                  <a16:creationId xmlns:a16="http://schemas.microsoft.com/office/drawing/2014/main" id="{660DE171-122F-405A-AE7C-5F03ACEFFE46}"/>
                </a:ext>
              </a:extLst>
            </p:cNvPr>
            <p:cNvSpPr/>
            <p:nvPr/>
          </p:nvSpPr>
          <p:spPr>
            <a:xfrm>
              <a:off x="1515978" y="4599140"/>
              <a:ext cx="6432665" cy="2045368"/>
            </a:xfrm>
            <a:prstGeom prst="rect">
              <a:avLst/>
            </a:prstGeom>
            <a:noFill/>
            <a:ln w="762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9224DAE-1A2E-4702-B75A-C1E211508869}"/>
                </a:ext>
              </a:extLst>
            </p:cNvPr>
            <p:cNvSpPr txBox="1"/>
            <p:nvPr/>
          </p:nvSpPr>
          <p:spPr>
            <a:xfrm>
              <a:off x="3768449" y="5761166"/>
              <a:ext cx="1598515" cy="553998"/>
            </a:xfrm>
            <a:prstGeom prst="rect">
              <a:avLst/>
            </a:prstGeom>
            <a:noFill/>
          </p:spPr>
          <p:txBody>
            <a:bodyPr wrap="none" rtlCol="0">
              <a:spAutoFit/>
            </a:bodyPr>
            <a:lstStyle/>
            <a:p>
              <a:r>
                <a:rPr lang="en-US" sz="3000" dirty="0">
                  <a:latin typeface="Comic Sans MS" panose="030F0702030302020204" pitchFamily="66" charset="0"/>
                </a:rPr>
                <a:t>diagram</a:t>
              </a:r>
            </a:p>
          </p:txBody>
        </p:sp>
        <p:sp>
          <p:nvSpPr>
            <p:cNvPr id="7" name="TextBox 6">
              <a:extLst>
                <a:ext uri="{FF2B5EF4-FFF2-40B4-BE49-F238E27FC236}">
                  <a16:creationId xmlns:a16="http://schemas.microsoft.com/office/drawing/2014/main" id="{E3A08EF0-FE00-4B11-9150-907B3C115CCD}"/>
                </a:ext>
              </a:extLst>
            </p:cNvPr>
            <p:cNvSpPr txBox="1"/>
            <p:nvPr/>
          </p:nvSpPr>
          <p:spPr>
            <a:xfrm>
              <a:off x="5974812" y="4877825"/>
              <a:ext cx="1867819" cy="553998"/>
            </a:xfrm>
            <a:prstGeom prst="rect">
              <a:avLst/>
            </a:prstGeom>
            <a:noFill/>
          </p:spPr>
          <p:txBody>
            <a:bodyPr wrap="none" rtlCol="0">
              <a:spAutoFit/>
            </a:bodyPr>
            <a:lstStyle/>
            <a:p>
              <a:r>
                <a:rPr lang="en-US" sz="3000" dirty="0">
                  <a:latin typeface="Comic Sans MS" panose="030F0702030302020204" pitchFamily="66" charset="0"/>
                </a:rPr>
                <a:t>volunteer</a:t>
              </a:r>
            </a:p>
          </p:txBody>
        </p:sp>
        <p:sp>
          <p:nvSpPr>
            <p:cNvPr id="8" name="TextBox 7">
              <a:extLst>
                <a:ext uri="{FF2B5EF4-FFF2-40B4-BE49-F238E27FC236}">
                  <a16:creationId xmlns:a16="http://schemas.microsoft.com/office/drawing/2014/main" id="{9062F1F2-86C0-4B03-8C5C-FCB49111923A}"/>
                </a:ext>
              </a:extLst>
            </p:cNvPr>
            <p:cNvSpPr txBox="1"/>
            <p:nvPr/>
          </p:nvSpPr>
          <p:spPr>
            <a:xfrm>
              <a:off x="3768449" y="4871716"/>
              <a:ext cx="1619354" cy="553998"/>
            </a:xfrm>
            <a:prstGeom prst="rect">
              <a:avLst/>
            </a:prstGeom>
            <a:noFill/>
          </p:spPr>
          <p:txBody>
            <a:bodyPr wrap="none" rtlCol="0">
              <a:spAutoFit/>
            </a:bodyPr>
            <a:lstStyle/>
            <a:p>
              <a:r>
                <a:rPr lang="en-US" sz="3000" dirty="0">
                  <a:latin typeface="Comic Sans MS" panose="030F0702030302020204" pitchFamily="66" charset="0"/>
                </a:rPr>
                <a:t>delicate</a:t>
              </a:r>
            </a:p>
          </p:txBody>
        </p:sp>
        <p:sp>
          <p:nvSpPr>
            <p:cNvPr id="9" name="TextBox 8">
              <a:extLst>
                <a:ext uri="{FF2B5EF4-FFF2-40B4-BE49-F238E27FC236}">
                  <a16:creationId xmlns:a16="http://schemas.microsoft.com/office/drawing/2014/main" id="{2D53B381-E45F-4BDE-B505-2BCFEC013E4C}"/>
                </a:ext>
              </a:extLst>
            </p:cNvPr>
            <p:cNvSpPr txBox="1"/>
            <p:nvPr/>
          </p:nvSpPr>
          <p:spPr>
            <a:xfrm>
              <a:off x="5974812" y="5763671"/>
              <a:ext cx="1887055" cy="553998"/>
            </a:xfrm>
            <a:prstGeom prst="rect">
              <a:avLst/>
            </a:prstGeom>
            <a:noFill/>
          </p:spPr>
          <p:txBody>
            <a:bodyPr wrap="none" rtlCol="0">
              <a:spAutoFit/>
            </a:bodyPr>
            <a:lstStyle/>
            <a:p>
              <a:r>
                <a:rPr lang="en-US" sz="3000" dirty="0">
                  <a:latin typeface="Comic Sans MS" panose="030F0702030302020204" pitchFamily="66" charset="0"/>
                </a:rPr>
                <a:t>struggled</a:t>
              </a:r>
            </a:p>
          </p:txBody>
        </p:sp>
        <p:sp>
          <p:nvSpPr>
            <p:cNvPr id="10" name="TextBox 9">
              <a:extLst>
                <a:ext uri="{FF2B5EF4-FFF2-40B4-BE49-F238E27FC236}">
                  <a16:creationId xmlns:a16="http://schemas.microsoft.com/office/drawing/2014/main" id="{615A6767-8E8C-4F5A-B4A9-AC4A6437533E}"/>
                </a:ext>
              </a:extLst>
            </p:cNvPr>
            <p:cNvSpPr txBox="1"/>
            <p:nvPr/>
          </p:nvSpPr>
          <p:spPr>
            <a:xfrm>
              <a:off x="1685518" y="5763671"/>
              <a:ext cx="978153" cy="553998"/>
            </a:xfrm>
            <a:prstGeom prst="rect">
              <a:avLst/>
            </a:prstGeom>
            <a:noFill/>
          </p:spPr>
          <p:txBody>
            <a:bodyPr wrap="none" rtlCol="0">
              <a:spAutoFit/>
            </a:bodyPr>
            <a:lstStyle/>
            <a:p>
              <a:r>
                <a:rPr lang="en-US" sz="3000" dirty="0">
                  <a:latin typeface="Comic Sans MS" panose="030F0702030302020204" pitchFamily="66" charset="0"/>
                </a:rPr>
                <a:t>gasp</a:t>
              </a:r>
            </a:p>
          </p:txBody>
        </p:sp>
        <p:sp>
          <p:nvSpPr>
            <p:cNvPr id="11" name="TextBox 10">
              <a:extLst>
                <a:ext uri="{FF2B5EF4-FFF2-40B4-BE49-F238E27FC236}">
                  <a16:creationId xmlns:a16="http://schemas.microsoft.com/office/drawing/2014/main" id="{B79014F5-46A5-45EA-A441-CC4F11CA3A8F}"/>
                </a:ext>
              </a:extLst>
            </p:cNvPr>
            <p:cNvSpPr txBox="1"/>
            <p:nvPr/>
          </p:nvSpPr>
          <p:spPr>
            <a:xfrm>
              <a:off x="1685518" y="4877825"/>
              <a:ext cx="1495922" cy="553998"/>
            </a:xfrm>
            <a:prstGeom prst="rect">
              <a:avLst/>
            </a:prstGeom>
            <a:noFill/>
          </p:spPr>
          <p:txBody>
            <a:bodyPr wrap="none" rtlCol="0">
              <a:spAutoFit/>
            </a:bodyPr>
            <a:lstStyle/>
            <a:p>
              <a:r>
                <a:rPr lang="en-US" sz="3000" dirty="0">
                  <a:latin typeface="Comic Sans MS" panose="030F0702030302020204" pitchFamily="66" charset="0"/>
                </a:rPr>
                <a:t>predict</a:t>
              </a:r>
            </a:p>
          </p:txBody>
        </p:sp>
      </p:grpSp>
      <p:sp>
        <p:nvSpPr>
          <p:cNvPr id="19" name="TextBox 18">
            <a:extLst>
              <a:ext uri="{FF2B5EF4-FFF2-40B4-BE49-F238E27FC236}">
                <a16:creationId xmlns:a16="http://schemas.microsoft.com/office/drawing/2014/main" id="{203C876E-F519-4835-9A77-3D2C8578275F}"/>
              </a:ext>
            </a:extLst>
          </p:cNvPr>
          <p:cNvSpPr txBox="1"/>
          <p:nvPr/>
        </p:nvSpPr>
        <p:spPr>
          <a:xfrm>
            <a:off x="547234" y="889140"/>
            <a:ext cx="8453970" cy="553998"/>
          </a:xfrm>
          <a:prstGeom prst="rect">
            <a:avLst/>
          </a:prstGeom>
          <a:noFill/>
        </p:spPr>
        <p:txBody>
          <a:bodyPr wrap="square">
            <a:spAutoFit/>
          </a:bodyPr>
          <a:lstStyle/>
          <a:p>
            <a:r>
              <a:rPr lang="en-US" sz="3000" dirty="0">
                <a:effectLst/>
                <a:latin typeface="Comic Sans MS" panose="030F0702030302020204" pitchFamily="66" charset="0"/>
                <a:ea typeface="Calibri" panose="020F0502020204030204" pitchFamily="34" charset="0"/>
                <a:cs typeface="Calibri" panose="020F0502020204030204" pitchFamily="34" charset="0"/>
              </a:rPr>
              <a:t>I ______ that our team will win on Friday!</a:t>
            </a:r>
            <a:endParaRPr lang="en-US" sz="3000" dirty="0"/>
          </a:p>
        </p:txBody>
      </p:sp>
      <p:sp>
        <p:nvSpPr>
          <p:cNvPr id="21" name="TextBox 20">
            <a:extLst>
              <a:ext uri="{FF2B5EF4-FFF2-40B4-BE49-F238E27FC236}">
                <a16:creationId xmlns:a16="http://schemas.microsoft.com/office/drawing/2014/main" id="{A665E872-0E95-47B1-960E-496D8039DAA4}"/>
              </a:ext>
            </a:extLst>
          </p:cNvPr>
          <p:cNvSpPr txBox="1"/>
          <p:nvPr/>
        </p:nvSpPr>
        <p:spPr>
          <a:xfrm>
            <a:off x="950972" y="921742"/>
            <a:ext cx="1654343" cy="553998"/>
          </a:xfrm>
          <a:prstGeom prst="rect">
            <a:avLst/>
          </a:prstGeom>
          <a:noFill/>
        </p:spPr>
        <p:txBody>
          <a:bodyPr wrap="square">
            <a:spAutoFit/>
          </a:bodyPr>
          <a:lstStyle/>
          <a:p>
            <a:r>
              <a:rPr lang="en-US" sz="3000" dirty="0">
                <a:latin typeface="Comic Sans MS" panose="030F0702030302020204" pitchFamily="66" charset="0"/>
              </a:rPr>
              <a:t>predict</a:t>
            </a:r>
          </a:p>
        </p:txBody>
      </p:sp>
      <p:cxnSp>
        <p:nvCxnSpPr>
          <p:cNvPr id="23" name="Straight Connector 22" descr="Line crossing out predict.">
            <a:extLst>
              <a:ext uri="{FF2B5EF4-FFF2-40B4-BE49-F238E27FC236}">
                <a16:creationId xmlns:a16="http://schemas.microsoft.com/office/drawing/2014/main" id="{E4A5646B-513A-41A6-AFDF-33D71CB17039}"/>
              </a:ext>
            </a:extLst>
          </p:cNvPr>
          <p:cNvCxnSpPr>
            <a:stCxn id="11" idx="1"/>
            <a:endCxn id="11" idx="3"/>
          </p:cNvCxnSpPr>
          <p:nvPr/>
        </p:nvCxnSpPr>
        <p:spPr>
          <a:xfrm>
            <a:off x="1622251" y="4984668"/>
            <a:ext cx="1495922"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8D535B23-7D4A-4A66-839D-C14E68D43632}"/>
              </a:ext>
            </a:extLst>
          </p:cNvPr>
          <p:cNvSpPr txBox="1"/>
          <p:nvPr/>
        </p:nvSpPr>
        <p:spPr>
          <a:xfrm>
            <a:off x="937908" y="1675575"/>
            <a:ext cx="6760184" cy="553998"/>
          </a:xfrm>
          <a:prstGeom prst="rect">
            <a:avLst/>
          </a:prstGeom>
          <a:noFill/>
        </p:spPr>
        <p:txBody>
          <a:bodyPr wrap="none" rtlCol="0">
            <a:spAutoFit/>
          </a:bodyPr>
          <a:lstStyle/>
          <a:p>
            <a:r>
              <a:rPr lang="en-US" sz="3000" dirty="0">
                <a:latin typeface="Comic Sans MS" panose="030F0702030302020204" pitchFamily="66" charset="0"/>
              </a:rPr>
              <a:t>They _________ walking up the hill!</a:t>
            </a:r>
          </a:p>
        </p:txBody>
      </p:sp>
      <p:sp>
        <p:nvSpPr>
          <p:cNvPr id="28" name="TextBox 27">
            <a:extLst>
              <a:ext uri="{FF2B5EF4-FFF2-40B4-BE49-F238E27FC236}">
                <a16:creationId xmlns:a16="http://schemas.microsoft.com/office/drawing/2014/main" id="{6ADE6478-5AB0-40E5-93D4-64A591CB4C52}"/>
              </a:ext>
            </a:extLst>
          </p:cNvPr>
          <p:cNvSpPr txBox="1"/>
          <p:nvPr/>
        </p:nvSpPr>
        <p:spPr>
          <a:xfrm>
            <a:off x="2111327" y="1668186"/>
            <a:ext cx="1991227" cy="553998"/>
          </a:xfrm>
          <a:prstGeom prst="rect">
            <a:avLst/>
          </a:prstGeom>
          <a:noFill/>
        </p:spPr>
        <p:txBody>
          <a:bodyPr wrap="square">
            <a:spAutoFit/>
          </a:bodyPr>
          <a:lstStyle/>
          <a:p>
            <a:r>
              <a:rPr lang="en-US" sz="3000" dirty="0">
                <a:latin typeface="Comic Sans MS" panose="030F0702030302020204" pitchFamily="66" charset="0"/>
              </a:rPr>
              <a:t>struggled</a:t>
            </a:r>
          </a:p>
        </p:txBody>
      </p:sp>
      <p:cxnSp>
        <p:nvCxnSpPr>
          <p:cNvPr id="30" name="Straight Connector 29" descr="Line crossing out struggled.">
            <a:extLst>
              <a:ext uri="{FF2B5EF4-FFF2-40B4-BE49-F238E27FC236}">
                <a16:creationId xmlns:a16="http://schemas.microsoft.com/office/drawing/2014/main" id="{5CC60030-05B1-4A3D-B941-0BC8C9107337}"/>
              </a:ext>
            </a:extLst>
          </p:cNvPr>
          <p:cNvCxnSpPr>
            <a:cxnSpLocks/>
            <a:stCxn id="9" idx="1"/>
            <a:endCxn id="9" idx="3"/>
          </p:cNvCxnSpPr>
          <p:nvPr/>
        </p:nvCxnSpPr>
        <p:spPr>
          <a:xfrm>
            <a:off x="5911545" y="5870514"/>
            <a:ext cx="1887055"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sp>
        <p:nvSpPr>
          <p:cNvPr id="33" name="TextBox 32">
            <a:extLst>
              <a:ext uri="{FF2B5EF4-FFF2-40B4-BE49-F238E27FC236}">
                <a16:creationId xmlns:a16="http://schemas.microsoft.com/office/drawing/2014/main" id="{63E61917-D45A-484E-AFBA-70E2C5438CB2}"/>
              </a:ext>
            </a:extLst>
          </p:cNvPr>
          <p:cNvSpPr txBox="1"/>
          <p:nvPr/>
        </p:nvSpPr>
        <p:spPr>
          <a:xfrm>
            <a:off x="757207" y="2366171"/>
            <a:ext cx="7921686" cy="553998"/>
          </a:xfrm>
          <a:prstGeom prst="rect">
            <a:avLst/>
          </a:prstGeom>
          <a:noFill/>
        </p:spPr>
        <p:txBody>
          <a:bodyPr wrap="square">
            <a:spAutoFit/>
          </a:bodyPr>
          <a:lstStyle/>
          <a:p>
            <a:r>
              <a:rPr lang="en-US" sz="3000" dirty="0">
                <a:effectLst/>
                <a:latin typeface="Comic Sans MS" panose="030F0702030302020204" pitchFamily="66" charset="0"/>
                <a:ea typeface="Calibri" panose="020F0502020204030204" pitchFamily="34" charset="0"/>
                <a:cs typeface="Calibri" panose="020F0502020204030204" pitchFamily="34" charset="0"/>
              </a:rPr>
              <a:t>I heard someone ____ when I walked in!</a:t>
            </a:r>
            <a:endParaRPr lang="en-US" sz="3000" dirty="0"/>
          </a:p>
        </p:txBody>
      </p:sp>
      <p:sp>
        <p:nvSpPr>
          <p:cNvPr id="36" name="TextBox 35">
            <a:extLst>
              <a:ext uri="{FF2B5EF4-FFF2-40B4-BE49-F238E27FC236}">
                <a16:creationId xmlns:a16="http://schemas.microsoft.com/office/drawing/2014/main" id="{6A24E44E-646E-49D1-BCEF-712BE9B49AC1}"/>
              </a:ext>
            </a:extLst>
          </p:cNvPr>
          <p:cNvSpPr txBox="1"/>
          <p:nvPr/>
        </p:nvSpPr>
        <p:spPr>
          <a:xfrm>
            <a:off x="3858532" y="2321843"/>
            <a:ext cx="978153" cy="553998"/>
          </a:xfrm>
          <a:prstGeom prst="rect">
            <a:avLst/>
          </a:prstGeom>
          <a:noFill/>
        </p:spPr>
        <p:txBody>
          <a:bodyPr wrap="none" rtlCol="0">
            <a:spAutoFit/>
          </a:bodyPr>
          <a:lstStyle/>
          <a:p>
            <a:r>
              <a:rPr lang="en-US" sz="3000" dirty="0">
                <a:latin typeface="Comic Sans MS" panose="030F0702030302020204" pitchFamily="66" charset="0"/>
              </a:rPr>
              <a:t>gasp</a:t>
            </a:r>
          </a:p>
        </p:txBody>
      </p:sp>
      <p:cxnSp>
        <p:nvCxnSpPr>
          <p:cNvPr id="39" name="Straight Connector 38" descr="Line crossing out gasp.">
            <a:extLst>
              <a:ext uri="{FF2B5EF4-FFF2-40B4-BE49-F238E27FC236}">
                <a16:creationId xmlns:a16="http://schemas.microsoft.com/office/drawing/2014/main" id="{AE55D7B2-D06C-4E58-A580-7FD13196366D}"/>
              </a:ext>
            </a:extLst>
          </p:cNvPr>
          <p:cNvCxnSpPr>
            <a:stCxn id="10" idx="1"/>
            <a:endCxn id="10" idx="3"/>
          </p:cNvCxnSpPr>
          <p:nvPr/>
        </p:nvCxnSpPr>
        <p:spPr>
          <a:xfrm>
            <a:off x="1622251" y="5870514"/>
            <a:ext cx="978153" cy="0"/>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cxnSp>
        <p:nvCxnSpPr>
          <p:cNvPr id="43" name="Straight Connector 42" descr="Line crossing out volunteer.">
            <a:extLst>
              <a:ext uri="{FF2B5EF4-FFF2-40B4-BE49-F238E27FC236}">
                <a16:creationId xmlns:a16="http://schemas.microsoft.com/office/drawing/2014/main" id="{1EF288F2-081C-4C70-B3D5-FBBC9EAD5A60}"/>
              </a:ext>
            </a:extLst>
          </p:cNvPr>
          <p:cNvCxnSpPr>
            <a:cxnSpLocks/>
            <a:stCxn id="7" idx="1"/>
          </p:cNvCxnSpPr>
          <p:nvPr/>
        </p:nvCxnSpPr>
        <p:spPr>
          <a:xfrm flipV="1">
            <a:off x="5911545" y="4978559"/>
            <a:ext cx="1786547" cy="6109"/>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cxnSp>
        <p:nvCxnSpPr>
          <p:cNvPr id="45" name="Straight Connector 44" descr="Line crossing out diagram.">
            <a:extLst>
              <a:ext uri="{FF2B5EF4-FFF2-40B4-BE49-F238E27FC236}">
                <a16:creationId xmlns:a16="http://schemas.microsoft.com/office/drawing/2014/main" id="{34B7570C-75CC-4E15-9470-F11D43AEF407}"/>
              </a:ext>
            </a:extLst>
          </p:cNvPr>
          <p:cNvCxnSpPr>
            <a:cxnSpLocks/>
            <a:stCxn id="6" idx="1"/>
          </p:cNvCxnSpPr>
          <p:nvPr/>
        </p:nvCxnSpPr>
        <p:spPr>
          <a:xfrm>
            <a:off x="3705182" y="5868009"/>
            <a:ext cx="1598515" cy="2505"/>
          </a:xfrm>
          <a:prstGeom prst="line">
            <a:avLst/>
          </a:prstGeom>
          <a:ln w="57150">
            <a:solidFill>
              <a:srgbClr val="D60093"/>
            </a:solidFill>
          </a:ln>
        </p:spPr>
        <p:style>
          <a:lnRef idx="2">
            <a:schemeClr val="accent1"/>
          </a:lnRef>
          <a:fillRef idx="0">
            <a:schemeClr val="accent1"/>
          </a:fillRef>
          <a:effectRef idx="1">
            <a:schemeClr val="accent1"/>
          </a:effectRef>
          <a:fontRef idx="minor">
            <a:schemeClr val="tx1"/>
          </a:fontRef>
        </p:style>
      </p:cxnSp>
      <p:sp>
        <p:nvSpPr>
          <p:cNvPr id="48" name="TextBox 47">
            <a:extLst>
              <a:ext uri="{FF2B5EF4-FFF2-40B4-BE49-F238E27FC236}">
                <a16:creationId xmlns:a16="http://schemas.microsoft.com/office/drawing/2014/main" id="{16977676-E956-4824-B79D-EB8F4ACA5A6F}"/>
              </a:ext>
            </a:extLst>
          </p:cNvPr>
          <p:cNvSpPr txBox="1"/>
          <p:nvPr/>
        </p:nvSpPr>
        <p:spPr>
          <a:xfrm>
            <a:off x="2029477" y="2934878"/>
            <a:ext cx="5085046" cy="553998"/>
          </a:xfrm>
          <a:prstGeom prst="rect">
            <a:avLst/>
          </a:prstGeom>
          <a:noFill/>
        </p:spPr>
        <p:txBody>
          <a:bodyPr wrap="none" rtlCol="0">
            <a:spAutoFit/>
          </a:bodyPr>
          <a:lstStyle/>
          <a:p>
            <a:r>
              <a:rPr lang="en-US" sz="3000" dirty="0">
                <a:latin typeface="Comic Sans MS" panose="030F0702030302020204" pitchFamily="66" charset="0"/>
              </a:rPr>
              <a:t>I ________ at the library.</a:t>
            </a:r>
          </a:p>
        </p:txBody>
      </p:sp>
      <p:sp>
        <p:nvSpPr>
          <p:cNvPr id="49" name="TextBox 48">
            <a:extLst>
              <a:ext uri="{FF2B5EF4-FFF2-40B4-BE49-F238E27FC236}">
                <a16:creationId xmlns:a16="http://schemas.microsoft.com/office/drawing/2014/main" id="{8ECA2374-68A9-4AED-A4C7-9C2E47DBEC46}"/>
              </a:ext>
            </a:extLst>
          </p:cNvPr>
          <p:cNvSpPr txBox="1"/>
          <p:nvPr/>
        </p:nvSpPr>
        <p:spPr>
          <a:xfrm>
            <a:off x="2479789" y="2890550"/>
            <a:ext cx="1867819" cy="553998"/>
          </a:xfrm>
          <a:prstGeom prst="rect">
            <a:avLst/>
          </a:prstGeom>
          <a:noFill/>
        </p:spPr>
        <p:txBody>
          <a:bodyPr wrap="none" rtlCol="0">
            <a:spAutoFit/>
          </a:bodyPr>
          <a:lstStyle/>
          <a:p>
            <a:r>
              <a:rPr lang="en-US" sz="3000" dirty="0">
                <a:latin typeface="Comic Sans MS" panose="030F0702030302020204" pitchFamily="66" charset="0"/>
              </a:rPr>
              <a:t>volunteer</a:t>
            </a:r>
          </a:p>
        </p:txBody>
      </p:sp>
      <p:sp>
        <p:nvSpPr>
          <p:cNvPr id="50" name="TextBox 49">
            <a:extLst>
              <a:ext uri="{FF2B5EF4-FFF2-40B4-BE49-F238E27FC236}">
                <a16:creationId xmlns:a16="http://schemas.microsoft.com/office/drawing/2014/main" id="{058872D1-C17F-4CE0-AFFB-EEDD0209AEDD}"/>
              </a:ext>
            </a:extLst>
          </p:cNvPr>
          <p:cNvSpPr txBox="1"/>
          <p:nvPr/>
        </p:nvSpPr>
        <p:spPr>
          <a:xfrm>
            <a:off x="0" y="3499396"/>
            <a:ext cx="9285705" cy="553998"/>
          </a:xfrm>
          <a:prstGeom prst="rect">
            <a:avLst/>
          </a:prstGeom>
          <a:noFill/>
        </p:spPr>
        <p:txBody>
          <a:bodyPr wrap="square" rtlCol="0">
            <a:spAutoFit/>
          </a:bodyPr>
          <a:lstStyle/>
          <a:p>
            <a:r>
              <a:rPr lang="en-US" sz="3000" dirty="0">
                <a:latin typeface="Comic Sans MS" panose="030F0702030302020204" pitchFamily="66" charset="0"/>
              </a:rPr>
              <a:t>The </a:t>
            </a:r>
            <a:r>
              <a:rPr lang="en-US" sz="3000" dirty="0" err="1">
                <a:latin typeface="Comic Sans MS" panose="030F0702030302020204" pitchFamily="66" charset="0"/>
              </a:rPr>
              <a:t>venn</a:t>
            </a:r>
            <a:r>
              <a:rPr lang="en-US" sz="3000" dirty="0">
                <a:latin typeface="Comic Sans MS" panose="030F0702030302020204" pitchFamily="66" charset="0"/>
              </a:rPr>
              <a:t> _______ helps me compare characters.</a:t>
            </a:r>
          </a:p>
        </p:txBody>
      </p:sp>
      <p:sp>
        <p:nvSpPr>
          <p:cNvPr id="51" name="TextBox 50">
            <a:extLst>
              <a:ext uri="{FF2B5EF4-FFF2-40B4-BE49-F238E27FC236}">
                <a16:creationId xmlns:a16="http://schemas.microsoft.com/office/drawing/2014/main" id="{C6B5839A-316B-4AF2-8C39-2D6D2A7FB420}"/>
              </a:ext>
            </a:extLst>
          </p:cNvPr>
          <p:cNvSpPr txBox="1"/>
          <p:nvPr/>
        </p:nvSpPr>
        <p:spPr>
          <a:xfrm>
            <a:off x="1815183" y="3469777"/>
            <a:ext cx="1598515" cy="553998"/>
          </a:xfrm>
          <a:prstGeom prst="rect">
            <a:avLst/>
          </a:prstGeom>
          <a:noFill/>
        </p:spPr>
        <p:txBody>
          <a:bodyPr wrap="none" rtlCol="0">
            <a:spAutoFit/>
          </a:bodyPr>
          <a:lstStyle/>
          <a:p>
            <a:r>
              <a:rPr lang="en-US" sz="3000" dirty="0">
                <a:latin typeface="Comic Sans MS" panose="030F0702030302020204" pitchFamily="66" charset="0"/>
              </a:rPr>
              <a:t>diagram</a:t>
            </a:r>
          </a:p>
        </p:txBody>
      </p:sp>
      <p:sp>
        <p:nvSpPr>
          <p:cNvPr id="3" name="TextBox 2">
            <a:extLst>
              <a:ext uri="{FF2B5EF4-FFF2-40B4-BE49-F238E27FC236}">
                <a16:creationId xmlns:a16="http://schemas.microsoft.com/office/drawing/2014/main" id="{587ABF85-19F7-4CCF-8564-C109459534FB}"/>
              </a:ext>
            </a:extLst>
          </p:cNvPr>
          <p:cNvSpPr txBox="1"/>
          <p:nvPr/>
        </p:nvSpPr>
        <p:spPr>
          <a:xfrm>
            <a:off x="3592491" y="3987713"/>
            <a:ext cx="1959018" cy="400110"/>
          </a:xfrm>
          <a:prstGeom prst="rect">
            <a:avLst/>
          </a:prstGeom>
          <a:noFill/>
          <a:ln w="28575">
            <a:solidFill>
              <a:srgbClr val="182C6F"/>
            </a:solidFill>
          </a:ln>
        </p:spPr>
        <p:txBody>
          <a:bodyPr wrap="square" rtlCol="0">
            <a:spAutoFit/>
          </a:bodyPr>
          <a:lstStyle/>
          <a:p>
            <a:pPr algn="ctr"/>
            <a:r>
              <a:rPr lang="en-US" sz="2000" b="1" dirty="0">
                <a:latin typeface="Comic Sans MS" panose="030F0702030302020204" pitchFamily="66" charset="0"/>
              </a:rPr>
              <a:t>Word Bank</a:t>
            </a:r>
          </a:p>
        </p:txBody>
      </p:sp>
    </p:spTree>
    <p:extLst>
      <p:ext uri="{BB962C8B-B14F-4D97-AF65-F5344CB8AC3E}">
        <p14:creationId xmlns:p14="http://schemas.microsoft.com/office/powerpoint/2010/main" val="4238609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1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19"/>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21"/>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8"/>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3"/>
                                        </p:tgtEl>
                                        <p:attrNameLst>
                                          <p:attrName>style.visibility</p:attrName>
                                        </p:attrNameLst>
                                      </p:cBhvr>
                                      <p:to>
                                        <p:strVal val="visible"/>
                                      </p:to>
                                    </p:set>
                                  </p:childTnLst>
                                </p:cTn>
                              </p:par>
                              <p:par>
                                <p:cTn id="33" presetID="1" presetClass="exit" presetSubtype="0" fill="hold" grpId="1" nodeType="withEffect">
                                  <p:stCondLst>
                                    <p:cond delay="0"/>
                                  </p:stCondLst>
                                  <p:childTnLst>
                                    <p:set>
                                      <p:cBhvr>
                                        <p:cTn id="34" dur="1" fill="hold">
                                          <p:stCondLst>
                                            <p:cond delay="0"/>
                                          </p:stCondLst>
                                        </p:cTn>
                                        <p:tgtEl>
                                          <p:spTgt spid="26"/>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8"/>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0" nodeType="clickEffect">
                                  <p:stCondLst>
                                    <p:cond delay="0"/>
                                  </p:stCondLst>
                                  <p:childTnLst>
                                    <p:set>
                                      <p:cBhvr>
                                        <p:cTn id="40" dur="1" fill="hold">
                                          <p:stCondLst>
                                            <p:cond delay="0"/>
                                          </p:stCondLst>
                                        </p:cTn>
                                        <p:tgtEl>
                                          <p:spTgt spid="36"/>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39"/>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48"/>
                                        </p:tgtEl>
                                        <p:attrNameLst>
                                          <p:attrName>style.visibility</p:attrName>
                                        </p:attrNameLst>
                                      </p:cBhvr>
                                      <p:to>
                                        <p:strVal val="visible"/>
                                      </p:to>
                                    </p:set>
                                  </p:childTnLst>
                                </p:cTn>
                              </p:par>
                              <p:par>
                                <p:cTn id="47" presetID="1" presetClass="exit" presetSubtype="0" fill="hold" grpId="1" nodeType="withEffect">
                                  <p:stCondLst>
                                    <p:cond delay="0"/>
                                  </p:stCondLst>
                                  <p:childTnLst>
                                    <p:set>
                                      <p:cBhvr>
                                        <p:cTn id="48" dur="1" fill="hold">
                                          <p:stCondLst>
                                            <p:cond delay="0"/>
                                          </p:stCondLst>
                                        </p:cTn>
                                        <p:tgtEl>
                                          <p:spTgt spid="33"/>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36"/>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4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3"/>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0"/>
                                        </p:tgtEl>
                                        <p:attrNameLst>
                                          <p:attrName>style.visibility</p:attrName>
                                        </p:attrNameLst>
                                      </p:cBhvr>
                                      <p:to>
                                        <p:strVal val="visible"/>
                                      </p:to>
                                    </p:set>
                                  </p:childTnLst>
                                </p:cTn>
                              </p:par>
                              <p:par>
                                <p:cTn id="61" presetID="1" presetClass="exit" presetSubtype="0" fill="hold" grpId="1" nodeType="withEffect">
                                  <p:stCondLst>
                                    <p:cond delay="0"/>
                                  </p:stCondLst>
                                  <p:childTnLst>
                                    <p:set>
                                      <p:cBhvr>
                                        <p:cTn id="62" dur="1" fill="hold">
                                          <p:stCondLst>
                                            <p:cond delay="0"/>
                                          </p:stCondLst>
                                        </p:cTn>
                                        <p:tgtEl>
                                          <p:spTgt spid="48"/>
                                        </p:tgtEl>
                                        <p:attrNameLst>
                                          <p:attrName>style.visibility</p:attrName>
                                        </p:attrNameLst>
                                      </p:cBhvr>
                                      <p:to>
                                        <p:strVal val="hidden"/>
                                      </p:to>
                                    </p:set>
                                  </p:childTnLst>
                                </p:cTn>
                              </p:par>
                              <p:par>
                                <p:cTn id="63" presetID="1" presetClass="exit" presetSubtype="0" fill="hold" grpId="1" nodeType="withEffect">
                                  <p:stCondLst>
                                    <p:cond delay="0"/>
                                  </p:stCondLst>
                                  <p:childTnLst>
                                    <p:set>
                                      <p:cBhvr>
                                        <p:cTn id="64" dur="1" fill="hold">
                                          <p:stCondLst>
                                            <p:cond delay="0"/>
                                          </p:stCondLst>
                                        </p:cTn>
                                        <p:tgtEl>
                                          <p:spTgt spid="49"/>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1" presetClass="entr" presetSubtype="0" fill="hold" grpId="0" nodeType="clickEffect">
                                  <p:stCondLst>
                                    <p:cond delay="0"/>
                                  </p:stCondLst>
                                  <p:childTnLst>
                                    <p:set>
                                      <p:cBhvr>
                                        <p:cTn id="68" dur="1" fill="hold">
                                          <p:stCondLst>
                                            <p:cond delay="0"/>
                                          </p:stCondLst>
                                        </p:cTn>
                                        <p:tgtEl>
                                          <p:spTgt spid="51"/>
                                        </p:tgtEl>
                                        <p:attrNameLst>
                                          <p:attrName>style.visibility</p:attrName>
                                        </p:attrNameLst>
                                      </p:cBhvr>
                                      <p:to>
                                        <p:strVal val="visible"/>
                                      </p:to>
                                    </p:set>
                                  </p:childTnLst>
                                </p:cTn>
                              </p:par>
                              <p:par>
                                <p:cTn id="69" presetID="1" presetClass="entr" presetSubtype="0" fill="hold" nodeType="withEffect">
                                  <p:stCondLst>
                                    <p:cond delay="0"/>
                                  </p:stCondLst>
                                  <p:childTnLst>
                                    <p:set>
                                      <p:cBhvr>
                                        <p:cTn id="70" dur="1" fill="hold">
                                          <p:stCondLst>
                                            <p:cond delay="0"/>
                                          </p:stCondLst>
                                        </p:cTn>
                                        <p:tgtEl>
                                          <p:spTgt spid="4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p:bldP spid="19" grpId="1"/>
      <p:bldP spid="21" grpId="0"/>
      <p:bldP spid="21" grpId="1"/>
      <p:bldP spid="26" grpId="0"/>
      <p:bldP spid="26" grpId="1"/>
      <p:bldP spid="28" grpId="0"/>
      <p:bldP spid="28" grpId="1"/>
      <p:bldP spid="33" grpId="0"/>
      <p:bldP spid="33" grpId="1"/>
      <p:bldP spid="36" grpId="0"/>
      <p:bldP spid="36" grpId="1"/>
      <p:bldP spid="48" grpId="0"/>
      <p:bldP spid="48" grpId="1"/>
      <p:bldP spid="49" grpId="0"/>
      <p:bldP spid="49" grpId="1"/>
      <p:bldP spid="50" grpId="0"/>
      <p:bldP spid="5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BD2014-F4EC-41BE-8EE6-EF5E50AB8CC0}"/>
              </a:ext>
            </a:extLst>
          </p:cNvPr>
          <p:cNvSpPr txBox="1">
            <a:spLocks noGrp="1"/>
          </p:cNvSpPr>
          <p:nvPr>
            <p:ph type="title" idx="4294967295"/>
          </p:nvPr>
        </p:nvSpPr>
        <p:spPr>
          <a:xfrm>
            <a:off x="2525609" y="389956"/>
            <a:ext cx="4092787" cy="769441"/>
          </a:xfrm>
          <a:prstGeom prst="rect">
            <a:avLst/>
          </a:prstGeom>
          <a:noFill/>
          <a:ln>
            <a:noFill/>
            <a:prstDash/>
          </a:ln>
          <a:effectLst/>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4400" b="0" i="0" u="sng" strike="noStrike" kern="1200" cap="none" spc="0" normalizeH="0" baseline="0" noProof="0" dirty="0">
                <a:ln>
                  <a:noFill/>
                </a:ln>
                <a:solidFill>
                  <a:schemeClr val="tx1"/>
                </a:solidFill>
                <a:effectLst/>
                <a:uLnTx/>
                <a:uFillTx/>
                <a:latin typeface="Comic Sans MS" panose="030F0702030302020204" pitchFamily="66" charset="0"/>
                <a:ea typeface="+mn-ea"/>
                <a:cs typeface="+mn-cs"/>
              </a:rPr>
              <a:t>Our Class Eggs</a:t>
            </a:r>
          </a:p>
        </p:txBody>
      </p:sp>
      <p:pic>
        <p:nvPicPr>
          <p:cNvPr id="3" name="Picture 2" descr="Diagram showing the 5-Finger Retell&#10;">
            <a:extLst>
              <a:ext uri="{FF2B5EF4-FFF2-40B4-BE49-F238E27FC236}">
                <a16:creationId xmlns:a16="http://schemas.microsoft.com/office/drawing/2014/main" id="{897B6945-FADB-4F5B-B08F-D050F4558E64}"/>
              </a:ext>
            </a:extLst>
          </p:cNvPr>
          <p:cNvPicPr>
            <a:picLocks noChangeAspect="1"/>
          </p:cNvPicPr>
          <p:nvPr/>
        </p:nvPicPr>
        <p:blipFill>
          <a:blip r:embed="rId3"/>
          <a:stretch>
            <a:fillRect/>
          </a:stretch>
        </p:blipFill>
        <p:spPr>
          <a:xfrm>
            <a:off x="10765" y="1296777"/>
            <a:ext cx="3456623" cy="3733153"/>
          </a:xfrm>
          <a:prstGeom prst="rect">
            <a:avLst/>
          </a:prstGeom>
        </p:spPr>
      </p:pic>
      <p:sp>
        <p:nvSpPr>
          <p:cNvPr id="6" name="Oval 5" descr="Oval around the word characters.">
            <a:extLst>
              <a:ext uri="{FF2B5EF4-FFF2-40B4-BE49-F238E27FC236}">
                <a16:creationId xmlns:a16="http://schemas.microsoft.com/office/drawing/2014/main" id="{772744EE-D57C-49A9-8D8E-3DA06AD32486}"/>
              </a:ext>
            </a:extLst>
          </p:cNvPr>
          <p:cNvSpPr/>
          <p:nvPr/>
        </p:nvSpPr>
        <p:spPr>
          <a:xfrm rot="20309441">
            <a:off x="2159001" y="3100385"/>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7" name="Oval 6" descr="Oval around the word ">
            <a:extLst>
              <a:ext uri="{FF2B5EF4-FFF2-40B4-BE49-F238E27FC236}">
                <a16:creationId xmlns:a16="http://schemas.microsoft.com/office/drawing/2014/main" id="{3914BE58-6251-4A1E-923B-A092E85BABD3}"/>
              </a:ext>
            </a:extLst>
          </p:cNvPr>
          <p:cNvSpPr/>
          <p:nvPr/>
        </p:nvSpPr>
        <p:spPr>
          <a:xfrm rot="17445141">
            <a:off x="1449039" y="1874432"/>
            <a:ext cx="1856794" cy="869405"/>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Oval 7" descr="Oval around the word problem.">
            <a:extLst>
              <a:ext uri="{FF2B5EF4-FFF2-40B4-BE49-F238E27FC236}">
                <a16:creationId xmlns:a16="http://schemas.microsoft.com/office/drawing/2014/main" id="{8E1851F5-5436-4C95-B6DA-EC4CB6012E58}"/>
              </a:ext>
            </a:extLst>
          </p:cNvPr>
          <p:cNvSpPr/>
          <p:nvPr/>
        </p:nvSpPr>
        <p:spPr>
          <a:xfrm rot="16356523">
            <a:off x="907865" y="1646971"/>
            <a:ext cx="1574800" cy="914400"/>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Oval 8" descr="Oval around the word events.">
            <a:extLst>
              <a:ext uri="{FF2B5EF4-FFF2-40B4-BE49-F238E27FC236}">
                <a16:creationId xmlns:a16="http://schemas.microsoft.com/office/drawing/2014/main" id="{475F8783-B670-48B6-A54D-802461474759}"/>
              </a:ext>
            </a:extLst>
          </p:cNvPr>
          <p:cNvSpPr/>
          <p:nvPr/>
        </p:nvSpPr>
        <p:spPr>
          <a:xfrm rot="15275736">
            <a:off x="148352" y="1847166"/>
            <a:ext cx="1896867" cy="78747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descr="Oval around the word solution.">
            <a:extLst>
              <a:ext uri="{FF2B5EF4-FFF2-40B4-BE49-F238E27FC236}">
                <a16:creationId xmlns:a16="http://schemas.microsoft.com/office/drawing/2014/main" id="{998C2D58-33E7-4717-A7B4-DD190CF6C70F}"/>
              </a:ext>
            </a:extLst>
          </p:cNvPr>
          <p:cNvSpPr/>
          <p:nvPr/>
        </p:nvSpPr>
        <p:spPr>
          <a:xfrm rot="13394373">
            <a:off x="-98528" y="2340251"/>
            <a:ext cx="1574800" cy="765464"/>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1" name="Oval 10" descr="Circle around the words text connection.">
            <a:extLst>
              <a:ext uri="{FF2B5EF4-FFF2-40B4-BE49-F238E27FC236}">
                <a16:creationId xmlns:a16="http://schemas.microsoft.com/office/drawing/2014/main" id="{CF857B68-D743-428B-8A90-645CCBA7F58A}"/>
              </a:ext>
            </a:extLst>
          </p:cNvPr>
          <p:cNvSpPr/>
          <p:nvPr/>
        </p:nvSpPr>
        <p:spPr>
          <a:xfrm rot="20309441">
            <a:off x="444562" y="2636991"/>
            <a:ext cx="2363868" cy="224772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1026" name="Picture 2" descr="Yellow chicken hatching from egg ">
            <a:extLst>
              <a:ext uri="{FF2B5EF4-FFF2-40B4-BE49-F238E27FC236}">
                <a16:creationId xmlns:a16="http://schemas.microsoft.com/office/drawing/2014/main" id="{DE06D2EB-D6D3-4F83-82D6-C44D269088B5}"/>
              </a:ext>
            </a:extLst>
          </p:cNvPr>
          <p:cNvPicPr>
            <a:picLocks noChangeAspect="1" noChangeArrowheads="1"/>
          </p:cNvPicPr>
          <p:nvPr/>
        </p:nvPicPr>
        <p:blipFill>
          <a:blip r:embed="rId4"/>
          <a:srcRect/>
          <a:stretch/>
        </p:blipFill>
        <p:spPr bwMode="auto">
          <a:xfrm>
            <a:off x="3871613" y="3072912"/>
            <a:ext cx="4944575" cy="3567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1991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xit" presetSubtype="0" fill="hold" grpId="1" nodeType="withEffect">
                                  <p:stCondLst>
                                    <p:cond delay="0"/>
                                  </p:stCondLst>
                                  <p:childTnLst>
                                    <p:set>
                                      <p:cBhvr>
                                        <p:cTn id="12" dur="1" fill="hold">
                                          <p:stCondLst>
                                            <p:cond delay="0"/>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childTnLst>
                                </p:cTn>
                              </p:par>
                              <p:par>
                                <p:cTn id="17" presetID="1" presetClass="exit" presetSubtype="0" fill="hold" grpId="1" nodeType="with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xit" presetSubtype="0" fill="hold" grpId="1" nodeType="withEffect">
                                  <p:stCondLst>
                                    <p:cond delay="0"/>
                                  </p:stCondLst>
                                  <p:childTnLst>
                                    <p:set>
                                      <p:cBhvr>
                                        <p:cTn id="24" dur="1" fill="hold">
                                          <p:stCondLst>
                                            <p:cond delay="0"/>
                                          </p:stCondLst>
                                        </p:cTn>
                                        <p:tgtEl>
                                          <p:spTgt spid="8"/>
                                        </p:tgtEl>
                                        <p:attrNameLst>
                                          <p:attrName>style.visibility</p:attrName>
                                        </p:attrNameLst>
                                      </p:cBhvr>
                                      <p:to>
                                        <p:strVal val="hidden"/>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par>
                                <p:cTn id="29" presetID="1" presetClass="exit" presetSubtype="0" fill="hold" grpId="1" nodeType="withEffect">
                                  <p:stCondLst>
                                    <p:cond delay="0"/>
                                  </p:stCondLst>
                                  <p:childTnLst>
                                    <p:set>
                                      <p:cBhvr>
                                        <p:cTn id="30" dur="1" fill="hold">
                                          <p:stCondLst>
                                            <p:cond delay="0"/>
                                          </p:stCondLst>
                                        </p:cTn>
                                        <p:tgtEl>
                                          <p:spTgt spid="9"/>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par>
                                <p:cTn id="35" presetID="1" presetClass="exit" presetSubtype="0" fill="hold" grpId="1" nodeType="withEffect">
                                  <p:stCondLst>
                                    <p:cond delay="0"/>
                                  </p:stCondLst>
                                  <p:childTnLst>
                                    <p:set>
                                      <p:cBhvr>
                                        <p:cTn id="36"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Lst>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Couture.thmx</Template>
  <TotalTime>12666</TotalTime>
  <Words>2564</Words>
  <Application>Microsoft Office PowerPoint</Application>
  <PresentationFormat>On-screen Show (4:3)</PresentationFormat>
  <Paragraphs>279</Paragraphs>
  <Slides>10</Slides>
  <Notes>10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10</vt:i4>
      </vt:variant>
    </vt:vector>
  </HeadingPairs>
  <TitlesOfParts>
    <vt:vector size="16" baseType="lpstr">
      <vt:lpstr>Arial</vt:lpstr>
      <vt:lpstr>Calibri</vt:lpstr>
      <vt:lpstr>Calibri Light</vt:lpstr>
      <vt:lpstr>Comic Sans MS</vt:lpstr>
      <vt:lpstr>Office Theme</vt:lpstr>
      <vt:lpstr>Office Theme</vt:lpstr>
      <vt:lpstr>Asking Questions</vt:lpstr>
      <vt:lpstr>Reviewing Our Skills!</vt:lpstr>
      <vt:lpstr>Let’s Practice!</vt:lpstr>
      <vt:lpstr>Verbs</vt:lpstr>
      <vt:lpstr>Sorting Verbs</vt:lpstr>
      <vt:lpstr>Asking Questions – Vocabulary Review</vt:lpstr>
      <vt:lpstr>Vocabulary Review Take Two!</vt:lpstr>
      <vt:lpstr>Our Vocabulary Adventure Continues!</vt:lpstr>
      <vt:lpstr>Our Class Eggs</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Richard Harstead</cp:lastModifiedBy>
  <cp:revision>260</cp:revision>
  <dcterms:created xsi:type="dcterms:W3CDTF">2012-04-20T18:25:02Z</dcterms:created>
  <dcterms:modified xsi:type="dcterms:W3CDTF">2021-12-08T12:16:27Z</dcterms:modified>
</cp:coreProperties>
</file>