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344" r:id="rId2"/>
    <p:sldId id="353" r:id="rId3"/>
    <p:sldId id="354" r:id="rId4"/>
    <p:sldId id="355" r:id="rId5"/>
    <p:sldId id="356" r:id="rId6"/>
    <p:sldId id="363" r:id="rId7"/>
    <p:sldId id="367" r:id="rId8"/>
    <p:sldId id="366" r:id="rId9"/>
    <p:sldId id="368" r:id="rId10"/>
    <p:sldId id="352" r:id="rId11"/>
  </p:sldIdLst>
  <p:sldSz cx="9144000" cy="6858000" type="screen4x3"/>
  <p:notesSz cx="7086600" cy="93726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003399"/>
    <a:srgbClr val="3B7ABE"/>
    <a:srgbClr val="283B80"/>
    <a:srgbClr val="D60093"/>
    <a:srgbClr val="182C6F"/>
    <a:srgbClr val="FCFCFC"/>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57643" autoAdjust="0"/>
  </p:normalViewPr>
  <p:slideViewPr>
    <p:cSldViewPr snapToGrid="0" snapToObjects="1">
      <p:cViewPr varScale="1">
        <p:scale>
          <a:sx n="38" d="100"/>
          <a:sy n="38" d="100"/>
        </p:scale>
        <p:origin x="1026"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12/7/2021</a:t>
            </a:fld>
            <a:endParaRPr lang="en-US" dirty="0"/>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dirty="0"/>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12/7/2021</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We are going to talk about -y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words, concrete and abstract nouns, vocabulary and our story titled,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Sassy, Not Sissy.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dirty="0"/>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omic Sans MS" panose="030F0702030302020204" pitchFamily="66" charset="0"/>
                <a:ea typeface="Times New Roman" panose="02020603050405020304" pitchFamily="18" charset="0"/>
                <a:cs typeface="Calibri" panose="020F0502020204030204" pitchFamily="34" charset="0"/>
              </a:rPr>
              <a:t>Visual Element: </a:t>
            </a:r>
            <a:r>
              <a:rPr lang="en-US" sz="1800" dirty="0">
                <a:solidFill>
                  <a:srgbClr val="000000"/>
                </a:solidFill>
                <a:effectLst/>
                <a:latin typeface="Comic Sans MS" panose="030F0702030302020204" pitchFamily="66" charset="0"/>
                <a:ea typeface="Times New Roman" panose="02020603050405020304" pitchFamily="18" charset="0"/>
                <a:cs typeface="Calibri" panose="020F0502020204030204" pitchFamily="34" charset="0"/>
              </a:rPr>
              <a:t>child – stock image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Roboto" panose="02000000000000000000" pitchFamily="2"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-y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these word parts sound the same.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and –y words: r</a:t>
            </a:r>
            <a:r>
              <a:rPr lang="en-US" sz="1800" u="sng" dirty="0">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t and m</a:t>
            </a:r>
            <a:r>
              <a:rPr lang="en-US" sz="1800" u="sng" dirty="0">
                <a:effectLst/>
                <a:latin typeface="Comic Sans MS" panose="030F0702030302020204" pitchFamily="66" charset="0"/>
                <a:ea typeface="Calibri" panose="020F0502020204030204" pitchFamily="34" charset="0"/>
                <a:cs typeface="Calibri" panose="020F0502020204030204" pitchFamily="34" charset="0"/>
              </a:rPr>
              <a:t>y</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some of our spelling words and see if we can spell our words correctly.”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continue to work on -y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words.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two ‘word parts’ in a chart. Tell the student that we are going to look at a picture and decide if the word is spelled with -y or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sky and the word: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sk</a:t>
            </a:r>
            <a:r>
              <a:rPr lang="en-US" sz="1800" dirty="0">
                <a:effectLst/>
                <a:latin typeface="Comic Sans MS" panose="030F0702030302020204" pitchFamily="66" charset="0"/>
                <a:ea typeface="Calibri" panose="020F0502020204030204" pitchFamily="34" charset="0"/>
                <a:cs typeface="Calibri" panose="020F0502020204030204" pitchFamily="34" charset="0"/>
              </a:rPr>
              <a:t>_.</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(Sky.)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sky?”  Allow time for the student to tell you how the word is spelled. (S k 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-y or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column?”  (-y.)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-y to the word.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picture of the sky and the word ‘sky’ to the -y column.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high jump and the word h___ jump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(High Jump.)  If the student does not know that this is the high jump, take a moment to talk about this event.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you spell high?”  Allow time for the student to tell you how the word is spelled. (h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-y or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column?”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to the word.</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picture of the high jump and the word ‘high jump’ to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column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light and the word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l___t</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(Light.)  If the student does not know that this a picture of light, tell the student that the light is shining from the sun.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you spell light?”  Allow time for the student to tell you how the word is spelled. (l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-y or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column?”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to the word.</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picture of the light and the word ‘light’ to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column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picture of cry and the word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cr</a:t>
            </a:r>
            <a:r>
              <a:rPr lang="en-US" sz="1800" dirty="0">
                <a:effectLst/>
                <a:latin typeface="Comic Sans MS" panose="030F0702030302020204" pitchFamily="66" charset="0"/>
                <a:ea typeface="Calibri" panose="020F0502020204030204" pitchFamily="34" charset="0"/>
                <a:cs typeface="Calibri" panose="020F0502020204030204" pitchFamily="34" charset="0"/>
              </a:rPr>
              <a:t>_.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(Cry.) </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you spell cry?”  Allow time for the student to tell you how the word is spelled. (c r 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“Does it belong in the -y or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igh</a:t>
            </a:r>
            <a:r>
              <a:rPr lang="en-US" sz="1800" dirty="0">
                <a:effectLst/>
                <a:latin typeface="Comic Sans MS" panose="030F0702030302020204" pitchFamily="66" charset="0"/>
                <a:ea typeface="Calibri" panose="020F0502020204030204" pitchFamily="34" charset="0"/>
                <a:cs typeface="Calibri" panose="020F0502020204030204" pitchFamily="34" charset="0"/>
              </a:rPr>
              <a:t> column?” (-y.)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-y to the word.</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move the picture of cry and the word ‘cry’ to the -y column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15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go to the next slide.</a:t>
            </a:r>
            <a:r>
              <a:rPr lang="en-US"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noun?” (A noun is a person, place, thing, or idea.)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today we will look at concrete and abstract nouns.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concrete noun?”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 concrete noun names something that you can experience with your senses.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an example: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Concrete Noun:</a:t>
            </a:r>
            <a:r>
              <a:rPr lang="en-US" sz="1800" dirty="0">
                <a:effectLst/>
                <a:latin typeface="Comic Sans MS" panose="030F0702030302020204" pitchFamily="66" charset="0"/>
                <a:ea typeface="Calibri" panose="020F0502020204030204" pitchFamily="34" charset="0"/>
                <a:cs typeface="Calibri" panose="020F0502020204030204" pitchFamily="34" charset="0"/>
              </a:rPr>
              <a:t> computer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tabLst>
                <a:tab pos="2152650" algn="l"/>
              </a:tabLs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an abstract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an abstract noun names something that you cannot experience with your senses.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examples: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Abstract Nouns</a:t>
            </a:r>
            <a:r>
              <a:rPr lang="en-US" sz="1800" dirty="0">
                <a:effectLst/>
                <a:latin typeface="Comic Sans MS" panose="030F0702030302020204" pitchFamily="66" charset="0"/>
                <a:ea typeface="Calibri" panose="020F0502020204030204" pitchFamily="34" charset="0"/>
                <a:cs typeface="Calibri" panose="020F0502020204030204" pitchFamily="34" charset="0"/>
              </a:rPr>
              <a:t>: an idea, a feeling</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look at some nouns and decide if they are concrete or abstract.”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“Today, we are going to decide if a noun is concrete or abstract.”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each noun.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Have the student read the noun aloud.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decide if the noun is concrete or abstract.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After the student identifies the noun as concrete or abstract, click to circle the word ‘concrete’ or ‘abstract’ next to it.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incorrect, talk about why it is incorrect.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There will be 6 nouns in all:</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-table: concrete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-hope: abstract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-beauty: abstract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-tree: concrete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-anger: abstract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-bus: concrete</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Extension Activity:</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Once we discuss all six nouns, ask the student if he/she can name a concrete and/or an abstract noun of his/her own.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click to move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341176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b="1" dirty="0">
                <a:effectLst/>
                <a:latin typeface="Comic Sans MS" panose="030F0702030302020204" pitchFamily="66" charset="0"/>
                <a:ea typeface="Calibri" panose="020F0502020204030204" pitchFamily="34" charset="0"/>
                <a:cs typeface="Calibri" panose="020F0502020204030204" pitchFamily="34" charset="0"/>
              </a:rPr>
              <a:t>“</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capture.  Click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capture. (Have the student repeat the word – capture.)  What is the definition of capture?”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capture.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doze.  Click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doze. (Have the student repeat the word – doze.)  What is the definition of doze?”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doze.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harsh.  Click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harsh. (Have the student repeat the word – harsh.)  What is the definition of harsh?”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harsh.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capture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act of catching by force or trickery.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doze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sleep lightly.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harsh</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causing discomfort or pain.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852216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Visual Element:</a:t>
            </a:r>
            <a:r>
              <a:rPr lang="en-US" sz="1800" b="0" dirty="0">
                <a:effectLst/>
                <a:latin typeface="Comic Sans MS" panose="030F0702030302020204" pitchFamily="66" charset="0"/>
                <a:ea typeface="Calibri" panose="020F0502020204030204" pitchFamily="34" charset="0"/>
                <a:cs typeface="Calibri" panose="020F0502020204030204" pitchFamily="34" charset="0"/>
              </a:rPr>
              <a:t> Oval around the vocabulary word</a:t>
            </a: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the rest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starve.  Click to show the two definitions.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starve. (Have the student repeat the word – starve.)  What is the definition of starve?”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starve.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 fade away.</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outcome.  Click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outcome. (Have the student repeat the word – outcome.)  What is the definition of outcome?”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outcome.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risk. Click to show the two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risk. (Have the student repeat the word – risk.)  What is the definition of risk?”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risk.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answer, click to make the incorrect definition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starve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suffer or die from lack of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risk</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possibility of loss or injury.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outcome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result.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1964761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practice our vocabulary words by using each word in a sentence.”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bring up one word onto the screen.  As the word appears on the screen, the teacher or the student will read the word aloud.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*Give the student the opportunity to use it in a sentence</a:t>
            </a:r>
            <a:r>
              <a:rPr lang="en-US" sz="1800" dirty="0">
                <a:effectLst/>
                <a:latin typeface="Calibri" panose="020F0502020204030204" pitchFamily="34" charset="0"/>
                <a:ea typeface="Calibri" panose="020F0502020204030204" pitchFamily="34" charset="0"/>
                <a:cs typeface="Times New Roman" panose="02020603050405020304" pitchFamily="18" charset="0"/>
              </a:rPr>
              <a:t>.  You may have the student verbalize the sentence or write the sentence on a white board.  (After writing the sentence, have the student hold the white board up to the screen.)</a:t>
            </a: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uses the word correctly in a sentence, applaud his/her answer.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having trouble using the word in a sentence, you may assist the student by reviewing the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*Follow the same procedure for each of the six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capture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act of catching by force or trickery.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doze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sleep lightly.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harsh</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causing discomfort or pain.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starve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suffer or die from lack of food.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risk</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possibility of loss or injury.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outcome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result.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Applaud the student’s effort and then click to move to the next slide.</a:t>
            </a:r>
            <a:r>
              <a:rPr lang="en-US"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dirty="0"/>
          </a:p>
        </p:txBody>
      </p:sp>
    </p:spTree>
    <p:extLst>
      <p:ext uri="{BB962C8B-B14F-4D97-AF65-F5344CB8AC3E}">
        <p14:creationId xmlns:p14="http://schemas.microsoft.com/office/powerpoint/2010/main" val="29519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story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Sassy, Not Sissy.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Thumb</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thumb.)  Who were the characters in the story – Sassy, Sassy’s owner (Mommy,) Milo (the tabby cat,) Sasha (the stray dog,) a lizard, a snake and a snapping turtle.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circle the pointer finger.)  - Where did the story take place? The setting changed – It took place at Sassy’s home, neighborhood and the woods.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middle finger) – What was the problem in the story? Yes and No.  At the end of the story, Milo still called Sassy ‘Sissy,’ but Sassy knows that she is not a sissy and made a new friend.</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ring finger.) What happened in the story? After Sassy’s owner left the house, Sassy went through the doggy door and went out into her neighborhood.  Milo, the tabby cat, teased Sassy and called her Sissy.  Sassy wanted to be brave, so she ran across the street and went for an adventure into the woods.  There, she ran into a lizard, a snake, a snapping turtle and a big dog named Sasha.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When Sassy ran into Sasha, Sasha read her tag and asked if her name was Sassy.  Sassy replied that it was but that her name should be Sissy.  She explained her run in with Milo and Sasha proceeded to tell Sassy about how she scared Milo off.  Sasha offered to walk Sassy home.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Sassy invited Sasha over to her house, but Sasha did not think that was a good idea.  Instead, Sasha walked her most of the way home.  While walking the rest of the way home, Sassy was greeted by Milo.  Milo called her Sissy but Sassy kept walking.  While walking, Sassy heard a loud bark followed by a hiss.  She watched Milo run out of sight.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After Sassy’s owner came home, she brought the leash over and they went for a walk.  While on a walk, Sassy pulled her owner to the edge of the neighborhood where she was able to see Sasha again.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Pinky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point to the pinky finger.)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Solution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Was the problem solved? Although Milo still called Sassy a Sissy, Sally learned that she was not a sissy.  While on her adventure, she made a new friend, Sasha.</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point to the palm of the hand.) </a:t>
            </a: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Text Connection</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–Did anyone ever call you a name?  How did that make you feel?  How did you overcome this label?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How did you feel about Milo calling Sassy Sissy?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What was your favorite part of the 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dirty="0"/>
          </a:p>
        </p:txBody>
      </p:sp>
    </p:spTree>
    <p:extLst>
      <p:ext uri="{BB962C8B-B14F-4D97-AF65-F5344CB8AC3E}">
        <p14:creationId xmlns:p14="http://schemas.microsoft.com/office/powerpoint/2010/main" val="34457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Solving Problems</a:t>
            </a:r>
          </a:p>
        </p:txBody>
      </p:sp>
      <p:sp>
        <p:nvSpPr>
          <p:cNvPr id="3" name="TextBox 2">
            <a:extLst>
              <a:ext uri="{FF2B5EF4-FFF2-40B4-BE49-F238E27FC236}">
                <a16:creationId xmlns:a16="http://schemas.microsoft.com/office/drawing/2014/main" id="{9CE6F1BB-9357-48FB-BA91-B5E317061BE0}"/>
              </a:ext>
            </a:extLst>
          </p:cNvPr>
          <p:cNvSpPr txBox="1"/>
          <p:nvPr/>
        </p:nvSpPr>
        <p:spPr>
          <a:xfrm>
            <a:off x="2965632" y="3118947"/>
            <a:ext cx="3212739"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Let’s Review</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EBAF-D38D-4815-90F0-E7D43AD69E2D}"/>
              </a:ext>
            </a:extLst>
          </p:cNvPr>
          <p:cNvSpPr txBox="1">
            <a:spLocks noGrp="1"/>
          </p:cNvSpPr>
          <p:nvPr>
            <p:ph type="title" idx="4294967295"/>
          </p:nvPr>
        </p:nvSpPr>
        <p:spPr>
          <a:xfrm>
            <a:off x="1829903" y="500475"/>
            <a:ext cx="565250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Reviewing Our Skills!</a:t>
            </a:r>
          </a:p>
        </p:txBody>
      </p:sp>
      <p:pic>
        <p:nvPicPr>
          <p:cNvPr id="4" name="Picture 3" descr="Young school girl writing on tablet">
            <a:extLst>
              <a:ext uri="{FF2B5EF4-FFF2-40B4-BE49-F238E27FC236}">
                <a16:creationId xmlns:a16="http://schemas.microsoft.com/office/drawing/2014/main" id="{DB6BD11E-12A5-4014-B517-5CC839BA0B64}"/>
              </a:ext>
            </a:extLst>
          </p:cNvPr>
          <p:cNvPicPr>
            <a:picLocks noChangeAspect="1"/>
          </p:cNvPicPr>
          <p:nvPr/>
        </p:nvPicPr>
        <p:blipFill>
          <a:blip r:embed="rId3"/>
          <a:stretch>
            <a:fillRect/>
          </a:stretch>
        </p:blipFill>
        <p:spPr>
          <a:xfrm>
            <a:off x="295538" y="1636294"/>
            <a:ext cx="1534365" cy="4957011"/>
          </a:xfrm>
          <a:prstGeom prst="rect">
            <a:avLst/>
          </a:prstGeom>
        </p:spPr>
      </p:pic>
      <p:sp>
        <p:nvSpPr>
          <p:cNvPr id="5" name="TextBox 4">
            <a:extLst>
              <a:ext uri="{FF2B5EF4-FFF2-40B4-BE49-F238E27FC236}">
                <a16:creationId xmlns:a16="http://schemas.microsoft.com/office/drawing/2014/main" id="{80C338C5-63CF-4ACA-B890-9D9A9CC5AC8F}"/>
              </a:ext>
            </a:extLst>
          </p:cNvPr>
          <p:cNvSpPr txBox="1"/>
          <p:nvPr/>
        </p:nvSpPr>
        <p:spPr>
          <a:xfrm>
            <a:off x="3580286" y="2358190"/>
            <a:ext cx="1986441" cy="2862322"/>
          </a:xfrm>
          <a:prstGeom prst="rect">
            <a:avLst/>
          </a:prstGeom>
          <a:noFill/>
        </p:spPr>
        <p:txBody>
          <a:bodyPr wrap="none" rtlCol="0">
            <a:spAutoFit/>
          </a:bodyPr>
          <a:lstStyle/>
          <a:p>
            <a:pPr algn="ctr"/>
            <a:r>
              <a:rPr lang="en-US" sz="6000" dirty="0">
                <a:latin typeface="Comic Sans MS" panose="030F0702030302020204" pitchFamily="66" charset="0"/>
              </a:rPr>
              <a:t>r</a:t>
            </a:r>
            <a:r>
              <a:rPr lang="en-US" sz="6000" u="sng" dirty="0">
                <a:latin typeface="Comic Sans MS" panose="030F0702030302020204" pitchFamily="66" charset="0"/>
              </a:rPr>
              <a:t>igh</a:t>
            </a:r>
            <a:r>
              <a:rPr lang="en-US" sz="6000" dirty="0">
                <a:latin typeface="Comic Sans MS" panose="030F0702030302020204" pitchFamily="66" charset="0"/>
              </a:rPr>
              <a:t>t</a:t>
            </a:r>
          </a:p>
          <a:p>
            <a:pPr algn="ctr"/>
            <a:endParaRPr lang="en-US" sz="6000" dirty="0">
              <a:latin typeface="Comic Sans MS" panose="030F0702030302020204" pitchFamily="66" charset="0"/>
            </a:endParaRPr>
          </a:p>
          <a:p>
            <a:pPr algn="ctr"/>
            <a:r>
              <a:rPr lang="en-US" sz="6000" dirty="0">
                <a:latin typeface="Comic Sans MS" panose="030F0702030302020204" pitchFamily="66" charset="0"/>
              </a:rPr>
              <a:t>m</a:t>
            </a:r>
            <a:r>
              <a:rPr lang="en-US" sz="6000" u="sng" dirty="0">
                <a:latin typeface="Comic Sans MS" panose="030F0702030302020204" pitchFamily="66" charset="0"/>
              </a:rPr>
              <a:t>y</a:t>
            </a:r>
            <a:endParaRPr lang="en-US" sz="6000" dirty="0">
              <a:latin typeface="Comic Sans MS" panose="030F0702030302020204" pitchFamily="66" charset="0"/>
            </a:endParaRPr>
          </a:p>
        </p:txBody>
      </p:sp>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AD9E2-FB49-4A78-848B-DBA8D602CE82}"/>
              </a:ext>
            </a:extLst>
          </p:cNvPr>
          <p:cNvSpPr txBox="1">
            <a:spLocks noGrp="1"/>
          </p:cNvSpPr>
          <p:nvPr>
            <p:ph type="title" idx="4294967295"/>
          </p:nvPr>
        </p:nvSpPr>
        <p:spPr>
          <a:xfrm>
            <a:off x="2796322" y="343578"/>
            <a:ext cx="42476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Let’s Practice!</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grpSp>
        <p:nvGrpSpPr>
          <p:cNvPr id="12" name="Group 11" descr="T-Chart">
            <a:extLst>
              <a:ext uri="{FF2B5EF4-FFF2-40B4-BE49-F238E27FC236}">
                <a16:creationId xmlns:a16="http://schemas.microsoft.com/office/drawing/2014/main" id="{639F16DD-1920-4AD4-9D45-84003DF3D81E}"/>
              </a:ext>
            </a:extLst>
          </p:cNvPr>
          <p:cNvGrpSpPr/>
          <p:nvPr/>
        </p:nvGrpSpPr>
        <p:grpSpPr>
          <a:xfrm>
            <a:off x="1743805" y="1342983"/>
            <a:ext cx="5799221" cy="3530553"/>
            <a:chOff x="1743805" y="1342983"/>
            <a:chExt cx="5799221" cy="3530553"/>
          </a:xfrm>
        </p:grpSpPr>
        <p:cxnSp>
          <p:nvCxnSpPr>
            <p:cNvPr id="8" name="Straight Connector 7">
              <a:extLst>
                <a:ext uri="{FF2B5EF4-FFF2-40B4-BE49-F238E27FC236}">
                  <a16:creationId xmlns:a16="http://schemas.microsoft.com/office/drawing/2014/main" id="{CB1CA411-0673-4589-A199-11A37175047E}"/>
                </a:ext>
              </a:extLst>
            </p:cNvPr>
            <p:cNvCxnSpPr/>
            <p:nvPr/>
          </p:nvCxnSpPr>
          <p:spPr>
            <a:xfrm>
              <a:off x="1743805" y="1868064"/>
              <a:ext cx="579922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6564747-5D5B-484B-8BF9-CBA2461740C2}"/>
                </a:ext>
              </a:extLst>
            </p:cNvPr>
            <p:cNvCxnSpPr/>
            <p:nvPr/>
          </p:nvCxnSpPr>
          <p:spPr>
            <a:xfrm>
              <a:off x="4572000" y="1342983"/>
              <a:ext cx="0" cy="3530553"/>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B8B77353-3535-473B-8E2E-E9F56C64280F}"/>
              </a:ext>
            </a:extLst>
          </p:cNvPr>
          <p:cNvSpPr txBox="1"/>
          <p:nvPr/>
        </p:nvSpPr>
        <p:spPr>
          <a:xfrm>
            <a:off x="2380934" y="1268453"/>
            <a:ext cx="713657" cy="769441"/>
          </a:xfrm>
          <a:prstGeom prst="rect">
            <a:avLst/>
          </a:prstGeom>
          <a:noFill/>
        </p:spPr>
        <p:txBody>
          <a:bodyPr wrap="none" rtlCol="0">
            <a:spAutoFit/>
          </a:bodyPr>
          <a:lstStyle/>
          <a:p>
            <a:r>
              <a:rPr lang="en-US" sz="4400" dirty="0">
                <a:latin typeface="Comic Sans MS" panose="030F0702030302020204" pitchFamily="66" charset="0"/>
              </a:rPr>
              <a:t>-y</a:t>
            </a:r>
          </a:p>
        </p:txBody>
      </p:sp>
      <p:sp>
        <p:nvSpPr>
          <p:cNvPr id="16" name="TextBox 15">
            <a:extLst>
              <a:ext uri="{FF2B5EF4-FFF2-40B4-BE49-F238E27FC236}">
                <a16:creationId xmlns:a16="http://schemas.microsoft.com/office/drawing/2014/main" id="{1B04D3AB-B011-4C7C-B78E-91169E57FC95}"/>
              </a:ext>
            </a:extLst>
          </p:cNvPr>
          <p:cNvSpPr txBox="1"/>
          <p:nvPr/>
        </p:nvSpPr>
        <p:spPr>
          <a:xfrm>
            <a:off x="5585298" y="1268452"/>
            <a:ext cx="1204176" cy="769441"/>
          </a:xfrm>
          <a:prstGeom prst="rect">
            <a:avLst/>
          </a:prstGeom>
          <a:noFill/>
        </p:spPr>
        <p:txBody>
          <a:bodyPr wrap="none" rtlCol="0">
            <a:spAutoFit/>
          </a:bodyPr>
          <a:lstStyle/>
          <a:p>
            <a:r>
              <a:rPr lang="en-US" sz="4400" dirty="0">
                <a:latin typeface="Comic Sans MS" panose="030F0702030302020204" pitchFamily="66" charset="0"/>
              </a:rPr>
              <a:t>-</a:t>
            </a:r>
            <a:r>
              <a:rPr lang="en-US" sz="4400" dirty="0" err="1">
                <a:latin typeface="Comic Sans MS" panose="030F0702030302020204" pitchFamily="66" charset="0"/>
              </a:rPr>
              <a:t>igh</a:t>
            </a:r>
            <a:endParaRPr lang="en-US" sz="4400" dirty="0">
              <a:latin typeface="Comic Sans MS" panose="030F0702030302020204" pitchFamily="66" charset="0"/>
            </a:endParaRPr>
          </a:p>
        </p:txBody>
      </p:sp>
      <p:pic>
        <p:nvPicPr>
          <p:cNvPr id="3" name="Sky 1" descr="blue sky background with tiny clouds. panorama">
            <a:extLst>
              <a:ext uri="{FF2B5EF4-FFF2-40B4-BE49-F238E27FC236}">
                <a16:creationId xmlns:a16="http://schemas.microsoft.com/office/drawing/2014/main" id="{CE3CE1C5-62E1-460C-AF86-08C416DABE2D}"/>
              </a:ext>
            </a:extLst>
          </p:cNvPr>
          <p:cNvPicPr>
            <a:picLocks noChangeAspect="1" noChangeArrowheads="1"/>
          </p:cNvPicPr>
          <p:nvPr/>
        </p:nvPicPr>
        <p:blipFill>
          <a:blip r:embed="rId3"/>
          <a:srcRect/>
          <a:stretch/>
        </p:blipFill>
        <p:spPr bwMode="auto">
          <a:xfrm>
            <a:off x="343208" y="5408271"/>
            <a:ext cx="3844089" cy="114794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DE78EE-B808-4497-9021-8BD2A9976E51}"/>
              </a:ext>
            </a:extLst>
          </p:cNvPr>
          <p:cNvSpPr txBox="1"/>
          <p:nvPr/>
        </p:nvSpPr>
        <p:spPr>
          <a:xfrm>
            <a:off x="1386646" y="4621736"/>
            <a:ext cx="1117614" cy="769441"/>
          </a:xfrm>
          <a:prstGeom prst="rect">
            <a:avLst/>
          </a:prstGeom>
          <a:noFill/>
        </p:spPr>
        <p:txBody>
          <a:bodyPr wrap="none" rtlCol="0">
            <a:spAutoFit/>
          </a:bodyPr>
          <a:lstStyle/>
          <a:p>
            <a:r>
              <a:rPr lang="en-US" sz="4400" dirty="0" err="1">
                <a:latin typeface="Comic Sans MS" panose="030F0702030302020204" pitchFamily="66" charset="0"/>
              </a:rPr>
              <a:t>sk</a:t>
            </a:r>
            <a:r>
              <a:rPr lang="en-US" sz="4400" dirty="0">
                <a:latin typeface="Comic Sans MS" panose="030F0702030302020204" pitchFamily="66" charset="0"/>
              </a:rPr>
              <a:t>_</a:t>
            </a:r>
          </a:p>
        </p:txBody>
      </p:sp>
      <p:sp>
        <p:nvSpPr>
          <p:cNvPr id="5" name="TextBox 4">
            <a:extLst>
              <a:ext uri="{FF2B5EF4-FFF2-40B4-BE49-F238E27FC236}">
                <a16:creationId xmlns:a16="http://schemas.microsoft.com/office/drawing/2014/main" id="{242FC739-24D6-4BAC-8705-155ED4C922BF}"/>
              </a:ext>
            </a:extLst>
          </p:cNvPr>
          <p:cNvSpPr txBox="1"/>
          <p:nvPr/>
        </p:nvSpPr>
        <p:spPr>
          <a:xfrm>
            <a:off x="2077686" y="4636706"/>
            <a:ext cx="478016" cy="769441"/>
          </a:xfrm>
          <a:prstGeom prst="rect">
            <a:avLst/>
          </a:prstGeom>
          <a:noFill/>
        </p:spPr>
        <p:txBody>
          <a:bodyPr wrap="none" rtlCol="0">
            <a:spAutoFit/>
          </a:bodyPr>
          <a:lstStyle/>
          <a:p>
            <a:r>
              <a:rPr lang="en-US" sz="4400" dirty="0">
                <a:latin typeface="Comic Sans MS" panose="030F0702030302020204" pitchFamily="66" charset="0"/>
              </a:rPr>
              <a:t>y</a:t>
            </a:r>
          </a:p>
        </p:txBody>
      </p:sp>
      <p:pic>
        <p:nvPicPr>
          <p:cNvPr id="22" name="Sky 2" descr="blue sky background with tiny clouds. panorama">
            <a:extLst>
              <a:ext uri="{FF2B5EF4-FFF2-40B4-BE49-F238E27FC236}">
                <a16:creationId xmlns:a16="http://schemas.microsoft.com/office/drawing/2014/main" id="{52034DF9-0A47-4B2B-9E7B-BDDC7A0FFCDA}"/>
              </a:ext>
            </a:extLst>
          </p:cNvPr>
          <p:cNvPicPr>
            <a:picLocks noChangeAspect="1" noChangeArrowheads="1"/>
          </p:cNvPicPr>
          <p:nvPr/>
        </p:nvPicPr>
        <p:blipFill>
          <a:blip r:embed="rId3"/>
          <a:srcRect/>
          <a:stretch/>
        </p:blipFill>
        <p:spPr bwMode="auto">
          <a:xfrm>
            <a:off x="633657" y="2217418"/>
            <a:ext cx="3844089" cy="11479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FB02B99-8473-4468-B60B-6AE101ED2119}"/>
              </a:ext>
            </a:extLst>
          </p:cNvPr>
          <p:cNvSpPr txBox="1"/>
          <p:nvPr/>
        </p:nvSpPr>
        <p:spPr>
          <a:xfrm>
            <a:off x="3399228" y="3232654"/>
            <a:ext cx="1576137" cy="769441"/>
          </a:xfrm>
          <a:prstGeom prst="rect">
            <a:avLst/>
          </a:prstGeom>
          <a:noFill/>
        </p:spPr>
        <p:txBody>
          <a:bodyPr wrap="square" rtlCol="0">
            <a:spAutoFit/>
          </a:bodyPr>
          <a:lstStyle/>
          <a:p>
            <a:r>
              <a:rPr lang="en-US" sz="4400" dirty="0">
                <a:latin typeface="Comic Sans MS" panose="030F0702030302020204" pitchFamily="66" charset="0"/>
              </a:rPr>
              <a:t>sky</a:t>
            </a:r>
          </a:p>
        </p:txBody>
      </p:sp>
      <p:pic>
        <p:nvPicPr>
          <p:cNvPr id="7" name="High Jump 1" descr="high jump athlete jumper over bar ">
            <a:extLst>
              <a:ext uri="{FF2B5EF4-FFF2-40B4-BE49-F238E27FC236}">
                <a16:creationId xmlns:a16="http://schemas.microsoft.com/office/drawing/2014/main" id="{0F6A09A7-766A-4111-B7C0-569FE8D8ADEB}"/>
              </a:ext>
            </a:extLst>
          </p:cNvPr>
          <p:cNvPicPr>
            <a:picLocks noChangeAspect="1" noChangeArrowheads="1"/>
          </p:cNvPicPr>
          <p:nvPr/>
        </p:nvPicPr>
        <p:blipFill>
          <a:blip r:embed="rId4"/>
          <a:srcRect/>
          <a:stretch/>
        </p:blipFill>
        <p:spPr bwMode="auto">
          <a:xfrm>
            <a:off x="4120614" y="3991093"/>
            <a:ext cx="3504429" cy="2336578"/>
          </a:xfrm>
          <a:prstGeom prst="rect">
            <a:avLst/>
          </a:prstGeom>
          <a:noFill/>
          <a:extLst>
            <a:ext uri="{909E8E84-426E-40DD-AFC4-6F175D3DCCD1}">
              <a14:hiddenFill xmlns:a14="http://schemas.microsoft.com/office/drawing/2010/main">
                <a:solidFill>
                  <a:srgbClr val="FFFFFF"/>
                </a:solidFill>
              </a14:hiddenFill>
            </a:ext>
          </a:extLst>
        </p:spPr>
      </p:pic>
      <p:pic>
        <p:nvPicPr>
          <p:cNvPr id="25" name="High Jump 2" descr="high jump athlete jumper over bar ">
            <a:extLst>
              <a:ext uri="{FF2B5EF4-FFF2-40B4-BE49-F238E27FC236}">
                <a16:creationId xmlns:a16="http://schemas.microsoft.com/office/drawing/2014/main" id="{01DC1FED-90DD-490C-A735-8B31F22A1987}"/>
              </a:ext>
            </a:extLst>
          </p:cNvPr>
          <p:cNvPicPr>
            <a:picLocks noChangeAspect="1" noChangeArrowheads="1"/>
          </p:cNvPicPr>
          <p:nvPr/>
        </p:nvPicPr>
        <p:blipFill>
          <a:blip r:embed="rId4"/>
          <a:srcRect/>
          <a:stretch/>
        </p:blipFill>
        <p:spPr bwMode="auto">
          <a:xfrm>
            <a:off x="4689205" y="1931036"/>
            <a:ext cx="2220431" cy="14804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5F75AED-AB34-4DEB-AD01-0C7E3A522EC2}"/>
              </a:ext>
            </a:extLst>
          </p:cNvPr>
          <p:cNvSpPr txBox="1"/>
          <p:nvPr/>
        </p:nvSpPr>
        <p:spPr>
          <a:xfrm>
            <a:off x="6024860" y="5924631"/>
            <a:ext cx="3001143" cy="769441"/>
          </a:xfrm>
          <a:prstGeom prst="rect">
            <a:avLst/>
          </a:prstGeom>
          <a:noFill/>
        </p:spPr>
        <p:txBody>
          <a:bodyPr wrap="none" rtlCol="0">
            <a:spAutoFit/>
          </a:bodyPr>
          <a:lstStyle/>
          <a:p>
            <a:r>
              <a:rPr lang="en-US" sz="4400" dirty="0">
                <a:latin typeface="Comic Sans MS" panose="030F0702030302020204" pitchFamily="66" charset="0"/>
              </a:rPr>
              <a:t>h___ jump</a:t>
            </a:r>
          </a:p>
        </p:txBody>
      </p:sp>
      <p:sp>
        <p:nvSpPr>
          <p:cNvPr id="10" name="TextBox 9">
            <a:extLst>
              <a:ext uri="{FF2B5EF4-FFF2-40B4-BE49-F238E27FC236}">
                <a16:creationId xmlns:a16="http://schemas.microsoft.com/office/drawing/2014/main" id="{E16A20AD-72A0-4F09-AB9F-8E5DF4F0C6ED}"/>
              </a:ext>
            </a:extLst>
          </p:cNvPr>
          <p:cNvSpPr txBox="1"/>
          <p:nvPr/>
        </p:nvSpPr>
        <p:spPr>
          <a:xfrm>
            <a:off x="6340472" y="5955408"/>
            <a:ext cx="898003" cy="707886"/>
          </a:xfrm>
          <a:prstGeom prst="rect">
            <a:avLst/>
          </a:prstGeom>
          <a:noFill/>
        </p:spPr>
        <p:txBody>
          <a:bodyPr wrap="none" rtlCol="0">
            <a:spAutoFit/>
          </a:bodyPr>
          <a:lstStyle/>
          <a:p>
            <a:r>
              <a:rPr lang="en-US" sz="4000" dirty="0" err="1">
                <a:latin typeface="Comic Sans MS" panose="030F0702030302020204" pitchFamily="66" charset="0"/>
              </a:rPr>
              <a:t>igh</a:t>
            </a:r>
            <a:endParaRPr lang="en-US" sz="4000" dirty="0">
              <a:latin typeface="Comic Sans MS" panose="030F0702030302020204" pitchFamily="66" charset="0"/>
            </a:endParaRPr>
          </a:p>
        </p:txBody>
      </p:sp>
      <p:sp>
        <p:nvSpPr>
          <p:cNvPr id="13" name="TextBox 12">
            <a:extLst>
              <a:ext uri="{FF2B5EF4-FFF2-40B4-BE49-F238E27FC236}">
                <a16:creationId xmlns:a16="http://schemas.microsoft.com/office/drawing/2014/main" id="{A79B0035-B8C2-4592-8FEC-9AED4A905002}"/>
              </a:ext>
            </a:extLst>
          </p:cNvPr>
          <p:cNvSpPr txBox="1"/>
          <p:nvPr/>
        </p:nvSpPr>
        <p:spPr>
          <a:xfrm>
            <a:off x="6493639" y="2605620"/>
            <a:ext cx="2494594" cy="707886"/>
          </a:xfrm>
          <a:prstGeom prst="rect">
            <a:avLst/>
          </a:prstGeom>
          <a:noFill/>
        </p:spPr>
        <p:txBody>
          <a:bodyPr wrap="none" rtlCol="0">
            <a:spAutoFit/>
          </a:bodyPr>
          <a:lstStyle/>
          <a:p>
            <a:r>
              <a:rPr lang="en-US" sz="4000" dirty="0">
                <a:latin typeface="Comic Sans MS" panose="030F0702030302020204" pitchFamily="66" charset="0"/>
              </a:rPr>
              <a:t>high jump</a:t>
            </a:r>
          </a:p>
        </p:txBody>
      </p:sp>
      <p:pic>
        <p:nvPicPr>
          <p:cNvPr id="1030" name="Light 2" descr=" sunlight special lens flash light effect">
            <a:extLst>
              <a:ext uri="{FF2B5EF4-FFF2-40B4-BE49-F238E27FC236}">
                <a16:creationId xmlns:a16="http://schemas.microsoft.com/office/drawing/2014/main" id="{FDBE1C05-6C48-4E0C-9FE3-4C546D64AE74}"/>
              </a:ext>
            </a:extLst>
          </p:cNvPr>
          <p:cNvPicPr>
            <a:picLocks noChangeAspect="1" noChangeArrowheads="1"/>
          </p:cNvPicPr>
          <p:nvPr/>
        </p:nvPicPr>
        <p:blipFill>
          <a:blip r:embed="rId5"/>
          <a:srcRect/>
          <a:stretch/>
        </p:blipFill>
        <p:spPr bwMode="auto">
          <a:xfrm>
            <a:off x="4960367" y="3772608"/>
            <a:ext cx="2332651" cy="1555295"/>
          </a:xfrm>
          <a:prstGeom prst="rect">
            <a:avLst/>
          </a:prstGeom>
          <a:noFill/>
          <a:extLst>
            <a:ext uri="{909E8E84-426E-40DD-AFC4-6F175D3DCCD1}">
              <a14:hiddenFill xmlns:a14="http://schemas.microsoft.com/office/drawing/2010/main">
                <a:solidFill>
                  <a:srgbClr val="FFFFFF"/>
                </a:solidFill>
              </a14:hiddenFill>
            </a:ext>
          </a:extLst>
        </p:spPr>
      </p:pic>
      <p:pic>
        <p:nvPicPr>
          <p:cNvPr id="31" name="Light 1" descr=" sunlight special lens flash light effect">
            <a:extLst>
              <a:ext uri="{FF2B5EF4-FFF2-40B4-BE49-F238E27FC236}">
                <a16:creationId xmlns:a16="http://schemas.microsoft.com/office/drawing/2014/main" id="{0AE6AAE4-48F1-44D2-8920-8556E95CF5FB}"/>
              </a:ext>
            </a:extLst>
          </p:cNvPr>
          <p:cNvPicPr>
            <a:picLocks noChangeAspect="1" noChangeArrowheads="1"/>
          </p:cNvPicPr>
          <p:nvPr/>
        </p:nvPicPr>
        <p:blipFill>
          <a:blip r:embed="rId5"/>
          <a:srcRect/>
          <a:stretch/>
        </p:blipFill>
        <p:spPr bwMode="auto">
          <a:xfrm>
            <a:off x="249498" y="4458768"/>
            <a:ext cx="3391910" cy="22615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78B2F88-BB62-4064-A3D0-73A7B6D38DA2}"/>
              </a:ext>
            </a:extLst>
          </p:cNvPr>
          <p:cNvSpPr txBox="1"/>
          <p:nvPr/>
        </p:nvSpPr>
        <p:spPr>
          <a:xfrm>
            <a:off x="3653795" y="5955408"/>
            <a:ext cx="1534394" cy="707886"/>
          </a:xfrm>
          <a:prstGeom prst="rect">
            <a:avLst/>
          </a:prstGeom>
          <a:noFill/>
        </p:spPr>
        <p:txBody>
          <a:bodyPr wrap="none" rtlCol="0">
            <a:spAutoFit/>
          </a:bodyPr>
          <a:lstStyle/>
          <a:p>
            <a:r>
              <a:rPr lang="en-US" sz="4000" dirty="0" err="1">
                <a:latin typeface="Comic Sans MS" panose="030F0702030302020204" pitchFamily="66" charset="0"/>
              </a:rPr>
              <a:t>l___t</a:t>
            </a:r>
            <a:endParaRPr lang="en-US" sz="4000" dirty="0">
              <a:latin typeface="Comic Sans MS" panose="030F0702030302020204" pitchFamily="66" charset="0"/>
            </a:endParaRPr>
          </a:p>
        </p:txBody>
      </p:sp>
      <p:sp>
        <p:nvSpPr>
          <p:cNvPr id="17" name="TextBox 16">
            <a:extLst>
              <a:ext uri="{FF2B5EF4-FFF2-40B4-BE49-F238E27FC236}">
                <a16:creationId xmlns:a16="http://schemas.microsoft.com/office/drawing/2014/main" id="{E35961A1-C74F-4147-BFCE-ECA865056802}"/>
              </a:ext>
            </a:extLst>
          </p:cNvPr>
          <p:cNvSpPr txBox="1"/>
          <p:nvPr/>
        </p:nvSpPr>
        <p:spPr>
          <a:xfrm>
            <a:off x="3957020" y="5959796"/>
            <a:ext cx="898003" cy="707886"/>
          </a:xfrm>
          <a:prstGeom prst="rect">
            <a:avLst/>
          </a:prstGeom>
          <a:noFill/>
        </p:spPr>
        <p:txBody>
          <a:bodyPr wrap="none" rtlCol="0">
            <a:spAutoFit/>
          </a:bodyPr>
          <a:lstStyle/>
          <a:p>
            <a:r>
              <a:rPr lang="en-US" sz="4000" dirty="0" err="1">
                <a:latin typeface="Comic Sans MS" panose="030F0702030302020204" pitchFamily="66" charset="0"/>
              </a:rPr>
              <a:t>igh</a:t>
            </a:r>
            <a:endParaRPr lang="en-US" sz="4000" dirty="0">
              <a:latin typeface="Comic Sans MS" panose="030F0702030302020204" pitchFamily="66" charset="0"/>
            </a:endParaRPr>
          </a:p>
        </p:txBody>
      </p:sp>
      <p:sp>
        <p:nvSpPr>
          <p:cNvPr id="19" name="TextBox 18">
            <a:extLst>
              <a:ext uri="{FF2B5EF4-FFF2-40B4-BE49-F238E27FC236}">
                <a16:creationId xmlns:a16="http://schemas.microsoft.com/office/drawing/2014/main" id="{ED8EF3B9-3565-44FB-B477-C14A82013C1F}"/>
              </a:ext>
            </a:extLst>
          </p:cNvPr>
          <p:cNvSpPr txBox="1"/>
          <p:nvPr/>
        </p:nvSpPr>
        <p:spPr>
          <a:xfrm>
            <a:off x="7463689" y="4711580"/>
            <a:ext cx="1281120" cy="707886"/>
          </a:xfrm>
          <a:prstGeom prst="rect">
            <a:avLst/>
          </a:prstGeom>
          <a:noFill/>
        </p:spPr>
        <p:txBody>
          <a:bodyPr wrap="none" rtlCol="0">
            <a:spAutoFit/>
          </a:bodyPr>
          <a:lstStyle/>
          <a:p>
            <a:r>
              <a:rPr lang="en-US" sz="4000" dirty="0">
                <a:latin typeface="Comic Sans MS" panose="030F0702030302020204" pitchFamily="66" charset="0"/>
              </a:rPr>
              <a:t>light</a:t>
            </a:r>
          </a:p>
        </p:txBody>
      </p:sp>
      <p:pic>
        <p:nvPicPr>
          <p:cNvPr id="1032" name="Cry 2" descr="Cartoon sitting and crying little baby boy with mouth wide open.">
            <a:extLst>
              <a:ext uri="{FF2B5EF4-FFF2-40B4-BE49-F238E27FC236}">
                <a16:creationId xmlns:a16="http://schemas.microsoft.com/office/drawing/2014/main" id="{275DFB3D-B2BA-40D4-9A54-21B847BF3B5E}"/>
              </a:ext>
            </a:extLst>
          </p:cNvPr>
          <p:cNvPicPr>
            <a:picLocks noChangeAspect="1" noChangeArrowheads="1"/>
          </p:cNvPicPr>
          <p:nvPr/>
        </p:nvPicPr>
        <p:blipFill>
          <a:blip r:embed="rId6"/>
          <a:srcRect/>
          <a:stretch/>
        </p:blipFill>
        <p:spPr bwMode="auto">
          <a:xfrm>
            <a:off x="2549978" y="3992277"/>
            <a:ext cx="1471398" cy="2294445"/>
          </a:xfrm>
          <a:prstGeom prst="rect">
            <a:avLst/>
          </a:prstGeom>
          <a:noFill/>
          <a:extLst>
            <a:ext uri="{909E8E84-426E-40DD-AFC4-6F175D3DCCD1}">
              <a14:hiddenFill xmlns:a14="http://schemas.microsoft.com/office/drawing/2010/main">
                <a:solidFill>
                  <a:srgbClr val="FFFFFF"/>
                </a:solidFill>
              </a14:hiddenFill>
            </a:ext>
          </a:extLst>
        </p:spPr>
      </p:pic>
      <p:pic>
        <p:nvPicPr>
          <p:cNvPr id="38" name="Cry 1" descr="Cartoon sitting and crying little baby boy with mouth wide open.">
            <a:extLst>
              <a:ext uri="{FF2B5EF4-FFF2-40B4-BE49-F238E27FC236}">
                <a16:creationId xmlns:a16="http://schemas.microsoft.com/office/drawing/2014/main" id="{9E867AFC-A3AF-4AAD-9786-7CB89C3359AD}"/>
              </a:ext>
            </a:extLst>
          </p:cNvPr>
          <p:cNvPicPr>
            <a:picLocks noChangeAspect="1" noChangeArrowheads="1"/>
          </p:cNvPicPr>
          <p:nvPr/>
        </p:nvPicPr>
        <p:blipFill>
          <a:blip r:embed="rId6"/>
          <a:srcRect/>
          <a:stretch/>
        </p:blipFill>
        <p:spPr bwMode="auto">
          <a:xfrm>
            <a:off x="599382" y="4402378"/>
            <a:ext cx="1573141" cy="24531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FB741D0-6E1B-4B48-AA6A-4B734F5C6087}"/>
              </a:ext>
            </a:extLst>
          </p:cNvPr>
          <p:cNvSpPr txBox="1"/>
          <p:nvPr/>
        </p:nvSpPr>
        <p:spPr>
          <a:xfrm>
            <a:off x="1974647" y="6057026"/>
            <a:ext cx="1016625" cy="707886"/>
          </a:xfrm>
          <a:prstGeom prst="rect">
            <a:avLst/>
          </a:prstGeom>
          <a:noFill/>
        </p:spPr>
        <p:txBody>
          <a:bodyPr wrap="none" rtlCol="0">
            <a:spAutoFit/>
          </a:bodyPr>
          <a:lstStyle/>
          <a:p>
            <a:r>
              <a:rPr lang="en-US" sz="4000" dirty="0" err="1">
                <a:latin typeface="Comic Sans MS" panose="030F0702030302020204" pitchFamily="66" charset="0"/>
              </a:rPr>
              <a:t>cr</a:t>
            </a:r>
            <a:r>
              <a:rPr lang="en-US" sz="4000" dirty="0">
                <a:latin typeface="Comic Sans MS" panose="030F0702030302020204" pitchFamily="66" charset="0"/>
              </a:rPr>
              <a:t>_</a:t>
            </a:r>
          </a:p>
        </p:txBody>
      </p:sp>
      <p:sp>
        <p:nvSpPr>
          <p:cNvPr id="27" name="TextBox 26">
            <a:extLst>
              <a:ext uri="{FF2B5EF4-FFF2-40B4-BE49-F238E27FC236}">
                <a16:creationId xmlns:a16="http://schemas.microsoft.com/office/drawing/2014/main" id="{39693C40-A9CC-41C1-BA11-80E590CD957A}"/>
              </a:ext>
            </a:extLst>
          </p:cNvPr>
          <p:cNvSpPr txBox="1"/>
          <p:nvPr/>
        </p:nvSpPr>
        <p:spPr>
          <a:xfrm>
            <a:off x="2588212" y="6090616"/>
            <a:ext cx="452368" cy="707886"/>
          </a:xfrm>
          <a:prstGeom prst="rect">
            <a:avLst/>
          </a:prstGeom>
          <a:noFill/>
        </p:spPr>
        <p:txBody>
          <a:bodyPr wrap="none" rtlCol="0">
            <a:spAutoFit/>
          </a:bodyPr>
          <a:lstStyle/>
          <a:p>
            <a:r>
              <a:rPr lang="en-US" sz="4000" dirty="0">
                <a:latin typeface="Comic Sans MS" panose="030F0702030302020204" pitchFamily="66" charset="0"/>
              </a:rPr>
              <a:t>y</a:t>
            </a:r>
          </a:p>
        </p:txBody>
      </p:sp>
      <p:sp>
        <p:nvSpPr>
          <p:cNvPr id="29" name="TextBox 28">
            <a:extLst>
              <a:ext uri="{FF2B5EF4-FFF2-40B4-BE49-F238E27FC236}">
                <a16:creationId xmlns:a16="http://schemas.microsoft.com/office/drawing/2014/main" id="{E7BAC3C7-AB5D-4CB3-A1B6-27B104756949}"/>
              </a:ext>
            </a:extLst>
          </p:cNvPr>
          <p:cNvSpPr txBox="1"/>
          <p:nvPr/>
        </p:nvSpPr>
        <p:spPr>
          <a:xfrm flipH="1">
            <a:off x="1349314" y="4212697"/>
            <a:ext cx="1087823" cy="707886"/>
          </a:xfrm>
          <a:prstGeom prst="rect">
            <a:avLst/>
          </a:prstGeom>
          <a:noFill/>
        </p:spPr>
        <p:txBody>
          <a:bodyPr wrap="square" rtlCol="0">
            <a:spAutoFit/>
          </a:bodyPr>
          <a:lstStyle/>
          <a:p>
            <a:r>
              <a:rPr lang="en-US" sz="4000" dirty="0">
                <a:latin typeface="Comic Sans MS" panose="030F0702030302020204" pitchFamily="66" charset="0"/>
              </a:rPr>
              <a:t>cry</a:t>
            </a:r>
          </a:p>
        </p:txBody>
      </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1"/>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5"/>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103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8"/>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7"/>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10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4" grpId="0"/>
      <p:bldP spid="4" grpId="1"/>
      <p:bldP spid="5" grpId="0"/>
      <p:bldP spid="5" grpId="1"/>
      <p:bldP spid="6" grpId="0"/>
      <p:bldP spid="9" grpId="0"/>
      <p:bldP spid="9" grpId="1"/>
      <p:bldP spid="10" grpId="0"/>
      <p:bldP spid="10" grpId="1"/>
      <p:bldP spid="13" grpId="0"/>
      <p:bldP spid="15" grpId="0"/>
      <p:bldP spid="15" grpId="1"/>
      <p:bldP spid="17" grpId="0"/>
      <p:bldP spid="17" grpId="1"/>
      <p:bldP spid="17" grpId="2"/>
      <p:bldP spid="19" grpId="0"/>
      <p:bldP spid="23" grpId="0"/>
      <p:bldP spid="23" grpId="1"/>
      <p:bldP spid="27" grpId="0"/>
      <p:bldP spid="27" grpId="1"/>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9FF-7560-472A-AB31-8D82242831FA}"/>
              </a:ext>
            </a:extLst>
          </p:cNvPr>
          <p:cNvSpPr txBox="1">
            <a:spLocks noGrp="1"/>
          </p:cNvSpPr>
          <p:nvPr>
            <p:ph type="title" idx="4294967295"/>
          </p:nvPr>
        </p:nvSpPr>
        <p:spPr>
          <a:xfrm>
            <a:off x="471501" y="350047"/>
            <a:ext cx="8325893"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Concrete and Abstract Nouns</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sp>
        <p:nvSpPr>
          <p:cNvPr id="3" name="TextBox 2">
            <a:extLst>
              <a:ext uri="{FF2B5EF4-FFF2-40B4-BE49-F238E27FC236}">
                <a16:creationId xmlns:a16="http://schemas.microsoft.com/office/drawing/2014/main" id="{25846250-829C-4D37-8AC8-517DCB95CC8D}"/>
              </a:ext>
            </a:extLst>
          </p:cNvPr>
          <p:cNvSpPr txBox="1"/>
          <p:nvPr/>
        </p:nvSpPr>
        <p:spPr>
          <a:xfrm>
            <a:off x="471501" y="1755368"/>
            <a:ext cx="3866764" cy="1323439"/>
          </a:xfrm>
          <a:prstGeom prst="rect">
            <a:avLst/>
          </a:prstGeom>
          <a:noFill/>
        </p:spPr>
        <p:txBody>
          <a:bodyPr wrap="none" rtlCol="0">
            <a:spAutoFit/>
          </a:bodyPr>
          <a:lstStyle/>
          <a:p>
            <a:r>
              <a:rPr lang="en-US" sz="4000" u="sng" dirty="0">
                <a:latin typeface="Comic Sans MS" panose="030F0702030302020204" pitchFamily="66" charset="0"/>
              </a:rPr>
              <a:t>Concrete Noun:</a:t>
            </a:r>
          </a:p>
          <a:p>
            <a:r>
              <a:rPr lang="en-US" sz="4000" dirty="0">
                <a:latin typeface="Comic Sans MS" panose="030F0702030302020204" pitchFamily="66" charset="0"/>
              </a:rPr>
              <a:t>   computer</a:t>
            </a:r>
          </a:p>
        </p:txBody>
      </p:sp>
      <p:sp>
        <p:nvSpPr>
          <p:cNvPr id="5" name="TextBox 4">
            <a:extLst>
              <a:ext uri="{FF2B5EF4-FFF2-40B4-BE49-F238E27FC236}">
                <a16:creationId xmlns:a16="http://schemas.microsoft.com/office/drawing/2014/main" id="{98A332F1-F4F1-4E22-A06A-4DB27212C12C}"/>
              </a:ext>
            </a:extLst>
          </p:cNvPr>
          <p:cNvSpPr txBox="1"/>
          <p:nvPr/>
        </p:nvSpPr>
        <p:spPr>
          <a:xfrm>
            <a:off x="3190638" y="3714688"/>
            <a:ext cx="4142481" cy="1938992"/>
          </a:xfrm>
          <a:prstGeom prst="rect">
            <a:avLst/>
          </a:prstGeom>
          <a:noFill/>
        </p:spPr>
        <p:txBody>
          <a:bodyPr wrap="none" rtlCol="0">
            <a:spAutoFit/>
          </a:bodyPr>
          <a:lstStyle/>
          <a:p>
            <a:r>
              <a:rPr lang="en-US" sz="4000" u="sng" dirty="0">
                <a:latin typeface="Comic Sans MS" panose="030F0702030302020204" pitchFamily="66" charset="0"/>
              </a:rPr>
              <a:t>Abstract Nouns:</a:t>
            </a:r>
          </a:p>
          <a:p>
            <a:r>
              <a:rPr lang="en-US" sz="4000" dirty="0">
                <a:latin typeface="Comic Sans MS" panose="030F0702030302020204" pitchFamily="66" charset="0"/>
              </a:rPr>
              <a:t>   An idea</a:t>
            </a:r>
          </a:p>
          <a:p>
            <a:r>
              <a:rPr lang="en-US" sz="4000" dirty="0">
                <a:latin typeface="Comic Sans MS" panose="030F0702030302020204" pitchFamily="66" charset="0"/>
              </a:rPr>
              <a:t>   A feeling</a:t>
            </a:r>
          </a:p>
        </p:txBody>
      </p:sp>
      <p:pic>
        <p:nvPicPr>
          <p:cNvPr id="7" name="Picture 6" descr="Young girl hand on chin">
            <a:extLst>
              <a:ext uri="{FF2B5EF4-FFF2-40B4-BE49-F238E27FC236}">
                <a16:creationId xmlns:a16="http://schemas.microsoft.com/office/drawing/2014/main" id="{5E742989-8D1C-4FE3-9308-D1C092E86669}"/>
              </a:ext>
            </a:extLst>
          </p:cNvPr>
          <p:cNvPicPr>
            <a:picLocks noChangeAspect="1"/>
          </p:cNvPicPr>
          <p:nvPr/>
        </p:nvPicPr>
        <p:blipFill>
          <a:blip r:embed="rId3"/>
          <a:stretch>
            <a:fillRect/>
          </a:stretch>
        </p:blipFill>
        <p:spPr>
          <a:xfrm>
            <a:off x="7663123" y="1305648"/>
            <a:ext cx="1134271" cy="4963585"/>
          </a:xfrm>
          <a:prstGeom prst="rect">
            <a:avLst/>
          </a:prstGeom>
        </p:spPr>
      </p:pic>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147153" y="193326"/>
            <a:ext cx="8828404"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Identifying Concrete and Abstract Nouns</a:t>
            </a:r>
          </a:p>
        </p:txBody>
      </p:sp>
      <p:sp>
        <p:nvSpPr>
          <p:cNvPr id="19" name="TextBox 18">
            <a:extLst>
              <a:ext uri="{FF2B5EF4-FFF2-40B4-BE49-F238E27FC236}">
                <a16:creationId xmlns:a16="http://schemas.microsoft.com/office/drawing/2014/main" id="{312E8BDE-CA8F-4063-AD76-56C6B1012A6D}"/>
              </a:ext>
            </a:extLst>
          </p:cNvPr>
          <p:cNvSpPr txBox="1"/>
          <p:nvPr/>
        </p:nvSpPr>
        <p:spPr>
          <a:xfrm>
            <a:off x="1980712" y="2786257"/>
            <a:ext cx="2029723" cy="1015663"/>
          </a:xfrm>
          <a:prstGeom prst="rect">
            <a:avLst/>
          </a:prstGeom>
          <a:noFill/>
        </p:spPr>
        <p:txBody>
          <a:bodyPr wrap="none" rtlCol="0">
            <a:spAutoFit/>
          </a:bodyPr>
          <a:lstStyle/>
          <a:p>
            <a:r>
              <a:rPr lang="en-US" sz="6000" dirty="0">
                <a:latin typeface="Comic Sans MS" panose="030F0702030302020204" pitchFamily="66" charset="0"/>
              </a:rPr>
              <a:t>table</a:t>
            </a:r>
          </a:p>
        </p:txBody>
      </p:sp>
      <p:sp>
        <p:nvSpPr>
          <p:cNvPr id="21" name="TextBox 20">
            <a:extLst>
              <a:ext uri="{FF2B5EF4-FFF2-40B4-BE49-F238E27FC236}">
                <a16:creationId xmlns:a16="http://schemas.microsoft.com/office/drawing/2014/main" id="{39C5397B-2E46-4C56-90AB-0DD5F112894A}"/>
              </a:ext>
            </a:extLst>
          </p:cNvPr>
          <p:cNvSpPr txBox="1"/>
          <p:nvPr/>
        </p:nvSpPr>
        <p:spPr>
          <a:xfrm>
            <a:off x="2113714" y="2786256"/>
            <a:ext cx="1866217" cy="1015663"/>
          </a:xfrm>
          <a:prstGeom prst="rect">
            <a:avLst/>
          </a:prstGeom>
          <a:noFill/>
        </p:spPr>
        <p:txBody>
          <a:bodyPr wrap="none" rtlCol="0">
            <a:spAutoFit/>
          </a:bodyPr>
          <a:lstStyle/>
          <a:p>
            <a:r>
              <a:rPr lang="en-US" sz="6000" dirty="0">
                <a:latin typeface="Comic Sans MS" panose="030F0702030302020204" pitchFamily="66" charset="0"/>
              </a:rPr>
              <a:t>hope</a:t>
            </a:r>
          </a:p>
        </p:txBody>
      </p:sp>
      <p:sp>
        <p:nvSpPr>
          <p:cNvPr id="22" name="TextBox 21">
            <a:extLst>
              <a:ext uri="{FF2B5EF4-FFF2-40B4-BE49-F238E27FC236}">
                <a16:creationId xmlns:a16="http://schemas.microsoft.com/office/drawing/2014/main" id="{B162A8E5-E358-46B8-B2F6-DD29B3F53F38}"/>
              </a:ext>
            </a:extLst>
          </p:cNvPr>
          <p:cNvSpPr txBox="1"/>
          <p:nvPr/>
        </p:nvSpPr>
        <p:spPr>
          <a:xfrm>
            <a:off x="1534699" y="2786257"/>
            <a:ext cx="2621230" cy="1015663"/>
          </a:xfrm>
          <a:prstGeom prst="rect">
            <a:avLst/>
          </a:prstGeom>
          <a:noFill/>
        </p:spPr>
        <p:txBody>
          <a:bodyPr wrap="none" rtlCol="0">
            <a:spAutoFit/>
          </a:bodyPr>
          <a:lstStyle/>
          <a:p>
            <a:r>
              <a:rPr lang="en-US" sz="6000" dirty="0">
                <a:latin typeface="Comic Sans MS" panose="030F0702030302020204" pitchFamily="66" charset="0"/>
              </a:rPr>
              <a:t>beauty</a:t>
            </a:r>
          </a:p>
        </p:txBody>
      </p:sp>
      <p:sp>
        <p:nvSpPr>
          <p:cNvPr id="26" name="TextBox 25">
            <a:extLst>
              <a:ext uri="{FF2B5EF4-FFF2-40B4-BE49-F238E27FC236}">
                <a16:creationId xmlns:a16="http://schemas.microsoft.com/office/drawing/2014/main" id="{44367BF3-A20D-4B12-A2C1-47D875281141}"/>
              </a:ext>
            </a:extLst>
          </p:cNvPr>
          <p:cNvSpPr txBox="1"/>
          <p:nvPr/>
        </p:nvSpPr>
        <p:spPr>
          <a:xfrm>
            <a:off x="1956595" y="2833885"/>
            <a:ext cx="1760418" cy="1015663"/>
          </a:xfrm>
          <a:prstGeom prst="rect">
            <a:avLst/>
          </a:prstGeom>
          <a:noFill/>
        </p:spPr>
        <p:txBody>
          <a:bodyPr wrap="none" rtlCol="0">
            <a:spAutoFit/>
          </a:bodyPr>
          <a:lstStyle/>
          <a:p>
            <a:r>
              <a:rPr lang="en-US" sz="6000" dirty="0">
                <a:latin typeface="Comic Sans MS" panose="030F0702030302020204" pitchFamily="66" charset="0"/>
              </a:rPr>
              <a:t>tree</a:t>
            </a:r>
          </a:p>
        </p:txBody>
      </p:sp>
      <p:sp>
        <p:nvSpPr>
          <p:cNvPr id="28" name="TextBox 27">
            <a:extLst>
              <a:ext uri="{FF2B5EF4-FFF2-40B4-BE49-F238E27FC236}">
                <a16:creationId xmlns:a16="http://schemas.microsoft.com/office/drawing/2014/main" id="{510294A9-6777-4ED1-92BE-F520D05A3A61}"/>
              </a:ext>
            </a:extLst>
          </p:cNvPr>
          <p:cNvSpPr txBox="1"/>
          <p:nvPr/>
        </p:nvSpPr>
        <p:spPr>
          <a:xfrm>
            <a:off x="1842011" y="2665328"/>
            <a:ext cx="2182008" cy="1015663"/>
          </a:xfrm>
          <a:prstGeom prst="rect">
            <a:avLst/>
          </a:prstGeom>
          <a:noFill/>
        </p:spPr>
        <p:txBody>
          <a:bodyPr wrap="none" rtlCol="0">
            <a:spAutoFit/>
          </a:bodyPr>
          <a:lstStyle/>
          <a:p>
            <a:r>
              <a:rPr lang="en-US" sz="6000" dirty="0">
                <a:latin typeface="Comic Sans MS" panose="030F0702030302020204" pitchFamily="66" charset="0"/>
              </a:rPr>
              <a:t>anger</a:t>
            </a:r>
          </a:p>
        </p:txBody>
      </p:sp>
      <p:sp>
        <p:nvSpPr>
          <p:cNvPr id="29" name="TextBox 28">
            <a:extLst>
              <a:ext uri="{FF2B5EF4-FFF2-40B4-BE49-F238E27FC236}">
                <a16:creationId xmlns:a16="http://schemas.microsoft.com/office/drawing/2014/main" id="{15C45912-18B9-4658-BF15-2B41D6808617}"/>
              </a:ext>
            </a:extLst>
          </p:cNvPr>
          <p:cNvSpPr txBox="1"/>
          <p:nvPr/>
        </p:nvSpPr>
        <p:spPr>
          <a:xfrm>
            <a:off x="2113714" y="2779727"/>
            <a:ext cx="1417376" cy="1015663"/>
          </a:xfrm>
          <a:prstGeom prst="rect">
            <a:avLst/>
          </a:prstGeom>
          <a:noFill/>
        </p:spPr>
        <p:txBody>
          <a:bodyPr wrap="none" rtlCol="0">
            <a:spAutoFit/>
          </a:bodyPr>
          <a:lstStyle/>
          <a:p>
            <a:r>
              <a:rPr lang="en-US" sz="6000" dirty="0">
                <a:latin typeface="Comic Sans MS" panose="030F0702030302020204" pitchFamily="66" charset="0"/>
              </a:rPr>
              <a:t>bus</a:t>
            </a:r>
          </a:p>
        </p:txBody>
      </p:sp>
      <p:sp>
        <p:nvSpPr>
          <p:cNvPr id="3" name="TextBox 2">
            <a:extLst>
              <a:ext uri="{FF2B5EF4-FFF2-40B4-BE49-F238E27FC236}">
                <a16:creationId xmlns:a16="http://schemas.microsoft.com/office/drawing/2014/main" id="{B75B0A3B-F44C-4C4E-A378-6E0586A842C6}"/>
              </a:ext>
            </a:extLst>
          </p:cNvPr>
          <p:cNvSpPr txBox="1"/>
          <p:nvPr/>
        </p:nvSpPr>
        <p:spPr>
          <a:xfrm>
            <a:off x="5191532" y="2311385"/>
            <a:ext cx="2299027" cy="707886"/>
          </a:xfrm>
          <a:prstGeom prst="rect">
            <a:avLst/>
          </a:prstGeom>
          <a:noFill/>
        </p:spPr>
        <p:txBody>
          <a:bodyPr wrap="none" rtlCol="0">
            <a:spAutoFit/>
          </a:bodyPr>
          <a:lstStyle/>
          <a:p>
            <a:r>
              <a:rPr lang="en-US" sz="4000" dirty="0">
                <a:latin typeface="Comic Sans MS" panose="030F0702030302020204" pitchFamily="66" charset="0"/>
              </a:rPr>
              <a:t>concrete</a:t>
            </a:r>
          </a:p>
        </p:txBody>
      </p:sp>
      <p:sp>
        <p:nvSpPr>
          <p:cNvPr id="4" name="TextBox 3">
            <a:extLst>
              <a:ext uri="{FF2B5EF4-FFF2-40B4-BE49-F238E27FC236}">
                <a16:creationId xmlns:a16="http://schemas.microsoft.com/office/drawing/2014/main" id="{4A8DFDB8-6E72-457D-9E30-7488F8F95094}"/>
              </a:ext>
            </a:extLst>
          </p:cNvPr>
          <p:cNvSpPr txBox="1"/>
          <p:nvPr/>
        </p:nvSpPr>
        <p:spPr>
          <a:xfrm>
            <a:off x="5211570" y="3683891"/>
            <a:ext cx="2258952" cy="707886"/>
          </a:xfrm>
          <a:prstGeom prst="rect">
            <a:avLst/>
          </a:prstGeom>
          <a:noFill/>
        </p:spPr>
        <p:txBody>
          <a:bodyPr wrap="none" rtlCol="0">
            <a:spAutoFit/>
          </a:bodyPr>
          <a:lstStyle/>
          <a:p>
            <a:r>
              <a:rPr lang="en-US" sz="4000" dirty="0">
                <a:latin typeface="Comic Sans MS" panose="030F0702030302020204" pitchFamily="66" charset="0"/>
              </a:rPr>
              <a:t>abstract</a:t>
            </a:r>
          </a:p>
        </p:txBody>
      </p:sp>
      <p:sp>
        <p:nvSpPr>
          <p:cNvPr id="5" name="Oval 4" descr="Oval indicating concrete is the correct answer.">
            <a:extLst>
              <a:ext uri="{FF2B5EF4-FFF2-40B4-BE49-F238E27FC236}">
                <a16:creationId xmlns:a16="http://schemas.microsoft.com/office/drawing/2014/main" id="{B8E1DA9C-D074-4D1E-80A6-7F1D824E9FF4}"/>
              </a:ext>
            </a:extLst>
          </p:cNvPr>
          <p:cNvSpPr/>
          <p:nvPr/>
        </p:nvSpPr>
        <p:spPr>
          <a:xfrm>
            <a:off x="5038514" y="2287238"/>
            <a:ext cx="2710858" cy="886871"/>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descr="Oval indicating abstract is the correct answer.">
            <a:extLst>
              <a:ext uri="{FF2B5EF4-FFF2-40B4-BE49-F238E27FC236}">
                <a16:creationId xmlns:a16="http://schemas.microsoft.com/office/drawing/2014/main" id="{586103FF-FB1B-4DC2-8F1A-0FEE98259036}"/>
              </a:ext>
            </a:extLst>
          </p:cNvPr>
          <p:cNvSpPr/>
          <p:nvPr/>
        </p:nvSpPr>
        <p:spPr>
          <a:xfrm>
            <a:off x="4960620" y="3617063"/>
            <a:ext cx="2710858" cy="886871"/>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descr="Rectangle where nouns to identify as concrete or abstract will display.">
            <a:extLst>
              <a:ext uri="{FF2B5EF4-FFF2-40B4-BE49-F238E27FC236}">
                <a16:creationId xmlns:a16="http://schemas.microsoft.com/office/drawing/2014/main" id="{EC7C6C1A-58B4-4EFB-9B93-C1131B066A18}"/>
              </a:ext>
            </a:extLst>
          </p:cNvPr>
          <p:cNvSpPr/>
          <p:nvPr/>
        </p:nvSpPr>
        <p:spPr>
          <a:xfrm>
            <a:off x="1318153" y="2665328"/>
            <a:ext cx="3037301" cy="1323439"/>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2"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par>
                                <p:cTn id="47" presetID="1" presetClass="exit" presetSubtype="0" fill="hold" grpId="3" nodeType="withEffect">
                                  <p:stCondLst>
                                    <p:cond delay="0"/>
                                  </p:stCondLst>
                                  <p:childTnLst>
                                    <p:set>
                                      <p:cBhvr>
                                        <p:cTn id="48" dur="1" fill="hold">
                                          <p:stCondLst>
                                            <p:cond delay="0"/>
                                          </p:stCondLst>
                                        </p:cTn>
                                        <p:tgtEl>
                                          <p:spTgt spid="3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2"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xit" presetSubtype="0" fill="hold" grpId="1" nodeType="withEffect">
                                  <p:stCondLst>
                                    <p:cond delay="0"/>
                                  </p:stCondLst>
                                  <p:childTnLst>
                                    <p:set>
                                      <p:cBhvr>
                                        <p:cTn id="58" dur="1" fill="hold">
                                          <p:stCondLst>
                                            <p:cond delay="0"/>
                                          </p:stCondLst>
                                        </p:cTn>
                                        <p:tgtEl>
                                          <p:spTgt spid="26"/>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4"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8"/>
                                        </p:tgtEl>
                                        <p:attrNameLst>
                                          <p:attrName>style.visibility</p:attrName>
                                        </p:attrNameLst>
                                      </p:cBhvr>
                                      <p:to>
                                        <p:strVal val="hidden"/>
                                      </p:to>
                                    </p:set>
                                  </p:childTnLst>
                                </p:cTn>
                              </p:par>
                              <p:par>
                                <p:cTn id="71" presetID="1" presetClass="exit" presetSubtype="0" fill="hold" grpId="5" nodeType="withEffect">
                                  <p:stCondLst>
                                    <p:cond delay="0"/>
                                  </p:stCondLst>
                                  <p:childTnLst>
                                    <p:set>
                                      <p:cBhvr>
                                        <p:cTn id="72" dur="1" fill="hold">
                                          <p:stCondLst>
                                            <p:cond delay="0"/>
                                          </p:stCondLst>
                                        </p:cTn>
                                        <p:tgtEl>
                                          <p:spTgt spid="3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4" nodeType="clickEffect">
                                  <p:stCondLst>
                                    <p:cond delay="0"/>
                                  </p:stCondLst>
                                  <p:childTnLst>
                                    <p:set>
                                      <p:cBhvr>
                                        <p:cTn id="7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22" grpId="0"/>
      <p:bldP spid="22" grpId="1"/>
      <p:bldP spid="26" grpId="0"/>
      <p:bldP spid="26" grpId="1"/>
      <p:bldP spid="28" grpId="0"/>
      <p:bldP spid="28" grpId="1"/>
      <p:bldP spid="29" grpId="0"/>
      <p:bldP spid="3" grpId="0"/>
      <p:bldP spid="4" grpId="0"/>
      <p:bldP spid="5" grpId="0" animBg="1"/>
      <p:bldP spid="5" grpId="1" animBg="1"/>
      <p:bldP spid="5" grpId="2" animBg="1"/>
      <p:bldP spid="5" grpId="3" animBg="1"/>
      <p:bldP spid="5" grpId="4" animBg="1"/>
      <p:bldP spid="30" grpId="0" animBg="1"/>
      <p:bldP spid="30" grpId="1" animBg="1"/>
      <p:bldP spid="30" grpId="2" animBg="1"/>
      <p:bldP spid="30" grpId="3" animBg="1"/>
      <p:bldP spid="30" grpId="4" animBg="1"/>
      <p:bldP spid="30" grpId="5"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2211425" y="241214"/>
            <a:ext cx="4721164" cy="1323439"/>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Solving Problems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Vocabulary Review</a:t>
            </a:r>
          </a:p>
        </p:txBody>
      </p:sp>
      <p:sp>
        <p:nvSpPr>
          <p:cNvPr id="5" name="TextBox 4">
            <a:extLst>
              <a:ext uri="{FF2B5EF4-FFF2-40B4-BE49-F238E27FC236}">
                <a16:creationId xmlns:a16="http://schemas.microsoft.com/office/drawing/2014/main" id="{22FF8EDB-53CC-49AC-B253-18F25BDC9904}"/>
              </a:ext>
            </a:extLst>
          </p:cNvPr>
          <p:cNvSpPr txBox="1"/>
          <p:nvPr/>
        </p:nvSpPr>
        <p:spPr>
          <a:xfrm>
            <a:off x="3453745" y="2000348"/>
            <a:ext cx="2236510" cy="769441"/>
          </a:xfrm>
          <a:prstGeom prst="rect">
            <a:avLst/>
          </a:prstGeom>
          <a:noFill/>
        </p:spPr>
        <p:txBody>
          <a:bodyPr wrap="none" rtlCol="0">
            <a:spAutoFit/>
          </a:bodyPr>
          <a:lstStyle/>
          <a:p>
            <a:r>
              <a:rPr lang="en-US" sz="4400" b="1" dirty="0">
                <a:latin typeface="Comic Sans MS" panose="030F0702030302020204" pitchFamily="66" charset="0"/>
              </a:rPr>
              <a:t>capture</a:t>
            </a:r>
          </a:p>
        </p:txBody>
      </p:sp>
      <p:sp>
        <p:nvSpPr>
          <p:cNvPr id="6" name="TextBox 5">
            <a:extLst>
              <a:ext uri="{FF2B5EF4-FFF2-40B4-BE49-F238E27FC236}">
                <a16:creationId xmlns:a16="http://schemas.microsoft.com/office/drawing/2014/main" id="{FFADE0D2-D2E4-461C-BBE9-7E39E0975854}"/>
              </a:ext>
            </a:extLst>
          </p:cNvPr>
          <p:cNvSpPr txBox="1"/>
          <p:nvPr/>
        </p:nvSpPr>
        <p:spPr>
          <a:xfrm>
            <a:off x="2639494" y="3924069"/>
            <a:ext cx="3970959" cy="707886"/>
          </a:xfrm>
          <a:prstGeom prst="rect">
            <a:avLst/>
          </a:prstGeom>
          <a:noFill/>
        </p:spPr>
        <p:txBody>
          <a:bodyPr wrap="none" rtlCol="0">
            <a:spAutoFit/>
          </a:bodyPr>
          <a:lstStyle/>
          <a:p>
            <a:r>
              <a:rPr lang="en-US" sz="4000" dirty="0">
                <a:latin typeface="Comic Sans MS" panose="030F0702030302020204" pitchFamily="66" charset="0"/>
              </a:rPr>
              <a:t>To sleep lightly.</a:t>
            </a:r>
          </a:p>
        </p:txBody>
      </p:sp>
      <p:sp>
        <p:nvSpPr>
          <p:cNvPr id="7" name="TextBox 6">
            <a:extLst>
              <a:ext uri="{FF2B5EF4-FFF2-40B4-BE49-F238E27FC236}">
                <a16:creationId xmlns:a16="http://schemas.microsoft.com/office/drawing/2014/main" id="{BAF4AE00-54F1-4E42-ACD6-06FDE142D8A8}"/>
              </a:ext>
            </a:extLst>
          </p:cNvPr>
          <p:cNvSpPr txBox="1"/>
          <p:nvPr/>
        </p:nvSpPr>
        <p:spPr>
          <a:xfrm>
            <a:off x="105948" y="5677027"/>
            <a:ext cx="9038052" cy="707886"/>
          </a:xfrm>
          <a:prstGeom prst="rect">
            <a:avLst/>
          </a:prstGeom>
          <a:noFill/>
        </p:spPr>
        <p:txBody>
          <a:bodyPr wrap="none" rtlCol="0">
            <a:spAutoFit/>
          </a:bodyPr>
          <a:lstStyle/>
          <a:p>
            <a:r>
              <a:rPr lang="en-US" sz="4000" dirty="0">
                <a:latin typeface="Comic Sans MS" panose="030F0702030302020204" pitchFamily="66" charset="0"/>
              </a:rPr>
              <a:t>Act of catching by force or trickery.</a:t>
            </a:r>
          </a:p>
        </p:txBody>
      </p:sp>
      <p:sp>
        <p:nvSpPr>
          <p:cNvPr id="11" name="TextBox 10">
            <a:extLst>
              <a:ext uri="{FF2B5EF4-FFF2-40B4-BE49-F238E27FC236}">
                <a16:creationId xmlns:a16="http://schemas.microsoft.com/office/drawing/2014/main" id="{085D1EE5-94ED-43D3-9A9A-0A7A14C64BAE}"/>
              </a:ext>
            </a:extLst>
          </p:cNvPr>
          <p:cNvSpPr txBox="1"/>
          <p:nvPr/>
        </p:nvSpPr>
        <p:spPr>
          <a:xfrm>
            <a:off x="1240799" y="4845950"/>
            <a:ext cx="6662401" cy="707886"/>
          </a:xfrm>
          <a:prstGeom prst="rect">
            <a:avLst/>
          </a:prstGeom>
          <a:noFill/>
        </p:spPr>
        <p:txBody>
          <a:bodyPr wrap="none" rtlCol="0">
            <a:spAutoFit/>
          </a:bodyPr>
          <a:lstStyle/>
          <a:p>
            <a:r>
              <a:rPr lang="en-US" sz="4000" dirty="0">
                <a:latin typeface="Comic Sans MS" panose="030F0702030302020204" pitchFamily="66" charset="0"/>
              </a:rPr>
              <a:t>Causing discomfort or pain.</a:t>
            </a:r>
          </a:p>
        </p:txBody>
      </p:sp>
      <p:sp>
        <p:nvSpPr>
          <p:cNvPr id="12" name="TextBox 11">
            <a:extLst>
              <a:ext uri="{FF2B5EF4-FFF2-40B4-BE49-F238E27FC236}">
                <a16:creationId xmlns:a16="http://schemas.microsoft.com/office/drawing/2014/main" id="{91AFFA58-CE8E-4B4D-B14F-AAE9BF59C9C3}"/>
              </a:ext>
            </a:extLst>
          </p:cNvPr>
          <p:cNvSpPr txBox="1"/>
          <p:nvPr/>
        </p:nvSpPr>
        <p:spPr>
          <a:xfrm>
            <a:off x="3856098" y="2056545"/>
            <a:ext cx="1431802" cy="769441"/>
          </a:xfrm>
          <a:prstGeom prst="rect">
            <a:avLst/>
          </a:prstGeom>
          <a:noFill/>
        </p:spPr>
        <p:txBody>
          <a:bodyPr wrap="none" rtlCol="0">
            <a:spAutoFit/>
          </a:bodyPr>
          <a:lstStyle/>
          <a:p>
            <a:r>
              <a:rPr lang="en-US" sz="4400" b="1" dirty="0">
                <a:latin typeface="Comic Sans MS" panose="030F0702030302020204" pitchFamily="66" charset="0"/>
              </a:rPr>
              <a:t>doze</a:t>
            </a:r>
          </a:p>
        </p:txBody>
      </p:sp>
      <p:sp>
        <p:nvSpPr>
          <p:cNvPr id="15" name="TextBox 14">
            <a:extLst>
              <a:ext uri="{FF2B5EF4-FFF2-40B4-BE49-F238E27FC236}">
                <a16:creationId xmlns:a16="http://schemas.microsoft.com/office/drawing/2014/main" id="{9339F2E1-A06D-4811-A4CB-C1E775E43B59}"/>
              </a:ext>
            </a:extLst>
          </p:cNvPr>
          <p:cNvSpPr txBox="1"/>
          <p:nvPr/>
        </p:nvSpPr>
        <p:spPr>
          <a:xfrm>
            <a:off x="3777625" y="2070526"/>
            <a:ext cx="1694695" cy="769441"/>
          </a:xfrm>
          <a:prstGeom prst="rect">
            <a:avLst/>
          </a:prstGeom>
          <a:noFill/>
        </p:spPr>
        <p:txBody>
          <a:bodyPr wrap="none" rtlCol="0">
            <a:spAutoFit/>
          </a:bodyPr>
          <a:lstStyle/>
          <a:p>
            <a:r>
              <a:rPr lang="en-US" sz="4400" b="1" dirty="0">
                <a:latin typeface="Comic Sans MS" panose="030F0702030302020204" pitchFamily="66" charset="0"/>
              </a:rPr>
              <a:t>harsh</a:t>
            </a:r>
          </a:p>
        </p:txBody>
      </p:sp>
      <p:sp>
        <p:nvSpPr>
          <p:cNvPr id="3" name="Oval 2" descr="Oval where vocabulary words will display.">
            <a:extLst>
              <a:ext uri="{FF2B5EF4-FFF2-40B4-BE49-F238E27FC236}">
                <a16:creationId xmlns:a16="http://schemas.microsoft.com/office/drawing/2014/main" id="{AC6D6967-FEC0-4CD1-BA6D-06C397B4DA14}"/>
              </a:ext>
            </a:extLst>
          </p:cNvPr>
          <p:cNvSpPr/>
          <p:nvPr/>
        </p:nvSpPr>
        <p:spPr>
          <a:xfrm>
            <a:off x="3303010" y="1779545"/>
            <a:ext cx="2537981" cy="1323439"/>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3"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P spid="6" grpId="3"/>
      <p:bldP spid="7" grpId="0"/>
      <p:bldP spid="7" grpId="1"/>
      <p:bldP spid="7" grpId="2"/>
      <p:bldP spid="7" grpId="3"/>
      <p:bldP spid="11" grpId="0"/>
      <p:bldP spid="11" grpId="1"/>
      <p:bldP spid="11" grpId="2"/>
      <p:bldP spid="12" grpId="0"/>
      <p:bldP spid="12" grpId="1"/>
      <p:bldP spid="1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917794" y="330200"/>
            <a:ext cx="71545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Vocabulary Review Take Two!</a:t>
            </a:r>
          </a:p>
        </p:txBody>
      </p:sp>
      <p:sp>
        <p:nvSpPr>
          <p:cNvPr id="7" name="TextBox 6">
            <a:extLst>
              <a:ext uri="{FF2B5EF4-FFF2-40B4-BE49-F238E27FC236}">
                <a16:creationId xmlns:a16="http://schemas.microsoft.com/office/drawing/2014/main" id="{25324557-D55C-4EE9-BC4F-940C5D9F856C}"/>
              </a:ext>
            </a:extLst>
          </p:cNvPr>
          <p:cNvSpPr txBox="1"/>
          <p:nvPr/>
        </p:nvSpPr>
        <p:spPr>
          <a:xfrm>
            <a:off x="3622060" y="1883087"/>
            <a:ext cx="1899879" cy="769441"/>
          </a:xfrm>
          <a:prstGeom prst="rect">
            <a:avLst/>
          </a:prstGeom>
          <a:noFill/>
        </p:spPr>
        <p:txBody>
          <a:bodyPr wrap="none" rtlCol="0">
            <a:spAutoFit/>
          </a:bodyPr>
          <a:lstStyle/>
          <a:p>
            <a:r>
              <a:rPr lang="en-US" sz="4400" b="1" dirty="0">
                <a:latin typeface="Comic Sans MS" panose="030F0702030302020204" pitchFamily="66" charset="0"/>
              </a:rPr>
              <a:t>starve</a:t>
            </a:r>
          </a:p>
        </p:txBody>
      </p:sp>
      <p:sp>
        <p:nvSpPr>
          <p:cNvPr id="11" name="TextBox 10">
            <a:extLst>
              <a:ext uri="{FF2B5EF4-FFF2-40B4-BE49-F238E27FC236}">
                <a16:creationId xmlns:a16="http://schemas.microsoft.com/office/drawing/2014/main" id="{765F5407-D053-41A9-AFBF-33E2E54C2A29}"/>
              </a:ext>
            </a:extLst>
          </p:cNvPr>
          <p:cNvSpPr txBox="1"/>
          <p:nvPr/>
        </p:nvSpPr>
        <p:spPr>
          <a:xfrm>
            <a:off x="3975522" y="1907151"/>
            <a:ext cx="1192955" cy="769441"/>
          </a:xfrm>
          <a:prstGeom prst="rect">
            <a:avLst/>
          </a:prstGeom>
          <a:noFill/>
        </p:spPr>
        <p:txBody>
          <a:bodyPr wrap="none" rtlCol="0">
            <a:spAutoFit/>
          </a:bodyPr>
          <a:lstStyle/>
          <a:p>
            <a:r>
              <a:rPr lang="en-US" sz="4400" b="1" dirty="0">
                <a:latin typeface="Comic Sans MS" panose="030F0702030302020204" pitchFamily="66" charset="0"/>
              </a:rPr>
              <a:t>risk</a:t>
            </a:r>
          </a:p>
        </p:txBody>
      </p:sp>
      <p:sp>
        <p:nvSpPr>
          <p:cNvPr id="12" name="TextBox 11">
            <a:extLst>
              <a:ext uri="{FF2B5EF4-FFF2-40B4-BE49-F238E27FC236}">
                <a16:creationId xmlns:a16="http://schemas.microsoft.com/office/drawing/2014/main" id="{96721A52-B88A-4E4B-A8F3-B1E8EFA5C8C6}"/>
              </a:ext>
            </a:extLst>
          </p:cNvPr>
          <p:cNvSpPr txBox="1"/>
          <p:nvPr/>
        </p:nvSpPr>
        <p:spPr>
          <a:xfrm>
            <a:off x="3381610" y="1907151"/>
            <a:ext cx="2380780" cy="769441"/>
          </a:xfrm>
          <a:prstGeom prst="rect">
            <a:avLst/>
          </a:prstGeom>
          <a:noFill/>
        </p:spPr>
        <p:txBody>
          <a:bodyPr wrap="none" rtlCol="0">
            <a:spAutoFit/>
          </a:bodyPr>
          <a:lstStyle/>
          <a:p>
            <a:r>
              <a:rPr lang="en-US" sz="4400" b="1" dirty="0">
                <a:latin typeface="Comic Sans MS" panose="030F0702030302020204" pitchFamily="66" charset="0"/>
              </a:rPr>
              <a:t>outcome</a:t>
            </a:r>
          </a:p>
        </p:txBody>
      </p:sp>
      <p:sp>
        <p:nvSpPr>
          <p:cNvPr id="16" name="TextBox 15">
            <a:extLst>
              <a:ext uri="{FF2B5EF4-FFF2-40B4-BE49-F238E27FC236}">
                <a16:creationId xmlns:a16="http://schemas.microsoft.com/office/drawing/2014/main" id="{B596FA2C-DB04-4146-B943-5574590C3BCE}"/>
              </a:ext>
            </a:extLst>
          </p:cNvPr>
          <p:cNvSpPr txBox="1"/>
          <p:nvPr/>
        </p:nvSpPr>
        <p:spPr>
          <a:xfrm>
            <a:off x="287011" y="3218131"/>
            <a:ext cx="8569975" cy="707886"/>
          </a:xfrm>
          <a:prstGeom prst="rect">
            <a:avLst/>
          </a:prstGeom>
          <a:noFill/>
        </p:spPr>
        <p:txBody>
          <a:bodyPr wrap="none" rtlCol="0">
            <a:spAutoFit/>
          </a:bodyPr>
          <a:lstStyle/>
          <a:p>
            <a:r>
              <a:rPr lang="en-US" sz="4000" dirty="0">
                <a:latin typeface="Comic Sans MS" panose="030F0702030302020204" pitchFamily="66" charset="0"/>
              </a:rPr>
              <a:t>To suffer or die from lack of food.</a:t>
            </a:r>
          </a:p>
        </p:txBody>
      </p:sp>
      <p:sp>
        <p:nvSpPr>
          <p:cNvPr id="17" name="TextBox 16">
            <a:extLst>
              <a:ext uri="{FF2B5EF4-FFF2-40B4-BE49-F238E27FC236}">
                <a16:creationId xmlns:a16="http://schemas.microsoft.com/office/drawing/2014/main" id="{81CBDC1E-DFD8-44DD-BF3C-D941CF81F97D}"/>
              </a:ext>
            </a:extLst>
          </p:cNvPr>
          <p:cNvSpPr txBox="1"/>
          <p:nvPr/>
        </p:nvSpPr>
        <p:spPr>
          <a:xfrm>
            <a:off x="1567085" y="4643320"/>
            <a:ext cx="6712094" cy="707886"/>
          </a:xfrm>
          <a:prstGeom prst="rect">
            <a:avLst/>
          </a:prstGeom>
          <a:noFill/>
        </p:spPr>
        <p:txBody>
          <a:bodyPr wrap="none" rtlCol="0">
            <a:spAutoFit/>
          </a:bodyPr>
          <a:lstStyle/>
          <a:p>
            <a:r>
              <a:rPr lang="en-US" sz="4000" dirty="0">
                <a:latin typeface="Comic Sans MS" panose="030F0702030302020204" pitchFamily="66" charset="0"/>
              </a:rPr>
              <a:t>Possibility of loss or injury.</a:t>
            </a:r>
          </a:p>
        </p:txBody>
      </p:sp>
      <p:sp>
        <p:nvSpPr>
          <p:cNvPr id="18" name="TextBox 17">
            <a:extLst>
              <a:ext uri="{FF2B5EF4-FFF2-40B4-BE49-F238E27FC236}">
                <a16:creationId xmlns:a16="http://schemas.microsoft.com/office/drawing/2014/main" id="{9B279490-B4ED-47F0-8071-FB391624F78A}"/>
              </a:ext>
            </a:extLst>
          </p:cNvPr>
          <p:cNvSpPr txBox="1"/>
          <p:nvPr/>
        </p:nvSpPr>
        <p:spPr>
          <a:xfrm>
            <a:off x="3664538" y="6068509"/>
            <a:ext cx="1814920" cy="707886"/>
          </a:xfrm>
          <a:prstGeom prst="rect">
            <a:avLst/>
          </a:prstGeom>
          <a:noFill/>
        </p:spPr>
        <p:txBody>
          <a:bodyPr wrap="none" rtlCol="0">
            <a:spAutoFit/>
          </a:bodyPr>
          <a:lstStyle/>
          <a:p>
            <a:r>
              <a:rPr lang="en-US" sz="4000" dirty="0">
                <a:latin typeface="Comic Sans MS" panose="030F0702030302020204" pitchFamily="66" charset="0"/>
              </a:rPr>
              <a:t>Result.</a:t>
            </a:r>
          </a:p>
        </p:txBody>
      </p:sp>
      <p:sp>
        <p:nvSpPr>
          <p:cNvPr id="3" name="Oval 2" descr="Oval where vocabulary words will display.">
            <a:extLst>
              <a:ext uri="{FF2B5EF4-FFF2-40B4-BE49-F238E27FC236}">
                <a16:creationId xmlns:a16="http://schemas.microsoft.com/office/drawing/2014/main" id="{ABCAE498-A212-4311-9117-D89334FACBDD}"/>
              </a:ext>
            </a:extLst>
          </p:cNvPr>
          <p:cNvSpPr/>
          <p:nvPr/>
        </p:nvSpPr>
        <p:spPr>
          <a:xfrm>
            <a:off x="3246976" y="1584564"/>
            <a:ext cx="2650049" cy="1462742"/>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89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par>
                                <p:cTn id="43" presetID="1" presetClass="exit" presetSubtype="0" fill="hold" grpId="3" nodeType="withEffect">
                                  <p:stCondLst>
                                    <p:cond delay="0"/>
                                  </p:stCondLst>
                                  <p:childTnLst>
                                    <p:set>
                                      <p:cBhvr>
                                        <p:cTn id="44" dur="1" fill="hold">
                                          <p:stCondLst>
                                            <p:cond delay="0"/>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2"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2"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P spid="12" grpId="0"/>
      <p:bldP spid="12" grpId="1"/>
      <p:bldP spid="16" grpId="0"/>
      <p:bldP spid="16" grpId="1"/>
      <p:bldP spid="16" grpId="2"/>
      <p:bldP spid="16" grpId="3"/>
      <p:bldP spid="17" grpId="0"/>
      <p:bldP spid="17" grpId="1"/>
      <p:bldP spid="17" grpId="2"/>
      <p:bldP spid="18" grpId="0"/>
      <p:bldP spid="18" grpId="1"/>
      <p:bldP spid="18" grpId="2"/>
      <p:bldP spid="18" grpId="3"/>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3D3F-B3CB-4DE8-983C-F1257092BBFA}"/>
              </a:ext>
            </a:extLst>
          </p:cNvPr>
          <p:cNvSpPr txBox="1">
            <a:spLocks noGrp="1"/>
          </p:cNvSpPr>
          <p:nvPr>
            <p:ph type="title" idx="4294967295"/>
          </p:nvPr>
        </p:nvSpPr>
        <p:spPr>
          <a:xfrm flipH="1">
            <a:off x="0" y="290717"/>
            <a:ext cx="86360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Our Vocabulary Adventure Continues!</a:t>
            </a:r>
          </a:p>
        </p:txBody>
      </p:sp>
      <p:sp>
        <p:nvSpPr>
          <p:cNvPr id="3" name="TextBox 2">
            <a:extLst>
              <a:ext uri="{FF2B5EF4-FFF2-40B4-BE49-F238E27FC236}">
                <a16:creationId xmlns:a16="http://schemas.microsoft.com/office/drawing/2014/main" id="{9B834F02-CB04-41A0-9380-FAD1D27E0D92}"/>
              </a:ext>
            </a:extLst>
          </p:cNvPr>
          <p:cNvSpPr txBox="1"/>
          <p:nvPr/>
        </p:nvSpPr>
        <p:spPr>
          <a:xfrm>
            <a:off x="3376074" y="2815977"/>
            <a:ext cx="1883849" cy="1015663"/>
          </a:xfrm>
          <a:prstGeom prst="rect">
            <a:avLst/>
          </a:prstGeom>
          <a:noFill/>
        </p:spPr>
        <p:txBody>
          <a:bodyPr wrap="none" rtlCol="0">
            <a:spAutoFit/>
          </a:bodyPr>
          <a:lstStyle/>
          <a:p>
            <a:r>
              <a:rPr lang="en-US" sz="6000" b="1" dirty="0">
                <a:latin typeface="Comic Sans MS" panose="030F0702030302020204" pitchFamily="66" charset="0"/>
              </a:rPr>
              <a:t>doze</a:t>
            </a:r>
          </a:p>
        </p:txBody>
      </p:sp>
      <p:sp>
        <p:nvSpPr>
          <p:cNvPr id="4" name="TextBox 3">
            <a:extLst>
              <a:ext uri="{FF2B5EF4-FFF2-40B4-BE49-F238E27FC236}">
                <a16:creationId xmlns:a16="http://schemas.microsoft.com/office/drawing/2014/main" id="{5193FCFD-0327-4DA0-8988-BED85DEB31F3}"/>
              </a:ext>
            </a:extLst>
          </p:cNvPr>
          <p:cNvSpPr txBox="1"/>
          <p:nvPr/>
        </p:nvSpPr>
        <p:spPr>
          <a:xfrm>
            <a:off x="3376074" y="2921168"/>
            <a:ext cx="2246128" cy="1015663"/>
          </a:xfrm>
          <a:prstGeom prst="rect">
            <a:avLst/>
          </a:prstGeom>
          <a:noFill/>
        </p:spPr>
        <p:txBody>
          <a:bodyPr wrap="none" rtlCol="0">
            <a:spAutoFit/>
          </a:bodyPr>
          <a:lstStyle/>
          <a:p>
            <a:r>
              <a:rPr lang="en-US" sz="6000" b="1" dirty="0">
                <a:latin typeface="Comic Sans MS" panose="030F0702030302020204" pitchFamily="66" charset="0"/>
              </a:rPr>
              <a:t>harsh</a:t>
            </a:r>
          </a:p>
        </p:txBody>
      </p:sp>
      <p:sp>
        <p:nvSpPr>
          <p:cNvPr id="13" name="TextBox 12">
            <a:extLst>
              <a:ext uri="{FF2B5EF4-FFF2-40B4-BE49-F238E27FC236}">
                <a16:creationId xmlns:a16="http://schemas.microsoft.com/office/drawing/2014/main" id="{1AE474AA-EF5F-4C1C-95BB-06CDB92C679E}"/>
              </a:ext>
            </a:extLst>
          </p:cNvPr>
          <p:cNvSpPr txBox="1"/>
          <p:nvPr/>
        </p:nvSpPr>
        <p:spPr>
          <a:xfrm>
            <a:off x="3698277" y="2858901"/>
            <a:ext cx="1561646" cy="1015663"/>
          </a:xfrm>
          <a:prstGeom prst="rect">
            <a:avLst/>
          </a:prstGeom>
          <a:noFill/>
        </p:spPr>
        <p:txBody>
          <a:bodyPr wrap="none" rtlCol="0">
            <a:spAutoFit/>
          </a:bodyPr>
          <a:lstStyle/>
          <a:p>
            <a:r>
              <a:rPr lang="en-US" sz="6000" b="1" dirty="0">
                <a:latin typeface="Comic Sans MS" panose="030F0702030302020204" pitchFamily="66" charset="0"/>
              </a:rPr>
              <a:t>risk</a:t>
            </a:r>
          </a:p>
        </p:txBody>
      </p:sp>
      <p:sp>
        <p:nvSpPr>
          <p:cNvPr id="16" name="TextBox 15">
            <a:extLst>
              <a:ext uri="{FF2B5EF4-FFF2-40B4-BE49-F238E27FC236}">
                <a16:creationId xmlns:a16="http://schemas.microsoft.com/office/drawing/2014/main" id="{BFABA0C5-AE74-4343-B0D0-8EED597225EB}"/>
              </a:ext>
            </a:extLst>
          </p:cNvPr>
          <p:cNvSpPr txBox="1"/>
          <p:nvPr/>
        </p:nvSpPr>
        <p:spPr>
          <a:xfrm>
            <a:off x="2826245" y="2817604"/>
            <a:ext cx="2983509" cy="1015663"/>
          </a:xfrm>
          <a:prstGeom prst="rect">
            <a:avLst/>
          </a:prstGeom>
          <a:noFill/>
        </p:spPr>
        <p:txBody>
          <a:bodyPr wrap="none" rtlCol="0">
            <a:spAutoFit/>
          </a:bodyPr>
          <a:lstStyle/>
          <a:p>
            <a:r>
              <a:rPr lang="en-US" sz="6000" b="1" dirty="0">
                <a:latin typeface="Comic Sans MS" panose="030F0702030302020204" pitchFamily="66" charset="0"/>
              </a:rPr>
              <a:t>capture</a:t>
            </a:r>
          </a:p>
        </p:txBody>
      </p:sp>
      <p:sp>
        <p:nvSpPr>
          <p:cNvPr id="17" name="TextBox 16">
            <a:extLst>
              <a:ext uri="{FF2B5EF4-FFF2-40B4-BE49-F238E27FC236}">
                <a16:creationId xmlns:a16="http://schemas.microsoft.com/office/drawing/2014/main" id="{67028A2B-9221-4C4C-B789-720554338FBC}"/>
              </a:ext>
            </a:extLst>
          </p:cNvPr>
          <p:cNvSpPr txBox="1"/>
          <p:nvPr/>
        </p:nvSpPr>
        <p:spPr>
          <a:xfrm>
            <a:off x="2826245" y="2774680"/>
            <a:ext cx="3179075" cy="1015663"/>
          </a:xfrm>
          <a:prstGeom prst="rect">
            <a:avLst/>
          </a:prstGeom>
          <a:noFill/>
        </p:spPr>
        <p:txBody>
          <a:bodyPr wrap="none" rtlCol="0">
            <a:spAutoFit/>
          </a:bodyPr>
          <a:lstStyle/>
          <a:p>
            <a:r>
              <a:rPr lang="en-US" sz="6000" b="1" dirty="0">
                <a:latin typeface="Comic Sans MS" panose="030F0702030302020204" pitchFamily="66" charset="0"/>
              </a:rPr>
              <a:t>outcome</a:t>
            </a:r>
          </a:p>
        </p:txBody>
      </p:sp>
      <p:sp>
        <p:nvSpPr>
          <p:cNvPr id="18" name="TextBox 17">
            <a:extLst>
              <a:ext uri="{FF2B5EF4-FFF2-40B4-BE49-F238E27FC236}">
                <a16:creationId xmlns:a16="http://schemas.microsoft.com/office/drawing/2014/main" id="{EBD951BC-273B-42FC-B355-84C0D9B07E4D}"/>
              </a:ext>
            </a:extLst>
          </p:cNvPr>
          <p:cNvSpPr txBox="1"/>
          <p:nvPr/>
        </p:nvSpPr>
        <p:spPr>
          <a:xfrm>
            <a:off x="3056274" y="2858901"/>
            <a:ext cx="2523448" cy="1015663"/>
          </a:xfrm>
          <a:prstGeom prst="rect">
            <a:avLst/>
          </a:prstGeom>
          <a:noFill/>
        </p:spPr>
        <p:txBody>
          <a:bodyPr wrap="none" rtlCol="0">
            <a:spAutoFit/>
          </a:bodyPr>
          <a:lstStyle/>
          <a:p>
            <a:r>
              <a:rPr lang="en-US" sz="6000" b="1" dirty="0">
                <a:latin typeface="Comic Sans MS" panose="030F0702030302020204" pitchFamily="66" charset="0"/>
              </a:rPr>
              <a:t>starve</a:t>
            </a:r>
          </a:p>
        </p:txBody>
      </p:sp>
      <p:sp>
        <p:nvSpPr>
          <p:cNvPr id="5" name="Rectangle 4" descr="Rectangle where vocabulary words will appear.">
            <a:extLst>
              <a:ext uri="{FF2B5EF4-FFF2-40B4-BE49-F238E27FC236}">
                <a16:creationId xmlns:a16="http://schemas.microsoft.com/office/drawing/2014/main" id="{660DE171-122F-405A-AE7C-5F03ACEFFE46}"/>
              </a:ext>
            </a:extLst>
          </p:cNvPr>
          <p:cNvSpPr/>
          <p:nvPr/>
        </p:nvSpPr>
        <p:spPr>
          <a:xfrm>
            <a:off x="1808089" y="2406316"/>
            <a:ext cx="5342021" cy="2045368"/>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6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13" grpId="0"/>
      <p:bldP spid="13" grpId="1"/>
      <p:bldP spid="16" grpId="0"/>
      <p:bldP spid="16" grpId="1"/>
      <p:bldP spid="17" grpId="0"/>
      <p:bldP spid="18" grpId="0"/>
      <p:bldP spid="18" grpId="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2014-F4EC-41BE-8EE6-EF5E50AB8CC0}"/>
              </a:ext>
            </a:extLst>
          </p:cNvPr>
          <p:cNvSpPr txBox="1">
            <a:spLocks noGrp="1"/>
          </p:cNvSpPr>
          <p:nvPr>
            <p:ph type="title" idx="4294967295"/>
          </p:nvPr>
        </p:nvSpPr>
        <p:spPr>
          <a:xfrm>
            <a:off x="2270729" y="389956"/>
            <a:ext cx="4602542"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chemeClr val="tx1"/>
                </a:solidFill>
                <a:effectLst/>
                <a:uLnTx/>
                <a:uFillTx/>
                <a:latin typeface="Comic Sans MS" panose="030F0702030302020204" pitchFamily="66" charset="0"/>
                <a:ea typeface="+mn-ea"/>
                <a:cs typeface="+mn-cs"/>
              </a:rPr>
              <a:t>Sassy, Not Sissy</a:t>
            </a:r>
          </a:p>
        </p:txBody>
      </p:sp>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2" descr="Cartoon smiling dark brown spotty puppy">
            <a:extLst>
              <a:ext uri="{FF2B5EF4-FFF2-40B4-BE49-F238E27FC236}">
                <a16:creationId xmlns:a16="http://schemas.microsoft.com/office/drawing/2014/main" id="{5E443636-CCC8-49E6-ADE5-714CCA6651A8}"/>
              </a:ext>
            </a:extLst>
          </p:cNvPr>
          <p:cNvPicPr>
            <a:picLocks noChangeAspect="1" noChangeArrowheads="1"/>
          </p:cNvPicPr>
          <p:nvPr/>
        </p:nvPicPr>
        <p:blipFill>
          <a:blip r:embed="rId4"/>
          <a:srcRect/>
          <a:stretch/>
        </p:blipFill>
        <p:spPr bwMode="auto">
          <a:xfrm>
            <a:off x="4368121" y="2015592"/>
            <a:ext cx="4512109" cy="451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12409</TotalTime>
  <Words>2623</Words>
  <Application>Microsoft Office PowerPoint</Application>
  <PresentationFormat>On-screen Show (4:3)</PresentationFormat>
  <Paragraphs>260</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Comic Sans MS</vt:lpstr>
      <vt:lpstr>Roboto</vt:lpstr>
      <vt:lpstr>Times New Roman</vt:lpstr>
      <vt:lpstr>Office Theme</vt:lpstr>
      <vt:lpstr>Solving Problems</vt:lpstr>
      <vt:lpstr>Reviewing Our Skills!</vt:lpstr>
      <vt:lpstr>Let’s Practice!</vt:lpstr>
      <vt:lpstr>Concrete and Abstract Nouns</vt:lpstr>
      <vt:lpstr>Identifying Concrete and Abstract Nouns</vt:lpstr>
      <vt:lpstr>Solving Problems –  Vocabulary Review</vt:lpstr>
      <vt:lpstr>Vocabulary Review Take Two!</vt:lpstr>
      <vt:lpstr>Our Vocabulary Adventure Continues!</vt:lpstr>
      <vt:lpstr>Sassy, Not Sissy</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247</cp:revision>
  <dcterms:created xsi:type="dcterms:W3CDTF">2012-04-20T18:25:02Z</dcterms:created>
  <dcterms:modified xsi:type="dcterms:W3CDTF">2021-12-07T13:03:21Z</dcterms:modified>
</cp:coreProperties>
</file>