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44" r:id="rId2"/>
    <p:sldId id="353" r:id="rId3"/>
    <p:sldId id="354" r:id="rId4"/>
    <p:sldId id="355" r:id="rId5"/>
    <p:sldId id="356" r:id="rId6"/>
    <p:sldId id="363" r:id="rId7"/>
    <p:sldId id="367" r:id="rId8"/>
    <p:sldId id="366" r:id="rId9"/>
    <p:sldId id="365" r:id="rId10"/>
    <p:sldId id="352" r:id="rId11"/>
  </p:sldIdLst>
  <p:sldSz cx="9144000" cy="6858000" type="screen4x3"/>
  <p:notesSz cx="7086600" cy="93726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B80"/>
    <a:srgbClr val="F0F0F0"/>
    <a:srgbClr val="003399"/>
    <a:srgbClr val="3B7ABE"/>
    <a:srgbClr val="D60093"/>
    <a:srgbClr val="182C6F"/>
    <a:srgbClr val="FCFCFC"/>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57643" autoAdjust="0"/>
  </p:normalViewPr>
  <p:slideViewPr>
    <p:cSldViewPr snapToGrid="0" snapToObjects="1">
      <p:cViewPr varScale="1">
        <p:scale>
          <a:sx n="38" d="100"/>
          <a:sy n="38" d="100"/>
        </p:scale>
        <p:origin x="157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7792D3-AFB1-44B0-9C43-945E39EBE129}"/>
              </a:ext>
            </a:extLst>
          </p:cNvPr>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dirty="0"/>
          </a:p>
        </p:txBody>
      </p:sp>
      <p:sp>
        <p:nvSpPr>
          <p:cNvPr id="3" name="Date Placeholder 2">
            <a:extLst>
              <a:ext uri="{FF2B5EF4-FFF2-40B4-BE49-F238E27FC236}">
                <a16:creationId xmlns:a16="http://schemas.microsoft.com/office/drawing/2014/main" id="{A51466A4-2748-4AA0-9B8A-E605C01746E0}"/>
              </a:ext>
            </a:extLst>
          </p:cNvPr>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F4C8E318-0E6C-4A6A-9F50-7F591F269AD5}" type="datetimeFigureOut">
              <a:rPr lang="en-US" smtClean="0"/>
              <a:t>12/6/2021</a:t>
            </a:fld>
            <a:endParaRPr lang="en-US" dirty="0"/>
          </a:p>
        </p:txBody>
      </p:sp>
      <p:sp>
        <p:nvSpPr>
          <p:cNvPr id="4" name="Footer Placeholder 3">
            <a:extLst>
              <a:ext uri="{FF2B5EF4-FFF2-40B4-BE49-F238E27FC236}">
                <a16:creationId xmlns:a16="http://schemas.microsoft.com/office/drawing/2014/main" id="{83EEC7DC-54A8-468C-93D8-8960CAA8722D}"/>
              </a:ext>
            </a:extLst>
          </p:cNvPr>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BA64555-ECA8-4C39-BB80-99CB12A2FE78}"/>
              </a:ext>
            </a:extLst>
          </p:cNvPr>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52A62F81-9558-48E8-B17B-B08921E76212}" type="slidenum">
              <a:rPr lang="en-US" smtClean="0"/>
              <a:t>‹#›</a:t>
            </a:fld>
            <a:endParaRPr lang="en-US" dirty="0"/>
          </a:p>
        </p:txBody>
      </p:sp>
    </p:spTree>
    <p:extLst>
      <p:ext uri="{BB962C8B-B14F-4D97-AF65-F5344CB8AC3E}">
        <p14:creationId xmlns:p14="http://schemas.microsoft.com/office/powerpoint/2010/main" val="2741817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37A8D203-957B-4E0D-BFEF-AC11BFDF7A2F}" type="datetimeFigureOut">
              <a:rPr lang="en-US" smtClean="0"/>
              <a:t>12/6/2021</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1813B794-5A4F-4F47-9EB8-2D6C2FE8DF19}" type="slidenum">
              <a:rPr lang="en-US" smtClean="0"/>
              <a:t>‹#›</a:t>
            </a:fld>
            <a:endParaRPr lang="en-US" dirty="0"/>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Tell the student that we are going to review our skills from this week.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We are going to talk about -oo and -ou words, singular and plural nouns, vocabulary and our tale titled,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How the Camel Got His Hump.</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Teacher clicks to bring up the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dirty="0"/>
          </a:p>
        </p:txBody>
      </p:sp>
    </p:spTree>
    <p:extLst>
      <p:ext uri="{BB962C8B-B14F-4D97-AF65-F5344CB8AC3E}">
        <p14:creationId xmlns:p14="http://schemas.microsoft.com/office/powerpoint/2010/main" val="353938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 student for his/her effort.  Ask the student if he/she has any questions.</a:t>
            </a:r>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dirty="0"/>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Visual Element: </a:t>
            </a:r>
            <a:r>
              <a:rPr lang="en-US" sz="1800" dirty="0">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child – stock image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Roboto" panose="02000000000000000000" pitchFamily="2"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will introduce the slide by telling the student that we are going to work on -oo and -ou words.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Remind the student that these word parts make different sounds.</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these words: t</a:t>
            </a:r>
            <a:r>
              <a:rPr lang="en-US" sz="1800" u="sng" dirty="0">
                <a:effectLst/>
                <a:latin typeface="Comic Sans MS" panose="030F0702030302020204" pitchFamily="66" charset="0"/>
                <a:ea typeface="Calibri" panose="020F0502020204030204" pitchFamily="34" charset="0"/>
                <a:cs typeface="Calibri" panose="020F0502020204030204" pitchFamily="34" charset="0"/>
              </a:rPr>
              <a:t>oo</a:t>
            </a:r>
            <a:r>
              <a:rPr lang="en-US" sz="1800" dirty="0">
                <a:effectLst/>
                <a:latin typeface="Comic Sans MS" panose="030F0702030302020204" pitchFamily="66" charset="0"/>
                <a:ea typeface="Calibri" panose="020F0502020204030204" pitchFamily="34" charset="0"/>
                <a:cs typeface="Calibri" panose="020F0502020204030204" pitchFamily="34" charset="0"/>
              </a:rPr>
              <a:t>k and l</a:t>
            </a:r>
            <a:r>
              <a:rPr lang="en-US" sz="1800" u="sng" dirty="0">
                <a:effectLst/>
                <a:latin typeface="Comic Sans MS" panose="030F0702030302020204" pitchFamily="66" charset="0"/>
                <a:ea typeface="Calibri" panose="020F0502020204030204" pitchFamily="34" charset="0"/>
                <a:cs typeface="Calibri" panose="020F0502020204030204" pitchFamily="34" charset="0"/>
              </a:rPr>
              <a:t>oo</a:t>
            </a:r>
            <a:r>
              <a:rPr lang="en-US" sz="1800" dirty="0">
                <a:effectLst/>
                <a:latin typeface="Comic Sans MS" panose="030F0702030302020204" pitchFamily="66" charset="0"/>
                <a:ea typeface="Calibri" panose="020F0502020204030204" pitchFamily="34" charset="0"/>
                <a:cs typeface="Calibri" panose="020F0502020204030204" pitchFamily="34" charset="0"/>
              </a:rPr>
              <a:t>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Tell the student that the -oo word part sounds like /oo/ like in took or look.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these words: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ou</a:t>
            </a:r>
            <a:r>
              <a:rPr lang="en-US" sz="1800" dirty="0">
                <a:effectLst/>
                <a:latin typeface="Comic Sans MS" panose="030F0702030302020204" pitchFamily="66" charset="0"/>
                <a:ea typeface="Calibri" panose="020F0502020204030204" pitchFamily="34" charset="0"/>
                <a:cs typeface="Calibri" panose="020F0502020204030204" pitchFamily="34" charset="0"/>
              </a:rPr>
              <a:t>t and l</a:t>
            </a:r>
            <a:r>
              <a:rPr lang="en-US" sz="1800" u="sng" dirty="0">
                <a:effectLst/>
                <a:latin typeface="Comic Sans MS" panose="030F0702030302020204" pitchFamily="66" charset="0"/>
                <a:ea typeface="Calibri" panose="020F0502020204030204" pitchFamily="34" charset="0"/>
                <a:cs typeface="Calibri" panose="020F0502020204030204" pitchFamily="34" charset="0"/>
              </a:rPr>
              <a:t>ou</a:t>
            </a:r>
            <a:r>
              <a:rPr lang="en-US" sz="1800" dirty="0">
                <a:effectLst/>
                <a:latin typeface="Comic Sans MS" panose="030F0702030302020204" pitchFamily="66" charset="0"/>
                <a:ea typeface="Calibri" panose="020F0502020204030204" pitchFamily="34" charset="0"/>
                <a:cs typeface="Calibri" panose="020F0502020204030204" pitchFamily="34" charset="0"/>
              </a:rPr>
              <a:t>d (and remove the previous words.)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Tell the student that the -ou word part sounds like /ow/ like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ou</a:t>
            </a:r>
            <a:r>
              <a:rPr lang="en-US" sz="1800" dirty="0">
                <a:effectLst/>
                <a:latin typeface="Comic Sans MS" panose="030F0702030302020204" pitchFamily="66" charset="0"/>
                <a:ea typeface="Calibri" panose="020F0502020204030204" pitchFamily="34" charset="0"/>
                <a:cs typeface="Calibri" panose="020F0502020204030204" pitchFamily="34" charset="0"/>
              </a:rPr>
              <a:t>t or l</a:t>
            </a:r>
            <a:r>
              <a:rPr lang="en-US" sz="1800" u="sng" dirty="0">
                <a:effectLst/>
                <a:latin typeface="Comic Sans MS" panose="030F0702030302020204" pitchFamily="66" charset="0"/>
                <a:ea typeface="Calibri" panose="020F0502020204030204" pitchFamily="34" charset="0"/>
                <a:cs typeface="Calibri" panose="020F0502020204030204" pitchFamily="34" charset="0"/>
              </a:rPr>
              <a:t>ou</a:t>
            </a:r>
            <a:r>
              <a:rPr lang="en-US" sz="1800" dirty="0">
                <a:effectLst/>
                <a:latin typeface="Comic Sans MS" panose="030F0702030302020204" pitchFamily="66" charset="0"/>
                <a:ea typeface="Calibri" panose="020F0502020204030204" pitchFamily="34" charset="0"/>
                <a:cs typeface="Calibri" panose="020F0502020204030204" pitchFamily="34" charset="0"/>
              </a:rPr>
              <a:t>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“Let’s take a look at some pictures and see if we can use what we know to spell our words correctly.”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r>
              <a:rPr lang="en-US" sz="2800"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dirty="0"/>
          </a:p>
        </p:txBody>
      </p:sp>
    </p:spTree>
    <p:extLst>
      <p:ext uri="{BB962C8B-B14F-4D97-AF65-F5344CB8AC3E}">
        <p14:creationId xmlns:p14="http://schemas.microsoft.com/office/powerpoint/2010/main" val="217652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will introduce the slide by telling the student that we are going to continue to work on -oo and -ou words.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add the two ‘word parts’ in the chart. Tell the student that we are going to look at a picture and decide if the word is spelled with -oo or -ou.</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cloud and the word: cl__d.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this?” (Cloud.)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“How do we spell cloud?”  Allow time for the student to tell you how the word is spelled. (C l ou d.)  </a:t>
            </a: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add -ou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“Does it belong in the -oo or -ou column?”  (-ou.)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the cloud and the word ‘cloud’ to the -ou column.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foot and the word f__t.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this?” (Foot.)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“How do you spell foot?”  Allow time for the student to tell you how the word is spelled. (F oo t.)  </a:t>
            </a: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add -oo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“Does it belong in the -oo or -ou column?” (-oo.)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the foot and the word ‘foot’ to the -oo column.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 and click to go to the next slide.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dirty="0"/>
          </a:p>
        </p:txBody>
      </p:sp>
    </p:spTree>
    <p:extLst>
      <p:ext uri="{BB962C8B-B14F-4D97-AF65-F5344CB8AC3E}">
        <p14:creationId xmlns:p14="http://schemas.microsoft.com/office/powerpoint/2010/main" val="321293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Visual Element: </a:t>
            </a:r>
            <a:r>
              <a:rPr lang="en-US" sz="1800" dirty="0">
                <a:effectLst/>
                <a:latin typeface="Comic Sans MS" panose="030F0702030302020204" pitchFamily="66" charset="0"/>
                <a:ea typeface="Calibri" panose="020F0502020204030204" pitchFamily="34" charset="0"/>
                <a:cs typeface="Calibri" panose="020F0502020204030204" pitchFamily="34" charset="0"/>
              </a:rPr>
              <a:t>Kid Thinking</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a noun?” (Allow the student to tell you that a noun is a person, place, thing, or idea.)</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Tell the student that today we will look at singular and plural nouns.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a singular 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the student the opportunity to tell you that a singular noun names one person, place, thing, or idea.”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dirty="0">
                <a:effectLst/>
                <a:latin typeface="Comic Sans MS" panose="030F0702030302020204" pitchFamily="66" charset="0"/>
                <a:ea typeface="Calibri" panose="020F0502020204030204" pitchFamily="34" charset="0"/>
                <a:cs typeface="Calibri" panose="020F0502020204030204" pitchFamily="34" charset="0"/>
              </a:rPr>
              <a:t>Singular Nouns:</a:t>
            </a:r>
            <a:r>
              <a:rPr lang="en-US" sz="1800" dirty="0">
                <a:effectLst/>
                <a:latin typeface="Comic Sans MS" panose="030F0702030302020204" pitchFamily="66" charset="0"/>
                <a:ea typeface="Calibri" panose="020F0502020204030204" pitchFamily="34" charset="0"/>
                <a:cs typeface="Calibri" panose="020F0502020204030204" pitchFamily="34" charset="0"/>
              </a:rPr>
              <a:t> dog, pencil and 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pos="2152650" algn="l"/>
              </a:tabLs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a plural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the student to tell you that a plural noun names more than one person, place, thing, or idea.”  Remind the student that we </a:t>
            </a:r>
            <a:r>
              <a:rPr lang="en-US" sz="1800" i="1" dirty="0">
                <a:effectLst/>
                <a:latin typeface="Comic Sans MS" panose="030F0702030302020204" pitchFamily="66" charset="0"/>
                <a:ea typeface="Calibri" panose="020F0502020204030204" pitchFamily="34" charset="0"/>
                <a:cs typeface="Calibri" panose="020F0502020204030204" pitchFamily="34" charset="0"/>
              </a:rPr>
              <a:t>usually </a:t>
            </a:r>
            <a:r>
              <a:rPr lang="en-US" sz="1800" dirty="0">
                <a:effectLst/>
                <a:latin typeface="Comic Sans MS" panose="030F0702030302020204" pitchFamily="66" charset="0"/>
                <a:ea typeface="Calibri" panose="020F0502020204030204" pitchFamily="34" charset="0"/>
                <a:cs typeface="Calibri" panose="020F0502020204030204" pitchFamily="34" charset="0"/>
              </a:rPr>
              <a:t>add an -s or an -es to a noun to make it plural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examples: dog</a:t>
            </a:r>
            <a:r>
              <a:rPr lang="en-US" sz="1800" u="sng" dirty="0">
                <a:effectLst/>
                <a:latin typeface="Comic Sans MS" panose="030F0702030302020204" pitchFamily="66" charset="0"/>
                <a:ea typeface="Calibri" panose="020F0502020204030204" pitchFamily="34" charset="0"/>
                <a:cs typeface="Calibri" panose="020F0502020204030204" pitchFamily="34" charset="0"/>
              </a:rPr>
              <a:t>s</a:t>
            </a:r>
            <a:r>
              <a:rPr lang="en-US" sz="1800" dirty="0">
                <a:effectLst/>
                <a:latin typeface="Comic Sans MS" panose="030F0702030302020204" pitchFamily="66" charset="0"/>
                <a:ea typeface="Calibri" panose="020F0502020204030204" pitchFamily="34" charset="0"/>
                <a:cs typeface="Calibri" panose="020F0502020204030204" pitchFamily="34" charset="0"/>
              </a:rPr>
              <a:t>, pencil</a:t>
            </a:r>
            <a:r>
              <a:rPr lang="en-US" sz="1800" u="sng" dirty="0">
                <a:effectLst/>
                <a:latin typeface="Comic Sans MS" panose="030F0702030302020204" pitchFamily="66" charset="0"/>
                <a:ea typeface="Calibri" panose="020F0502020204030204" pitchFamily="34" charset="0"/>
                <a:cs typeface="Calibri" panose="020F0502020204030204" pitchFamily="34" charset="0"/>
              </a:rPr>
              <a:t>s</a:t>
            </a:r>
            <a:r>
              <a:rPr lang="en-US" sz="1800" dirty="0">
                <a:effectLst/>
                <a:latin typeface="Comic Sans MS" panose="030F0702030302020204" pitchFamily="66" charset="0"/>
                <a:ea typeface="Calibri" panose="020F0502020204030204" pitchFamily="34" charset="0"/>
                <a:cs typeface="Calibri" panose="020F0502020204030204" pitchFamily="34" charset="0"/>
              </a:rPr>
              <a:t> and box</a:t>
            </a:r>
            <a:r>
              <a:rPr lang="en-US" sz="1800" u="sng" dirty="0">
                <a:effectLst/>
                <a:latin typeface="Comic Sans MS" panose="030F0702030302020204" pitchFamily="66" charset="0"/>
                <a:ea typeface="Calibri" panose="020F0502020204030204" pitchFamily="34" charset="0"/>
                <a:cs typeface="Calibri" panose="020F0502020204030204" pitchFamily="34" charset="0"/>
              </a:rPr>
              <a:t>es.</a:t>
            </a:r>
            <a:r>
              <a:rPr lang="en-US" sz="1800" u="none" dirty="0">
                <a:effectLst/>
                <a:latin typeface="Comic Sans MS" panose="030F0702030302020204" pitchFamily="66" charset="0"/>
                <a:ea typeface="Calibri" panose="020F0502020204030204" pitchFamily="34" charset="0"/>
                <a:cs typeface="Calibri" panose="020F0502020204030204" pitchFamily="34" charset="0"/>
              </a:rPr>
              <a:t>  (The singular examples will disappear.)</a:t>
            </a:r>
            <a:endParaRPr lang="en-US" sz="1800" u="sng"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“We also have irregular nouns.”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an irregular 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the student the opportunity to tell you that irregular nouns do not follow the same rule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some examples: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mouse and mice; child and children (The plural nouns will disappear.)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“Let’s look at some nouns and decide if they are singular, plural or irregular.”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r>
              <a:rPr lang="en-US"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dirty="0"/>
          </a:p>
        </p:txBody>
      </p:sp>
    </p:spTree>
    <p:extLst>
      <p:ext uri="{BB962C8B-B14F-4D97-AF65-F5344CB8AC3E}">
        <p14:creationId xmlns:p14="http://schemas.microsoft.com/office/powerpoint/2010/main" val="354691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Visual Element: </a:t>
            </a:r>
            <a:r>
              <a:rPr lang="en-US" sz="1800" dirty="0">
                <a:effectLst/>
                <a:latin typeface="Comic Sans MS" panose="030F0702030302020204" pitchFamily="66" charset="0"/>
                <a:ea typeface="Calibri" panose="020F0502020204030204" pitchFamily="34" charset="0"/>
                <a:cs typeface="Calibri" panose="020F0502020204030204" pitchFamily="34" charset="0"/>
              </a:rPr>
              <a:t>Chart to sort nouns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chart where the student will sort nouns.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“Today, we are going to decide if a noun is singular, plural or irregular.”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each noun.  After the student reads the noun, pause and allow the student to decide if the noun is singular, plural or irregular.  After the student identifies the noun as singular, plural or irregular, click to have the noun move to the correct part of the chart.  If the student is incorrect, talk about why it is incorrect.  Repeat procedure for the rest of the nouns.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There will be 8 nouns in all (girl, men, tree, boys, dishes, car, teeth, and desks.)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Once the chart is full, applaud the student’s effort and click to go to the next slide.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dirty="0"/>
          </a:p>
        </p:txBody>
      </p:sp>
    </p:spTree>
    <p:extLst>
      <p:ext uri="{BB962C8B-B14F-4D97-AF65-F5344CB8AC3E}">
        <p14:creationId xmlns:p14="http://schemas.microsoft.com/office/powerpoint/2010/main" val="341176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Teacher: “</a:t>
            </a:r>
            <a:r>
              <a:rPr lang="en-US" sz="1800" dirty="0">
                <a:effectLst/>
                <a:latin typeface="Comic Sans MS" panose="030F0702030302020204" pitchFamily="66" charset="0"/>
                <a:ea typeface="Calibri" panose="020F0502020204030204" pitchFamily="34" charset="0"/>
                <a:cs typeface="Calibri" panose="020F0502020204030204" pitchFamily="34" charset="0"/>
              </a:rPr>
              <a:t>Let’s review some of our vocabulary words.”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first three vocabulary words: plow, reflection and desert.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three definitions.  Read the definitions with the student.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“Our first word is plow. (Have the student repeat the word – plow.)  What is the definition for plow?”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time for the student to tell you which definition matches plow. If the student is correct, applaud his/her answer. If the student is incorrect, review the definition with him/her.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 the student gives you the correct definition, click to make an arrow appear from the word, plow, to the correct definition.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again to make the word and the definition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“Our next word is reflection. (Have the student repeat the word – reflection.)  What is the definition for reflection?”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time for the student to tell you which definition matches reflection. If the student is correct, applaud his/her answer. If the student is incorrect, review the definition with him/her.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 the student gives you the correct definition, click to make an arrow appear from the word, reflection, to the correct definition.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“Our last word is desert. (Have the student repeat the word – desert.)  What is the definition for desert?”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time for the student to tell you which definition matches desert. If the student is correct, applaud his/her answer. If the student is incorrect, review the definition with him/her.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 the student gives you the correct definition, click to make an arrow appear from the word, desert, to the correct definition.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u="sng" dirty="0">
                <a:effectLst/>
                <a:latin typeface="Comic Sans MS" panose="030F0702030302020204" pitchFamily="66" charset="0"/>
                <a:ea typeface="Calibri" panose="020F0502020204030204" pitchFamily="34" charset="0"/>
                <a:cs typeface="Calibri" panose="020F0502020204030204" pitchFamily="34" charset="0"/>
              </a:rPr>
              <a:t>Vocabulary: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plow </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to open, break up or work the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reflection</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an image produced by or as if by a mirror.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desert</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dry land with few plants and little rainfall.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Applaud the student’s effort and cl</a:t>
            </a:r>
            <a:r>
              <a:rPr lang="en-US" sz="1800" dirty="0">
                <a:effectLst/>
                <a:latin typeface="Comic Sans MS" panose="030F0702030302020204" pitchFamily="66" charset="0"/>
                <a:ea typeface="Calibri" panose="020F0502020204030204" pitchFamily="34" charset="0"/>
                <a:cs typeface="Calibri" panose="020F0502020204030204" pitchFamily="34" charset="0"/>
              </a:rPr>
              <a:t>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dirty="0"/>
          </a:p>
        </p:txBody>
      </p:sp>
    </p:spTree>
    <p:extLst>
      <p:ext uri="{BB962C8B-B14F-4D97-AF65-F5344CB8AC3E}">
        <p14:creationId xmlns:p14="http://schemas.microsoft.com/office/powerpoint/2010/main" val="385221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Teacher: “</a:t>
            </a:r>
            <a:r>
              <a:rPr lang="en-US" sz="1800" dirty="0">
                <a:effectLst/>
                <a:latin typeface="Comic Sans MS" panose="030F0702030302020204" pitchFamily="66" charset="0"/>
                <a:ea typeface="Calibri" panose="020F0502020204030204" pitchFamily="34" charset="0"/>
                <a:cs typeface="Calibri" panose="020F0502020204030204" pitchFamily="34" charset="0"/>
              </a:rPr>
              <a:t>Let’s review the rest of our vocabulary words.”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last three vocabulary words: yoke, lazy and magic.</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three definitions.  Read the definitions with the student.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“Our first word is yoke. (Have the student repeat the word – yoke.)  What is the definition for yoke?”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time for the student to tell you which definition matches yoke. If the student is correct, applaud his/her answer. If the student is incorrect, review the definition with him/her.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 the student gives you the correct definition, click to make an arrow appear from the word, yoke to the correct definition.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again to make the word and the definition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“Our next word is lazy. (Have the student repeat the word – lazy.)  What is the definition for lazy?”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time for the student to tell you which definition matches lazy. If the student is correct, applaud his/her answer. If the student is incorrect, review the definition with him/her.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 the student gives you the correct definition, click to make an arrow appear from the word, lazy, to the correct definition.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“Our last word is magic. (Have the student repeat the word – magic.)  What is the definition for magic?”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time for the student to tell you which definition matches magic. If the student is correct, applaud his/her answer. If the student is incorrect, review the definition with him/her.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 the student gives you the correct definition, click to make an arrow appear from the word, magic, to the correct definition.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u="sng" dirty="0">
                <a:effectLst/>
                <a:latin typeface="Comic Sans MS" panose="030F0702030302020204" pitchFamily="66" charset="0"/>
                <a:ea typeface="Calibri" panose="020F0502020204030204" pitchFamily="34" charset="0"/>
                <a:cs typeface="Calibri" panose="020F0502020204030204" pitchFamily="34" charset="0"/>
              </a:rPr>
              <a:t>Vocabulary: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yoke </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 wooden bar or frame that goes around the neck of an animal for pulling a load.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lazy</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not willing to act or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magic</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a power that seems mysterious.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Applaud the student’s effort and c</a:t>
            </a:r>
            <a:r>
              <a:rPr lang="en-US" sz="1800" dirty="0">
                <a:effectLst/>
                <a:latin typeface="Comic Sans MS" panose="030F0702030302020204" pitchFamily="66" charset="0"/>
                <a:ea typeface="Calibri" panose="020F0502020204030204" pitchFamily="34" charset="0"/>
                <a:cs typeface="Calibri" panose="020F0502020204030204" pitchFamily="34" charset="0"/>
              </a:rPr>
              <a:t>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dirty="0"/>
          </a:p>
        </p:txBody>
      </p:sp>
    </p:spTree>
    <p:extLst>
      <p:ext uri="{BB962C8B-B14F-4D97-AF65-F5344CB8AC3E}">
        <p14:creationId xmlns:p14="http://schemas.microsoft.com/office/powerpoint/2010/main" val="319647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“Let’s practice using our vocabulary words in a sentence.”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up one word (the previous word will disappear) onto the screen.  As the word appears on the screen, the teacher or the student will read the word aloud.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*Give the student the opportunity to use it in a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the student uses the word correctly in a sentence,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the student is having trouble using the word in a sentence, you may assist the student by reviewing the definition.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*Follow the same procedure for each of the six words.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u="sng" dirty="0">
                <a:effectLst/>
                <a:latin typeface="Comic Sans MS" panose="030F0702030302020204" pitchFamily="66" charset="0"/>
                <a:ea typeface="Calibri" panose="020F0502020204030204" pitchFamily="34" charset="0"/>
                <a:cs typeface="Calibri" panose="020F0502020204030204" pitchFamily="34" charset="0"/>
              </a:rPr>
              <a:t>Vocabulary: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plow</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to open, break up or work the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reflection</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an image produced by or as if by a mirror.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desert</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dry land with few plants and little rainfall.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yoke</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a wooden bar or frame that goes around the neck of an animal for pulling a load.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lazy</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not willing to act or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magic</a:t>
            </a:r>
            <a:r>
              <a:rPr lang="en-US"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 a power that seems mysterious.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Applaud the student’s effort and then click to move to the next slide.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dirty="0"/>
          </a:p>
        </p:txBody>
      </p:sp>
    </p:spTree>
    <p:extLst>
      <p:ext uri="{BB962C8B-B14F-4D97-AF65-F5344CB8AC3E}">
        <p14:creationId xmlns:p14="http://schemas.microsoft.com/office/powerpoint/2010/main" val="295196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Remind the student that we read a story called,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How the Camel Got His Hump.</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“This type of story is called a ‘Why Tale.’  These stories try to explain something that happens in nature.  The characters are usually animals.”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circle the “Main Idea” in the graphic organizer.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was this story mostly about?”  (The student should tell you that this story explained why a camel has a hump.)</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“We are now going to figure out which of the following are details from the story.  What did you learn about in our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How the Camel Got a Hump?</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“Tell me which details are from our story.”  Have the student read each sentence as they come to the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first sentence: The dog, horse and ox helped the man since the beginning of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“Is this a detail from the story?”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star on the first detail box to show that it is a detail from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sentence: The camel was very lazy.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“Is this a detail from the story?”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star on the second detail box to show that it is a detail from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sentence: The tiger got his stripes from trying to get man’s wisdom.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“Is this a detail from the story?”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 “x” on the sentence and then click to remove this sentence from the slide.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last sentence: Since the camel would not do any work, the Djinn gave him a hump to store food while he worked.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“Is this a detail from the story?”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star on the last detail box to show that it is a detail from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 and click to move to the final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dirty="0"/>
          </a:p>
        </p:txBody>
      </p:sp>
    </p:spTree>
    <p:extLst>
      <p:ext uri="{BB962C8B-B14F-4D97-AF65-F5344CB8AC3E}">
        <p14:creationId xmlns:p14="http://schemas.microsoft.com/office/powerpoint/2010/main" val="344572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685800" y="1114425"/>
            <a:ext cx="7772400" cy="1470025"/>
          </a:xfrm>
        </p:spPr>
        <p:txBody>
          <a:bodyPr>
            <a:normAutofit/>
          </a:bodyPr>
          <a:lstStyle/>
          <a:p>
            <a:r>
              <a:rPr lang="en-US" sz="6000" dirty="0">
                <a:latin typeface="Comic Sans MS" panose="030F0902030302020204" pitchFamily="66" charset="0"/>
              </a:rPr>
              <a:t>Why Tales</a:t>
            </a:r>
          </a:p>
        </p:txBody>
      </p:sp>
      <p:sp>
        <p:nvSpPr>
          <p:cNvPr id="3" name="TextBox 2">
            <a:extLst>
              <a:ext uri="{FF2B5EF4-FFF2-40B4-BE49-F238E27FC236}">
                <a16:creationId xmlns:a16="http://schemas.microsoft.com/office/drawing/2014/main" id="{9CE6F1BB-9357-48FB-BA91-B5E317061BE0}"/>
              </a:ext>
            </a:extLst>
          </p:cNvPr>
          <p:cNvSpPr txBox="1"/>
          <p:nvPr/>
        </p:nvSpPr>
        <p:spPr>
          <a:xfrm>
            <a:off x="2965632" y="3118947"/>
            <a:ext cx="3212739" cy="752001"/>
          </a:xfrm>
          <a:prstGeom prst="rect">
            <a:avLst/>
          </a:prstGeom>
          <a:noFill/>
        </p:spPr>
        <p:txBody>
          <a:bodyPr wrap="none" rtlCol="0">
            <a:spAutoFit/>
          </a:bodyPr>
          <a:lstStyle/>
          <a:p>
            <a:pPr marL="0" marR="0" algn="ctr">
              <a:lnSpc>
                <a:spcPct val="115000"/>
              </a:lnSpc>
              <a:spcBef>
                <a:spcPts val="0"/>
              </a:spcBef>
              <a:spcAft>
                <a:spcPts val="1000"/>
              </a:spcAft>
            </a:pPr>
            <a:r>
              <a:rPr lang="en-US" sz="4000" dirty="0">
                <a:effectLst/>
                <a:latin typeface="Comic Sans MS" panose="030F0702030302020204" pitchFamily="66" charset="0"/>
                <a:ea typeface="Calibri" panose="020F0502020204030204" pitchFamily="34" charset="0"/>
                <a:cs typeface="Calibri" panose="020F0502020204030204" pitchFamily="34" charset="0"/>
              </a:rPr>
              <a:t>Let’s Review</a:t>
            </a:r>
            <a:r>
              <a:rPr lang="en-US" sz="3200" dirty="0">
                <a:effectLst/>
                <a:latin typeface="Comic Sans MS" panose="030F0702030302020204" pitchFamily="66"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EBAF-D38D-4815-90F0-E7D43AD69E2D}"/>
              </a:ext>
            </a:extLst>
          </p:cNvPr>
          <p:cNvSpPr txBox="1">
            <a:spLocks noGrp="1"/>
          </p:cNvSpPr>
          <p:nvPr>
            <p:ph type="title" idx="4294967295"/>
          </p:nvPr>
        </p:nvSpPr>
        <p:spPr>
          <a:xfrm>
            <a:off x="1829903" y="500475"/>
            <a:ext cx="565250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Reviewing Our Skills!</a:t>
            </a:r>
          </a:p>
        </p:txBody>
      </p:sp>
      <p:pic>
        <p:nvPicPr>
          <p:cNvPr id="4" name="Picture 3" descr="Young school girl writing on tablet">
            <a:extLst>
              <a:ext uri="{FF2B5EF4-FFF2-40B4-BE49-F238E27FC236}">
                <a16:creationId xmlns:a16="http://schemas.microsoft.com/office/drawing/2014/main" id="{DB6BD11E-12A5-4014-B517-5CC839BA0B64}"/>
              </a:ext>
            </a:extLst>
          </p:cNvPr>
          <p:cNvPicPr>
            <a:picLocks noChangeAspect="1"/>
          </p:cNvPicPr>
          <p:nvPr/>
        </p:nvPicPr>
        <p:blipFill>
          <a:blip r:embed="rId3"/>
          <a:stretch>
            <a:fillRect/>
          </a:stretch>
        </p:blipFill>
        <p:spPr>
          <a:xfrm>
            <a:off x="295538" y="1636294"/>
            <a:ext cx="1534365" cy="4957011"/>
          </a:xfrm>
          <a:prstGeom prst="rect">
            <a:avLst/>
          </a:prstGeom>
        </p:spPr>
      </p:pic>
      <p:sp>
        <p:nvSpPr>
          <p:cNvPr id="5" name="TextBox 4">
            <a:extLst>
              <a:ext uri="{FF2B5EF4-FFF2-40B4-BE49-F238E27FC236}">
                <a16:creationId xmlns:a16="http://schemas.microsoft.com/office/drawing/2014/main" id="{80C338C5-63CF-4ACA-B890-9D9A9CC5AC8F}"/>
              </a:ext>
            </a:extLst>
          </p:cNvPr>
          <p:cNvSpPr txBox="1"/>
          <p:nvPr/>
        </p:nvSpPr>
        <p:spPr>
          <a:xfrm>
            <a:off x="3537284" y="1876927"/>
            <a:ext cx="3241593" cy="769441"/>
          </a:xfrm>
          <a:prstGeom prst="rect">
            <a:avLst/>
          </a:prstGeom>
          <a:noFill/>
        </p:spPr>
        <p:txBody>
          <a:bodyPr wrap="none" rtlCol="0">
            <a:spAutoFit/>
          </a:bodyPr>
          <a:lstStyle/>
          <a:p>
            <a:r>
              <a:rPr lang="en-US" sz="4400" dirty="0">
                <a:latin typeface="Comic Sans MS" panose="030F0702030302020204" pitchFamily="66" charset="0"/>
              </a:rPr>
              <a:t>t</a:t>
            </a:r>
            <a:r>
              <a:rPr lang="en-US" sz="4400" u="sng" dirty="0">
                <a:latin typeface="Comic Sans MS" panose="030F0702030302020204" pitchFamily="66" charset="0"/>
              </a:rPr>
              <a:t>oo</a:t>
            </a:r>
            <a:r>
              <a:rPr lang="en-US" sz="4400" dirty="0">
                <a:latin typeface="Comic Sans MS" panose="030F0702030302020204" pitchFamily="66" charset="0"/>
              </a:rPr>
              <a:t>k     l</a:t>
            </a:r>
            <a:r>
              <a:rPr lang="en-US" sz="4400" u="sng" dirty="0">
                <a:latin typeface="Comic Sans MS" panose="030F0702030302020204" pitchFamily="66" charset="0"/>
              </a:rPr>
              <a:t>oo</a:t>
            </a:r>
            <a:r>
              <a:rPr lang="en-US" sz="4400" dirty="0">
                <a:latin typeface="Comic Sans MS" panose="030F0702030302020204" pitchFamily="66" charset="0"/>
              </a:rPr>
              <a:t>k</a:t>
            </a:r>
          </a:p>
        </p:txBody>
      </p:sp>
      <p:sp>
        <p:nvSpPr>
          <p:cNvPr id="6" name="TextBox 5">
            <a:extLst>
              <a:ext uri="{FF2B5EF4-FFF2-40B4-BE49-F238E27FC236}">
                <a16:creationId xmlns:a16="http://schemas.microsoft.com/office/drawing/2014/main" id="{2974162E-2447-43EF-99B6-51EEDDCD3E21}"/>
              </a:ext>
            </a:extLst>
          </p:cNvPr>
          <p:cNvSpPr txBox="1"/>
          <p:nvPr/>
        </p:nvSpPr>
        <p:spPr>
          <a:xfrm>
            <a:off x="3679149" y="3549315"/>
            <a:ext cx="2957861" cy="769441"/>
          </a:xfrm>
          <a:prstGeom prst="rect">
            <a:avLst/>
          </a:prstGeom>
          <a:noFill/>
        </p:spPr>
        <p:txBody>
          <a:bodyPr wrap="none" rtlCol="0">
            <a:spAutoFit/>
          </a:bodyPr>
          <a:lstStyle/>
          <a:p>
            <a:r>
              <a:rPr lang="en-US" sz="4400" u="sng" dirty="0">
                <a:latin typeface="Comic Sans MS" panose="030F0702030302020204" pitchFamily="66" charset="0"/>
              </a:rPr>
              <a:t>ou</a:t>
            </a:r>
            <a:r>
              <a:rPr lang="en-US" sz="4400" dirty="0">
                <a:latin typeface="Comic Sans MS" panose="030F0702030302020204" pitchFamily="66" charset="0"/>
              </a:rPr>
              <a:t>t     l</a:t>
            </a:r>
            <a:r>
              <a:rPr lang="en-US" sz="4400" u="sng" dirty="0">
                <a:latin typeface="Comic Sans MS" panose="030F0702030302020204" pitchFamily="66" charset="0"/>
              </a:rPr>
              <a:t>ou</a:t>
            </a:r>
            <a:r>
              <a:rPr lang="en-US" sz="4400" dirty="0">
                <a:latin typeface="Comic Sans MS" panose="030F0702030302020204" pitchFamily="66" charset="0"/>
              </a:rPr>
              <a:t>d</a:t>
            </a:r>
            <a:endParaRPr lang="en-US" sz="4400" u="sng" dirty="0">
              <a:latin typeface="Comic Sans MS" panose="030F0702030302020204" pitchFamily="66" charset="0"/>
            </a:endParaRPr>
          </a:p>
        </p:txBody>
      </p:sp>
    </p:spTree>
    <p:extLst>
      <p:ext uri="{BB962C8B-B14F-4D97-AF65-F5344CB8AC3E}">
        <p14:creationId xmlns:p14="http://schemas.microsoft.com/office/powerpoint/2010/main" val="27085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D9E2-FB49-4A78-848B-DBA8D602CE82}"/>
              </a:ext>
            </a:extLst>
          </p:cNvPr>
          <p:cNvSpPr txBox="1">
            <a:spLocks noGrp="1"/>
          </p:cNvSpPr>
          <p:nvPr>
            <p:ph type="title" idx="4294967295"/>
          </p:nvPr>
        </p:nvSpPr>
        <p:spPr>
          <a:xfrm>
            <a:off x="2796322" y="343578"/>
            <a:ext cx="424764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399"/>
                </a:solidFill>
                <a:effectLst/>
                <a:uLnTx/>
                <a:uFillTx/>
                <a:latin typeface="Comic Sans MS" panose="030F0702030302020204" pitchFamily="66" charset="0"/>
                <a:ea typeface="Calibri" panose="020F0502020204030204" pitchFamily="34" charset="0"/>
                <a:cs typeface="Calibri" panose="020F0502020204030204" pitchFamily="34" charset="0"/>
              </a:rPr>
              <a:t>Let’s Practice!</a:t>
            </a:r>
            <a:endParaRPr kumimoji="0" lang="en-US" sz="4400" b="0" i="0" u="none" strike="noStrike" kern="1200" cap="none" spc="0" normalizeH="0" baseline="0" noProof="0" dirty="0">
              <a:ln>
                <a:noFill/>
              </a:ln>
              <a:solidFill>
                <a:srgbClr val="003399"/>
              </a:solidFill>
              <a:effectLst/>
              <a:uLnTx/>
              <a:uFillTx/>
              <a:latin typeface="Comic Sans MS" panose="030F0702030302020204" pitchFamily="66" charset="0"/>
              <a:ea typeface="+mn-ea"/>
              <a:cs typeface="+mn-cs"/>
            </a:endParaRPr>
          </a:p>
        </p:txBody>
      </p:sp>
      <p:pic>
        <p:nvPicPr>
          <p:cNvPr id="1026" name="Picture 2" descr="Outside Foot ">
            <a:extLst>
              <a:ext uri="{FF2B5EF4-FFF2-40B4-BE49-F238E27FC236}">
                <a16:creationId xmlns:a16="http://schemas.microsoft.com/office/drawing/2014/main" id="{144ECF1F-9066-4496-824C-D9F17D510668}"/>
              </a:ext>
            </a:extLst>
          </p:cNvPr>
          <p:cNvPicPr>
            <a:picLocks noChangeAspect="1" noChangeArrowheads="1"/>
          </p:cNvPicPr>
          <p:nvPr/>
        </p:nvPicPr>
        <p:blipFill>
          <a:blip r:embed="rId3"/>
          <a:srcRect/>
          <a:stretch/>
        </p:blipFill>
        <p:spPr bwMode="auto">
          <a:xfrm>
            <a:off x="1039425" y="4675753"/>
            <a:ext cx="2609529" cy="214984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T chart to sort words with -oo and -ou">
            <a:extLst>
              <a:ext uri="{FF2B5EF4-FFF2-40B4-BE49-F238E27FC236}">
                <a16:creationId xmlns:a16="http://schemas.microsoft.com/office/drawing/2014/main" id="{54CC483E-46F2-4D3E-A044-071F81C8BED4}"/>
              </a:ext>
            </a:extLst>
          </p:cNvPr>
          <p:cNvGrpSpPr/>
          <p:nvPr/>
        </p:nvGrpSpPr>
        <p:grpSpPr>
          <a:xfrm>
            <a:off x="1660358" y="1399925"/>
            <a:ext cx="5799221" cy="3511938"/>
            <a:chOff x="1660358" y="1673031"/>
            <a:chExt cx="5799221" cy="3511938"/>
          </a:xfrm>
        </p:grpSpPr>
        <p:cxnSp>
          <p:nvCxnSpPr>
            <p:cNvPr id="8" name="Straight Connector 7">
              <a:extLst>
                <a:ext uri="{FF2B5EF4-FFF2-40B4-BE49-F238E27FC236}">
                  <a16:creationId xmlns:a16="http://schemas.microsoft.com/office/drawing/2014/main" id="{CB1CA411-0673-4589-A199-11A37175047E}"/>
                </a:ext>
              </a:extLst>
            </p:cNvPr>
            <p:cNvCxnSpPr/>
            <p:nvPr/>
          </p:nvCxnSpPr>
          <p:spPr>
            <a:xfrm>
              <a:off x="1660358" y="2719137"/>
              <a:ext cx="579922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6564747-5D5B-484B-8BF9-CBA2461740C2}"/>
                </a:ext>
              </a:extLst>
            </p:cNvPr>
            <p:cNvCxnSpPr/>
            <p:nvPr/>
          </p:nvCxnSpPr>
          <p:spPr>
            <a:xfrm>
              <a:off x="4572000" y="1673031"/>
              <a:ext cx="0" cy="351193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B8B77353-3535-473B-8E2E-E9F56C64280F}"/>
              </a:ext>
            </a:extLst>
          </p:cNvPr>
          <p:cNvSpPr txBox="1"/>
          <p:nvPr/>
        </p:nvSpPr>
        <p:spPr>
          <a:xfrm>
            <a:off x="2523866" y="1538258"/>
            <a:ext cx="1013419" cy="769441"/>
          </a:xfrm>
          <a:prstGeom prst="rect">
            <a:avLst/>
          </a:prstGeom>
          <a:noFill/>
        </p:spPr>
        <p:txBody>
          <a:bodyPr wrap="none" rtlCol="0">
            <a:spAutoFit/>
          </a:bodyPr>
          <a:lstStyle/>
          <a:p>
            <a:r>
              <a:rPr lang="en-US" sz="4400" dirty="0">
                <a:latin typeface="Comic Sans MS" panose="030F0702030302020204" pitchFamily="66" charset="0"/>
              </a:rPr>
              <a:t>-oo</a:t>
            </a:r>
          </a:p>
        </p:txBody>
      </p:sp>
      <p:sp>
        <p:nvSpPr>
          <p:cNvPr id="16" name="TextBox 15">
            <a:extLst>
              <a:ext uri="{FF2B5EF4-FFF2-40B4-BE49-F238E27FC236}">
                <a16:creationId xmlns:a16="http://schemas.microsoft.com/office/drawing/2014/main" id="{1B04D3AB-B011-4C7C-B78E-91169E57FC95}"/>
              </a:ext>
            </a:extLst>
          </p:cNvPr>
          <p:cNvSpPr txBox="1"/>
          <p:nvPr/>
        </p:nvSpPr>
        <p:spPr>
          <a:xfrm>
            <a:off x="5657560" y="1538257"/>
            <a:ext cx="1010213" cy="769441"/>
          </a:xfrm>
          <a:prstGeom prst="rect">
            <a:avLst/>
          </a:prstGeom>
          <a:noFill/>
        </p:spPr>
        <p:txBody>
          <a:bodyPr wrap="none" rtlCol="0">
            <a:spAutoFit/>
          </a:bodyPr>
          <a:lstStyle/>
          <a:p>
            <a:r>
              <a:rPr lang="en-US" sz="4400" dirty="0">
                <a:latin typeface="Comic Sans MS" panose="030F0702030302020204" pitchFamily="66" charset="0"/>
              </a:rPr>
              <a:t>-ou</a:t>
            </a:r>
          </a:p>
        </p:txBody>
      </p:sp>
      <p:grpSp>
        <p:nvGrpSpPr>
          <p:cNvPr id="28" name="Group 27" descr="Grouping with cloud and the label cloud">
            <a:extLst>
              <a:ext uri="{FF2B5EF4-FFF2-40B4-BE49-F238E27FC236}">
                <a16:creationId xmlns:a16="http://schemas.microsoft.com/office/drawing/2014/main" id="{45A85018-1BA1-44E1-96D1-2FFC1777D247}"/>
              </a:ext>
            </a:extLst>
          </p:cNvPr>
          <p:cNvGrpSpPr/>
          <p:nvPr/>
        </p:nvGrpSpPr>
        <p:grpSpPr>
          <a:xfrm>
            <a:off x="1344392" y="4037068"/>
            <a:ext cx="3011467" cy="2769735"/>
            <a:chOff x="1344392" y="4037068"/>
            <a:chExt cx="3011467" cy="2769735"/>
          </a:xfrm>
        </p:grpSpPr>
        <p:pic>
          <p:nvPicPr>
            <p:cNvPr id="1028" name="Picture 4" descr="Beautiful cloudscape of nature single white cloud on blue sky background in daytime">
              <a:extLst>
                <a:ext uri="{FF2B5EF4-FFF2-40B4-BE49-F238E27FC236}">
                  <a16:creationId xmlns:a16="http://schemas.microsoft.com/office/drawing/2014/main" id="{D4968C77-71F4-4E1F-B16C-8647BA39FF5A}"/>
                </a:ext>
              </a:extLst>
            </p:cNvPr>
            <p:cNvPicPr>
              <a:picLocks noChangeAspect="1" noChangeArrowheads="1"/>
            </p:cNvPicPr>
            <p:nvPr/>
          </p:nvPicPr>
          <p:blipFill>
            <a:blip r:embed="rId4"/>
            <a:srcRect/>
            <a:stretch/>
          </p:blipFill>
          <p:spPr bwMode="auto">
            <a:xfrm>
              <a:off x="1344392" y="4796151"/>
              <a:ext cx="3011467" cy="201065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EDBEEF1-1365-4068-ABE4-9238550BE59D}"/>
                </a:ext>
              </a:extLst>
            </p:cNvPr>
            <p:cNvSpPr txBox="1"/>
            <p:nvPr/>
          </p:nvSpPr>
          <p:spPr>
            <a:xfrm>
              <a:off x="1906645" y="4037068"/>
              <a:ext cx="1891605" cy="707886"/>
            </a:xfrm>
            <a:prstGeom prst="rect">
              <a:avLst/>
            </a:prstGeom>
            <a:noFill/>
          </p:spPr>
          <p:txBody>
            <a:bodyPr wrap="square" rtlCol="0">
              <a:spAutoFit/>
            </a:bodyPr>
            <a:lstStyle/>
            <a:p>
              <a:r>
                <a:rPr lang="en-US" sz="4000" dirty="0">
                  <a:latin typeface="Comic Sans MS" panose="030F0702030302020204" pitchFamily="66" charset="0"/>
                </a:rPr>
                <a:t>cl__d</a:t>
              </a:r>
            </a:p>
          </p:txBody>
        </p:sp>
      </p:grpSp>
      <p:sp>
        <p:nvSpPr>
          <p:cNvPr id="20" name="TextBox 19">
            <a:extLst>
              <a:ext uri="{FF2B5EF4-FFF2-40B4-BE49-F238E27FC236}">
                <a16:creationId xmlns:a16="http://schemas.microsoft.com/office/drawing/2014/main" id="{2C0F6D05-201B-45E5-98D5-530EB539A9B0}"/>
              </a:ext>
            </a:extLst>
          </p:cNvPr>
          <p:cNvSpPr txBox="1"/>
          <p:nvPr/>
        </p:nvSpPr>
        <p:spPr>
          <a:xfrm>
            <a:off x="348370" y="5186529"/>
            <a:ext cx="1382110" cy="707886"/>
          </a:xfrm>
          <a:prstGeom prst="rect">
            <a:avLst/>
          </a:prstGeom>
          <a:noFill/>
        </p:spPr>
        <p:txBody>
          <a:bodyPr wrap="none" rtlCol="0">
            <a:spAutoFit/>
          </a:bodyPr>
          <a:lstStyle/>
          <a:p>
            <a:r>
              <a:rPr lang="en-US" sz="4000" dirty="0">
                <a:latin typeface="Comic Sans MS" panose="030F0702030302020204" pitchFamily="66" charset="0"/>
              </a:rPr>
              <a:t>f__t</a:t>
            </a:r>
          </a:p>
        </p:txBody>
      </p:sp>
      <p:sp>
        <p:nvSpPr>
          <p:cNvPr id="24" name="TextBox 23">
            <a:extLst>
              <a:ext uri="{FF2B5EF4-FFF2-40B4-BE49-F238E27FC236}">
                <a16:creationId xmlns:a16="http://schemas.microsoft.com/office/drawing/2014/main" id="{D726E310-A24D-45B6-9B7C-7904BC29450D}"/>
              </a:ext>
            </a:extLst>
          </p:cNvPr>
          <p:cNvSpPr txBox="1"/>
          <p:nvPr/>
        </p:nvSpPr>
        <p:spPr>
          <a:xfrm>
            <a:off x="2378655" y="4037068"/>
            <a:ext cx="720069" cy="707886"/>
          </a:xfrm>
          <a:prstGeom prst="rect">
            <a:avLst/>
          </a:prstGeom>
          <a:noFill/>
        </p:spPr>
        <p:txBody>
          <a:bodyPr wrap="none" rtlCol="0">
            <a:spAutoFit/>
          </a:bodyPr>
          <a:lstStyle/>
          <a:p>
            <a:r>
              <a:rPr lang="en-US" sz="4000" dirty="0">
                <a:latin typeface="Comic Sans MS" panose="030F0702030302020204" pitchFamily="66" charset="0"/>
              </a:rPr>
              <a:t>ou</a:t>
            </a:r>
          </a:p>
        </p:txBody>
      </p:sp>
      <p:sp>
        <p:nvSpPr>
          <p:cNvPr id="26" name="TextBox 25">
            <a:extLst>
              <a:ext uri="{FF2B5EF4-FFF2-40B4-BE49-F238E27FC236}">
                <a16:creationId xmlns:a16="http://schemas.microsoft.com/office/drawing/2014/main" id="{FDB63E9C-3BA9-4249-9DD9-D0A83A3FC068}"/>
              </a:ext>
            </a:extLst>
          </p:cNvPr>
          <p:cNvSpPr txBox="1"/>
          <p:nvPr/>
        </p:nvSpPr>
        <p:spPr>
          <a:xfrm>
            <a:off x="621117" y="5147176"/>
            <a:ext cx="723275" cy="707886"/>
          </a:xfrm>
          <a:prstGeom prst="rect">
            <a:avLst/>
          </a:prstGeom>
          <a:noFill/>
        </p:spPr>
        <p:txBody>
          <a:bodyPr wrap="none" rtlCol="0">
            <a:spAutoFit/>
          </a:bodyPr>
          <a:lstStyle/>
          <a:p>
            <a:r>
              <a:rPr lang="en-US" sz="4000" dirty="0">
                <a:latin typeface="Comic Sans MS" panose="030F0702030302020204" pitchFamily="66" charset="0"/>
              </a:rPr>
              <a:t>oo</a:t>
            </a:r>
          </a:p>
        </p:txBody>
      </p:sp>
      <p:pic>
        <p:nvPicPr>
          <p:cNvPr id="41" name="Picture 4" descr="Beautiful cloudscape of nature single white cloud on blue sky background in daytime">
            <a:extLst>
              <a:ext uri="{FF2B5EF4-FFF2-40B4-BE49-F238E27FC236}">
                <a16:creationId xmlns:a16="http://schemas.microsoft.com/office/drawing/2014/main" id="{F6B2288A-E3EF-4183-A2CE-F410348CE428}"/>
              </a:ext>
            </a:extLst>
          </p:cNvPr>
          <p:cNvPicPr>
            <a:picLocks noChangeAspect="1" noChangeArrowheads="1"/>
          </p:cNvPicPr>
          <p:nvPr/>
        </p:nvPicPr>
        <p:blipFill>
          <a:blip r:embed="rId4"/>
          <a:srcRect/>
          <a:stretch/>
        </p:blipFill>
        <p:spPr bwMode="auto">
          <a:xfrm>
            <a:off x="4950597" y="3360521"/>
            <a:ext cx="2609528" cy="174229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B62B7C4-6595-4118-B820-E1CBDDB810B1}"/>
              </a:ext>
            </a:extLst>
          </p:cNvPr>
          <p:cNvSpPr txBox="1"/>
          <p:nvPr/>
        </p:nvSpPr>
        <p:spPr>
          <a:xfrm>
            <a:off x="5529495" y="2558169"/>
            <a:ext cx="1425390" cy="707886"/>
          </a:xfrm>
          <a:prstGeom prst="rect">
            <a:avLst/>
          </a:prstGeom>
          <a:noFill/>
        </p:spPr>
        <p:txBody>
          <a:bodyPr wrap="none" rtlCol="0">
            <a:spAutoFit/>
          </a:bodyPr>
          <a:lstStyle/>
          <a:p>
            <a:r>
              <a:rPr lang="en-US" sz="4000" dirty="0">
                <a:latin typeface="Comic Sans MS" panose="030F0702030302020204" pitchFamily="66" charset="0"/>
              </a:rPr>
              <a:t>cl</a:t>
            </a:r>
            <a:r>
              <a:rPr lang="en-US" sz="4000" u="sng" dirty="0">
                <a:latin typeface="Comic Sans MS" panose="030F0702030302020204" pitchFamily="66" charset="0"/>
              </a:rPr>
              <a:t>ou</a:t>
            </a:r>
            <a:r>
              <a:rPr lang="en-US" sz="4000" dirty="0">
                <a:latin typeface="Comic Sans MS" panose="030F0702030302020204" pitchFamily="66" charset="0"/>
              </a:rPr>
              <a:t>d</a:t>
            </a:r>
          </a:p>
        </p:txBody>
      </p:sp>
      <p:pic>
        <p:nvPicPr>
          <p:cNvPr id="47" name="Picture 2" descr="Outside Foot ">
            <a:extLst>
              <a:ext uri="{FF2B5EF4-FFF2-40B4-BE49-F238E27FC236}">
                <a16:creationId xmlns:a16="http://schemas.microsoft.com/office/drawing/2014/main" id="{DA60136F-E4A5-4AF7-93AB-EC3D7C623448}"/>
              </a:ext>
            </a:extLst>
          </p:cNvPr>
          <p:cNvPicPr>
            <a:picLocks noChangeAspect="1" noChangeArrowheads="1"/>
          </p:cNvPicPr>
          <p:nvPr/>
        </p:nvPicPr>
        <p:blipFill>
          <a:blip r:embed="rId3"/>
          <a:srcRect/>
          <a:stretch/>
        </p:blipFill>
        <p:spPr bwMode="auto">
          <a:xfrm>
            <a:off x="1715799" y="2793031"/>
            <a:ext cx="2119563" cy="174619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30C979A-B697-4BA2-B52E-9D6E8E1F40AE}"/>
              </a:ext>
            </a:extLst>
          </p:cNvPr>
          <p:cNvSpPr txBox="1"/>
          <p:nvPr/>
        </p:nvSpPr>
        <p:spPr>
          <a:xfrm>
            <a:off x="1512071" y="2887607"/>
            <a:ext cx="1226618" cy="707886"/>
          </a:xfrm>
          <a:prstGeom prst="rect">
            <a:avLst/>
          </a:prstGeom>
          <a:noFill/>
        </p:spPr>
        <p:txBody>
          <a:bodyPr wrap="none" rtlCol="0">
            <a:spAutoFit/>
          </a:bodyPr>
          <a:lstStyle/>
          <a:p>
            <a:r>
              <a:rPr lang="en-US" sz="4000" dirty="0">
                <a:latin typeface="Comic Sans MS" panose="030F0702030302020204" pitchFamily="66" charset="0"/>
              </a:rPr>
              <a:t>f</a:t>
            </a:r>
            <a:r>
              <a:rPr lang="en-US" sz="4000" u="sng" dirty="0">
                <a:latin typeface="Comic Sans MS" panose="030F0702030302020204" pitchFamily="66" charset="0"/>
              </a:rPr>
              <a:t>oo</a:t>
            </a:r>
            <a:r>
              <a:rPr lang="en-US" sz="4000" dirty="0">
                <a:latin typeface="Comic Sans MS" panose="030F0702030302020204" pitchFamily="66" charset="0"/>
              </a:rPr>
              <a:t>t</a:t>
            </a:r>
          </a:p>
        </p:txBody>
      </p:sp>
    </p:spTree>
    <p:extLst>
      <p:ext uri="{BB962C8B-B14F-4D97-AF65-F5344CB8AC3E}">
        <p14:creationId xmlns:p14="http://schemas.microsoft.com/office/powerpoint/2010/main" val="28100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2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20" grpId="1"/>
      <p:bldP spid="24" grpId="0"/>
      <p:bldP spid="24" grpId="1"/>
      <p:bldP spid="26" grpId="0"/>
      <p:bldP spid="26" grpId="1"/>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09FF-7560-472A-AB31-8D82242831FA}"/>
              </a:ext>
            </a:extLst>
          </p:cNvPr>
          <p:cNvSpPr txBox="1">
            <a:spLocks noGrp="1"/>
          </p:cNvSpPr>
          <p:nvPr>
            <p:ph type="title" idx="4294967295"/>
          </p:nvPr>
        </p:nvSpPr>
        <p:spPr>
          <a:xfrm>
            <a:off x="3687010" y="350047"/>
            <a:ext cx="209811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399"/>
                </a:solidFill>
                <a:effectLst/>
                <a:uLnTx/>
                <a:uFillTx/>
                <a:latin typeface="Comic Sans MS" panose="030F0702030302020204" pitchFamily="66" charset="0"/>
                <a:ea typeface="Calibri" panose="020F0502020204030204" pitchFamily="34" charset="0"/>
                <a:cs typeface="Calibri" panose="020F0502020204030204" pitchFamily="34" charset="0"/>
              </a:rPr>
              <a:t>Nouns</a:t>
            </a:r>
            <a:endParaRPr kumimoji="0" lang="en-US" sz="4400" b="0" i="0" u="none" strike="noStrike" kern="1200" cap="none" spc="0" normalizeH="0" baseline="0" noProof="0" dirty="0">
              <a:ln>
                <a:noFill/>
              </a:ln>
              <a:solidFill>
                <a:srgbClr val="003399"/>
              </a:solidFill>
              <a:effectLst/>
              <a:uLnTx/>
              <a:uFillTx/>
              <a:latin typeface="Comic Sans MS" panose="030F0702030302020204" pitchFamily="66" charset="0"/>
              <a:ea typeface="+mn-ea"/>
              <a:cs typeface="+mn-cs"/>
            </a:endParaRPr>
          </a:p>
        </p:txBody>
      </p:sp>
      <p:pic>
        <p:nvPicPr>
          <p:cNvPr id="6" name="Picture 5" descr="Young boy thumb on chin">
            <a:extLst>
              <a:ext uri="{FF2B5EF4-FFF2-40B4-BE49-F238E27FC236}">
                <a16:creationId xmlns:a16="http://schemas.microsoft.com/office/drawing/2014/main" id="{55EC9F7B-DE6C-4412-8AD7-0E28484A5899}"/>
              </a:ext>
            </a:extLst>
          </p:cNvPr>
          <p:cNvPicPr>
            <a:picLocks noChangeAspect="1"/>
          </p:cNvPicPr>
          <p:nvPr/>
        </p:nvPicPr>
        <p:blipFill>
          <a:blip r:embed="rId3"/>
          <a:stretch>
            <a:fillRect/>
          </a:stretch>
        </p:blipFill>
        <p:spPr>
          <a:xfrm>
            <a:off x="6683816" y="892556"/>
            <a:ext cx="2420657" cy="5663524"/>
          </a:xfrm>
          <a:prstGeom prst="rect">
            <a:avLst/>
          </a:prstGeom>
        </p:spPr>
      </p:pic>
      <p:sp>
        <p:nvSpPr>
          <p:cNvPr id="3" name="TextBox 2">
            <a:extLst>
              <a:ext uri="{FF2B5EF4-FFF2-40B4-BE49-F238E27FC236}">
                <a16:creationId xmlns:a16="http://schemas.microsoft.com/office/drawing/2014/main" id="{25846250-829C-4D37-8AC8-517DCB95CC8D}"/>
              </a:ext>
            </a:extLst>
          </p:cNvPr>
          <p:cNvSpPr txBox="1"/>
          <p:nvPr/>
        </p:nvSpPr>
        <p:spPr>
          <a:xfrm>
            <a:off x="346606" y="892556"/>
            <a:ext cx="3914854" cy="2554545"/>
          </a:xfrm>
          <a:prstGeom prst="rect">
            <a:avLst/>
          </a:prstGeom>
          <a:noFill/>
        </p:spPr>
        <p:txBody>
          <a:bodyPr wrap="none" rtlCol="0">
            <a:spAutoFit/>
          </a:bodyPr>
          <a:lstStyle/>
          <a:p>
            <a:r>
              <a:rPr lang="en-US" sz="4000" u="sng" dirty="0">
                <a:latin typeface="Comic Sans MS" panose="030F0702030302020204" pitchFamily="66" charset="0"/>
              </a:rPr>
              <a:t>Singular Nouns:</a:t>
            </a:r>
          </a:p>
          <a:p>
            <a:r>
              <a:rPr lang="en-US" sz="4000" dirty="0">
                <a:latin typeface="Comic Sans MS" panose="030F0702030302020204" pitchFamily="66" charset="0"/>
              </a:rPr>
              <a:t>   dog</a:t>
            </a:r>
          </a:p>
          <a:p>
            <a:r>
              <a:rPr lang="en-US" sz="4000" dirty="0">
                <a:latin typeface="Comic Sans MS" panose="030F0702030302020204" pitchFamily="66" charset="0"/>
              </a:rPr>
              <a:t>      pencil</a:t>
            </a:r>
          </a:p>
          <a:p>
            <a:r>
              <a:rPr lang="en-US" sz="4000" dirty="0">
                <a:latin typeface="Comic Sans MS" panose="030F0702030302020204" pitchFamily="66" charset="0"/>
              </a:rPr>
              <a:t>         box</a:t>
            </a:r>
          </a:p>
        </p:txBody>
      </p:sp>
      <p:sp>
        <p:nvSpPr>
          <p:cNvPr id="5" name="TextBox 4">
            <a:extLst>
              <a:ext uri="{FF2B5EF4-FFF2-40B4-BE49-F238E27FC236}">
                <a16:creationId xmlns:a16="http://schemas.microsoft.com/office/drawing/2014/main" id="{98A332F1-F4F1-4E22-A06A-4DB27212C12C}"/>
              </a:ext>
            </a:extLst>
          </p:cNvPr>
          <p:cNvSpPr txBox="1"/>
          <p:nvPr/>
        </p:nvSpPr>
        <p:spPr>
          <a:xfrm>
            <a:off x="471501" y="4025597"/>
            <a:ext cx="3281668" cy="2554545"/>
          </a:xfrm>
          <a:prstGeom prst="rect">
            <a:avLst/>
          </a:prstGeom>
          <a:noFill/>
        </p:spPr>
        <p:txBody>
          <a:bodyPr wrap="none" rtlCol="0">
            <a:spAutoFit/>
          </a:bodyPr>
          <a:lstStyle/>
          <a:p>
            <a:r>
              <a:rPr lang="en-US" sz="4000" u="sng" dirty="0">
                <a:latin typeface="Comic Sans MS" panose="030F0702030302020204" pitchFamily="66" charset="0"/>
              </a:rPr>
              <a:t>Plural Nouns:</a:t>
            </a:r>
          </a:p>
          <a:p>
            <a:r>
              <a:rPr lang="en-US" sz="4000" dirty="0">
                <a:latin typeface="Comic Sans MS" panose="030F0702030302020204" pitchFamily="66" charset="0"/>
              </a:rPr>
              <a:t>   dog</a:t>
            </a:r>
            <a:r>
              <a:rPr lang="en-US" sz="4000" u="sng" dirty="0">
                <a:latin typeface="Comic Sans MS" panose="030F0702030302020204" pitchFamily="66" charset="0"/>
              </a:rPr>
              <a:t>s</a:t>
            </a:r>
          </a:p>
          <a:p>
            <a:r>
              <a:rPr lang="en-US" sz="4000" dirty="0">
                <a:latin typeface="Comic Sans MS" panose="030F0702030302020204" pitchFamily="66" charset="0"/>
              </a:rPr>
              <a:t>      pencil</a:t>
            </a:r>
            <a:r>
              <a:rPr lang="en-US" sz="4000" u="sng" dirty="0">
                <a:latin typeface="Comic Sans MS" panose="030F0702030302020204" pitchFamily="66" charset="0"/>
              </a:rPr>
              <a:t>s</a:t>
            </a:r>
          </a:p>
          <a:p>
            <a:r>
              <a:rPr lang="en-US" sz="4000" dirty="0">
                <a:latin typeface="Comic Sans MS" panose="030F0702030302020204" pitchFamily="66" charset="0"/>
              </a:rPr>
              <a:t>         box</a:t>
            </a:r>
            <a:r>
              <a:rPr lang="en-US" sz="4000" u="sng" dirty="0">
                <a:latin typeface="Comic Sans MS" panose="030F0702030302020204" pitchFamily="66" charset="0"/>
              </a:rPr>
              <a:t>es</a:t>
            </a:r>
            <a:endParaRPr lang="en-US" sz="4000" dirty="0">
              <a:latin typeface="Comic Sans MS" panose="030F0702030302020204" pitchFamily="66" charset="0"/>
            </a:endParaRPr>
          </a:p>
        </p:txBody>
      </p:sp>
      <p:sp>
        <p:nvSpPr>
          <p:cNvPr id="9" name="TextBox 8">
            <a:extLst>
              <a:ext uri="{FF2B5EF4-FFF2-40B4-BE49-F238E27FC236}">
                <a16:creationId xmlns:a16="http://schemas.microsoft.com/office/drawing/2014/main" id="{A8030D7F-3B21-4F47-82E6-E2FA478193F2}"/>
              </a:ext>
            </a:extLst>
          </p:cNvPr>
          <p:cNvSpPr txBox="1"/>
          <p:nvPr/>
        </p:nvSpPr>
        <p:spPr>
          <a:xfrm>
            <a:off x="3199582" y="2382253"/>
            <a:ext cx="4382502" cy="3170099"/>
          </a:xfrm>
          <a:prstGeom prst="rect">
            <a:avLst/>
          </a:prstGeom>
          <a:noFill/>
        </p:spPr>
        <p:txBody>
          <a:bodyPr wrap="square" rtlCol="0">
            <a:spAutoFit/>
          </a:bodyPr>
          <a:lstStyle/>
          <a:p>
            <a:r>
              <a:rPr lang="en-US" sz="4000" u="sng" dirty="0">
                <a:latin typeface="Comic Sans MS" panose="030F0702030302020204" pitchFamily="66" charset="0"/>
              </a:rPr>
              <a:t>Irregular Nouns:</a:t>
            </a:r>
          </a:p>
          <a:p>
            <a:r>
              <a:rPr lang="en-US" sz="4000" dirty="0">
                <a:latin typeface="Comic Sans MS" panose="030F0702030302020204" pitchFamily="66" charset="0"/>
              </a:rPr>
              <a:t>  mouse</a:t>
            </a:r>
          </a:p>
          <a:p>
            <a:r>
              <a:rPr lang="en-US" sz="4000" dirty="0">
                <a:latin typeface="Comic Sans MS" panose="030F0702030302020204" pitchFamily="66" charset="0"/>
              </a:rPr>
              <a:t>               mice</a:t>
            </a:r>
          </a:p>
          <a:p>
            <a:r>
              <a:rPr lang="en-US" sz="4000" dirty="0">
                <a:latin typeface="Comic Sans MS" panose="030F0702030302020204" pitchFamily="66" charset="0"/>
              </a:rPr>
              <a:t>  child</a:t>
            </a:r>
          </a:p>
          <a:p>
            <a:r>
              <a:rPr lang="en-US" sz="4000" dirty="0">
                <a:latin typeface="Comic Sans MS" panose="030F0702030302020204" pitchFamily="66" charset="0"/>
              </a:rPr>
              <a:t>          children</a:t>
            </a:r>
          </a:p>
        </p:txBody>
      </p:sp>
      <p:cxnSp>
        <p:nvCxnSpPr>
          <p:cNvPr id="12" name="Straight Arrow Connector 11" descr="Arrow connecting mouse to mice">
            <a:extLst>
              <a:ext uri="{FF2B5EF4-FFF2-40B4-BE49-F238E27FC236}">
                <a16:creationId xmlns:a16="http://schemas.microsoft.com/office/drawing/2014/main" id="{E8476760-6715-490D-BEEE-A1C219FF4C11}"/>
              </a:ext>
            </a:extLst>
          </p:cNvPr>
          <p:cNvCxnSpPr>
            <a:cxnSpLocks/>
          </p:cNvCxnSpPr>
          <p:nvPr/>
        </p:nvCxnSpPr>
        <p:spPr>
          <a:xfrm>
            <a:off x="5100022" y="3400031"/>
            <a:ext cx="685103" cy="30078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Arrow connecting child to children">
            <a:extLst>
              <a:ext uri="{FF2B5EF4-FFF2-40B4-BE49-F238E27FC236}">
                <a16:creationId xmlns:a16="http://schemas.microsoft.com/office/drawing/2014/main" id="{C8E5DA0F-02EF-4538-BA7F-9183E1A5B549}"/>
              </a:ext>
            </a:extLst>
          </p:cNvPr>
          <p:cNvCxnSpPr>
            <a:cxnSpLocks/>
          </p:cNvCxnSpPr>
          <p:nvPr/>
        </p:nvCxnSpPr>
        <p:spPr>
          <a:xfrm>
            <a:off x="4839408" y="4556171"/>
            <a:ext cx="644038" cy="40741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315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5"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24B9-EA20-4862-AB48-32F2B794FC16}"/>
              </a:ext>
            </a:extLst>
          </p:cNvPr>
          <p:cNvSpPr txBox="1">
            <a:spLocks noGrp="1"/>
          </p:cNvSpPr>
          <p:nvPr>
            <p:ph type="title" idx="4294967295"/>
          </p:nvPr>
        </p:nvSpPr>
        <p:spPr>
          <a:xfrm>
            <a:off x="147153" y="193326"/>
            <a:ext cx="88284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399"/>
                </a:solidFill>
                <a:effectLst/>
                <a:uLnTx/>
                <a:uFillTx/>
                <a:latin typeface="Comic Sans MS" panose="030F0702030302020204" pitchFamily="66" charset="0"/>
                <a:ea typeface="+mn-ea"/>
                <a:cs typeface="+mn-cs"/>
              </a:rPr>
              <a:t>Identifying Nouns</a:t>
            </a:r>
          </a:p>
        </p:txBody>
      </p:sp>
      <p:grpSp>
        <p:nvGrpSpPr>
          <p:cNvPr id="3" name="Group 2" descr="Chart for identifying nouns with the headings Singular, Plural, Irregular">
            <a:extLst>
              <a:ext uri="{FF2B5EF4-FFF2-40B4-BE49-F238E27FC236}">
                <a16:creationId xmlns:a16="http://schemas.microsoft.com/office/drawing/2014/main" id="{9508C503-DF26-4C09-8824-1692551CCD11}"/>
              </a:ext>
            </a:extLst>
          </p:cNvPr>
          <p:cNvGrpSpPr/>
          <p:nvPr/>
        </p:nvGrpSpPr>
        <p:grpSpPr>
          <a:xfrm>
            <a:off x="147153" y="1155032"/>
            <a:ext cx="8828404" cy="4355431"/>
            <a:chOff x="147153" y="1155032"/>
            <a:chExt cx="8828404" cy="4355431"/>
          </a:xfrm>
        </p:grpSpPr>
        <p:cxnSp>
          <p:nvCxnSpPr>
            <p:cNvPr id="6" name="Straight Connector 5">
              <a:extLst>
                <a:ext uri="{FF2B5EF4-FFF2-40B4-BE49-F238E27FC236}">
                  <a16:creationId xmlns:a16="http://schemas.microsoft.com/office/drawing/2014/main" id="{58510042-F352-4A12-B837-CE102573F0DD}"/>
                </a:ext>
                <a:ext uri="{C183D7F6-B498-43B3-948B-1728B52AA6E4}">
                  <adec:decorative xmlns:adec="http://schemas.microsoft.com/office/drawing/2017/decorative" val="1"/>
                </a:ext>
              </a:extLst>
            </p:cNvPr>
            <p:cNvCxnSpPr/>
            <p:nvPr/>
          </p:nvCxnSpPr>
          <p:spPr>
            <a:xfrm>
              <a:off x="2863516" y="1155032"/>
              <a:ext cx="0" cy="435543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B5341E2-5BEF-4D7D-96D7-D5F2FCD4118C}"/>
                </a:ext>
                <a:ext uri="{C183D7F6-B498-43B3-948B-1728B52AA6E4}">
                  <adec:decorative xmlns:adec="http://schemas.microsoft.com/office/drawing/2017/decorative" val="1"/>
                </a:ext>
              </a:extLst>
            </p:cNvPr>
            <p:cNvCxnSpPr/>
            <p:nvPr/>
          </p:nvCxnSpPr>
          <p:spPr>
            <a:xfrm>
              <a:off x="6104022" y="1155032"/>
              <a:ext cx="0" cy="4355431"/>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D4A5C44-2377-4965-AED9-5D383C723191}"/>
                </a:ext>
                <a:ext uri="{C183D7F6-B498-43B3-948B-1728B52AA6E4}">
                  <adec:decorative xmlns:adec="http://schemas.microsoft.com/office/drawing/2017/decorative" val="1"/>
                </a:ext>
              </a:extLst>
            </p:cNvPr>
            <p:cNvCxnSpPr/>
            <p:nvPr/>
          </p:nvCxnSpPr>
          <p:spPr>
            <a:xfrm>
              <a:off x="147153" y="1949116"/>
              <a:ext cx="8828404" cy="0"/>
            </a:xfrm>
            <a:prstGeom prst="line">
              <a:avLst/>
            </a:prstGeom>
            <a:ln w="57150"/>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006C5AE0-8771-49D1-B893-62D0AE9B06E4}"/>
              </a:ext>
            </a:extLst>
          </p:cNvPr>
          <p:cNvSpPr txBox="1"/>
          <p:nvPr/>
        </p:nvSpPr>
        <p:spPr>
          <a:xfrm>
            <a:off x="433567" y="1258289"/>
            <a:ext cx="2143536" cy="707886"/>
          </a:xfrm>
          <a:prstGeom prst="rect">
            <a:avLst/>
          </a:prstGeom>
          <a:noFill/>
        </p:spPr>
        <p:txBody>
          <a:bodyPr wrap="none" rtlCol="0">
            <a:spAutoFit/>
          </a:bodyPr>
          <a:lstStyle/>
          <a:p>
            <a:r>
              <a:rPr lang="en-US" sz="4000" dirty="0">
                <a:latin typeface="Comic Sans MS" panose="030F0702030302020204" pitchFamily="66" charset="0"/>
              </a:rPr>
              <a:t>Singular</a:t>
            </a:r>
          </a:p>
        </p:txBody>
      </p:sp>
      <p:sp>
        <p:nvSpPr>
          <p:cNvPr id="15" name="TextBox 14">
            <a:extLst>
              <a:ext uri="{FF2B5EF4-FFF2-40B4-BE49-F238E27FC236}">
                <a16:creationId xmlns:a16="http://schemas.microsoft.com/office/drawing/2014/main" id="{4DFF24CB-0345-4351-8B98-619C68962705}"/>
              </a:ext>
            </a:extLst>
          </p:cNvPr>
          <p:cNvSpPr txBox="1"/>
          <p:nvPr/>
        </p:nvSpPr>
        <p:spPr>
          <a:xfrm>
            <a:off x="3728594" y="1258289"/>
            <a:ext cx="1510350" cy="707886"/>
          </a:xfrm>
          <a:prstGeom prst="rect">
            <a:avLst/>
          </a:prstGeom>
          <a:noFill/>
        </p:spPr>
        <p:txBody>
          <a:bodyPr wrap="none" rtlCol="0">
            <a:spAutoFit/>
          </a:bodyPr>
          <a:lstStyle/>
          <a:p>
            <a:r>
              <a:rPr lang="en-US" sz="4000" dirty="0">
                <a:latin typeface="Comic Sans MS" panose="030F0702030302020204" pitchFamily="66" charset="0"/>
              </a:rPr>
              <a:t>Plural</a:t>
            </a:r>
          </a:p>
        </p:txBody>
      </p:sp>
      <p:sp>
        <p:nvSpPr>
          <p:cNvPr id="16" name="TextBox 15">
            <a:extLst>
              <a:ext uri="{FF2B5EF4-FFF2-40B4-BE49-F238E27FC236}">
                <a16:creationId xmlns:a16="http://schemas.microsoft.com/office/drawing/2014/main" id="{53CA8BA9-5F62-4211-865F-9EFD43B3A495}"/>
              </a:ext>
            </a:extLst>
          </p:cNvPr>
          <p:cNvSpPr txBox="1"/>
          <p:nvPr/>
        </p:nvSpPr>
        <p:spPr>
          <a:xfrm>
            <a:off x="6478951" y="1198131"/>
            <a:ext cx="2428870" cy="707886"/>
          </a:xfrm>
          <a:prstGeom prst="rect">
            <a:avLst/>
          </a:prstGeom>
          <a:noFill/>
        </p:spPr>
        <p:txBody>
          <a:bodyPr wrap="none" rtlCol="0">
            <a:spAutoFit/>
          </a:bodyPr>
          <a:lstStyle/>
          <a:p>
            <a:r>
              <a:rPr lang="en-US" sz="4000" dirty="0">
                <a:latin typeface="Comic Sans MS" panose="030F0702030302020204" pitchFamily="66" charset="0"/>
              </a:rPr>
              <a:t>Irregular</a:t>
            </a:r>
          </a:p>
        </p:txBody>
      </p:sp>
      <p:sp>
        <p:nvSpPr>
          <p:cNvPr id="17" name="TextBox 16">
            <a:extLst>
              <a:ext uri="{FF2B5EF4-FFF2-40B4-BE49-F238E27FC236}">
                <a16:creationId xmlns:a16="http://schemas.microsoft.com/office/drawing/2014/main" id="{C7FB4FAD-F56B-4C4D-91C8-FD1644863866}"/>
              </a:ext>
            </a:extLst>
          </p:cNvPr>
          <p:cNvSpPr txBox="1"/>
          <p:nvPr/>
        </p:nvSpPr>
        <p:spPr>
          <a:xfrm>
            <a:off x="847638" y="2076437"/>
            <a:ext cx="989373" cy="707886"/>
          </a:xfrm>
          <a:prstGeom prst="rect">
            <a:avLst/>
          </a:prstGeom>
          <a:noFill/>
        </p:spPr>
        <p:txBody>
          <a:bodyPr wrap="none" rtlCol="0">
            <a:spAutoFit/>
          </a:bodyPr>
          <a:lstStyle/>
          <a:p>
            <a:r>
              <a:rPr lang="en-US" sz="4000" dirty="0">
                <a:latin typeface="Comic Sans MS" panose="030F0702030302020204" pitchFamily="66" charset="0"/>
              </a:rPr>
              <a:t>girl</a:t>
            </a:r>
          </a:p>
        </p:txBody>
      </p:sp>
      <p:sp>
        <p:nvSpPr>
          <p:cNvPr id="18" name="TextBox 17">
            <a:extLst>
              <a:ext uri="{FF2B5EF4-FFF2-40B4-BE49-F238E27FC236}">
                <a16:creationId xmlns:a16="http://schemas.microsoft.com/office/drawing/2014/main" id="{BFE53462-99F8-440B-8FB1-B6DC22B7DC32}"/>
              </a:ext>
            </a:extLst>
          </p:cNvPr>
          <p:cNvSpPr txBox="1"/>
          <p:nvPr/>
        </p:nvSpPr>
        <p:spPr>
          <a:xfrm>
            <a:off x="7103663" y="2076437"/>
            <a:ext cx="1133644" cy="707886"/>
          </a:xfrm>
          <a:prstGeom prst="rect">
            <a:avLst/>
          </a:prstGeom>
          <a:noFill/>
        </p:spPr>
        <p:txBody>
          <a:bodyPr wrap="none" rtlCol="0">
            <a:spAutoFit/>
          </a:bodyPr>
          <a:lstStyle/>
          <a:p>
            <a:r>
              <a:rPr lang="en-US" sz="4000" dirty="0">
                <a:latin typeface="Comic Sans MS" panose="030F0702030302020204" pitchFamily="66" charset="0"/>
              </a:rPr>
              <a:t>men</a:t>
            </a:r>
          </a:p>
        </p:txBody>
      </p:sp>
      <p:sp>
        <p:nvSpPr>
          <p:cNvPr id="19" name="TextBox 18">
            <a:extLst>
              <a:ext uri="{FF2B5EF4-FFF2-40B4-BE49-F238E27FC236}">
                <a16:creationId xmlns:a16="http://schemas.microsoft.com/office/drawing/2014/main" id="{312E8BDE-CA8F-4063-AD76-56C6B1012A6D}"/>
              </a:ext>
            </a:extLst>
          </p:cNvPr>
          <p:cNvSpPr txBox="1"/>
          <p:nvPr/>
        </p:nvSpPr>
        <p:spPr>
          <a:xfrm>
            <a:off x="1207741" y="5410340"/>
            <a:ext cx="989373" cy="707886"/>
          </a:xfrm>
          <a:prstGeom prst="rect">
            <a:avLst/>
          </a:prstGeom>
          <a:noFill/>
        </p:spPr>
        <p:txBody>
          <a:bodyPr wrap="none" rtlCol="0">
            <a:spAutoFit/>
          </a:bodyPr>
          <a:lstStyle/>
          <a:p>
            <a:r>
              <a:rPr lang="en-US" sz="4000" dirty="0">
                <a:latin typeface="Comic Sans MS" panose="030F0702030302020204" pitchFamily="66" charset="0"/>
              </a:rPr>
              <a:t>girl</a:t>
            </a:r>
          </a:p>
        </p:txBody>
      </p:sp>
      <p:sp>
        <p:nvSpPr>
          <p:cNvPr id="21" name="TextBox 20">
            <a:extLst>
              <a:ext uri="{FF2B5EF4-FFF2-40B4-BE49-F238E27FC236}">
                <a16:creationId xmlns:a16="http://schemas.microsoft.com/office/drawing/2014/main" id="{39C5397B-2E46-4C56-90AB-0DD5F112894A}"/>
              </a:ext>
            </a:extLst>
          </p:cNvPr>
          <p:cNvSpPr txBox="1"/>
          <p:nvPr/>
        </p:nvSpPr>
        <p:spPr>
          <a:xfrm>
            <a:off x="1216620" y="5394905"/>
            <a:ext cx="1133644" cy="707886"/>
          </a:xfrm>
          <a:prstGeom prst="rect">
            <a:avLst/>
          </a:prstGeom>
          <a:noFill/>
        </p:spPr>
        <p:txBody>
          <a:bodyPr wrap="none" rtlCol="0">
            <a:spAutoFit/>
          </a:bodyPr>
          <a:lstStyle/>
          <a:p>
            <a:r>
              <a:rPr lang="en-US" sz="4000" dirty="0">
                <a:latin typeface="Comic Sans MS" panose="030F0702030302020204" pitchFamily="66" charset="0"/>
              </a:rPr>
              <a:t>men</a:t>
            </a:r>
          </a:p>
        </p:txBody>
      </p:sp>
      <p:sp>
        <p:nvSpPr>
          <p:cNvPr id="22" name="TextBox 21">
            <a:extLst>
              <a:ext uri="{FF2B5EF4-FFF2-40B4-BE49-F238E27FC236}">
                <a16:creationId xmlns:a16="http://schemas.microsoft.com/office/drawing/2014/main" id="{B162A8E5-E358-46B8-B2F6-DD29B3F53F38}"/>
              </a:ext>
            </a:extLst>
          </p:cNvPr>
          <p:cNvSpPr txBox="1"/>
          <p:nvPr/>
        </p:nvSpPr>
        <p:spPr>
          <a:xfrm>
            <a:off x="1034524" y="5387952"/>
            <a:ext cx="1234633" cy="707886"/>
          </a:xfrm>
          <a:prstGeom prst="rect">
            <a:avLst/>
          </a:prstGeom>
          <a:noFill/>
        </p:spPr>
        <p:txBody>
          <a:bodyPr wrap="none" rtlCol="0">
            <a:spAutoFit/>
          </a:bodyPr>
          <a:lstStyle/>
          <a:p>
            <a:r>
              <a:rPr lang="en-US" sz="4000" dirty="0">
                <a:latin typeface="Comic Sans MS" panose="030F0702030302020204" pitchFamily="66" charset="0"/>
              </a:rPr>
              <a:t>tree</a:t>
            </a:r>
          </a:p>
        </p:txBody>
      </p:sp>
      <p:sp>
        <p:nvSpPr>
          <p:cNvPr id="23" name="TextBox 22">
            <a:extLst>
              <a:ext uri="{FF2B5EF4-FFF2-40B4-BE49-F238E27FC236}">
                <a16:creationId xmlns:a16="http://schemas.microsoft.com/office/drawing/2014/main" id="{4639D418-AA92-4895-A29F-E5DF7BC91511}"/>
              </a:ext>
            </a:extLst>
          </p:cNvPr>
          <p:cNvSpPr txBox="1"/>
          <p:nvPr/>
        </p:nvSpPr>
        <p:spPr>
          <a:xfrm>
            <a:off x="763806" y="2894585"/>
            <a:ext cx="1234633" cy="707886"/>
          </a:xfrm>
          <a:prstGeom prst="rect">
            <a:avLst/>
          </a:prstGeom>
          <a:noFill/>
        </p:spPr>
        <p:txBody>
          <a:bodyPr wrap="none" rtlCol="0">
            <a:spAutoFit/>
          </a:bodyPr>
          <a:lstStyle/>
          <a:p>
            <a:r>
              <a:rPr lang="en-US" sz="4000" dirty="0">
                <a:latin typeface="Comic Sans MS" panose="030F0702030302020204" pitchFamily="66" charset="0"/>
              </a:rPr>
              <a:t>tree</a:t>
            </a:r>
          </a:p>
        </p:txBody>
      </p:sp>
      <p:sp>
        <p:nvSpPr>
          <p:cNvPr id="24" name="TextBox 23">
            <a:extLst>
              <a:ext uri="{FF2B5EF4-FFF2-40B4-BE49-F238E27FC236}">
                <a16:creationId xmlns:a16="http://schemas.microsoft.com/office/drawing/2014/main" id="{493E9883-1DD3-4032-A296-C3895F0EFD33}"/>
              </a:ext>
            </a:extLst>
          </p:cNvPr>
          <p:cNvSpPr txBox="1"/>
          <p:nvPr/>
        </p:nvSpPr>
        <p:spPr>
          <a:xfrm>
            <a:off x="3828071" y="2076436"/>
            <a:ext cx="1276311" cy="707886"/>
          </a:xfrm>
          <a:prstGeom prst="rect">
            <a:avLst/>
          </a:prstGeom>
          <a:noFill/>
        </p:spPr>
        <p:txBody>
          <a:bodyPr wrap="none" rtlCol="0">
            <a:spAutoFit/>
          </a:bodyPr>
          <a:lstStyle/>
          <a:p>
            <a:r>
              <a:rPr lang="en-US" sz="4000" dirty="0">
                <a:latin typeface="Comic Sans MS" panose="030F0702030302020204" pitchFamily="66" charset="0"/>
              </a:rPr>
              <a:t>boys</a:t>
            </a:r>
          </a:p>
        </p:txBody>
      </p:sp>
      <p:sp>
        <p:nvSpPr>
          <p:cNvPr id="26" name="TextBox 25">
            <a:extLst>
              <a:ext uri="{FF2B5EF4-FFF2-40B4-BE49-F238E27FC236}">
                <a16:creationId xmlns:a16="http://schemas.microsoft.com/office/drawing/2014/main" id="{44367BF3-A20D-4B12-A2C1-47D875281141}"/>
              </a:ext>
            </a:extLst>
          </p:cNvPr>
          <p:cNvSpPr txBox="1"/>
          <p:nvPr/>
        </p:nvSpPr>
        <p:spPr>
          <a:xfrm>
            <a:off x="1034524" y="5443905"/>
            <a:ext cx="1276311" cy="707886"/>
          </a:xfrm>
          <a:prstGeom prst="rect">
            <a:avLst/>
          </a:prstGeom>
          <a:noFill/>
        </p:spPr>
        <p:txBody>
          <a:bodyPr wrap="none" rtlCol="0">
            <a:spAutoFit/>
          </a:bodyPr>
          <a:lstStyle/>
          <a:p>
            <a:r>
              <a:rPr lang="en-US" sz="4000" dirty="0">
                <a:latin typeface="Comic Sans MS" panose="030F0702030302020204" pitchFamily="66" charset="0"/>
              </a:rPr>
              <a:t>boys</a:t>
            </a:r>
          </a:p>
        </p:txBody>
      </p:sp>
      <p:sp>
        <p:nvSpPr>
          <p:cNvPr id="27" name="TextBox 26">
            <a:extLst>
              <a:ext uri="{FF2B5EF4-FFF2-40B4-BE49-F238E27FC236}">
                <a16:creationId xmlns:a16="http://schemas.microsoft.com/office/drawing/2014/main" id="{F20A5697-F016-449C-A2EE-3ED657200045}"/>
              </a:ext>
            </a:extLst>
          </p:cNvPr>
          <p:cNvSpPr txBox="1"/>
          <p:nvPr/>
        </p:nvSpPr>
        <p:spPr>
          <a:xfrm>
            <a:off x="3612466" y="2871593"/>
            <a:ext cx="1707519" cy="707886"/>
          </a:xfrm>
          <a:prstGeom prst="rect">
            <a:avLst/>
          </a:prstGeom>
          <a:noFill/>
        </p:spPr>
        <p:txBody>
          <a:bodyPr wrap="none" rtlCol="0">
            <a:spAutoFit/>
          </a:bodyPr>
          <a:lstStyle/>
          <a:p>
            <a:r>
              <a:rPr lang="en-US" sz="4000" dirty="0">
                <a:latin typeface="Comic Sans MS" panose="030F0702030302020204" pitchFamily="66" charset="0"/>
              </a:rPr>
              <a:t>dishes</a:t>
            </a:r>
          </a:p>
        </p:txBody>
      </p:sp>
      <p:sp>
        <p:nvSpPr>
          <p:cNvPr id="28" name="TextBox 27">
            <a:extLst>
              <a:ext uri="{FF2B5EF4-FFF2-40B4-BE49-F238E27FC236}">
                <a16:creationId xmlns:a16="http://schemas.microsoft.com/office/drawing/2014/main" id="{510294A9-6777-4ED1-92BE-F520D05A3A61}"/>
              </a:ext>
            </a:extLst>
          </p:cNvPr>
          <p:cNvSpPr txBox="1"/>
          <p:nvPr/>
        </p:nvSpPr>
        <p:spPr>
          <a:xfrm>
            <a:off x="818919" y="5401858"/>
            <a:ext cx="1707519" cy="707886"/>
          </a:xfrm>
          <a:prstGeom prst="rect">
            <a:avLst/>
          </a:prstGeom>
          <a:noFill/>
        </p:spPr>
        <p:txBody>
          <a:bodyPr wrap="none" rtlCol="0">
            <a:spAutoFit/>
          </a:bodyPr>
          <a:lstStyle/>
          <a:p>
            <a:r>
              <a:rPr lang="en-US" sz="4000" dirty="0">
                <a:latin typeface="Comic Sans MS" panose="030F0702030302020204" pitchFamily="66" charset="0"/>
              </a:rPr>
              <a:t>dishes</a:t>
            </a:r>
          </a:p>
        </p:txBody>
      </p:sp>
      <p:sp>
        <p:nvSpPr>
          <p:cNvPr id="29" name="TextBox 28">
            <a:extLst>
              <a:ext uri="{FF2B5EF4-FFF2-40B4-BE49-F238E27FC236}">
                <a16:creationId xmlns:a16="http://schemas.microsoft.com/office/drawing/2014/main" id="{15C45912-18B9-4658-BF15-2B41D6808617}"/>
              </a:ext>
            </a:extLst>
          </p:cNvPr>
          <p:cNvSpPr txBox="1"/>
          <p:nvPr/>
        </p:nvSpPr>
        <p:spPr>
          <a:xfrm>
            <a:off x="1017771" y="5477470"/>
            <a:ext cx="957313" cy="707886"/>
          </a:xfrm>
          <a:prstGeom prst="rect">
            <a:avLst/>
          </a:prstGeom>
          <a:noFill/>
        </p:spPr>
        <p:txBody>
          <a:bodyPr wrap="none" rtlCol="0">
            <a:spAutoFit/>
          </a:bodyPr>
          <a:lstStyle/>
          <a:p>
            <a:r>
              <a:rPr lang="en-US" sz="4000" dirty="0">
                <a:latin typeface="Comic Sans MS" panose="030F0702030302020204" pitchFamily="66" charset="0"/>
              </a:rPr>
              <a:t>car</a:t>
            </a:r>
          </a:p>
        </p:txBody>
      </p:sp>
      <p:sp>
        <p:nvSpPr>
          <p:cNvPr id="31" name="TextBox 30">
            <a:extLst>
              <a:ext uri="{FF2B5EF4-FFF2-40B4-BE49-F238E27FC236}">
                <a16:creationId xmlns:a16="http://schemas.microsoft.com/office/drawing/2014/main" id="{219A390B-CFAA-4FAF-9DFE-4BE8E9DD4E64}"/>
              </a:ext>
            </a:extLst>
          </p:cNvPr>
          <p:cNvSpPr txBox="1"/>
          <p:nvPr/>
        </p:nvSpPr>
        <p:spPr>
          <a:xfrm>
            <a:off x="914294" y="3571321"/>
            <a:ext cx="957313" cy="707886"/>
          </a:xfrm>
          <a:prstGeom prst="rect">
            <a:avLst/>
          </a:prstGeom>
          <a:noFill/>
        </p:spPr>
        <p:txBody>
          <a:bodyPr wrap="none" rtlCol="0">
            <a:spAutoFit/>
          </a:bodyPr>
          <a:lstStyle/>
          <a:p>
            <a:r>
              <a:rPr lang="en-US" sz="4000" dirty="0">
                <a:latin typeface="Comic Sans MS" panose="030F0702030302020204" pitchFamily="66" charset="0"/>
              </a:rPr>
              <a:t>car</a:t>
            </a:r>
          </a:p>
        </p:txBody>
      </p:sp>
      <p:sp>
        <p:nvSpPr>
          <p:cNvPr id="32" name="TextBox 31">
            <a:extLst>
              <a:ext uri="{FF2B5EF4-FFF2-40B4-BE49-F238E27FC236}">
                <a16:creationId xmlns:a16="http://schemas.microsoft.com/office/drawing/2014/main" id="{68612B7F-D16E-427A-A12A-467038056CEB}"/>
              </a:ext>
            </a:extLst>
          </p:cNvPr>
          <p:cNvSpPr txBox="1"/>
          <p:nvPr/>
        </p:nvSpPr>
        <p:spPr>
          <a:xfrm>
            <a:off x="6907295" y="2854367"/>
            <a:ext cx="1526380" cy="707886"/>
          </a:xfrm>
          <a:prstGeom prst="rect">
            <a:avLst/>
          </a:prstGeom>
          <a:noFill/>
        </p:spPr>
        <p:txBody>
          <a:bodyPr wrap="none" rtlCol="0">
            <a:spAutoFit/>
          </a:bodyPr>
          <a:lstStyle/>
          <a:p>
            <a:r>
              <a:rPr lang="en-US" sz="4000" dirty="0">
                <a:latin typeface="Comic Sans MS" panose="030F0702030302020204" pitchFamily="66" charset="0"/>
              </a:rPr>
              <a:t>teeth</a:t>
            </a:r>
          </a:p>
        </p:txBody>
      </p:sp>
      <p:sp>
        <p:nvSpPr>
          <p:cNvPr id="33" name="TextBox 32">
            <a:extLst>
              <a:ext uri="{FF2B5EF4-FFF2-40B4-BE49-F238E27FC236}">
                <a16:creationId xmlns:a16="http://schemas.microsoft.com/office/drawing/2014/main" id="{23A88BBE-1931-4DC4-A90D-DFFCEB84E762}"/>
              </a:ext>
            </a:extLst>
          </p:cNvPr>
          <p:cNvSpPr txBox="1"/>
          <p:nvPr/>
        </p:nvSpPr>
        <p:spPr>
          <a:xfrm>
            <a:off x="841692" y="5379190"/>
            <a:ext cx="1526380" cy="707886"/>
          </a:xfrm>
          <a:prstGeom prst="rect">
            <a:avLst/>
          </a:prstGeom>
          <a:noFill/>
        </p:spPr>
        <p:txBody>
          <a:bodyPr wrap="none" rtlCol="0">
            <a:spAutoFit/>
          </a:bodyPr>
          <a:lstStyle/>
          <a:p>
            <a:r>
              <a:rPr lang="en-US" sz="4000" dirty="0">
                <a:latin typeface="Comic Sans MS" panose="030F0702030302020204" pitchFamily="66" charset="0"/>
              </a:rPr>
              <a:t>teeth</a:t>
            </a:r>
          </a:p>
        </p:txBody>
      </p:sp>
      <p:sp>
        <p:nvSpPr>
          <p:cNvPr id="34" name="TextBox 33">
            <a:extLst>
              <a:ext uri="{FF2B5EF4-FFF2-40B4-BE49-F238E27FC236}">
                <a16:creationId xmlns:a16="http://schemas.microsoft.com/office/drawing/2014/main" id="{18A22753-D842-41EE-969E-2E7CFD42BB9D}"/>
              </a:ext>
            </a:extLst>
          </p:cNvPr>
          <p:cNvSpPr txBox="1"/>
          <p:nvPr/>
        </p:nvSpPr>
        <p:spPr>
          <a:xfrm>
            <a:off x="3728594" y="3664153"/>
            <a:ext cx="1544012" cy="707886"/>
          </a:xfrm>
          <a:prstGeom prst="rect">
            <a:avLst/>
          </a:prstGeom>
          <a:noFill/>
        </p:spPr>
        <p:txBody>
          <a:bodyPr wrap="none" rtlCol="0">
            <a:spAutoFit/>
          </a:bodyPr>
          <a:lstStyle/>
          <a:p>
            <a:r>
              <a:rPr lang="en-US" sz="4000" dirty="0">
                <a:latin typeface="Comic Sans MS" panose="030F0702030302020204" pitchFamily="66" charset="0"/>
              </a:rPr>
              <a:t>desks</a:t>
            </a:r>
          </a:p>
        </p:txBody>
      </p:sp>
      <p:sp>
        <p:nvSpPr>
          <p:cNvPr id="36" name="TextBox 35">
            <a:extLst>
              <a:ext uri="{FF2B5EF4-FFF2-40B4-BE49-F238E27FC236}">
                <a16:creationId xmlns:a16="http://schemas.microsoft.com/office/drawing/2014/main" id="{BD82E6C8-BCBD-477A-A8F3-0B1D8AB6C4CB}"/>
              </a:ext>
            </a:extLst>
          </p:cNvPr>
          <p:cNvSpPr txBox="1"/>
          <p:nvPr/>
        </p:nvSpPr>
        <p:spPr>
          <a:xfrm>
            <a:off x="900672" y="5376613"/>
            <a:ext cx="1544012" cy="707886"/>
          </a:xfrm>
          <a:prstGeom prst="rect">
            <a:avLst/>
          </a:prstGeom>
          <a:noFill/>
        </p:spPr>
        <p:txBody>
          <a:bodyPr wrap="none" rtlCol="0">
            <a:spAutoFit/>
          </a:bodyPr>
          <a:lstStyle/>
          <a:p>
            <a:r>
              <a:rPr lang="en-US" sz="4000" dirty="0">
                <a:latin typeface="Comic Sans MS" panose="030F0702030302020204" pitchFamily="66" charset="0"/>
              </a:rPr>
              <a:t>desks</a:t>
            </a:r>
          </a:p>
        </p:txBody>
      </p:sp>
    </p:spTree>
    <p:extLst>
      <p:ext uri="{BB962C8B-B14F-4D97-AF65-F5344CB8AC3E}">
        <p14:creationId xmlns:p14="http://schemas.microsoft.com/office/powerpoint/2010/main" val="20037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3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19" grpId="1"/>
      <p:bldP spid="21" grpId="0"/>
      <p:bldP spid="21" grpId="1"/>
      <p:bldP spid="22" grpId="0"/>
      <p:bldP spid="22" grpId="1"/>
      <p:bldP spid="23" grpId="0"/>
      <p:bldP spid="24" grpId="0"/>
      <p:bldP spid="26" grpId="0"/>
      <p:bldP spid="26" grpId="1"/>
      <p:bldP spid="27" grpId="0"/>
      <p:bldP spid="28" grpId="0"/>
      <p:bldP spid="28" grpId="1"/>
      <p:bldP spid="29" grpId="0"/>
      <p:bldP spid="29" grpId="1"/>
      <p:bldP spid="31" grpId="0"/>
      <p:bldP spid="32" grpId="0"/>
      <p:bldP spid="33" grpId="0"/>
      <p:bldP spid="33" grpId="1"/>
      <p:bldP spid="34" grpId="0"/>
      <p:bldP spid="36" grpId="0"/>
      <p:bldP spid="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24B9-EA20-4862-AB48-32F2B794FC16}"/>
              </a:ext>
            </a:extLst>
          </p:cNvPr>
          <p:cNvSpPr txBox="1">
            <a:spLocks noGrp="1"/>
          </p:cNvSpPr>
          <p:nvPr>
            <p:ph type="title" idx="4294967295"/>
          </p:nvPr>
        </p:nvSpPr>
        <p:spPr>
          <a:xfrm>
            <a:off x="751085" y="330200"/>
            <a:ext cx="7641837"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399"/>
                </a:solidFill>
                <a:effectLst/>
                <a:uLnTx/>
                <a:uFillTx/>
                <a:latin typeface="Comic Sans MS" panose="030F0702030302020204" pitchFamily="66" charset="0"/>
                <a:ea typeface="+mn-ea"/>
                <a:cs typeface="+mn-cs"/>
              </a:rPr>
              <a:t>Why Tales - Vocabulary Review</a:t>
            </a:r>
          </a:p>
        </p:txBody>
      </p:sp>
      <p:sp>
        <p:nvSpPr>
          <p:cNvPr id="3" name="TextBox 2">
            <a:extLst>
              <a:ext uri="{FF2B5EF4-FFF2-40B4-BE49-F238E27FC236}">
                <a16:creationId xmlns:a16="http://schemas.microsoft.com/office/drawing/2014/main" id="{0892F9CA-FB3C-48FF-9D2B-E9CDA8AA3FBF}"/>
              </a:ext>
            </a:extLst>
          </p:cNvPr>
          <p:cNvSpPr txBox="1"/>
          <p:nvPr/>
        </p:nvSpPr>
        <p:spPr>
          <a:xfrm>
            <a:off x="416537" y="1421422"/>
            <a:ext cx="1220206" cy="707886"/>
          </a:xfrm>
          <a:prstGeom prst="rect">
            <a:avLst/>
          </a:prstGeom>
          <a:noFill/>
        </p:spPr>
        <p:txBody>
          <a:bodyPr wrap="none" rtlCol="0">
            <a:spAutoFit/>
          </a:bodyPr>
          <a:lstStyle/>
          <a:p>
            <a:r>
              <a:rPr lang="en-US" sz="4000" dirty="0">
                <a:latin typeface="Comic Sans MS" panose="030F0702030302020204" pitchFamily="66" charset="0"/>
              </a:rPr>
              <a:t>plow</a:t>
            </a:r>
          </a:p>
        </p:txBody>
      </p:sp>
      <p:sp>
        <p:nvSpPr>
          <p:cNvPr id="8" name="TextBox 7">
            <a:extLst>
              <a:ext uri="{FF2B5EF4-FFF2-40B4-BE49-F238E27FC236}">
                <a16:creationId xmlns:a16="http://schemas.microsoft.com/office/drawing/2014/main" id="{8BA642ED-F8F7-481B-800E-D1F848FE7F85}"/>
              </a:ext>
            </a:extLst>
          </p:cNvPr>
          <p:cNvSpPr txBox="1"/>
          <p:nvPr/>
        </p:nvSpPr>
        <p:spPr>
          <a:xfrm>
            <a:off x="416533" y="3429000"/>
            <a:ext cx="2582758" cy="707886"/>
          </a:xfrm>
          <a:prstGeom prst="rect">
            <a:avLst/>
          </a:prstGeom>
          <a:noFill/>
        </p:spPr>
        <p:txBody>
          <a:bodyPr wrap="none" rtlCol="0">
            <a:spAutoFit/>
          </a:bodyPr>
          <a:lstStyle/>
          <a:p>
            <a:r>
              <a:rPr lang="en-US" sz="4000" dirty="0">
                <a:latin typeface="Comic Sans MS" panose="030F0702030302020204" pitchFamily="66" charset="0"/>
              </a:rPr>
              <a:t>reflection</a:t>
            </a:r>
          </a:p>
        </p:txBody>
      </p:sp>
      <p:sp>
        <p:nvSpPr>
          <p:cNvPr id="9" name="TextBox 8">
            <a:extLst>
              <a:ext uri="{FF2B5EF4-FFF2-40B4-BE49-F238E27FC236}">
                <a16:creationId xmlns:a16="http://schemas.microsoft.com/office/drawing/2014/main" id="{416D9FC9-B6C6-4923-9028-31D6CDD0BFEE}"/>
              </a:ext>
            </a:extLst>
          </p:cNvPr>
          <p:cNvSpPr txBox="1"/>
          <p:nvPr/>
        </p:nvSpPr>
        <p:spPr>
          <a:xfrm>
            <a:off x="416533" y="5139725"/>
            <a:ext cx="1786066" cy="707886"/>
          </a:xfrm>
          <a:prstGeom prst="rect">
            <a:avLst/>
          </a:prstGeom>
          <a:noFill/>
        </p:spPr>
        <p:txBody>
          <a:bodyPr wrap="none" rtlCol="0">
            <a:spAutoFit/>
          </a:bodyPr>
          <a:lstStyle/>
          <a:p>
            <a:r>
              <a:rPr lang="en-US" sz="4000" dirty="0">
                <a:latin typeface="Comic Sans MS" panose="030F0702030302020204" pitchFamily="66" charset="0"/>
              </a:rPr>
              <a:t>desert</a:t>
            </a:r>
          </a:p>
        </p:txBody>
      </p:sp>
      <p:sp>
        <p:nvSpPr>
          <p:cNvPr id="10" name="TextBox 9">
            <a:extLst>
              <a:ext uri="{FF2B5EF4-FFF2-40B4-BE49-F238E27FC236}">
                <a16:creationId xmlns:a16="http://schemas.microsoft.com/office/drawing/2014/main" id="{B5759063-72C8-403E-91F3-AF661940F353}"/>
              </a:ext>
            </a:extLst>
          </p:cNvPr>
          <p:cNvSpPr txBox="1"/>
          <p:nvPr/>
        </p:nvSpPr>
        <p:spPr>
          <a:xfrm>
            <a:off x="3537284" y="1467588"/>
            <a:ext cx="5424883" cy="1323439"/>
          </a:xfrm>
          <a:prstGeom prst="rect">
            <a:avLst/>
          </a:prstGeom>
          <a:noFill/>
        </p:spPr>
        <p:txBody>
          <a:bodyPr wrap="none" rtlCol="0">
            <a:spAutoFit/>
          </a:bodyPr>
          <a:lstStyle/>
          <a:p>
            <a:r>
              <a:rPr lang="en-US" sz="4000" dirty="0">
                <a:latin typeface="Comic Sans MS" panose="030F0702030302020204" pitchFamily="66" charset="0"/>
              </a:rPr>
              <a:t>An image produced by</a:t>
            </a:r>
          </a:p>
          <a:p>
            <a:r>
              <a:rPr lang="en-US" sz="4000" dirty="0">
                <a:latin typeface="Comic Sans MS" panose="030F0702030302020204" pitchFamily="66" charset="0"/>
              </a:rPr>
              <a:t>or as if by a mirror.</a:t>
            </a:r>
          </a:p>
        </p:txBody>
      </p:sp>
      <p:sp>
        <p:nvSpPr>
          <p:cNvPr id="13" name="TextBox 12">
            <a:extLst>
              <a:ext uri="{FF2B5EF4-FFF2-40B4-BE49-F238E27FC236}">
                <a16:creationId xmlns:a16="http://schemas.microsoft.com/office/drawing/2014/main" id="{76469E8F-71E2-4C1A-8BBA-354926770FC2}"/>
              </a:ext>
            </a:extLst>
          </p:cNvPr>
          <p:cNvSpPr txBox="1"/>
          <p:nvPr/>
        </p:nvSpPr>
        <p:spPr>
          <a:xfrm>
            <a:off x="3537284" y="3427304"/>
            <a:ext cx="5083443" cy="1323439"/>
          </a:xfrm>
          <a:prstGeom prst="rect">
            <a:avLst/>
          </a:prstGeom>
          <a:noFill/>
        </p:spPr>
        <p:txBody>
          <a:bodyPr wrap="none" rtlCol="0">
            <a:spAutoFit/>
          </a:bodyPr>
          <a:lstStyle/>
          <a:p>
            <a:r>
              <a:rPr lang="en-US" sz="4000" dirty="0">
                <a:latin typeface="Comic Sans MS" panose="030F0702030302020204" pitchFamily="66" charset="0"/>
              </a:rPr>
              <a:t>To open, break up or</a:t>
            </a:r>
          </a:p>
          <a:p>
            <a:r>
              <a:rPr lang="en-US" sz="4000" dirty="0">
                <a:latin typeface="Comic Sans MS" panose="030F0702030302020204" pitchFamily="66" charset="0"/>
              </a:rPr>
              <a:t>work the land.</a:t>
            </a:r>
          </a:p>
        </p:txBody>
      </p:sp>
      <p:sp>
        <p:nvSpPr>
          <p:cNvPr id="14" name="TextBox 13">
            <a:extLst>
              <a:ext uri="{FF2B5EF4-FFF2-40B4-BE49-F238E27FC236}">
                <a16:creationId xmlns:a16="http://schemas.microsoft.com/office/drawing/2014/main" id="{34E7F9DC-C82E-4DD7-A1A2-D830FC4A2BD2}"/>
              </a:ext>
            </a:extLst>
          </p:cNvPr>
          <p:cNvSpPr txBox="1"/>
          <p:nvPr/>
        </p:nvSpPr>
        <p:spPr>
          <a:xfrm>
            <a:off x="3537284" y="4929690"/>
            <a:ext cx="4586512" cy="1938992"/>
          </a:xfrm>
          <a:prstGeom prst="rect">
            <a:avLst/>
          </a:prstGeom>
          <a:noFill/>
        </p:spPr>
        <p:txBody>
          <a:bodyPr wrap="none" rtlCol="0">
            <a:spAutoFit/>
          </a:bodyPr>
          <a:lstStyle/>
          <a:p>
            <a:r>
              <a:rPr lang="en-US" sz="4000" dirty="0">
                <a:latin typeface="Comic Sans MS" panose="030F0702030302020204" pitchFamily="66" charset="0"/>
              </a:rPr>
              <a:t>Dry land with few </a:t>
            </a:r>
          </a:p>
          <a:p>
            <a:r>
              <a:rPr lang="en-US" sz="4000" dirty="0">
                <a:latin typeface="Comic Sans MS" panose="030F0702030302020204" pitchFamily="66" charset="0"/>
              </a:rPr>
              <a:t>plants and little </a:t>
            </a:r>
          </a:p>
          <a:p>
            <a:r>
              <a:rPr lang="en-US" sz="4000" dirty="0">
                <a:latin typeface="Comic Sans MS" panose="030F0702030302020204" pitchFamily="66" charset="0"/>
              </a:rPr>
              <a:t>rainfall.</a:t>
            </a:r>
          </a:p>
        </p:txBody>
      </p:sp>
      <p:cxnSp>
        <p:nvCxnSpPr>
          <p:cNvPr id="16" name="Straight Arrow Connector 15" descr="Line matching the vocabulary word to the correct definition">
            <a:extLst>
              <a:ext uri="{FF2B5EF4-FFF2-40B4-BE49-F238E27FC236}">
                <a16:creationId xmlns:a16="http://schemas.microsoft.com/office/drawing/2014/main" id="{9D5AAFF5-34D9-48CB-83C1-A4EC84D529BE}"/>
              </a:ext>
            </a:extLst>
          </p:cNvPr>
          <p:cNvCxnSpPr>
            <a:cxnSpLocks/>
          </p:cNvCxnSpPr>
          <p:nvPr/>
        </p:nvCxnSpPr>
        <p:spPr>
          <a:xfrm>
            <a:off x="1636743" y="1823227"/>
            <a:ext cx="1900541" cy="187221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descr="Line matching the vocabulary word to the correct definition">
            <a:extLst>
              <a:ext uri="{FF2B5EF4-FFF2-40B4-BE49-F238E27FC236}">
                <a16:creationId xmlns:a16="http://schemas.microsoft.com/office/drawing/2014/main" id="{3B40E380-32FE-40E1-AD3E-4B5A771879E0}"/>
              </a:ext>
            </a:extLst>
          </p:cNvPr>
          <p:cNvCxnSpPr>
            <a:cxnSpLocks/>
            <a:endCxn id="10" idx="1"/>
          </p:cNvCxnSpPr>
          <p:nvPr/>
        </p:nvCxnSpPr>
        <p:spPr>
          <a:xfrm flipV="1">
            <a:off x="2999291" y="2129308"/>
            <a:ext cx="537993" cy="149867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descr="Line matching the vocabulary word to the correct definition">
            <a:extLst>
              <a:ext uri="{FF2B5EF4-FFF2-40B4-BE49-F238E27FC236}">
                <a16:creationId xmlns:a16="http://schemas.microsoft.com/office/drawing/2014/main" id="{8D19B027-7963-488A-B7E2-C93D3311726C}"/>
              </a:ext>
            </a:extLst>
          </p:cNvPr>
          <p:cNvCxnSpPr>
            <a:cxnSpLocks/>
            <a:stCxn id="9" idx="3"/>
          </p:cNvCxnSpPr>
          <p:nvPr/>
        </p:nvCxnSpPr>
        <p:spPr>
          <a:xfrm flipV="1">
            <a:off x="2202599" y="5349080"/>
            <a:ext cx="1334685" cy="14458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1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p:bldP spid="10" grpId="0"/>
      <p:bldP spid="10" grpId="1"/>
      <p:bldP spid="13" grpId="0"/>
      <p:bldP spid="13" grpId="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24B9-EA20-4862-AB48-32F2B794FC16}"/>
              </a:ext>
            </a:extLst>
          </p:cNvPr>
          <p:cNvSpPr txBox="1">
            <a:spLocks noGrp="1"/>
          </p:cNvSpPr>
          <p:nvPr>
            <p:ph type="title" idx="4294967295"/>
          </p:nvPr>
        </p:nvSpPr>
        <p:spPr>
          <a:xfrm>
            <a:off x="917794" y="330200"/>
            <a:ext cx="715452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399"/>
                </a:solidFill>
                <a:effectLst/>
                <a:uLnTx/>
                <a:uFillTx/>
                <a:latin typeface="Comic Sans MS" panose="030F0702030302020204" pitchFamily="66" charset="0"/>
                <a:ea typeface="+mn-ea"/>
                <a:cs typeface="+mn-cs"/>
              </a:rPr>
              <a:t>Vocabulary Review Take Two!</a:t>
            </a:r>
          </a:p>
        </p:txBody>
      </p:sp>
      <p:sp>
        <p:nvSpPr>
          <p:cNvPr id="3" name="TextBox 2">
            <a:extLst>
              <a:ext uri="{FF2B5EF4-FFF2-40B4-BE49-F238E27FC236}">
                <a16:creationId xmlns:a16="http://schemas.microsoft.com/office/drawing/2014/main" id="{0892F9CA-FB3C-48FF-9D2B-E9CDA8AA3FBF}"/>
              </a:ext>
            </a:extLst>
          </p:cNvPr>
          <p:cNvSpPr txBox="1"/>
          <p:nvPr/>
        </p:nvSpPr>
        <p:spPr>
          <a:xfrm>
            <a:off x="416537" y="1421422"/>
            <a:ext cx="1279517" cy="707886"/>
          </a:xfrm>
          <a:prstGeom prst="rect">
            <a:avLst/>
          </a:prstGeom>
          <a:noFill/>
        </p:spPr>
        <p:txBody>
          <a:bodyPr wrap="none" rtlCol="0">
            <a:spAutoFit/>
          </a:bodyPr>
          <a:lstStyle/>
          <a:p>
            <a:r>
              <a:rPr lang="en-US" sz="4000" dirty="0">
                <a:latin typeface="Comic Sans MS" panose="030F0702030302020204" pitchFamily="66" charset="0"/>
              </a:rPr>
              <a:t>yoke</a:t>
            </a:r>
          </a:p>
        </p:txBody>
      </p:sp>
      <p:sp>
        <p:nvSpPr>
          <p:cNvPr id="8" name="TextBox 7">
            <a:extLst>
              <a:ext uri="{FF2B5EF4-FFF2-40B4-BE49-F238E27FC236}">
                <a16:creationId xmlns:a16="http://schemas.microsoft.com/office/drawing/2014/main" id="{8BA642ED-F8F7-481B-800E-D1F848FE7F85}"/>
              </a:ext>
            </a:extLst>
          </p:cNvPr>
          <p:cNvSpPr txBox="1"/>
          <p:nvPr/>
        </p:nvSpPr>
        <p:spPr>
          <a:xfrm>
            <a:off x="416533" y="3429000"/>
            <a:ext cx="1132041" cy="707886"/>
          </a:xfrm>
          <a:prstGeom prst="rect">
            <a:avLst/>
          </a:prstGeom>
          <a:noFill/>
        </p:spPr>
        <p:txBody>
          <a:bodyPr wrap="none" rtlCol="0">
            <a:spAutoFit/>
          </a:bodyPr>
          <a:lstStyle/>
          <a:p>
            <a:r>
              <a:rPr lang="en-US" sz="4000" dirty="0">
                <a:latin typeface="Comic Sans MS" panose="030F0702030302020204" pitchFamily="66" charset="0"/>
              </a:rPr>
              <a:t>lazy</a:t>
            </a:r>
          </a:p>
        </p:txBody>
      </p:sp>
      <p:sp>
        <p:nvSpPr>
          <p:cNvPr id="9" name="TextBox 8">
            <a:extLst>
              <a:ext uri="{FF2B5EF4-FFF2-40B4-BE49-F238E27FC236}">
                <a16:creationId xmlns:a16="http://schemas.microsoft.com/office/drawing/2014/main" id="{416D9FC9-B6C6-4923-9028-31D6CDD0BFEE}"/>
              </a:ext>
            </a:extLst>
          </p:cNvPr>
          <p:cNvSpPr txBox="1"/>
          <p:nvPr/>
        </p:nvSpPr>
        <p:spPr>
          <a:xfrm>
            <a:off x="416533" y="5139725"/>
            <a:ext cx="1526380" cy="707886"/>
          </a:xfrm>
          <a:prstGeom prst="rect">
            <a:avLst/>
          </a:prstGeom>
          <a:noFill/>
        </p:spPr>
        <p:txBody>
          <a:bodyPr wrap="none" rtlCol="0">
            <a:spAutoFit/>
          </a:bodyPr>
          <a:lstStyle/>
          <a:p>
            <a:r>
              <a:rPr lang="en-US" sz="4000" dirty="0">
                <a:latin typeface="Comic Sans MS" panose="030F0702030302020204" pitchFamily="66" charset="0"/>
              </a:rPr>
              <a:t>magic</a:t>
            </a:r>
          </a:p>
        </p:txBody>
      </p:sp>
      <p:sp>
        <p:nvSpPr>
          <p:cNvPr id="10" name="TextBox 9">
            <a:extLst>
              <a:ext uri="{FF2B5EF4-FFF2-40B4-BE49-F238E27FC236}">
                <a16:creationId xmlns:a16="http://schemas.microsoft.com/office/drawing/2014/main" id="{B5759063-72C8-403E-91F3-AF661940F353}"/>
              </a:ext>
            </a:extLst>
          </p:cNvPr>
          <p:cNvSpPr txBox="1"/>
          <p:nvPr/>
        </p:nvSpPr>
        <p:spPr>
          <a:xfrm>
            <a:off x="3266381" y="1210185"/>
            <a:ext cx="4467890" cy="1200329"/>
          </a:xfrm>
          <a:prstGeom prst="rect">
            <a:avLst/>
          </a:prstGeom>
          <a:noFill/>
        </p:spPr>
        <p:txBody>
          <a:bodyPr wrap="none" rtlCol="0">
            <a:spAutoFit/>
          </a:bodyPr>
          <a:lstStyle/>
          <a:p>
            <a:r>
              <a:rPr lang="en-US" sz="3600" dirty="0">
                <a:latin typeface="Comic Sans MS" panose="030F0702030302020204" pitchFamily="66" charset="0"/>
              </a:rPr>
              <a:t>A power that seems</a:t>
            </a:r>
          </a:p>
          <a:p>
            <a:r>
              <a:rPr lang="en-US" sz="3600" dirty="0">
                <a:latin typeface="Comic Sans MS" panose="030F0702030302020204" pitchFamily="66" charset="0"/>
              </a:rPr>
              <a:t>mysterious.</a:t>
            </a:r>
          </a:p>
        </p:txBody>
      </p:sp>
      <p:sp>
        <p:nvSpPr>
          <p:cNvPr id="13" name="TextBox 12">
            <a:extLst>
              <a:ext uri="{FF2B5EF4-FFF2-40B4-BE49-F238E27FC236}">
                <a16:creationId xmlns:a16="http://schemas.microsoft.com/office/drawing/2014/main" id="{76469E8F-71E2-4C1A-8BBA-354926770FC2}"/>
              </a:ext>
            </a:extLst>
          </p:cNvPr>
          <p:cNvSpPr txBox="1"/>
          <p:nvPr/>
        </p:nvSpPr>
        <p:spPr>
          <a:xfrm>
            <a:off x="3246517" y="2806639"/>
            <a:ext cx="5811206" cy="2308324"/>
          </a:xfrm>
          <a:prstGeom prst="rect">
            <a:avLst/>
          </a:prstGeom>
          <a:noFill/>
        </p:spPr>
        <p:txBody>
          <a:bodyPr wrap="none" rtlCol="0">
            <a:spAutoFit/>
          </a:bodyPr>
          <a:lstStyle/>
          <a:p>
            <a:r>
              <a:rPr lang="en-US" sz="3600" dirty="0">
                <a:latin typeface="Comic Sans MS" panose="030F0702030302020204" pitchFamily="66" charset="0"/>
              </a:rPr>
              <a:t>A wooden bar or frame</a:t>
            </a:r>
          </a:p>
          <a:p>
            <a:r>
              <a:rPr lang="en-US" sz="3600" dirty="0">
                <a:latin typeface="Comic Sans MS" panose="030F0702030302020204" pitchFamily="66" charset="0"/>
              </a:rPr>
              <a:t>that goes around the neck</a:t>
            </a:r>
          </a:p>
          <a:p>
            <a:r>
              <a:rPr lang="en-US" sz="3600" dirty="0">
                <a:latin typeface="Comic Sans MS" panose="030F0702030302020204" pitchFamily="66" charset="0"/>
              </a:rPr>
              <a:t>of an animal for pulling a </a:t>
            </a:r>
          </a:p>
          <a:p>
            <a:r>
              <a:rPr lang="en-US" sz="3600" dirty="0">
                <a:latin typeface="Comic Sans MS" panose="030F0702030302020204" pitchFamily="66" charset="0"/>
              </a:rPr>
              <a:t>load.</a:t>
            </a:r>
          </a:p>
        </p:txBody>
      </p:sp>
      <p:sp>
        <p:nvSpPr>
          <p:cNvPr id="14" name="TextBox 13">
            <a:extLst>
              <a:ext uri="{FF2B5EF4-FFF2-40B4-BE49-F238E27FC236}">
                <a16:creationId xmlns:a16="http://schemas.microsoft.com/office/drawing/2014/main" id="{34E7F9DC-C82E-4DD7-A1A2-D830FC4A2BD2}"/>
              </a:ext>
            </a:extLst>
          </p:cNvPr>
          <p:cNvSpPr txBox="1"/>
          <p:nvPr/>
        </p:nvSpPr>
        <p:spPr>
          <a:xfrm>
            <a:off x="3246517" y="5437224"/>
            <a:ext cx="5777544" cy="646331"/>
          </a:xfrm>
          <a:prstGeom prst="rect">
            <a:avLst/>
          </a:prstGeom>
          <a:noFill/>
        </p:spPr>
        <p:txBody>
          <a:bodyPr wrap="none" rtlCol="0">
            <a:spAutoFit/>
          </a:bodyPr>
          <a:lstStyle/>
          <a:p>
            <a:r>
              <a:rPr lang="en-US" sz="3600" dirty="0">
                <a:latin typeface="Comic Sans MS" panose="030F0702030302020204" pitchFamily="66" charset="0"/>
              </a:rPr>
              <a:t>Not willing to act or work.</a:t>
            </a:r>
          </a:p>
        </p:txBody>
      </p:sp>
      <p:cxnSp>
        <p:nvCxnSpPr>
          <p:cNvPr id="5" name="Straight Arrow Connector 4" descr="Line matching the vocabulary word to the correct definition">
            <a:extLst>
              <a:ext uri="{FF2B5EF4-FFF2-40B4-BE49-F238E27FC236}">
                <a16:creationId xmlns:a16="http://schemas.microsoft.com/office/drawing/2014/main" id="{993A1ED6-F4A1-434B-963F-D3EE2157FB0F}"/>
              </a:ext>
            </a:extLst>
          </p:cNvPr>
          <p:cNvCxnSpPr>
            <a:cxnSpLocks/>
            <a:endCxn id="13" idx="1"/>
          </p:cNvCxnSpPr>
          <p:nvPr/>
        </p:nvCxnSpPr>
        <p:spPr>
          <a:xfrm>
            <a:off x="1745743" y="1863196"/>
            <a:ext cx="1500774" cy="209760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Line matching the vocabulary word to the correct definition">
            <a:extLst>
              <a:ext uri="{FF2B5EF4-FFF2-40B4-BE49-F238E27FC236}">
                <a16:creationId xmlns:a16="http://schemas.microsoft.com/office/drawing/2014/main" id="{2D2BFF74-964D-4FD4-A746-D6A9D4870A83}"/>
              </a:ext>
            </a:extLst>
          </p:cNvPr>
          <p:cNvCxnSpPr>
            <a:cxnSpLocks/>
            <a:stCxn id="8" idx="3"/>
          </p:cNvCxnSpPr>
          <p:nvPr/>
        </p:nvCxnSpPr>
        <p:spPr>
          <a:xfrm>
            <a:off x="1548574" y="3782943"/>
            <a:ext cx="1697943" cy="20329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descr="Line matching the vocabulary word to the correct definition">
            <a:extLst>
              <a:ext uri="{FF2B5EF4-FFF2-40B4-BE49-F238E27FC236}">
                <a16:creationId xmlns:a16="http://schemas.microsoft.com/office/drawing/2014/main" id="{2E1A3D53-DC55-444E-85A8-97D7336EE318}"/>
              </a:ext>
            </a:extLst>
          </p:cNvPr>
          <p:cNvCxnSpPr>
            <a:stCxn id="9" idx="3"/>
            <a:endCxn id="10" idx="1"/>
          </p:cNvCxnSpPr>
          <p:nvPr/>
        </p:nvCxnSpPr>
        <p:spPr>
          <a:xfrm flipV="1">
            <a:off x="1942913" y="1810350"/>
            <a:ext cx="1323468" cy="368331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94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p:bldP spid="10" grpId="0"/>
      <p:bldP spid="13" grpId="0"/>
      <p:bldP spid="13" grpId="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3D3F-B3CB-4DE8-983C-F1257092BBFA}"/>
              </a:ext>
            </a:extLst>
          </p:cNvPr>
          <p:cNvSpPr txBox="1">
            <a:spLocks noGrp="1"/>
          </p:cNvSpPr>
          <p:nvPr>
            <p:ph type="title" idx="4294967295"/>
          </p:nvPr>
        </p:nvSpPr>
        <p:spPr>
          <a:xfrm flipH="1">
            <a:off x="0" y="290717"/>
            <a:ext cx="863600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399"/>
                </a:solidFill>
                <a:effectLst/>
                <a:uLnTx/>
                <a:uFillTx/>
                <a:latin typeface="Comic Sans MS" panose="030F0702030302020204" pitchFamily="66" charset="0"/>
                <a:ea typeface="+mn-ea"/>
                <a:cs typeface="+mn-cs"/>
              </a:rPr>
              <a:t>Our Vocabulary Adventure Continues!</a:t>
            </a:r>
          </a:p>
        </p:txBody>
      </p:sp>
      <p:sp>
        <p:nvSpPr>
          <p:cNvPr id="4" name="TextBox 3">
            <a:extLst>
              <a:ext uri="{FF2B5EF4-FFF2-40B4-BE49-F238E27FC236}">
                <a16:creationId xmlns:a16="http://schemas.microsoft.com/office/drawing/2014/main" id="{5193FCFD-0327-4DA0-8988-BED85DEB31F3}"/>
              </a:ext>
            </a:extLst>
          </p:cNvPr>
          <p:cNvSpPr txBox="1"/>
          <p:nvPr/>
        </p:nvSpPr>
        <p:spPr>
          <a:xfrm>
            <a:off x="3161197" y="3044280"/>
            <a:ext cx="2821606" cy="769441"/>
          </a:xfrm>
          <a:prstGeom prst="rect">
            <a:avLst/>
          </a:prstGeom>
          <a:noFill/>
        </p:spPr>
        <p:txBody>
          <a:bodyPr wrap="none" rtlCol="0">
            <a:spAutoFit/>
          </a:bodyPr>
          <a:lstStyle/>
          <a:p>
            <a:r>
              <a:rPr lang="en-US" sz="4400" dirty="0">
                <a:latin typeface="Comic Sans MS" panose="030F0702030302020204" pitchFamily="66" charset="0"/>
              </a:rPr>
              <a:t>reflection</a:t>
            </a:r>
          </a:p>
        </p:txBody>
      </p:sp>
      <p:sp>
        <p:nvSpPr>
          <p:cNvPr id="13" name="TextBox 12">
            <a:extLst>
              <a:ext uri="{FF2B5EF4-FFF2-40B4-BE49-F238E27FC236}">
                <a16:creationId xmlns:a16="http://schemas.microsoft.com/office/drawing/2014/main" id="{1AE474AA-EF5F-4C1C-95BB-06CDB92C679E}"/>
              </a:ext>
            </a:extLst>
          </p:cNvPr>
          <p:cNvSpPr txBox="1"/>
          <p:nvPr/>
        </p:nvSpPr>
        <p:spPr>
          <a:xfrm>
            <a:off x="3598817" y="3044280"/>
            <a:ext cx="1946367" cy="769441"/>
          </a:xfrm>
          <a:prstGeom prst="rect">
            <a:avLst/>
          </a:prstGeom>
          <a:noFill/>
        </p:spPr>
        <p:txBody>
          <a:bodyPr wrap="none" rtlCol="0">
            <a:spAutoFit/>
          </a:bodyPr>
          <a:lstStyle/>
          <a:p>
            <a:r>
              <a:rPr lang="en-US" sz="4400" dirty="0">
                <a:latin typeface="Comic Sans MS" panose="030F0702030302020204" pitchFamily="66" charset="0"/>
              </a:rPr>
              <a:t>desert</a:t>
            </a:r>
          </a:p>
        </p:txBody>
      </p:sp>
      <p:sp>
        <p:nvSpPr>
          <p:cNvPr id="16" name="TextBox 15">
            <a:extLst>
              <a:ext uri="{FF2B5EF4-FFF2-40B4-BE49-F238E27FC236}">
                <a16:creationId xmlns:a16="http://schemas.microsoft.com/office/drawing/2014/main" id="{BFABA0C5-AE74-4343-B0D0-8EED597225EB}"/>
              </a:ext>
            </a:extLst>
          </p:cNvPr>
          <p:cNvSpPr txBox="1"/>
          <p:nvPr/>
        </p:nvSpPr>
        <p:spPr>
          <a:xfrm>
            <a:off x="3877739" y="3044280"/>
            <a:ext cx="1388522" cy="769441"/>
          </a:xfrm>
          <a:prstGeom prst="rect">
            <a:avLst/>
          </a:prstGeom>
          <a:noFill/>
        </p:spPr>
        <p:txBody>
          <a:bodyPr wrap="none" rtlCol="0">
            <a:spAutoFit/>
          </a:bodyPr>
          <a:lstStyle/>
          <a:p>
            <a:r>
              <a:rPr lang="en-US" sz="4400" dirty="0">
                <a:latin typeface="Comic Sans MS" panose="030F0702030302020204" pitchFamily="66" charset="0"/>
              </a:rPr>
              <a:t>yoke</a:t>
            </a:r>
          </a:p>
        </p:txBody>
      </p:sp>
      <p:sp>
        <p:nvSpPr>
          <p:cNvPr id="17" name="TextBox 16">
            <a:extLst>
              <a:ext uri="{FF2B5EF4-FFF2-40B4-BE49-F238E27FC236}">
                <a16:creationId xmlns:a16="http://schemas.microsoft.com/office/drawing/2014/main" id="{67028A2B-9221-4C4C-B789-720554338FBC}"/>
              </a:ext>
            </a:extLst>
          </p:cNvPr>
          <p:cNvSpPr txBox="1"/>
          <p:nvPr/>
        </p:nvSpPr>
        <p:spPr>
          <a:xfrm>
            <a:off x="3960294" y="3044280"/>
            <a:ext cx="1223412" cy="769441"/>
          </a:xfrm>
          <a:prstGeom prst="rect">
            <a:avLst/>
          </a:prstGeom>
          <a:noFill/>
        </p:spPr>
        <p:txBody>
          <a:bodyPr wrap="none" rtlCol="0">
            <a:spAutoFit/>
          </a:bodyPr>
          <a:lstStyle/>
          <a:p>
            <a:r>
              <a:rPr lang="en-US" sz="4400" dirty="0">
                <a:latin typeface="Comic Sans MS" panose="030F0702030302020204" pitchFamily="66" charset="0"/>
              </a:rPr>
              <a:t>lazy</a:t>
            </a:r>
          </a:p>
        </p:txBody>
      </p:sp>
      <p:sp>
        <p:nvSpPr>
          <p:cNvPr id="18" name="TextBox 17">
            <a:extLst>
              <a:ext uri="{FF2B5EF4-FFF2-40B4-BE49-F238E27FC236}">
                <a16:creationId xmlns:a16="http://schemas.microsoft.com/office/drawing/2014/main" id="{EBD951BC-273B-42FC-B355-84C0D9B07E4D}"/>
              </a:ext>
            </a:extLst>
          </p:cNvPr>
          <p:cNvSpPr txBox="1"/>
          <p:nvPr/>
        </p:nvSpPr>
        <p:spPr>
          <a:xfrm>
            <a:off x="3742286" y="3044280"/>
            <a:ext cx="1659429" cy="769441"/>
          </a:xfrm>
          <a:prstGeom prst="rect">
            <a:avLst/>
          </a:prstGeom>
          <a:noFill/>
        </p:spPr>
        <p:txBody>
          <a:bodyPr wrap="none" rtlCol="0">
            <a:spAutoFit/>
          </a:bodyPr>
          <a:lstStyle/>
          <a:p>
            <a:r>
              <a:rPr lang="en-US" sz="4400" dirty="0">
                <a:latin typeface="Comic Sans MS" panose="030F0702030302020204" pitchFamily="66" charset="0"/>
              </a:rPr>
              <a:t>magic</a:t>
            </a:r>
          </a:p>
        </p:txBody>
      </p:sp>
      <p:sp>
        <p:nvSpPr>
          <p:cNvPr id="5" name="Rectangle 4" descr="Rectangle where the vocabulary words will appear.">
            <a:extLst>
              <a:ext uri="{FF2B5EF4-FFF2-40B4-BE49-F238E27FC236}">
                <a16:creationId xmlns:a16="http://schemas.microsoft.com/office/drawing/2014/main" id="{CA2FFAAE-1763-4DE9-8B5C-617A01329847}"/>
              </a:ext>
            </a:extLst>
          </p:cNvPr>
          <p:cNvSpPr/>
          <p:nvPr/>
        </p:nvSpPr>
        <p:spPr>
          <a:xfrm>
            <a:off x="2743200" y="2875901"/>
            <a:ext cx="3657600" cy="1106198"/>
          </a:xfrm>
          <a:prstGeom prst="rect">
            <a:avLst/>
          </a:prstGeom>
          <a:noFill/>
          <a:ln w="152400">
            <a:solidFill>
              <a:srgbClr val="283B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48EC76-9D13-45F6-B23A-49A7D3CF74A2}"/>
              </a:ext>
            </a:extLst>
          </p:cNvPr>
          <p:cNvSpPr txBox="1"/>
          <p:nvPr/>
        </p:nvSpPr>
        <p:spPr>
          <a:xfrm>
            <a:off x="3910601" y="3044280"/>
            <a:ext cx="1322798" cy="769441"/>
          </a:xfrm>
          <a:prstGeom prst="rect">
            <a:avLst/>
          </a:prstGeom>
          <a:noFill/>
        </p:spPr>
        <p:txBody>
          <a:bodyPr wrap="none" rtlCol="0">
            <a:spAutoFit/>
          </a:bodyPr>
          <a:lstStyle/>
          <a:p>
            <a:r>
              <a:rPr lang="en-US" sz="4400" dirty="0">
                <a:latin typeface="Comic Sans MS" panose="030F0702030302020204" pitchFamily="66" charset="0"/>
              </a:rPr>
              <a:t>plow</a:t>
            </a:r>
          </a:p>
        </p:txBody>
      </p:sp>
    </p:spTree>
    <p:extLst>
      <p:ext uri="{BB962C8B-B14F-4D97-AF65-F5344CB8AC3E}">
        <p14:creationId xmlns:p14="http://schemas.microsoft.com/office/powerpoint/2010/main" val="42386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16" grpId="0"/>
      <p:bldP spid="16" grpId="1"/>
      <p:bldP spid="17" grpId="0"/>
      <p:bldP spid="17" grpId="1"/>
      <p:bldP spid="18" grpId="0"/>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2014-F4EC-41BE-8EE6-EF5E50AB8CC0}"/>
              </a:ext>
            </a:extLst>
          </p:cNvPr>
          <p:cNvSpPr txBox="1">
            <a:spLocks noGrp="1"/>
          </p:cNvSpPr>
          <p:nvPr>
            <p:ph type="title" idx="4294967295"/>
          </p:nvPr>
        </p:nvSpPr>
        <p:spPr>
          <a:xfrm>
            <a:off x="474078" y="269633"/>
            <a:ext cx="7848623"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sng" strike="noStrike" kern="1200" cap="none" spc="0" normalizeH="0" baseline="0" noProof="0" dirty="0">
                <a:ln>
                  <a:noFill/>
                </a:ln>
                <a:solidFill>
                  <a:schemeClr val="tx1"/>
                </a:solidFill>
                <a:effectLst/>
                <a:uLnTx/>
                <a:uFillTx/>
                <a:latin typeface="Comic Sans MS" panose="030F0702030302020204" pitchFamily="66" charset="0"/>
                <a:ea typeface="+mn-ea"/>
                <a:cs typeface="+mn-cs"/>
              </a:rPr>
              <a:t>How the Camel Got His Hump</a:t>
            </a:r>
          </a:p>
        </p:txBody>
      </p:sp>
      <p:pic>
        <p:nvPicPr>
          <p:cNvPr id="4" name="Picture 2" descr="Cartoon camel">
            <a:extLst>
              <a:ext uri="{FF2B5EF4-FFF2-40B4-BE49-F238E27FC236}">
                <a16:creationId xmlns:a16="http://schemas.microsoft.com/office/drawing/2014/main" id="{74FFD548-749E-44F6-A55E-6AF87F64180F}"/>
              </a:ext>
            </a:extLst>
          </p:cNvPr>
          <p:cNvPicPr>
            <a:picLocks noChangeAspect="1" noChangeArrowheads="1"/>
          </p:cNvPicPr>
          <p:nvPr/>
        </p:nvPicPr>
        <p:blipFill>
          <a:blip r:embed="rId3"/>
          <a:srcRect/>
          <a:stretch/>
        </p:blipFill>
        <p:spPr bwMode="auto">
          <a:xfrm>
            <a:off x="5474099" y="3765978"/>
            <a:ext cx="3549112" cy="25944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7C2F5A0-122F-4D0B-B6E4-8170CEB6EA3C}"/>
              </a:ext>
              <a:ext uri="{C183D7F6-B498-43B3-948B-1728B52AA6E4}">
                <adec:decorative xmlns:adec="http://schemas.microsoft.com/office/drawing/2017/decorative" val="1"/>
              </a:ext>
            </a:extLst>
          </p:cNvPr>
          <p:cNvGrpSpPr/>
          <p:nvPr/>
        </p:nvGrpSpPr>
        <p:grpSpPr>
          <a:xfrm>
            <a:off x="150713" y="1368564"/>
            <a:ext cx="5267452" cy="2493512"/>
            <a:chOff x="1462885" y="2198804"/>
            <a:chExt cx="6541489" cy="2809653"/>
          </a:xfrm>
        </p:grpSpPr>
        <p:grpSp>
          <p:nvGrpSpPr>
            <p:cNvPr id="13" name="Group 12" descr="Arrow and box representing a detail in the Main Idea graphic organizer.">
              <a:extLst>
                <a:ext uri="{FF2B5EF4-FFF2-40B4-BE49-F238E27FC236}">
                  <a16:creationId xmlns:a16="http://schemas.microsoft.com/office/drawing/2014/main" id="{C4D17DFD-7017-431D-B15D-464982C9EBB9}"/>
                </a:ext>
              </a:extLst>
            </p:cNvPr>
            <p:cNvGrpSpPr/>
            <p:nvPr/>
          </p:nvGrpSpPr>
          <p:grpSpPr>
            <a:xfrm>
              <a:off x="3845518" y="3365501"/>
              <a:ext cx="1701803" cy="1604868"/>
              <a:chOff x="3845518" y="3365501"/>
              <a:chExt cx="1701803" cy="1604868"/>
            </a:xfrm>
          </p:grpSpPr>
          <p:cxnSp>
            <p:nvCxnSpPr>
              <p:cNvPr id="21" name="Straight Arrow Connector 20">
                <a:extLst>
                  <a:ext uri="{FF2B5EF4-FFF2-40B4-BE49-F238E27FC236}">
                    <a16:creationId xmlns:a16="http://schemas.microsoft.com/office/drawing/2014/main" id="{0F307983-D12B-439E-9445-6291A899B878}"/>
                  </a:ext>
                </a:extLst>
              </p:cNvPr>
              <p:cNvCxnSpPr>
                <a:cxnSpLocks/>
              </p:cNvCxnSpPr>
              <p:nvPr/>
            </p:nvCxnSpPr>
            <p:spPr>
              <a:xfrm>
                <a:off x="4586284" y="3365501"/>
                <a:ext cx="0" cy="990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A71F67BF-6531-4689-A8E5-2357CF6C8F9F}"/>
                  </a:ext>
                </a:extLst>
              </p:cNvPr>
              <p:cNvSpPr/>
              <p:nvPr/>
            </p:nvSpPr>
            <p:spPr>
              <a:xfrm>
                <a:off x="3845518" y="4309966"/>
                <a:ext cx="1701803" cy="6604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latin typeface="Comic Sans MS" panose="030F0702030302020204" pitchFamily="66" charset="0"/>
                  </a:rPr>
                  <a:t>Detail</a:t>
                </a:r>
              </a:p>
            </p:txBody>
          </p:sp>
        </p:grpSp>
        <p:sp>
          <p:nvSpPr>
            <p:cNvPr id="14" name="Rectangle 13">
              <a:extLst>
                <a:ext uri="{FF2B5EF4-FFF2-40B4-BE49-F238E27FC236}">
                  <a16:creationId xmlns:a16="http://schemas.microsoft.com/office/drawing/2014/main" id="{95BE4102-C4DB-4D00-8D1B-B6755A59899A}"/>
                </a:ext>
              </a:extLst>
            </p:cNvPr>
            <p:cNvSpPr/>
            <p:nvPr/>
          </p:nvSpPr>
          <p:spPr>
            <a:xfrm>
              <a:off x="2692399" y="2198804"/>
              <a:ext cx="3759200" cy="1244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latin typeface="Comic Sans MS" panose="030F0702030302020204" pitchFamily="66" charset="0"/>
                </a:rPr>
                <a:t>Main Idea</a:t>
              </a:r>
            </a:p>
          </p:txBody>
        </p:sp>
        <p:grpSp>
          <p:nvGrpSpPr>
            <p:cNvPr id="15" name="Group 14" descr="Arrow and box representing a detail in the Main Idea graphic organizer.">
              <a:extLst>
                <a:ext uri="{FF2B5EF4-FFF2-40B4-BE49-F238E27FC236}">
                  <a16:creationId xmlns:a16="http://schemas.microsoft.com/office/drawing/2014/main" id="{6B2720BD-E0EA-434E-BEAC-AB08C87314CC}"/>
                </a:ext>
              </a:extLst>
            </p:cNvPr>
            <p:cNvGrpSpPr/>
            <p:nvPr/>
          </p:nvGrpSpPr>
          <p:grpSpPr>
            <a:xfrm>
              <a:off x="1462885" y="3467098"/>
              <a:ext cx="1813117" cy="1541359"/>
              <a:chOff x="1462885" y="3467098"/>
              <a:chExt cx="1813117" cy="1541359"/>
            </a:xfrm>
          </p:grpSpPr>
          <p:cxnSp>
            <p:nvCxnSpPr>
              <p:cNvPr id="19" name="Straight Arrow Connector 18">
                <a:extLst>
                  <a:ext uri="{FF2B5EF4-FFF2-40B4-BE49-F238E27FC236}">
                    <a16:creationId xmlns:a16="http://schemas.microsoft.com/office/drawing/2014/main" id="{4B5465AB-730B-44DC-941D-CF9B0F3676AD}"/>
                  </a:ext>
                </a:extLst>
              </p:cNvPr>
              <p:cNvCxnSpPr>
                <a:cxnSpLocks/>
              </p:cNvCxnSpPr>
              <p:nvPr/>
            </p:nvCxnSpPr>
            <p:spPr>
              <a:xfrm flipH="1">
                <a:off x="2266160" y="3467098"/>
                <a:ext cx="611976" cy="9271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6E13586-AF86-44B9-943B-E75C06061D92}"/>
                  </a:ext>
                </a:extLst>
              </p:cNvPr>
              <p:cNvSpPr/>
              <p:nvPr/>
            </p:nvSpPr>
            <p:spPr>
              <a:xfrm>
                <a:off x="1462885" y="4356103"/>
                <a:ext cx="1813117" cy="6523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latin typeface="Comic Sans MS" panose="030F0702030302020204" pitchFamily="66" charset="0"/>
                  </a:rPr>
                  <a:t>Detail</a:t>
                </a:r>
              </a:p>
            </p:txBody>
          </p:sp>
        </p:grpSp>
        <p:grpSp>
          <p:nvGrpSpPr>
            <p:cNvPr id="16" name="Group 15" descr="Arrow and box representing a detail in the Main Idea graphic organizer.">
              <a:extLst>
                <a:ext uri="{FF2B5EF4-FFF2-40B4-BE49-F238E27FC236}">
                  <a16:creationId xmlns:a16="http://schemas.microsoft.com/office/drawing/2014/main" id="{D4F82911-D838-4E22-BBBC-BD06771A9910}"/>
                </a:ext>
              </a:extLst>
            </p:cNvPr>
            <p:cNvGrpSpPr/>
            <p:nvPr/>
          </p:nvGrpSpPr>
          <p:grpSpPr>
            <a:xfrm>
              <a:off x="6116836" y="3467100"/>
              <a:ext cx="1887538" cy="1541357"/>
              <a:chOff x="5891411" y="3467098"/>
              <a:chExt cx="1887538" cy="1541357"/>
            </a:xfrm>
          </p:grpSpPr>
          <p:cxnSp>
            <p:nvCxnSpPr>
              <p:cNvPr id="17" name="Straight Arrow Connector 16">
                <a:extLst>
                  <a:ext uri="{FF2B5EF4-FFF2-40B4-BE49-F238E27FC236}">
                    <a16:creationId xmlns:a16="http://schemas.microsoft.com/office/drawing/2014/main" id="{B2A70F56-B9B3-4882-BB0E-8A011BE567F2}"/>
                  </a:ext>
                </a:extLst>
              </p:cNvPr>
              <p:cNvCxnSpPr>
                <a:cxnSpLocks/>
              </p:cNvCxnSpPr>
              <p:nvPr/>
            </p:nvCxnSpPr>
            <p:spPr>
              <a:xfrm>
                <a:off x="5891411" y="3467098"/>
                <a:ext cx="930275" cy="965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858D3E78-8504-43B3-8320-5DF2542E4130}"/>
                  </a:ext>
                </a:extLst>
              </p:cNvPr>
              <p:cNvSpPr/>
              <p:nvPr/>
            </p:nvSpPr>
            <p:spPr>
              <a:xfrm>
                <a:off x="6077147" y="4398855"/>
                <a:ext cx="1701802"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latin typeface="Comic Sans MS" panose="030F0702030302020204" pitchFamily="66" charset="0"/>
                  </a:rPr>
                  <a:t>Detail</a:t>
                </a:r>
              </a:p>
            </p:txBody>
          </p:sp>
        </p:grpSp>
      </p:grpSp>
      <p:sp>
        <p:nvSpPr>
          <p:cNvPr id="5" name="Oval 4" descr="Oval circling the main idea in the graphic organizer">
            <a:extLst>
              <a:ext uri="{FF2B5EF4-FFF2-40B4-BE49-F238E27FC236}">
                <a16:creationId xmlns:a16="http://schemas.microsoft.com/office/drawing/2014/main" id="{ECDC7BB2-606F-4503-A3FE-FFB2753EDE74}"/>
              </a:ext>
            </a:extLst>
          </p:cNvPr>
          <p:cNvSpPr/>
          <p:nvPr/>
        </p:nvSpPr>
        <p:spPr>
          <a:xfrm>
            <a:off x="474078" y="1039074"/>
            <a:ext cx="4279786" cy="17706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1FA8CF3-25CD-45EB-B2C1-F6DB94256164}"/>
              </a:ext>
            </a:extLst>
          </p:cNvPr>
          <p:cNvSpPr txBox="1"/>
          <p:nvPr/>
        </p:nvSpPr>
        <p:spPr>
          <a:xfrm>
            <a:off x="150713" y="4663242"/>
            <a:ext cx="5615640" cy="1938992"/>
          </a:xfrm>
          <a:prstGeom prst="rect">
            <a:avLst/>
          </a:prstGeom>
          <a:noFill/>
        </p:spPr>
        <p:txBody>
          <a:bodyPr wrap="none" rtlCol="0">
            <a:spAutoFit/>
          </a:bodyPr>
          <a:lstStyle/>
          <a:p>
            <a:r>
              <a:rPr lang="en-US" sz="4000" dirty="0">
                <a:latin typeface="Comic Sans MS" panose="030F0702030302020204" pitchFamily="66" charset="0"/>
              </a:rPr>
              <a:t>The dog, horse and ox </a:t>
            </a:r>
          </a:p>
          <a:p>
            <a:r>
              <a:rPr lang="en-US" sz="4000" dirty="0">
                <a:latin typeface="Comic Sans MS" panose="030F0702030302020204" pitchFamily="66" charset="0"/>
              </a:rPr>
              <a:t>helped the man since </a:t>
            </a:r>
          </a:p>
          <a:p>
            <a:r>
              <a:rPr lang="en-US" sz="4000" dirty="0">
                <a:latin typeface="Comic Sans MS" panose="030F0702030302020204" pitchFamily="66" charset="0"/>
              </a:rPr>
              <a:t>the beginning of time.</a:t>
            </a:r>
          </a:p>
        </p:txBody>
      </p:sp>
      <p:sp>
        <p:nvSpPr>
          <p:cNvPr id="24" name="Star: 5 Points 23" descr="Star marking the first detail identified">
            <a:extLst>
              <a:ext uri="{FF2B5EF4-FFF2-40B4-BE49-F238E27FC236}">
                <a16:creationId xmlns:a16="http://schemas.microsoft.com/office/drawing/2014/main" id="{D1F0A310-0B57-4757-9EE1-8D2B36209D59}"/>
              </a:ext>
            </a:extLst>
          </p:cNvPr>
          <p:cNvSpPr/>
          <p:nvPr/>
        </p:nvSpPr>
        <p:spPr>
          <a:xfrm>
            <a:off x="152989" y="2670739"/>
            <a:ext cx="1459990" cy="1612347"/>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Star: 5 Points 25" descr="Star marking the second detail identified">
            <a:extLst>
              <a:ext uri="{FF2B5EF4-FFF2-40B4-BE49-F238E27FC236}">
                <a16:creationId xmlns:a16="http://schemas.microsoft.com/office/drawing/2014/main" id="{4E9670B3-33FF-4AD7-8243-C2433EBB82D7}"/>
              </a:ext>
            </a:extLst>
          </p:cNvPr>
          <p:cNvSpPr/>
          <p:nvPr/>
        </p:nvSpPr>
        <p:spPr>
          <a:xfrm>
            <a:off x="2069298" y="2670739"/>
            <a:ext cx="1459990" cy="1612347"/>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Star: 5 Points 26" descr="Star marking the third detail identified">
            <a:extLst>
              <a:ext uri="{FF2B5EF4-FFF2-40B4-BE49-F238E27FC236}">
                <a16:creationId xmlns:a16="http://schemas.microsoft.com/office/drawing/2014/main" id="{3C74F49F-D1C4-4827-A24F-BFA7466F31F3}"/>
              </a:ext>
            </a:extLst>
          </p:cNvPr>
          <p:cNvSpPr/>
          <p:nvPr/>
        </p:nvSpPr>
        <p:spPr>
          <a:xfrm>
            <a:off x="4072328" y="2766426"/>
            <a:ext cx="1459990" cy="1612347"/>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Multiplication Sign 24" descr="&quot;X&quot; marking this sentence - not a detail from our story.">
            <a:extLst>
              <a:ext uri="{FF2B5EF4-FFF2-40B4-BE49-F238E27FC236}">
                <a16:creationId xmlns:a16="http://schemas.microsoft.com/office/drawing/2014/main" id="{4F359B7F-2680-4505-BB29-B22C978DAC6C}"/>
              </a:ext>
            </a:extLst>
          </p:cNvPr>
          <p:cNvSpPr/>
          <p:nvPr/>
        </p:nvSpPr>
        <p:spPr>
          <a:xfrm>
            <a:off x="1924986" y="4636963"/>
            <a:ext cx="1684421" cy="2127416"/>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942D8981-22D3-4378-9B3A-64D2375CFC19}"/>
              </a:ext>
            </a:extLst>
          </p:cNvPr>
          <p:cNvSpPr txBox="1"/>
          <p:nvPr/>
        </p:nvSpPr>
        <p:spPr>
          <a:xfrm>
            <a:off x="60294" y="5969274"/>
            <a:ext cx="6058069" cy="707886"/>
          </a:xfrm>
          <a:prstGeom prst="rect">
            <a:avLst/>
          </a:prstGeom>
          <a:noFill/>
        </p:spPr>
        <p:txBody>
          <a:bodyPr wrap="none" rtlCol="0">
            <a:spAutoFit/>
          </a:bodyPr>
          <a:lstStyle/>
          <a:p>
            <a:r>
              <a:rPr lang="en-US" sz="4000" dirty="0">
                <a:latin typeface="Comic Sans MS" panose="030F0702030302020204" pitchFamily="66" charset="0"/>
              </a:rPr>
              <a:t>The camel was very lazy.</a:t>
            </a:r>
          </a:p>
        </p:txBody>
      </p:sp>
      <p:sp>
        <p:nvSpPr>
          <p:cNvPr id="29" name="TextBox 28">
            <a:extLst>
              <a:ext uri="{FF2B5EF4-FFF2-40B4-BE49-F238E27FC236}">
                <a16:creationId xmlns:a16="http://schemas.microsoft.com/office/drawing/2014/main" id="{3A8803C0-F90A-4907-8B14-A0795BEECC45}"/>
              </a:ext>
            </a:extLst>
          </p:cNvPr>
          <p:cNvSpPr txBox="1"/>
          <p:nvPr/>
        </p:nvSpPr>
        <p:spPr>
          <a:xfrm>
            <a:off x="152989" y="4636963"/>
            <a:ext cx="5618846" cy="1938992"/>
          </a:xfrm>
          <a:prstGeom prst="rect">
            <a:avLst/>
          </a:prstGeom>
          <a:noFill/>
        </p:spPr>
        <p:txBody>
          <a:bodyPr wrap="none" rtlCol="0">
            <a:spAutoFit/>
          </a:bodyPr>
          <a:lstStyle/>
          <a:p>
            <a:r>
              <a:rPr lang="en-US" sz="4000" dirty="0">
                <a:latin typeface="Comic Sans MS" panose="030F0702030302020204" pitchFamily="66" charset="0"/>
              </a:rPr>
              <a:t>The tiger got his </a:t>
            </a:r>
          </a:p>
          <a:p>
            <a:r>
              <a:rPr lang="en-US" sz="4000" dirty="0">
                <a:latin typeface="Comic Sans MS" panose="030F0702030302020204" pitchFamily="66" charset="0"/>
              </a:rPr>
              <a:t>stripes from trying to </a:t>
            </a:r>
          </a:p>
          <a:p>
            <a:r>
              <a:rPr lang="en-US" sz="4000" dirty="0">
                <a:latin typeface="Comic Sans MS" panose="030F0702030302020204" pitchFamily="66" charset="0"/>
              </a:rPr>
              <a:t>get man’s wisdom.</a:t>
            </a:r>
          </a:p>
        </p:txBody>
      </p:sp>
      <p:sp>
        <p:nvSpPr>
          <p:cNvPr id="30" name="TextBox 29">
            <a:extLst>
              <a:ext uri="{FF2B5EF4-FFF2-40B4-BE49-F238E27FC236}">
                <a16:creationId xmlns:a16="http://schemas.microsoft.com/office/drawing/2014/main" id="{2AAA3BE3-252E-4124-8E2B-C81BD1F8AD24}"/>
              </a:ext>
            </a:extLst>
          </p:cNvPr>
          <p:cNvSpPr txBox="1"/>
          <p:nvPr/>
        </p:nvSpPr>
        <p:spPr>
          <a:xfrm>
            <a:off x="60294" y="4546509"/>
            <a:ext cx="6485749" cy="2308324"/>
          </a:xfrm>
          <a:prstGeom prst="rect">
            <a:avLst/>
          </a:prstGeom>
          <a:noFill/>
        </p:spPr>
        <p:txBody>
          <a:bodyPr wrap="square" rtlCol="0">
            <a:spAutoFit/>
          </a:bodyPr>
          <a:lstStyle/>
          <a:p>
            <a:r>
              <a:rPr lang="en-US" sz="3600" dirty="0">
                <a:latin typeface="Comic Sans MS" panose="030F0702030302020204" pitchFamily="66" charset="0"/>
              </a:rPr>
              <a:t>Since the camel would not </a:t>
            </a:r>
          </a:p>
          <a:p>
            <a:r>
              <a:rPr lang="en-US" sz="3600" dirty="0">
                <a:latin typeface="Comic Sans MS" panose="030F0702030302020204" pitchFamily="66" charset="0"/>
              </a:rPr>
              <a:t>do any work, the Djinn </a:t>
            </a:r>
          </a:p>
          <a:p>
            <a:r>
              <a:rPr lang="en-US" sz="3600" dirty="0">
                <a:latin typeface="Comic Sans MS" panose="030F0702030302020204" pitchFamily="66" charset="0"/>
              </a:rPr>
              <a:t>gave him a hump to store </a:t>
            </a:r>
          </a:p>
          <a:p>
            <a:r>
              <a:rPr lang="en-US" sz="3600" dirty="0">
                <a:latin typeface="Comic Sans MS" panose="030F0702030302020204" pitchFamily="66" charset="0"/>
              </a:rPr>
              <a:t>food while he worked.</a:t>
            </a:r>
          </a:p>
        </p:txBody>
      </p:sp>
    </p:spTree>
    <p:extLst>
      <p:ext uri="{BB962C8B-B14F-4D97-AF65-F5344CB8AC3E}">
        <p14:creationId xmlns:p14="http://schemas.microsoft.com/office/powerpoint/2010/main" val="35288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3" grpId="0"/>
      <p:bldP spid="23" grpId="1"/>
      <p:bldP spid="24" grpId="0" animBg="1"/>
      <p:bldP spid="26" grpId="0" animBg="1"/>
      <p:bldP spid="27" grpId="0" animBg="1"/>
      <p:bldP spid="25" grpId="0" animBg="1"/>
      <p:bldP spid="25" grpId="1" animBg="1"/>
      <p:bldP spid="28" grpId="0"/>
      <p:bldP spid="28" grpId="1"/>
      <p:bldP spid="29" grpId="0"/>
      <p:bldP spid="29" grpId="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Couture.thmx</Template>
  <TotalTime>12237</TotalTime>
  <Words>2524</Words>
  <Application>Microsoft Office PowerPoint</Application>
  <PresentationFormat>On-screen Show (4:3)</PresentationFormat>
  <Paragraphs>281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Comic Sans MS</vt:lpstr>
      <vt:lpstr>Roboto</vt:lpstr>
      <vt:lpstr>Times New Roman</vt:lpstr>
      <vt:lpstr>Office Theme</vt:lpstr>
      <vt:lpstr>Why Tales</vt:lpstr>
      <vt:lpstr>Reviewing Our Skills!</vt:lpstr>
      <vt:lpstr>Let’s Practice!</vt:lpstr>
      <vt:lpstr>Nouns</vt:lpstr>
      <vt:lpstr>Identifying Nouns</vt:lpstr>
      <vt:lpstr>Why Tales - Vocabulary Review</vt:lpstr>
      <vt:lpstr>Vocabulary Review Take Two!</vt:lpstr>
      <vt:lpstr>Our Vocabulary Adventure Continues!</vt:lpstr>
      <vt:lpstr>How the Camel Got His Hump</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Richard Harstead</cp:lastModifiedBy>
  <cp:revision>246</cp:revision>
  <dcterms:created xsi:type="dcterms:W3CDTF">2012-04-20T18:25:02Z</dcterms:created>
  <dcterms:modified xsi:type="dcterms:W3CDTF">2021-12-06T14:46:13Z</dcterms:modified>
</cp:coreProperties>
</file>