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handoutMasterIdLst>
    <p:handoutMasterId r:id="rId14"/>
  </p:handoutMasterIdLst>
  <p:sldIdLst>
    <p:sldId id="344" r:id="rId2"/>
    <p:sldId id="353" r:id="rId3"/>
    <p:sldId id="354" r:id="rId4"/>
    <p:sldId id="355" r:id="rId5"/>
    <p:sldId id="356" r:id="rId6"/>
    <p:sldId id="363" r:id="rId7"/>
    <p:sldId id="367" r:id="rId8"/>
    <p:sldId id="366" r:id="rId9"/>
    <p:sldId id="364" r:id="rId10"/>
    <p:sldId id="365" r:id="rId11"/>
    <p:sldId id="352" r:id="rId12"/>
  </p:sldIdLst>
  <p:sldSz cx="9144000" cy="6858000" type="screen4x3"/>
  <p:notesSz cx="7086600" cy="9372600"/>
  <p:custDataLst>
    <p:tags r:id="rId1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a:srgbClr val="003399"/>
    <a:srgbClr val="3B7ABE"/>
    <a:srgbClr val="283B80"/>
    <a:srgbClr val="D60093"/>
    <a:srgbClr val="182C6F"/>
    <a:srgbClr val="FCFCFC"/>
    <a:srgbClr val="000064"/>
    <a:srgbClr val="FF9627"/>
    <a:srgbClr val="9D6D5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47" autoAdjust="0"/>
    <p:restoredTop sz="87845" autoAdjust="0"/>
  </p:normalViewPr>
  <p:slideViewPr>
    <p:cSldViewPr snapToGrid="0" snapToObjects="1">
      <p:cViewPr varScale="1">
        <p:scale>
          <a:sx n="60" d="100"/>
          <a:sy n="60" d="100"/>
        </p:scale>
        <p:origin x="804" y="66"/>
      </p:cViewPr>
      <p:guideLst>
        <p:guide orient="horz" pos="2160"/>
        <p:guide pos="2880"/>
      </p:guideLst>
    </p:cSldViewPr>
  </p:slideViewPr>
  <p:outlineViewPr>
    <p:cViewPr>
      <p:scale>
        <a:sx n="33" d="100"/>
        <a:sy n="33" d="100"/>
      </p:scale>
      <p:origin x="0" y="-276"/>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87792D3-AFB1-44B0-9C43-945E39EBE129}"/>
              </a:ext>
            </a:extLst>
          </p:cNvPr>
          <p:cNvSpPr>
            <a:spLocks noGrp="1"/>
          </p:cNvSpPr>
          <p:nvPr>
            <p:ph type="hdr" sz="quarter"/>
          </p:nvPr>
        </p:nvSpPr>
        <p:spPr>
          <a:xfrm>
            <a:off x="0" y="0"/>
            <a:ext cx="3070860" cy="470258"/>
          </a:xfrm>
          <a:prstGeom prst="rect">
            <a:avLst/>
          </a:prstGeom>
        </p:spPr>
        <p:txBody>
          <a:bodyPr vert="horz" lIns="94046" tIns="47023" rIns="94046" bIns="47023" rtlCol="0"/>
          <a:lstStyle>
            <a:lvl1pPr algn="l">
              <a:defRPr sz="1200"/>
            </a:lvl1pPr>
          </a:lstStyle>
          <a:p>
            <a:endParaRPr lang="en-US" dirty="0"/>
          </a:p>
        </p:txBody>
      </p:sp>
      <p:sp>
        <p:nvSpPr>
          <p:cNvPr id="3" name="Date Placeholder 2">
            <a:extLst>
              <a:ext uri="{FF2B5EF4-FFF2-40B4-BE49-F238E27FC236}">
                <a16:creationId xmlns:a16="http://schemas.microsoft.com/office/drawing/2014/main" id="{A51466A4-2748-4AA0-9B8A-E605C01746E0}"/>
              </a:ext>
            </a:extLst>
          </p:cNvPr>
          <p:cNvSpPr>
            <a:spLocks noGrp="1"/>
          </p:cNvSpPr>
          <p:nvPr>
            <p:ph type="dt" sz="quarter" idx="1"/>
          </p:nvPr>
        </p:nvSpPr>
        <p:spPr>
          <a:xfrm>
            <a:off x="4014100" y="0"/>
            <a:ext cx="3070860" cy="470258"/>
          </a:xfrm>
          <a:prstGeom prst="rect">
            <a:avLst/>
          </a:prstGeom>
        </p:spPr>
        <p:txBody>
          <a:bodyPr vert="horz" lIns="94046" tIns="47023" rIns="94046" bIns="47023" rtlCol="0"/>
          <a:lstStyle>
            <a:lvl1pPr algn="r">
              <a:defRPr sz="1200"/>
            </a:lvl1pPr>
          </a:lstStyle>
          <a:p>
            <a:fld id="{F4C8E318-0E6C-4A6A-9F50-7F591F269AD5}" type="datetimeFigureOut">
              <a:rPr lang="en-US" smtClean="0"/>
              <a:t>12/2/2021</a:t>
            </a:fld>
            <a:endParaRPr lang="en-US" dirty="0"/>
          </a:p>
        </p:txBody>
      </p:sp>
      <p:sp>
        <p:nvSpPr>
          <p:cNvPr id="4" name="Footer Placeholder 3">
            <a:extLst>
              <a:ext uri="{FF2B5EF4-FFF2-40B4-BE49-F238E27FC236}">
                <a16:creationId xmlns:a16="http://schemas.microsoft.com/office/drawing/2014/main" id="{83EEC7DC-54A8-468C-93D8-8960CAA8722D}"/>
              </a:ext>
            </a:extLst>
          </p:cNvPr>
          <p:cNvSpPr>
            <a:spLocks noGrp="1"/>
          </p:cNvSpPr>
          <p:nvPr>
            <p:ph type="ftr" sz="quarter" idx="2"/>
          </p:nvPr>
        </p:nvSpPr>
        <p:spPr>
          <a:xfrm>
            <a:off x="0" y="8902344"/>
            <a:ext cx="3070860" cy="470257"/>
          </a:xfrm>
          <a:prstGeom prst="rect">
            <a:avLst/>
          </a:prstGeom>
        </p:spPr>
        <p:txBody>
          <a:bodyPr vert="horz" lIns="94046" tIns="47023" rIns="94046" bIns="47023"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BA64555-ECA8-4C39-BB80-99CB12A2FE78}"/>
              </a:ext>
            </a:extLst>
          </p:cNvPr>
          <p:cNvSpPr>
            <a:spLocks noGrp="1"/>
          </p:cNvSpPr>
          <p:nvPr>
            <p:ph type="sldNum" sz="quarter" idx="3"/>
          </p:nvPr>
        </p:nvSpPr>
        <p:spPr>
          <a:xfrm>
            <a:off x="4014100" y="8902344"/>
            <a:ext cx="3070860" cy="470257"/>
          </a:xfrm>
          <a:prstGeom prst="rect">
            <a:avLst/>
          </a:prstGeom>
        </p:spPr>
        <p:txBody>
          <a:bodyPr vert="horz" lIns="94046" tIns="47023" rIns="94046" bIns="47023" rtlCol="0" anchor="b"/>
          <a:lstStyle>
            <a:lvl1pPr algn="r">
              <a:defRPr sz="1200"/>
            </a:lvl1pPr>
          </a:lstStyle>
          <a:p>
            <a:fld id="{52A62F81-9558-48E8-B17B-B08921E76212}" type="slidenum">
              <a:rPr lang="en-US" smtClean="0"/>
              <a:t>‹#›</a:t>
            </a:fld>
            <a:endParaRPr lang="en-US" dirty="0"/>
          </a:p>
        </p:txBody>
      </p:sp>
    </p:spTree>
    <p:extLst>
      <p:ext uri="{BB962C8B-B14F-4D97-AF65-F5344CB8AC3E}">
        <p14:creationId xmlns:p14="http://schemas.microsoft.com/office/powerpoint/2010/main" val="27418178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68630"/>
          </a:xfrm>
          <a:prstGeom prst="rect">
            <a:avLst/>
          </a:prstGeom>
        </p:spPr>
        <p:txBody>
          <a:bodyPr vert="horz" lIns="94046" tIns="47023" rIns="94046" bIns="47023" rtlCol="0"/>
          <a:lstStyle>
            <a:lvl1pPr algn="l">
              <a:defRPr sz="1200"/>
            </a:lvl1pPr>
          </a:lstStyle>
          <a:p>
            <a:endParaRPr lang="en-US" dirty="0"/>
          </a:p>
        </p:txBody>
      </p:sp>
      <p:sp>
        <p:nvSpPr>
          <p:cNvPr id="3" name="Date Placeholder 2"/>
          <p:cNvSpPr>
            <a:spLocks noGrp="1"/>
          </p:cNvSpPr>
          <p:nvPr>
            <p:ph type="dt" idx="1"/>
          </p:nvPr>
        </p:nvSpPr>
        <p:spPr>
          <a:xfrm>
            <a:off x="4014100" y="0"/>
            <a:ext cx="3070860" cy="468630"/>
          </a:xfrm>
          <a:prstGeom prst="rect">
            <a:avLst/>
          </a:prstGeom>
        </p:spPr>
        <p:txBody>
          <a:bodyPr vert="horz" lIns="94046" tIns="47023" rIns="94046" bIns="47023" rtlCol="0"/>
          <a:lstStyle>
            <a:lvl1pPr algn="r">
              <a:defRPr sz="1200"/>
            </a:lvl1pPr>
          </a:lstStyle>
          <a:p>
            <a:fld id="{37A8D203-957B-4E0D-BFEF-AC11BFDF7A2F}" type="datetimeFigureOut">
              <a:rPr lang="en-US" smtClean="0"/>
              <a:t>12/2/2021</a:t>
            </a:fld>
            <a:endParaRPr lang="en-US" dirty="0"/>
          </a:p>
        </p:txBody>
      </p:sp>
      <p:sp>
        <p:nvSpPr>
          <p:cNvPr id="4" name="Slide Image Placeholder 3"/>
          <p:cNvSpPr>
            <a:spLocks noGrp="1" noRot="1" noChangeAspect="1"/>
          </p:cNvSpPr>
          <p:nvPr>
            <p:ph type="sldImg" idx="2"/>
          </p:nvPr>
        </p:nvSpPr>
        <p:spPr>
          <a:xfrm>
            <a:off x="1200150" y="703263"/>
            <a:ext cx="4686300" cy="3514725"/>
          </a:xfrm>
          <a:prstGeom prst="rect">
            <a:avLst/>
          </a:prstGeom>
          <a:noFill/>
          <a:ln w="12700">
            <a:solidFill>
              <a:prstClr val="black"/>
            </a:solidFill>
          </a:ln>
        </p:spPr>
        <p:txBody>
          <a:bodyPr vert="horz" lIns="94046" tIns="47023" rIns="94046" bIns="47023" rtlCol="0" anchor="ctr"/>
          <a:lstStyle/>
          <a:p>
            <a:endParaRPr lang="en-US" dirty="0"/>
          </a:p>
        </p:txBody>
      </p:sp>
      <p:sp>
        <p:nvSpPr>
          <p:cNvPr id="5" name="Notes Placeholder 4"/>
          <p:cNvSpPr>
            <a:spLocks noGrp="1"/>
          </p:cNvSpPr>
          <p:nvPr>
            <p:ph type="body" sz="quarter" idx="3"/>
          </p:nvPr>
        </p:nvSpPr>
        <p:spPr>
          <a:xfrm>
            <a:off x="708660" y="4451985"/>
            <a:ext cx="5669280" cy="4217670"/>
          </a:xfrm>
          <a:prstGeom prst="rect">
            <a:avLst/>
          </a:prstGeom>
        </p:spPr>
        <p:txBody>
          <a:bodyPr vert="horz" lIns="94046" tIns="47023" rIns="94046" bIns="470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02343"/>
            <a:ext cx="3070860" cy="468630"/>
          </a:xfrm>
          <a:prstGeom prst="rect">
            <a:avLst/>
          </a:prstGeom>
        </p:spPr>
        <p:txBody>
          <a:bodyPr vert="horz" lIns="94046" tIns="47023" rIns="94046" bIns="470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14100" y="8902343"/>
            <a:ext cx="3070860" cy="468630"/>
          </a:xfrm>
          <a:prstGeom prst="rect">
            <a:avLst/>
          </a:prstGeom>
        </p:spPr>
        <p:txBody>
          <a:bodyPr vert="horz" lIns="94046" tIns="47023" rIns="94046" bIns="47023" rtlCol="0" anchor="b"/>
          <a:lstStyle>
            <a:lvl1pPr algn="r">
              <a:defRPr sz="1200"/>
            </a:lvl1pPr>
          </a:lstStyle>
          <a:p>
            <a:fld id="{1813B794-5A4F-4F47-9EB8-2D6C2FE8DF19}" type="slidenum">
              <a:rPr lang="en-US" smtClean="0"/>
              <a:t>‹#›</a:t>
            </a:fld>
            <a:endParaRPr lang="en-US" dirty="0"/>
          </a:p>
        </p:txBody>
      </p:sp>
    </p:spTree>
    <p:extLst>
      <p:ext uri="{BB962C8B-B14F-4D97-AF65-F5344CB8AC3E}">
        <p14:creationId xmlns:p14="http://schemas.microsoft.com/office/powerpoint/2010/main" val="6886669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Tell the student that we are going to review our skills from this week. We are going to talk about -oy and -oi words, common and proper nouns, vocabulary and our myth, </a:t>
            </a:r>
            <a:r>
              <a:rPr lang="en-US" sz="1800" u="sng" dirty="0">
                <a:effectLst/>
                <a:latin typeface="Comic Sans MS" panose="030F0702030302020204" pitchFamily="66" charset="0"/>
                <a:ea typeface="Calibri" panose="020F0502020204030204" pitchFamily="34" charset="0"/>
                <a:cs typeface="Calibri" panose="020F0502020204030204" pitchFamily="34" charset="0"/>
              </a:rPr>
              <a:t>The Golden Touch.</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Teacher clicks to bring up the next slide.</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1</a:t>
            </a:fld>
            <a:endParaRPr lang="en-US" dirty="0"/>
          </a:p>
        </p:txBody>
      </p:sp>
    </p:spTree>
    <p:extLst>
      <p:ext uri="{BB962C8B-B14F-4D97-AF65-F5344CB8AC3E}">
        <p14:creationId xmlns:p14="http://schemas.microsoft.com/office/powerpoint/2010/main" val="3539384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Remind the student that we read a myth called, </a:t>
            </a:r>
            <a:r>
              <a:rPr lang="en-US" sz="1800" u="sng" dirty="0">
                <a:effectLst/>
                <a:latin typeface="Comic Sans MS" panose="030F0702030302020204" pitchFamily="66" charset="0"/>
                <a:ea typeface="Calibri" panose="020F0502020204030204" pitchFamily="34" charset="0"/>
                <a:cs typeface="Calibri" panose="020F0502020204030204" pitchFamily="34" charset="0"/>
              </a:rPr>
              <a:t>The Golden Touch.</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bring the image of the 5 finger retell and King Midas.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Thumb</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(Click to circle the thumb.)  Who were the characters in the story – King Midas, his daughter (Marigold) and a stranger.</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Pointer Finger </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(Click to circle the pointer finger.)  - Where did the story take place? The story took place at the home of King Midas and his daughter, Marigold.</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Middle Finger</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(Click to circle the middle finger) – What was the problem in the story? King Midas was very fond of gold and thought more of it would make him happy.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Ring Finger</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(Click to circle the ring finger.) What happened in the story? King Midas met a young man. He told him that gold was the most wonderful thing in the world. King Midas was not as happy as he could be. He told the stranger that he wished everything he touched would turn into gold. He thought this would make him a happy man. The man granted him this wish. The next day, everything he touched, turned into gold! He was so happy, until all his food turned into gold. He was not able to enjoy his food. His daughter came to him.  She was  incredibly sad because her beautiful garden turned into gold.  King Midas did not know how to tell her that he did this. When he went to kiss her forehead, even she turned into gold. King Midas was so sad when this happened.</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Pinky</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(Click to point to the pinky finger.) </a:t>
            </a:r>
            <a:r>
              <a:rPr lang="en-US" sz="1800" u="sng"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Solution</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 Was the problem solved? No and yes. Toward the end of the story, King Midas met the stranger again. King Midas told him that he was so miserable. Even though King Midas was granted his wish and had more gold than he could ever wish for, his heart was full of sadness. He lost everything that his heart cared for. He wanted his daughter more than gold. The stranger granted this new wish and King Midas was able to turn everything back from gold.  He found out that more gold would not make him happier.</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Palm of Hand</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(Click to point to the palm of the hand.) </a:t>
            </a:r>
            <a:r>
              <a:rPr lang="en-US" sz="1800" u="sng"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Text Connection</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–Did you ever wish for something that you did not have? If you received it, did it make you happier? Was there ever a time that you wished you had something but later realized that you did not need that item to make you happy?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When King Midas was granted his wish at the beginning of the story, how did it make you feel? Did you think that more gold was going to make him a happier man?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What did we learn from this story?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Applaud the student’s effort.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the next slide.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10</a:t>
            </a:fld>
            <a:endParaRPr lang="en-US" dirty="0"/>
          </a:p>
        </p:txBody>
      </p:sp>
    </p:spTree>
    <p:extLst>
      <p:ext uri="{BB962C8B-B14F-4D97-AF65-F5344CB8AC3E}">
        <p14:creationId xmlns:p14="http://schemas.microsoft.com/office/powerpoint/2010/main" val="3445721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the student for his/her effort.  Ask the student if he/she has any questions.</a:t>
            </a:r>
          </a:p>
        </p:txBody>
      </p:sp>
      <p:sp>
        <p:nvSpPr>
          <p:cNvPr id="4" name="Slide Number Placeholder 3"/>
          <p:cNvSpPr>
            <a:spLocks noGrp="1"/>
          </p:cNvSpPr>
          <p:nvPr>
            <p:ph type="sldNum" sz="quarter" idx="5"/>
          </p:nvPr>
        </p:nvSpPr>
        <p:spPr/>
        <p:txBody>
          <a:bodyPr/>
          <a:lstStyle/>
          <a:p>
            <a:fld id="{1813B794-5A4F-4F47-9EB8-2D6C2FE8DF19}" type="slidenum">
              <a:rPr lang="en-US" smtClean="0"/>
              <a:t>11</a:t>
            </a:fld>
            <a:endParaRPr lang="en-US" dirty="0"/>
          </a:p>
        </p:txBody>
      </p:sp>
    </p:spTree>
    <p:extLst>
      <p:ext uri="{BB962C8B-B14F-4D97-AF65-F5344CB8AC3E}">
        <p14:creationId xmlns:p14="http://schemas.microsoft.com/office/powerpoint/2010/main" val="4161536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will introduce the slide by telling the student that we are going to work on -oy and -oi words.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Remind the student that these word parts sound the same but are spelled differently.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–oi word part.  Tell the student that the -oi word part is usually found in the middle of words.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these words: b</a:t>
            </a:r>
            <a:r>
              <a:rPr lang="en-US" sz="1800" u="sng" dirty="0">
                <a:effectLst/>
                <a:latin typeface="Comic Sans MS" panose="030F0702030302020204" pitchFamily="66" charset="0"/>
                <a:ea typeface="Calibri" panose="020F0502020204030204" pitchFamily="34" charset="0"/>
                <a:cs typeface="Calibri" panose="020F0502020204030204" pitchFamily="34" charset="0"/>
              </a:rPr>
              <a:t>oi</a:t>
            </a:r>
            <a:r>
              <a:rPr lang="en-US" sz="1800" dirty="0">
                <a:effectLst/>
                <a:latin typeface="Comic Sans MS" panose="030F0702030302020204" pitchFamily="66" charset="0"/>
                <a:ea typeface="Calibri" panose="020F0502020204030204" pitchFamily="34" charset="0"/>
                <a:cs typeface="Calibri" panose="020F0502020204030204" pitchFamily="34" charset="0"/>
              </a:rPr>
              <a:t>l and j</a:t>
            </a:r>
            <a:r>
              <a:rPr lang="en-US" sz="1800" u="sng" dirty="0">
                <a:effectLst/>
                <a:latin typeface="Comic Sans MS" panose="030F0702030302020204" pitchFamily="66" charset="0"/>
                <a:ea typeface="Calibri" panose="020F0502020204030204" pitchFamily="34" charset="0"/>
                <a:cs typeface="Calibri" panose="020F0502020204030204" pitchFamily="34" charset="0"/>
              </a:rPr>
              <a:t>oi</a:t>
            </a:r>
            <a:r>
              <a:rPr lang="en-US" sz="1800" dirty="0">
                <a:effectLst/>
                <a:latin typeface="Comic Sans MS" panose="030F0702030302020204" pitchFamily="66" charset="0"/>
                <a:ea typeface="Calibri" panose="020F0502020204030204" pitchFamily="34" charset="0"/>
                <a:cs typeface="Calibri" panose="020F0502020204030204" pitchFamily="34" charset="0"/>
              </a:rPr>
              <a:t>n.</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take the –oi word part, as well as the words boil and join, off of the slide.  This click will also bring the –oy word part to the screen.</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Tell the student that the -oy word part is usually found at the end of words or before a vowel in longer words.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these words: j</a:t>
            </a:r>
            <a:r>
              <a:rPr lang="en-US" sz="1800" u="sng" dirty="0">
                <a:effectLst/>
                <a:latin typeface="Comic Sans MS" panose="030F0702030302020204" pitchFamily="66" charset="0"/>
                <a:ea typeface="Calibri" panose="020F0502020204030204" pitchFamily="34" charset="0"/>
                <a:cs typeface="Calibri" panose="020F0502020204030204" pitchFamily="34" charset="0"/>
              </a:rPr>
              <a:t>oy</a:t>
            </a:r>
            <a:r>
              <a:rPr lang="en-US" sz="1800" dirty="0">
                <a:effectLst/>
                <a:latin typeface="Comic Sans MS" panose="030F0702030302020204" pitchFamily="66" charset="0"/>
                <a:ea typeface="Calibri" panose="020F0502020204030204" pitchFamily="34" charset="0"/>
                <a:cs typeface="Calibri" panose="020F0502020204030204" pitchFamily="34" charset="0"/>
              </a:rPr>
              <a:t> and l</a:t>
            </a:r>
            <a:r>
              <a:rPr lang="en-US" sz="1800" u="sng" dirty="0">
                <a:effectLst/>
                <a:latin typeface="Comic Sans MS" panose="030F0702030302020204" pitchFamily="66" charset="0"/>
                <a:ea typeface="Calibri" panose="020F0502020204030204" pitchFamily="34" charset="0"/>
                <a:cs typeface="Calibri" panose="020F0502020204030204" pitchFamily="34" charset="0"/>
              </a:rPr>
              <a:t>oy</a:t>
            </a:r>
            <a:r>
              <a:rPr lang="en-US" sz="1800" dirty="0">
                <a:effectLst/>
                <a:latin typeface="Comic Sans MS" panose="030F0702030302020204" pitchFamily="66" charset="0"/>
                <a:ea typeface="Calibri" panose="020F0502020204030204" pitchFamily="34" charset="0"/>
                <a:cs typeface="Calibri" panose="020F0502020204030204" pitchFamily="34" charset="0"/>
              </a:rPr>
              <a:t>al.</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“Let’s take a look at some pictures and see if we can use what we know to spell our words correctly.”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go to the next slide.</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2</a:t>
            </a:fld>
            <a:endParaRPr lang="en-US" dirty="0"/>
          </a:p>
        </p:txBody>
      </p:sp>
    </p:spTree>
    <p:extLst>
      <p:ext uri="{BB962C8B-B14F-4D97-AF65-F5344CB8AC3E}">
        <p14:creationId xmlns:p14="http://schemas.microsoft.com/office/powerpoint/2010/main" val="2176529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dirty="0">
                <a:effectLst/>
                <a:latin typeface="Roboto" panose="02000000000000000000" pitchFamily="2"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will introduce the slide by telling the student that we are going to continue to work on -oy and -oi words.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two ‘word parts’ in a chart. Tell the student that we are going to look at a picture, say the word and decide if the word is spelled with -oy or -oi.</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 coin. Ask: “What is this?” (Coin.)  Ask: “How do we spell coin?”  Allow time for the student to tell you how the word is spelled. (C oi n.)  Click to add ‘oi’ to the word coin.  Ask: “Does it belong in the -oy or -oi column?”  (-oi.)  Click to move the coin to the -oi column.</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 boy. Ask: “What is this?” (Boy.)  Ask: “How do you spell boy?”  Allow time for the student to tell you how the word is spelled. (B oy.)  Click to add ‘oy’ to the word boy.  Ask: “Does it belong in the -oy or -oi column?” (-oy.)  Click to move the boy to the -oy column.</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soil. Ask: “What is this?” (Soil.)  Ask: “How do we spell soil?”  Allow time for the student to tell you how the word is spelled. (S oi l.)  Click to add ‘oi’ to the word soil.  Ask: “Does it belong in the -oy or -oi column?” (-oi.)  Click to move the soil to the -oi column.</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 toy. Ask: “What is this?” (Toy.) Ask: “How do we spell toy?”  Allow time for the student to tell you how the word is spelled. (T oy.)   Click to add ‘oy’ to the word toy.  Ask: “Does it belong in the -oy or -oi column?” (-oy.)  Click to move the toy to the -oy column.</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Applaud student’s effort and click to move to the next slide.</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3</a:t>
            </a:fld>
            <a:endParaRPr lang="en-US" dirty="0"/>
          </a:p>
        </p:txBody>
      </p:sp>
    </p:spTree>
    <p:extLst>
      <p:ext uri="{BB962C8B-B14F-4D97-AF65-F5344CB8AC3E}">
        <p14:creationId xmlns:p14="http://schemas.microsoft.com/office/powerpoint/2010/main" val="3212931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“What is a noun?” (A noun is a person, place, thing, or idea.)</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Tell the student that a common noun is the same thing. Click to show the definition: “A common noun names any person, place, thing or idea.”</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“What is a proper noun?”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the student the opportunity to tell you that a proper noun names a specific person, place, thing, or idea.”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definition: “A proper noun names a particular person, place, thing, or idea. Proper nouns are capitalized.”</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‘state.’  </a:t>
            </a: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“State is a common noun.”  </a:t>
            </a: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an arrow.  </a:t>
            </a: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‘Pennsylvania.”  </a:t>
            </a: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“Pennsylvania is a proper name.”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‘park.’  </a:t>
            </a: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“Park is a common noun.”</a:t>
            </a: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Click to show an arrow.  </a:t>
            </a: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“Central Park.” </a:t>
            </a: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“Central Park is a proper noun.”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the student if he/she can tell you the difference between ‘state’ and ‘Pennsylvania.’  (Pennsylvania is a particular state so we capitalize it.)  Click to underline the P in Pennsylvania.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the student to tell you the difference between ‘park’ and ‘Central Park.’  (Central Park is a particular park so we capitalize 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Applaud the student’s effort and click to go to the next slide.</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4</a:t>
            </a:fld>
            <a:endParaRPr lang="en-US" dirty="0"/>
          </a:p>
        </p:txBody>
      </p:sp>
    </p:spTree>
    <p:extLst>
      <p:ext uri="{BB962C8B-B14F-4D97-AF65-F5344CB8AC3E}">
        <p14:creationId xmlns:p14="http://schemas.microsoft.com/office/powerpoint/2010/main" val="3546917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“Today, we are going to read sentences and identify the common and proper nouns in each sentence.”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first sentence: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Jennifer sees the Statue of Liberty on the New York quarter.</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the student to identity the nouns in the sentence.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time for the student to identify the nouns: Jennifer, Statue of Liberty, New York and quarter.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underline the nouns. If the student missed any nouns, talk about them.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“Tell me which nouns are proper.”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time for the student to identify the proper nouns: Jennifer, Statue of Liberty and New York. </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circle the proper nouns. If the student is having a difficult time, review proper nouns. Proper nouns name a specific person, place, thing, or idea.</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will click to show another sentence: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David is going to school on Wednesday.</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the student to identity the nouns in the sentence.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time for the student to identify the nouns: David, school, and Wednesday.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underline the nouns. If the student missed any nouns, talk about them.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“Tell me which nouns are proper.”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time for the student to identify the proper nouns: David and Wednesday. </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circle the proper nouns. If the student is having a difficult time, review proper nouns.  Proper nouns name a specific person, place, thing, or idea.</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Applaud the student’s effort and click to go to the next slide.</a:t>
            </a:r>
          </a:p>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5</a:t>
            </a:fld>
            <a:endParaRPr lang="en-US" dirty="0"/>
          </a:p>
        </p:txBody>
      </p:sp>
    </p:spTree>
    <p:extLst>
      <p:ext uri="{BB962C8B-B14F-4D97-AF65-F5344CB8AC3E}">
        <p14:creationId xmlns:p14="http://schemas.microsoft.com/office/powerpoint/2010/main" val="3411762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Teacher: “</a:t>
            </a:r>
            <a:r>
              <a:rPr lang="en-US" sz="1800" dirty="0">
                <a:effectLst/>
                <a:latin typeface="Comic Sans MS" panose="030F0702030302020204" pitchFamily="66" charset="0"/>
                <a:ea typeface="Calibri" panose="020F0502020204030204" pitchFamily="34" charset="0"/>
                <a:cs typeface="Calibri" panose="020F0502020204030204" pitchFamily="34" charset="0"/>
              </a:rPr>
              <a:t>Let’s review some of our vocabulary words.”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first three vocabulary words: satisfy, astonish, and frenzy.  Read the words with the student.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three definitions.  Read the definitions with the student.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“Our first word is satisfy. (Have the student repeat the word – satisfy.)  What is the definition for satisfy?”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time for the student to tell you which definition matches satisfy. If the student is correct, applaud his/her answer. If the student is incorrect, review the definition with him/her.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 the student gives you the correct definition, click to make an arrow appear from the word, satisfy, to the correct definition.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“Our next word is astonish. (Have the student repeat the word – astonish.)  What is the definition for astonish?”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time for the student to tell you which definition matches astonish. If the student is correct, applaud his/her answer. If the student is incorrect, review the definition with him/her.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 the student gives you the correct definition, click to make an arrow appear from the word, astonish, to the correct definition.</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“Our last word is frenzy. (Have the student repeat the word – frenzy.)  What is the definition for frenzy?”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time for the student to tell you which definition matches frenzy. If the student is correct, applaud his/her answer. If the student is incorrect, review the definition with him/her.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 the student gives you the correct definition, click to make an arrow appear from the word, frenzy, to the correct definition.</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effectLst/>
                <a:latin typeface="Comic Sans MS" panose="030F0702030302020204" pitchFamily="66" charset="0"/>
                <a:ea typeface="Calibri" panose="020F0502020204030204" pitchFamily="34" charset="0"/>
                <a:cs typeface="Calibri" panose="020F0502020204030204" pitchFamily="34" charset="0"/>
              </a:rPr>
              <a:t>Vocabulary: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satisfy </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to make happy.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astonish</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 to strike with sudden wonder or surprise.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frenzy</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 great and often wild activity.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Before clicking to the next slide, applaud the student’s effort.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go to the next slide.</a:t>
            </a:r>
          </a:p>
        </p:txBody>
      </p:sp>
      <p:sp>
        <p:nvSpPr>
          <p:cNvPr id="4" name="Slide Number Placeholder 3"/>
          <p:cNvSpPr>
            <a:spLocks noGrp="1"/>
          </p:cNvSpPr>
          <p:nvPr>
            <p:ph type="sldNum" sz="quarter" idx="5"/>
          </p:nvPr>
        </p:nvSpPr>
        <p:spPr/>
        <p:txBody>
          <a:bodyPr/>
          <a:lstStyle/>
          <a:p>
            <a:fld id="{1813B794-5A4F-4F47-9EB8-2D6C2FE8DF19}" type="slidenum">
              <a:rPr lang="en-US" smtClean="0"/>
              <a:t>6</a:t>
            </a:fld>
            <a:endParaRPr lang="en-US" dirty="0"/>
          </a:p>
        </p:txBody>
      </p:sp>
    </p:spTree>
    <p:extLst>
      <p:ext uri="{BB962C8B-B14F-4D97-AF65-F5344CB8AC3E}">
        <p14:creationId xmlns:p14="http://schemas.microsoft.com/office/powerpoint/2010/main" val="3852216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Teacher: “</a:t>
            </a:r>
            <a:r>
              <a:rPr lang="en-US" sz="1800" dirty="0">
                <a:effectLst/>
                <a:latin typeface="Comic Sans MS" panose="030F0702030302020204" pitchFamily="66" charset="0"/>
                <a:ea typeface="Calibri" panose="020F0502020204030204" pitchFamily="34" charset="0"/>
                <a:cs typeface="Calibri" panose="020F0502020204030204" pitchFamily="34" charset="0"/>
              </a:rPr>
              <a:t>Let’s review the rest of our vocabulary words.”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last three vocabulary words: wealthy, despair and treasure.  Read the word with the student.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three definitions.  Read the definitions with the student.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“Our first word is wealthy. (Have the student repeat the word – wealthy.)  What is the definition for wealthy?”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time for the student to tell you which definition matches wealthy. If the student is correct, applaud his/her answer. If the student is incorrect, review the definition with him/her.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 the student gives you the correct definition, click to make an arrow appear from the word, wealthy, to the correct definition.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“Our next word is despair. (Have the student repeat the word – despair.)  What is the definition for despair?”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time for the student to tell you which definition matches despair. If the student is correct, applaud his/her answer. If the student is incorrect, review the definition with him/her.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 the student gives you the correct definition, click to make an arrow appear from the word, despair, to the correct definition.</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last word, treasure.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“Our last word is treasure. (Have the student repeat the word – treasure.)  What is the definition for treasure?”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time for the student to tell you which definition matches treasure. If the student is correct, applaud his/her answer. If the student is incorrect, review the definition with him/her.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 the student gives you the correct definition, click to make an arrow appear from the word, treasure, to the correct definition.</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effectLst/>
                <a:latin typeface="Comic Sans MS" panose="030F0702030302020204" pitchFamily="66" charset="0"/>
                <a:ea typeface="Calibri" panose="020F0502020204030204" pitchFamily="34" charset="0"/>
                <a:cs typeface="Calibri" panose="020F0502020204030204" pitchFamily="34" charset="0"/>
              </a:rPr>
              <a:t>Vocabulary: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wealthy </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having riches.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despair</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 to lose all hope or confidence.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treasure</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 wealth (like money or jewels) stored up.</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Before clicking to the next slide, applaud the student’s effort.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go to the next slide.</a:t>
            </a:r>
          </a:p>
        </p:txBody>
      </p:sp>
      <p:sp>
        <p:nvSpPr>
          <p:cNvPr id="4" name="Slide Number Placeholder 3"/>
          <p:cNvSpPr>
            <a:spLocks noGrp="1"/>
          </p:cNvSpPr>
          <p:nvPr>
            <p:ph type="sldNum" sz="quarter" idx="5"/>
          </p:nvPr>
        </p:nvSpPr>
        <p:spPr/>
        <p:txBody>
          <a:bodyPr/>
          <a:lstStyle/>
          <a:p>
            <a:fld id="{1813B794-5A4F-4F47-9EB8-2D6C2FE8DF19}" type="slidenum">
              <a:rPr lang="en-US" smtClean="0"/>
              <a:t>7</a:t>
            </a:fld>
            <a:endParaRPr lang="en-US" dirty="0"/>
          </a:p>
        </p:txBody>
      </p:sp>
    </p:spTree>
    <p:extLst>
      <p:ext uri="{BB962C8B-B14F-4D97-AF65-F5344CB8AC3E}">
        <p14:creationId xmlns:p14="http://schemas.microsoft.com/office/powerpoint/2010/main" val="3196476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“Let’s practice using some of our vocabulary words in sentences.”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will click to bring up one sentence at a time, allowing the student to read the sentence or reading the sentence to the student.}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bring up the first sentence with word choices: Let’s use the map to find buried _______! (despair or </a:t>
            </a:r>
            <a:r>
              <a:rPr lang="en-US" sz="1800" b="1" dirty="0">
                <a:effectLst/>
                <a:latin typeface="Comic Sans MS" panose="030F0702030302020204" pitchFamily="66" charset="0"/>
                <a:ea typeface="Calibri" panose="020F0502020204030204" pitchFamily="34" charset="0"/>
                <a:cs typeface="Calibri" panose="020F0502020204030204" pitchFamily="34" charset="0"/>
              </a:rPr>
              <a:t>treasure</a:t>
            </a:r>
            <a:r>
              <a:rPr lang="en-US" sz="1800" dirty="0">
                <a:effectLst/>
                <a:latin typeface="Comic Sans MS" panose="030F0702030302020204" pitchFamily="66" charset="0"/>
                <a:ea typeface="Calibri" panose="020F0502020204030204" pitchFamily="34" charset="0"/>
                <a:cs typeface="Calibri" panose="020F0502020204030204" pitchFamily="34" charset="0"/>
              </a:rPr>
              <a:t>) Once the student tells you the correct word choice, click to bring the word to the line in the sentence.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or student will read the sentence aloud.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*The student will decide which of the two words is correct.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*If the student identifies the correct word, applaud his/her answer, and click to show the word in the sentence.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*If the answer is incorrect, click to show the correct word and read the sentence with the student.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*Follow the same procedure for the rest of the sentences. The previous sentence will disappear.</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bring up the next sentence: King Midas was a ______ man (</a:t>
            </a:r>
            <a:r>
              <a:rPr lang="en-US" sz="1800" b="1" dirty="0">
                <a:effectLst/>
                <a:latin typeface="Comic Sans MS" panose="030F0702030302020204" pitchFamily="66" charset="0"/>
                <a:ea typeface="Calibri" panose="020F0502020204030204" pitchFamily="34" charset="0"/>
                <a:cs typeface="Calibri" panose="020F0502020204030204" pitchFamily="34" charset="0"/>
              </a:rPr>
              <a:t>wealthy </a:t>
            </a:r>
            <a:r>
              <a:rPr lang="en-US" sz="1800" dirty="0">
                <a:effectLst/>
                <a:latin typeface="Comic Sans MS" panose="030F0702030302020204" pitchFamily="66" charset="0"/>
                <a:ea typeface="Calibri" panose="020F0502020204030204" pitchFamily="34" charset="0"/>
                <a:cs typeface="Calibri" panose="020F0502020204030204" pitchFamily="34" charset="0"/>
              </a:rPr>
              <a:t>or satisfy) Once the student tells you the correct word choice, click to bring the word to the line in the sentence.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bring up the last sentence: I was ______ to see that the treasure was not there! (wealthy or </a:t>
            </a:r>
            <a:r>
              <a:rPr lang="en-US" sz="1800" b="1" dirty="0">
                <a:effectLst/>
                <a:latin typeface="Comic Sans MS" panose="030F0702030302020204" pitchFamily="66" charset="0"/>
                <a:ea typeface="Calibri" panose="020F0502020204030204" pitchFamily="34" charset="0"/>
                <a:cs typeface="Calibri" panose="020F0502020204030204" pitchFamily="34" charset="0"/>
              </a:rPr>
              <a:t>astonished</a:t>
            </a:r>
            <a:r>
              <a:rPr lang="en-US" sz="1800" dirty="0">
                <a:effectLst/>
                <a:latin typeface="Comic Sans MS" panose="030F0702030302020204" pitchFamily="66" charset="0"/>
                <a:ea typeface="Calibri" panose="020F0502020204030204" pitchFamily="34" charset="0"/>
                <a:cs typeface="Calibri" panose="020F0502020204030204" pitchFamily="34" charset="0"/>
              </a:rPr>
              <a:t>) Once the student tells you the correct word choice, click to bring the word to the line in the sentence.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Applaud the student’s effort.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move to the next slide.</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8</a:t>
            </a:fld>
            <a:endParaRPr lang="en-US" dirty="0"/>
          </a:p>
        </p:txBody>
      </p:sp>
    </p:spTree>
    <p:extLst>
      <p:ext uri="{BB962C8B-B14F-4D97-AF65-F5344CB8AC3E}">
        <p14:creationId xmlns:p14="http://schemas.microsoft.com/office/powerpoint/2010/main" val="2951963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Remind the student of how we can use our hand to help retell a story using the information below.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bring up the image of a hand.</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Ask the student to hold up his/her hand and point to each finger as we go through the retell. Teacher will click on the slide so that each finger is circled as we work through this review.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Thumb</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(Click to circle the thumb.)  We will talk about the</a:t>
            </a: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characters</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in the story. Who did we meet in the story? We may meet people and/or animals.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Pointer Finger </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(Click to circle the pointer finger.)  - We will talk about the </a:t>
            </a: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setting</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Where and when did the story talk place?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Middle Finger</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(Click to circle the middle finger) – We will talk about the </a:t>
            </a: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problem</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-Was there a problem in the story? If so, what was the problem?</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Ring Finger</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(Click to circle the ring finger.) We will talk about the </a:t>
            </a: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events</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in the story. What happened in the story?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Pinky</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(Click to point to the pinky finger.) </a:t>
            </a: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Solution</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Was the problem solved? If so, how did the characters solve this problem?</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Palm of Hand</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(Click to point to the palm of the hand.) </a:t>
            </a: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Text Connection</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How does this story connect to your life?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Remind the student that we will use our hand to help us retell our story today.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the next slide.</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9</a:t>
            </a:fld>
            <a:endParaRPr lang="en-US" dirty="0"/>
          </a:p>
        </p:txBody>
      </p:sp>
    </p:spTree>
    <p:extLst>
      <p:ext uri="{BB962C8B-B14F-4D97-AF65-F5344CB8AC3E}">
        <p14:creationId xmlns:p14="http://schemas.microsoft.com/office/powerpoint/2010/main" val="3545664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6C3037-0BF7-5C43-B4C6-7CEA18ED8560}" type="datetimeFigureOut">
              <a:rPr lang="en-US" smtClean="0"/>
              <a:t>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384619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522024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329245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405138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6C3037-0BF7-5C43-B4C6-7CEA18ED8560}" type="datetimeFigureOut">
              <a:rPr lang="en-US" smtClean="0"/>
              <a:t>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670158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6C3037-0BF7-5C43-B4C6-7CEA18ED8560}" type="datetimeFigureOut">
              <a:rPr lang="en-US" smtClean="0"/>
              <a:t>12/2/2021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4263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6C3037-0BF7-5C43-B4C6-7CEA18ED8560}" type="datetimeFigureOut">
              <a:rPr lang="en-US" smtClean="0"/>
              <a:t>12/2/2021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23600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6C3037-0BF7-5C43-B4C6-7CEA18ED8560}" type="datetimeFigureOut">
              <a:rPr lang="en-US" smtClean="0"/>
              <a:t>12/2/2021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807458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6C3037-0BF7-5C43-B4C6-7CEA18ED8560}" type="datetimeFigureOut">
              <a:rPr lang="en-US" smtClean="0"/>
              <a:t>12/2/2021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110805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12/2/2021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786281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12/2/2021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030092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7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5/2012</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7" name="Picture 6" descr="sign_pic.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378957" y="6126163"/>
            <a:ext cx="469245" cy="595311"/>
          </a:xfrm>
          <a:prstGeom prst="rect">
            <a:avLst/>
          </a:prstGeom>
        </p:spPr>
      </p:pic>
      <p:sp>
        <p:nvSpPr>
          <p:cNvPr id="9" name="Rectangle 8"/>
          <p:cNvSpPr/>
          <p:nvPr userDrawn="1"/>
        </p:nvSpPr>
        <p:spPr>
          <a:xfrm>
            <a:off x="6364853" y="6413698"/>
            <a:ext cx="2089494" cy="307777"/>
          </a:xfrm>
          <a:prstGeom prst="rect">
            <a:avLst/>
          </a:prstGeom>
        </p:spPr>
        <p:txBody>
          <a:bodyPr wrap="square">
            <a:spAutoFit/>
          </a:bodyPr>
          <a:lstStyle/>
          <a:p>
            <a:pPr algn="l"/>
            <a:r>
              <a:rPr lang="en-US" sz="1400" dirty="0">
                <a:solidFill>
                  <a:schemeClr val="bg1">
                    <a:lumMod val="65000"/>
                  </a:schemeClr>
                </a:solidFill>
              </a:rPr>
              <a:t>HOST: MOLLY ENOCKSON </a:t>
            </a:r>
          </a:p>
        </p:txBody>
      </p:sp>
    </p:spTree>
    <p:extLst>
      <p:ext uri="{BB962C8B-B14F-4D97-AF65-F5344CB8AC3E}">
        <p14:creationId xmlns:p14="http://schemas.microsoft.com/office/powerpoint/2010/main" val="1540261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rgbClr val="182C6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3B7ABE"/>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3B7ABE"/>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3B7ABE"/>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3B7ABE"/>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3B7ABE"/>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a:xfrm>
            <a:off x="685800" y="1114425"/>
            <a:ext cx="7772400" cy="1470025"/>
          </a:xfrm>
        </p:spPr>
        <p:txBody>
          <a:bodyPr>
            <a:normAutofit/>
          </a:bodyPr>
          <a:lstStyle/>
          <a:p>
            <a:r>
              <a:rPr lang="en-US" sz="6000" dirty="0">
                <a:latin typeface="Comic Sans MS" panose="030F0902030302020204" pitchFamily="66" charset="0"/>
              </a:rPr>
              <a:t>Myths</a:t>
            </a:r>
          </a:p>
        </p:txBody>
      </p:sp>
      <p:sp>
        <p:nvSpPr>
          <p:cNvPr id="3" name="TextBox 2">
            <a:extLst>
              <a:ext uri="{FF2B5EF4-FFF2-40B4-BE49-F238E27FC236}">
                <a16:creationId xmlns:a16="http://schemas.microsoft.com/office/drawing/2014/main" id="{9CE6F1BB-9357-48FB-BA91-B5E317061BE0}"/>
              </a:ext>
            </a:extLst>
          </p:cNvPr>
          <p:cNvSpPr txBox="1"/>
          <p:nvPr/>
        </p:nvSpPr>
        <p:spPr>
          <a:xfrm>
            <a:off x="2965632" y="3118947"/>
            <a:ext cx="3212739" cy="752001"/>
          </a:xfrm>
          <a:prstGeom prst="rect">
            <a:avLst/>
          </a:prstGeom>
          <a:noFill/>
        </p:spPr>
        <p:txBody>
          <a:bodyPr wrap="none" rtlCol="0">
            <a:spAutoFit/>
          </a:bodyPr>
          <a:lstStyle/>
          <a:p>
            <a:pPr marL="0" marR="0" algn="ctr">
              <a:lnSpc>
                <a:spcPct val="115000"/>
              </a:lnSpc>
              <a:spcBef>
                <a:spcPts val="0"/>
              </a:spcBef>
              <a:spcAft>
                <a:spcPts val="1000"/>
              </a:spcAft>
            </a:pPr>
            <a:r>
              <a:rPr lang="en-US" sz="4000" dirty="0">
                <a:effectLst/>
                <a:latin typeface="Comic Sans MS" panose="030F0702030302020204" pitchFamily="66" charset="0"/>
                <a:ea typeface="Calibri" panose="020F0502020204030204" pitchFamily="34" charset="0"/>
                <a:cs typeface="Calibri" panose="020F0502020204030204" pitchFamily="34" charset="0"/>
              </a:rPr>
              <a:t>Let’s Review</a:t>
            </a:r>
            <a:r>
              <a:rPr lang="en-US" sz="3200" dirty="0">
                <a:effectLst/>
                <a:latin typeface="Comic Sans MS" panose="030F0702030302020204" pitchFamily="66"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328551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showing the 5-Finger Retell&#10;">
            <a:extLst>
              <a:ext uri="{FF2B5EF4-FFF2-40B4-BE49-F238E27FC236}">
                <a16:creationId xmlns:a16="http://schemas.microsoft.com/office/drawing/2014/main" id="{897B6945-FADB-4F5B-B08F-D050F4558E64}"/>
              </a:ext>
            </a:extLst>
          </p:cNvPr>
          <p:cNvPicPr>
            <a:picLocks noChangeAspect="1"/>
          </p:cNvPicPr>
          <p:nvPr/>
        </p:nvPicPr>
        <p:blipFill>
          <a:blip r:embed="rId3"/>
          <a:stretch>
            <a:fillRect/>
          </a:stretch>
        </p:blipFill>
        <p:spPr>
          <a:xfrm>
            <a:off x="10765" y="1296777"/>
            <a:ext cx="3456623" cy="3733153"/>
          </a:xfrm>
          <a:prstGeom prst="rect">
            <a:avLst/>
          </a:prstGeom>
        </p:spPr>
      </p:pic>
      <p:sp>
        <p:nvSpPr>
          <p:cNvPr id="6" name="Oval 5" descr="Oval around the word characters.">
            <a:extLst>
              <a:ext uri="{FF2B5EF4-FFF2-40B4-BE49-F238E27FC236}">
                <a16:creationId xmlns:a16="http://schemas.microsoft.com/office/drawing/2014/main" id="{772744EE-D57C-49A9-8D8E-3DA06AD32486}"/>
              </a:ext>
            </a:extLst>
          </p:cNvPr>
          <p:cNvSpPr/>
          <p:nvPr/>
        </p:nvSpPr>
        <p:spPr>
          <a:xfrm rot="20309441">
            <a:off x="2159001" y="3100385"/>
            <a:ext cx="1574800"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descr="Oval around the word ">
            <a:extLst>
              <a:ext uri="{FF2B5EF4-FFF2-40B4-BE49-F238E27FC236}">
                <a16:creationId xmlns:a16="http://schemas.microsoft.com/office/drawing/2014/main" id="{3914BE58-6251-4A1E-923B-A092E85BABD3}"/>
              </a:ext>
            </a:extLst>
          </p:cNvPr>
          <p:cNvSpPr/>
          <p:nvPr/>
        </p:nvSpPr>
        <p:spPr>
          <a:xfrm rot="17445141">
            <a:off x="1449039" y="1874432"/>
            <a:ext cx="1856794" cy="86940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descr="Oval around the word problem.">
            <a:extLst>
              <a:ext uri="{FF2B5EF4-FFF2-40B4-BE49-F238E27FC236}">
                <a16:creationId xmlns:a16="http://schemas.microsoft.com/office/drawing/2014/main" id="{8E1851F5-5436-4C95-B6DA-EC4CB6012E58}"/>
              </a:ext>
            </a:extLst>
          </p:cNvPr>
          <p:cNvSpPr/>
          <p:nvPr/>
        </p:nvSpPr>
        <p:spPr>
          <a:xfrm rot="16356523">
            <a:off x="907865" y="1646971"/>
            <a:ext cx="1574800"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descr="Oval around the word events.">
            <a:extLst>
              <a:ext uri="{FF2B5EF4-FFF2-40B4-BE49-F238E27FC236}">
                <a16:creationId xmlns:a16="http://schemas.microsoft.com/office/drawing/2014/main" id="{475F8783-B670-48B6-A54D-802461474759}"/>
              </a:ext>
            </a:extLst>
          </p:cNvPr>
          <p:cNvSpPr/>
          <p:nvPr/>
        </p:nvSpPr>
        <p:spPr>
          <a:xfrm rot="15275736">
            <a:off x="148352" y="1847166"/>
            <a:ext cx="1896867" cy="78747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descr="Oval around the word solution.">
            <a:extLst>
              <a:ext uri="{FF2B5EF4-FFF2-40B4-BE49-F238E27FC236}">
                <a16:creationId xmlns:a16="http://schemas.microsoft.com/office/drawing/2014/main" id="{998C2D58-33E7-4717-A7B4-DD190CF6C70F}"/>
              </a:ext>
            </a:extLst>
          </p:cNvPr>
          <p:cNvSpPr/>
          <p:nvPr/>
        </p:nvSpPr>
        <p:spPr>
          <a:xfrm rot="13394373">
            <a:off x="-98528" y="2340251"/>
            <a:ext cx="1574800" cy="76546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descr="Circle around the words text connection.">
            <a:extLst>
              <a:ext uri="{FF2B5EF4-FFF2-40B4-BE49-F238E27FC236}">
                <a16:creationId xmlns:a16="http://schemas.microsoft.com/office/drawing/2014/main" id="{CF857B68-D743-428B-8A90-645CCBA7F58A}"/>
              </a:ext>
            </a:extLst>
          </p:cNvPr>
          <p:cNvSpPr/>
          <p:nvPr/>
        </p:nvSpPr>
        <p:spPr>
          <a:xfrm rot="20309441">
            <a:off x="444562" y="2636991"/>
            <a:ext cx="2363868" cy="224772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50" name="Picture 2" descr="midas king gold touch">
            <a:extLst>
              <a:ext uri="{FF2B5EF4-FFF2-40B4-BE49-F238E27FC236}">
                <a16:creationId xmlns:a16="http://schemas.microsoft.com/office/drawing/2014/main" id="{504E858F-D17C-4465-A237-2A23012A1701}"/>
              </a:ext>
            </a:extLst>
          </p:cNvPr>
          <p:cNvPicPr>
            <a:picLocks noChangeAspect="1" noChangeArrowheads="1"/>
          </p:cNvPicPr>
          <p:nvPr/>
        </p:nvPicPr>
        <p:blipFill>
          <a:blip r:embed="rId4"/>
          <a:srcRect/>
          <a:stretch/>
        </p:blipFill>
        <p:spPr bwMode="auto">
          <a:xfrm>
            <a:off x="3921883" y="2107338"/>
            <a:ext cx="4740492" cy="440328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39EB5EE4-A8D3-4E1F-8B99-C2553AE2E843}"/>
              </a:ext>
            </a:extLst>
          </p:cNvPr>
          <p:cNvSpPr>
            <a:spLocks noGrp="1"/>
          </p:cNvSpPr>
          <p:nvPr>
            <p:ph type="title" idx="4294967295"/>
          </p:nvPr>
        </p:nvSpPr>
        <p:spPr/>
        <p:txBody>
          <a:bodyPr/>
          <a:lstStyle/>
          <a:p>
            <a:pPr rtl="0" eaLnBrk="1" latinLnBrk="0" hangingPunct="1"/>
            <a:r>
              <a:rPr lang="en-US" sz="4400" u="sng" kern="1200" dirty="0">
                <a:solidFill>
                  <a:srgbClr val="000000"/>
                </a:solidFill>
                <a:effectLst/>
                <a:latin typeface="Comic Sans MS" panose="030F0702030302020204" pitchFamily="66" charset="0"/>
                <a:ea typeface="+mn-ea"/>
                <a:cs typeface="+mn-cs"/>
              </a:rPr>
              <a:t>The Golden Touch</a:t>
            </a:r>
            <a:endParaRPr lang="en-US" dirty="0">
              <a:effectLst/>
            </a:endParaRPr>
          </a:p>
          <a:p>
            <a:endParaRPr lang="en-US" dirty="0"/>
          </a:p>
        </p:txBody>
      </p:sp>
    </p:spTree>
    <p:extLst>
      <p:ext uri="{BB962C8B-B14F-4D97-AF65-F5344CB8AC3E}">
        <p14:creationId xmlns:p14="http://schemas.microsoft.com/office/powerpoint/2010/main" val="352889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a:bodyPr>
          <a:lstStyle/>
          <a:p>
            <a:r>
              <a:rPr lang="en-US" sz="6000" dirty="0">
                <a:latin typeface="Comic Sans MS" panose="030F0902030302020204" pitchFamily="66" charset="0"/>
              </a:rPr>
              <a:t>Q &amp; A</a:t>
            </a: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a:normAutofit/>
          </a:bodyPr>
          <a:lstStyle/>
          <a:p>
            <a:r>
              <a:rPr lang="en-US" sz="4000" dirty="0">
                <a:latin typeface="Comic Sans MS" panose="030F0902030302020204" pitchFamily="66" charset="0"/>
              </a:rPr>
              <a:t>Any Questions?</a:t>
            </a:r>
          </a:p>
        </p:txBody>
      </p:sp>
    </p:spTree>
    <p:extLst>
      <p:ext uri="{BB962C8B-B14F-4D97-AF65-F5344CB8AC3E}">
        <p14:creationId xmlns:p14="http://schemas.microsoft.com/office/powerpoint/2010/main" val="3717781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ailboat against a beautiful landscape">
            <a:extLst>
              <a:ext uri="{FF2B5EF4-FFF2-40B4-BE49-F238E27FC236}">
                <a16:creationId xmlns:a16="http://schemas.microsoft.com/office/drawing/2014/main" id="{1934CCEB-0AE2-4ED5-ADE2-475356CA5F4A}"/>
              </a:ext>
            </a:extLst>
          </p:cNvPr>
          <p:cNvPicPr>
            <a:picLocks noChangeAspect="1" noChangeArrowheads="1"/>
          </p:cNvPicPr>
          <p:nvPr/>
        </p:nvPicPr>
        <p:blipFill>
          <a:blip r:embed="rId3"/>
          <a:srcRect/>
          <a:stretch/>
        </p:blipFill>
        <p:spPr bwMode="auto">
          <a:xfrm>
            <a:off x="1002485" y="1540232"/>
            <a:ext cx="7284830" cy="37775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2305DBE-46A3-4C57-B280-ED9F38B6FB8F}"/>
              </a:ext>
            </a:extLst>
          </p:cNvPr>
          <p:cNvSpPr txBox="1"/>
          <p:nvPr/>
        </p:nvSpPr>
        <p:spPr>
          <a:xfrm>
            <a:off x="922909" y="6003582"/>
            <a:ext cx="1043876" cy="707886"/>
          </a:xfrm>
          <a:prstGeom prst="rect">
            <a:avLst/>
          </a:prstGeom>
          <a:noFill/>
        </p:spPr>
        <p:txBody>
          <a:bodyPr wrap="none" rtlCol="0">
            <a:spAutoFit/>
          </a:bodyPr>
          <a:lstStyle/>
          <a:p>
            <a:r>
              <a:rPr lang="en-US" sz="4000" dirty="0">
                <a:latin typeface="Comic Sans MS" panose="030F0702030302020204" pitchFamily="66" charset="0"/>
              </a:rPr>
              <a:t>b</a:t>
            </a:r>
            <a:r>
              <a:rPr lang="en-US" sz="4000" u="sng" dirty="0">
                <a:latin typeface="Comic Sans MS" panose="030F0702030302020204" pitchFamily="66" charset="0"/>
              </a:rPr>
              <a:t>oi</a:t>
            </a:r>
            <a:r>
              <a:rPr lang="en-US" sz="4000" dirty="0">
                <a:latin typeface="Comic Sans MS" panose="030F0702030302020204" pitchFamily="66" charset="0"/>
              </a:rPr>
              <a:t>l</a:t>
            </a:r>
          </a:p>
        </p:txBody>
      </p:sp>
      <p:sp>
        <p:nvSpPr>
          <p:cNvPr id="9" name="TextBox 8">
            <a:extLst>
              <a:ext uri="{FF2B5EF4-FFF2-40B4-BE49-F238E27FC236}">
                <a16:creationId xmlns:a16="http://schemas.microsoft.com/office/drawing/2014/main" id="{332E2140-EF82-4204-B067-1D1BF4D0CE63}"/>
              </a:ext>
            </a:extLst>
          </p:cNvPr>
          <p:cNvSpPr txBox="1"/>
          <p:nvPr/>
        </p:nvSpPr>
        <p:spPr>
          <a:xfrm>
            <a:off x="7146758" y="6003582"/>
            <a:ext cx="1074333" cy="707886"/>
          </a:xfrm>
          <a:prstGeom prst="rect">
            <a:avLst/>
          </a:prstGeom>
          <a:noFill/>
        </p:spPr>
        <p:txBody>
          <a:bodyPr wrap="none" rtlCol="0">
            <a:spAutoFit/>
          </a:bodyPr>
          <a:lstStyle/>
          <a:p>
            <a:r>
              <a:rPr lang="en-US" sz="4000" dirty="0">
                <a:latin typeface="Comic Sans MS" panose="030F0702030302020204" pitchFamily="66" charset="0"/>
              </a:rPr>
              <a:t>j</a:t>
            </a:r>
            <a:r>
              <a:rPr lang="en-US" sz="4000" u="sng" dirty="0">
                <a:latin typeface="Comic Sans MS" panose="030F0702030302020204" pitchFamily="66" charset="0"/>
              </a:rPr>
              <a:t>oi</a:t>
            </a:r>
            <a:r>
              <a:rPr lang="en-US" sz="4000" dirty="0">
                <a:latin typeface="Comic Sans MS" panose="030F0702030302020204" pitchFamily="66" charset="0"/>
              </a:rPr>
              <a:t>n</a:t>
            </a:r>
          </a:p>
        </p:txBody>
      </p:sp>
      <p:sp>
        <p:nvSpPr>
          <p:cNvPr id="10" name="TextBox 9">
            <a:extLst>
              <a:ext uri="{FF2B5EF4-FFF2-40B4-BE49-F238E27FC236}">
                <a16:creationId xmlns:a16="http://schemas.microsoft.com/office/drawing/2014/main" id="{D60F4C7A-F876-43D2-B923-519949868063}"/>
              </a:ext>
            </a:extLst>
          </p:cNvPr>
          <p:cNvSpPr txBox="1"/>
          <p:nvPr/>
        </p:nvSpPr>
        <p:spPr>
          <a:xfrm>
            <a:off x="4166279" y="5331615"/>
            <a:ext cx="875561" cy="769441"/>
          </a:xfrm>
          <a:prstGeom prst="rect">
            <a:avLst/>
          </a:prstGeom>
          <a:noFill/>
        </p:spPr>
        <p:txBody>
          <a:bodyPr wrap="none" rtlCol="0">
            <a:spAutoFit/>
          </a:bodyPr>
          <a:lstStyle/>
          <a:p>
            <a:r>
              <a:rPr lang="en-US" sz="4400" dirty="0">
                <a:latin typeface="Comic Sans MS" panose="030F0702030302020204" pitchFamily="66" charset="0"/>
              </a:rPr>
              <a:t>-oi</a:t>
            </a:r>
          </a:p>
        </p:txBody>
      </p:sp>
      <p:sp>
        <p:nvSpPr>
          <p:cNvPr id="11" name="TextBox 10">
            <a:extLst>
              <a:ext uri="{FF2B5EF4-FFF2-40B4-BE49-F238E27FC236}">
                <a16:creationId xmlns:a16="http://schemas.microsoft.com/office/drawing/2014/main" id="{8E1E995F-5154-4FF0-A43E-9F037E2E63B9}"/>
              </a:ext>
            </a:extLst>
          </p:cNvPr>
          <p:cNvSpPr txBox="1"/>
          <p:nvPr/>
        </p:nvSpPr>
        <p:spPr>
          <a:xfrm>
            <a:off x="4166279" y="5282267"/>
            <a:ext cx="1010213" cy="769441"/>
          </a:xfrm>
          <a:prstGeom prst="rect">
            <a:avLst/>
          </a:prstGeom>
          <a:noFill/>
        </p:spPr>
        <p:txBody>
          <a:bodyPr wrap="none" rtlCol="0">
            <a:spAutoFit/>
          </a:bodyPr>
          <a:lstStyle/>
          <a:p>
            <a:r>
              <a:rPr lang="en-US" sz="4400" dirty="0">
                <a:latin typeface="Comic Sans MS" panose="030F0702030302020204" pitchFamily="66" charset="0"/>
              </a:rPr>
              <a:t>-oy</a:t>
            </a:r>
          </a:p>
        </p:txBody>
      </p:sp>
      <p:sp>
        <p:nvSpPr>
          <p:cNvPr id="13" name="TextBox 12">
            <a:extLst>
              <a:ext uri="{FF2B5EF4-FFF2-40B4-BE49-F238E27FC236}">
                <a16:creationId xmlns:a16="http://schemas.microsoft.com/office/drawing/2014/main" id="{030A377D-EF44-49A2-82EF-6EBE0593CEF6}"/>
              </a:ext>
            </a:extLst>
          </p:cNvPr>
          <p:cNvSpPr txBox="1"/>
          <p:nvPr/>
        </p:nvSpPr>
        <p:spPr>
          <a:xfrm>
            <a:off x="2252687" y="6003582"/>
            <a:ext cx="928459" cy="707886"/>
          </a:xfrm>
          <a:prstGeom prst="rect">
            <a:avLst/>
          </a:prstGeom>
          <a:noFill/>
        </p:spPr>
        <p:txBody>
          <a:bodyPr wrap="none" rtlCol="0">
            <a:spAutoFit/>
          </a:bodyPr>
          <a:lstStyle/>
          <a:p>
            <a:r>
              <a:rPr lang="en-US" sz="4000" dirty="0">
                <a:latin typeface="Comic Sans MS" panose="030F0702030302020204" pitchFamily="66" charset="0"/>
              </a:rPr>
              <a:t>j</a:t>
            </a:r>
            <a:r>
              <a:rPr lang="en-US" sz="4000" u="sng" dirty="0">
                <a:latin typeface="Comic Sans MS" panose="030F0702030302020204" pitchFamily="66" charset="0"/>
              </a:rPr>
              <a:t>oy</a:t>
            </a:r>
            <a:endParaRPr lang="en-US" sz="4000" dirty="0">
              <a:latin typeface="Comic Sans MS" panose="030F0702030302020204" pitchFamily="66" charset="0"/>
            </a:endParaRPr>
          </a:p>
        </p:txBody>
      </p:sp>
      <p:sp>
        <p:nvSpPr>
          <p:cNvPr id="16" name="TextBox 15">
            <a:extLst>
              <a:ext uri="{FF2B5EF4-FFF2-40B4-BE49-F238E27FC236}">
                <a16:creationId xmlns:a16="http://schemas.microsoft.com/office/drawing/2014/main" id="{46600B73-BF65-474D-B58B-67F5880BCD76}"/>
              </a:ext>
            </a:extLst>
          </p:cNvPr>
          <p:cNvSpPr txBox="1"/>
          <p:nvPr/>
        </p:nvSpPr>
        <p:spPr>
          <a:xfrm>
            <a:off x="5880065" y="6041830"/>
            <a:ext cx="1266693" cy="707886"/>
          </a:xfrm>
          <a:prstGeom prst="rect">
            <a:avLst/>
          </a:prstGeom>
          <a:noFill/>
        </p:spPr>
        <p:txBody>
          <a:bodyPr wrap="none" rtlCol="0">
            <a:spAutoFit/>
          </a:bodyPr>
          <a:lstStyle/>
          <a:p>
            <a:r>
              <a:rPr lang="en-US" sz="4000" dirty="0">
                <a:latin typeface="Comic Sans MS" panose="030F0702030302020204" pitchFamily="66" charset="0"/>
              </a:rPr>
              <a:t>l</a:t>
            </a:r>
            <a:r>
              <a:rPr lang="en-US" sz="4000" u="sng" dirty="0">
                <a:latin typeface="Comic Sans MS" panose="030F0702030302020204" pitchFamily="66" charset="0"/>
              </a:rPr>
              <a:t>oy</a:t>
            </a:r>
            <a:r>
              <a:rPr lang="en-US" sz="4000" dirty="0">
                <a:latin typeface="Comic Sans MS" panose="030F0702030302020204" pitchFamily="66" charset="0"/>
              </a:rPr>
              <a:t>al</a:t>
            </a:r>
          </a:p>
        </p:txBody>
      </p:sp>
      <p:sp>
        <p:nvSpPr>
          <p:cNvPr id="3" name="Title 2">
            <a:extLst>
              <a:ext uri="{FF2B5EF4-FFF2-40B4-BE49-F238E27FC236}">
                <a16:creationId xmlns:a16="http://schemas.microsoft.com/office/drawing/2014/main" id="{4D8F5481-29A4-4D7E-B930-91A1B1922109}"/>
              </a:ext>
            </a:extLst>
          </p:cNvPr>
          <p:cNvSpPr>
            <a:spLocks noGrp="1"/>
          </p:cNvSpPr>
          <p:nvPr>
            <p:ph type="title" idx="4294967295"/>
          </p:nvPr>
        </p:nvSpPr>
        <p:spPr/>
        <p:txBody>
          <a:bodyPr/>
          <a:lstStyle/>
          <a:p>
            <a:pPr rtl="0" eaLnBrk="1" latinLnBrk="0" hangingPunct="1"/>
            <a:r>
              <a:rPr lang="en-US" sz="4400" kern="1200" dirty="0">
                <a:solidFill>
                  <a:srgbClr val="000000"/>
                </a:solidFill>
                <a:effectLst/>
                <a:latin typeface="Comic Sans MS" panose="030F0702030302020204" pitchFamily="66" charset="0"/>
                <a:ea typeface="+mn-ea"/>
                <a:cs typeface="+mn-cs"/>
              </a:rPr>
              <a:t>Sailing Through Our Skills!</a:t>
            </a:r>
            <a:endParaRPr lang="en-US" dirty="0">
              <a:effectLst/>
            </a:endParaRPr>
          </a:p>
          <a:p>
            <a:endParaRPr lang="en-US" dirty="0"/>
          </a:p>
        </p:txBody>
      </p:sp>
    </p:spTree>
    <p:extLst>
      <p:ext uri="{BB962C8B-B14F-4D97-AF65-F5344CB8AC3E}">
        <p14:creationId xmlns:p14="http://schemas.microsoft.com/office/powerpoint/2010/main" val="270851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P spid="10" grpId="1"/>
      <p:bldP spid="11" grpId="0"/>
      <p:bldP spid="13"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descr="T-chart for -oy or -oi words.">
            <a:extLst>
              <a:ext uri="{FF2B5EF4-FFF2-40B4-BE49-F238E27FC236}">
                <a16:creationId xmlns:a16="http://schemas.microsoft.com/office/drawing/2014/main" id="{72A945D2-888B-469C-8258-B53CC3A468BD}"/>
              </a:ext>
            </a:extLst>
          </p:cNvPr>
          <p:cNvGrpSpPr/>
          <p:nvPr/>
        </p:nvGrpSpPr>
        <p:grpSpPr>
          <a:xfrm>
            <a:off x="1644495" y="1305624"/>
            <a:ext cx="6157747" cy="3176743"/>
            <a:chOff x="1334260" y="1671743"/>
            <a:chExt cx="6157747" cy="3176743"/>
          </a:xfrm>
        </p:grpSpPr>
        <p:grpSp>
          <p:nvGrpSpPr>
            <p:cNvPr id="19" name="Group 18">
              <a:extLst>
                <a:ext uri="{FF2B5EF4-FFF2-40B4-BE49-F238E27FC236}">
                  <a16:creationId xmlns:a16="http://schemas.microsoft.com/office/drawing/2014/main" id="{C09E0A82-DEDA-444E-BA72-7CE91B2636E4}"/>
                </a:ext>
              </a:extLst>
            </p:cNvPr>
            <p:cNvGrpSpPr/>
            <p:nvPr/>
          </p:nvGrpSpPr>
          <p:grpSpPr>
            <a:xfrm>
              <a:off x="1334260" y="1671743"/>
              <a:ext cx="6157747" cy="3176743"/>
              <a:chOff x="1003815" y="1471097"/>
              <a:chExt cx="6157747" cy="3176743"/>
            </a:xfrm>
          </p:grpSpPr>
          <p:cxnSp>
            <p:nvCxnSpPr>
              <p:cNvPr id="15" name="Straight Connector 14">
                <a:extLst>
                  <a:ext uri="{FF2B5EF4-FFF2-40B4-BE49-F238E27FC236}">
                    <a16:creationId xmlns:a16="http://schemas.microsoft.com/office/drawing/2014/main" id="{78AA12A7-74D4-47CE-918C-A6754D2E500E}"/>
                  </a:ext>
                </a:extLst>
              </p:cNvPr>
              <p:cNvCxnSpPr>
                <a:cxnSpLocks/>
              </p:cNvCxnSpPr>
              <p:nvPr/>
            </p:nvCxnSpPr>
            <p:spPr>
              <a:xfrm>
                <a:off x="1003815" y="2256567"/>
                <a:ext cx="615774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629DD240-A4DD-48ED-95E1-79305C3041F7}"/>
                  </a:ext>
                </a:extLst>
              </p:cNvPr>
              <p:cNvCxnSpPr/>
              <p:nvPr/>
            </p:nvCxnSpPr>
            <p:spPr>
              <a:xfrm>
                <a:off x="4096223" y="1471097"/>
                <a:ext cx="0" cy="3176743"/>
              </a:xfrm>
              <a:prstGeom prst="line">
                <a:avLst/>
              </a:prstGeom>
            </p:spPr>
            <p:style>
              <a:lnRef idx="2">
                <a:schemeClr val="accent1"/>
              </a:lnRef>
              <a:fillRef idx="0">
                <a:schemeClr val="accent1"/>
              </a:fillRef>
              <a:effectRef idx="1">
                <a:schemeClr val="accent1"/>
              </a:effectRef>
              <a:fontRef idx="minor">
                <a:schemeClr val="tx1"/>
              </a:fontRef>
            </p:style>
          </p:cxnSp>
        </p:grpSp>
        <p:sp>
          <p:nvSpPr>
            <p:cNvPr id="21" name="TextBox 20">
              <a:extLst>
                <a:ext uri="{FF2B5EF4-FFF2-40B4-BE49-F238E27FC236}">
                  <a16:creationId xmlns:a16="http://schemas.microsoft.com/office/drawing/2014/main" id="{C025F452-5660-4573-97EF-436BD6D68A3D}"/>
                </a:ext>
              </a:extLst>
            </p:cNvPr>
            <p:cNvSpPr txBox="1"/>
            <p:nvPr/>
          </p:nvSpPr>
          <p:spPr>
            <a:xfrm>
              <a:off x="2216310" y="1805248"/>
              <a:ext cx="1010213" cy="769441"/>
            </a:xfrm>
            <a:prstGeom prst="rect">
              <a:avLst/>
            </a:prstGeom>
            <a:noFill/>
          </p:spPr>
          <p:txBody>
            <a:bodyPr wrap="none" rtlCol="0">
              <a:spAutoFit/>
            </a:bodyPr>
            <a:lstStyle/>
            <a:p>
              <a:r>
                <a:rPr lang="en-US" sz="4400" dirty="0">
                  <a:latin typeface="Comic Sans MS" panose="030F0702030302020204" pitchFamily="66" charset="0"/>
                </a:rPr>
                <a:t>-oy</a:t>
              </a:r>
            </a:p>
          </p:txBody>
        </p:sp>
        <p:sp>
          <p:nvSpPr>
            <p:cNvPr id="22" name="TextBox 21">
              <a:extLst>
                <a:ext uri="{FF2B5EF4-FFF2-40B4-BE49-F238E27FC236}">
                  <a16:creationId xmlns:a16="http://schemas.microsoft.com/office/drawing/2014/main" id="{18147599-9BCD-4FE2-BEA6-C19E7B73272E}"/>
                </a:ext>
              </a:extLst>
            </p:cNvPr>
            <p:cNvSpPr txBox="1"/>
            <p:nvPr/>
          </p:nvSpPr>
          <p:spPr>
            <a:xfrm>
              <a:off x="5626814" y="1805247"/>
              <a:ext cx="875561" cy="769441"/>
            </a:xfrm>
            <a:prstGeom prst="rect">
              <a:avLst/>
            </a:prstGeom>
            <a:noFill/>
          </p:spPr>
          <p:txBody>
            <a:bodyPr wrap="none" rtlCol="0">
              <a:spAutoFit/>
            </a:bodyPr>
            <a:lstStyle/>
            <a:p>
              <a:r>
                <a:rPr lang="en-US" sz="4400" dirty="0">
                  <a:latin typeface="Comic Sans MS" panose="030F0702030302020204" pitchFamily="66" charset="0"/>
                </a:rPr>
                <a:t>-oi</a:t>
              </a:r>
            </a:p>
          </p:txBody>
        </p:sp>
      </p:grpSp>
      <p:pic>
        <p:nvPicPr>
          <p:cNvPr id="7" name="Picture 2" descr="United States quarter">
            <a:extLst>
              <a:ext uri="{FF2B5EF4-FFF2-40B4-BE49-F238E27FC236}">
                <a16:creationId xmlns:a16="http://schemas.microsoft.com/office/drawing/2014/main" id="{637C1EA3-D1F7-4AAF-8880-ABFCCB5EFC6C}"/>
              </a:ext>
            </a:extLst>
          </p:cNvPr>
          <p:cNvPicPr>
            <a:picLocks noChangeAspect="1" noChangeArrowheads="1"/>
          </p:cNvPicPr>
          <p:nvPr/>
        </p:nvPicPr>
        <p:blipFill>
          <a:blip r:embed="rId3"/>
          <a:srcRect/>
          <a:stretch/>
        </p:blipFill>
        <p:spPr bwMode="auto">
          <a:xfrm>
            <a:off x="296335" y="5149071"/>
            <a:ext cx="1758457" cy="16136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an (farmer's) hands on soil ">
            <a:extLst>
              <a:ext uri="{FF2B5EF4-FFF2-40B4-BE49-F238E27FC236}">
                <a16:creationId xmlns:a16="http://schemas.microsoft.com/office/drawing/2014/main" id="{12C56607-8C91-470E-8D98-3FD9DB345509}"/>
              </a:ext>
            </a:extLst>
          </p:cNvPr>
          <p:cNvPicPr>
            <a:picLocks noChangeAspect="1" noChangeArrowheads="1"/>
          </p:cNvPicPr>
          <p:nvPr/>
        </p:nvPicPr>
        <p:blipFill>
          <a:blip r:embed="rId4"/>
          <a:srcRect/>
          <a:stretch/>
        </p:blipFill>
        <p:spPr bwMode="auto">
          <a:xfrm>
            <a:off x="4889265" y="5073561"/>
            <a:ext cx="2227842" cy="14853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 tin robot toy">
            <a:extLst>
              <a:ext uri="{FF2B5EF4-FFF2-40B4-BE49-F238E27FC236}">
                <a16:creationId xmlns:a16="http://schemas.microsoft.com/office/drawing/2014/main" id="{D2A33EA7-D71B-481C-A9CE-FB19818545B6}"/>
              </a:ext>
            </a:extLst>
          </p:cNvPr>
          <p:cNvPicPr>
            <a:picLocks noChangeAspect="1" noChangeArrowheads="1"/>
          </p:cNvPicPr>
          <p:nvPr/>
        </p:nvPicPr>
        <p:blipFill>
          <a:blip r:embed="rId5"/>
          <a:srcRect/>
          <a:stretch/>
        </p:blipFill>
        <p:spPr bwMode="auto">
          <a:xfrm>
            <a:off x="7540335" y="4772621"/>
            <a:ext cx="1311294" cy="1967131"/>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5C014733-6DEA-4099-B413-4A507D72E328}"/>
              </a:ext>
            </a:extLst>
          </p:cNvPr>
          <p:cNvSpPr txBox="1"/>
          <p:nvPr/>
        </p:nvSpPr>
        <p:spPr>
          <a:xfrm>
            <a:off x="7595274" y="4086634"/>
            <a:ext cx="1071127" cy="707886"/>
          </a:xfrm>
          <a:prstGeom prst="rect">
            <a:avLst/>
          </a:prstGeom>
          <a:noFill/>
        </p:spPr>
        <p:txBody>
          <a:bodyPr wrap="none" rtlCol="0">
            <a:spAutoFit/>
          </a:bodyPr>
          <a:lstStyle/>
          <a:p>
            <a:r>
              <a:rPr lang="en-US" sz="4000" dirty="0">
                <a:latin typeface="Comic Sans MS" panose="030F0702030302020204" pitchFamily="66" charset="0"/>
              </a:rPr>
              <a:t>t__</a:t>
            </a:r>
          </a:p>
        </p:txBody>
      </p:sp>
      <p:pic>
        <p:nvPicPr>
          <p:cNvPr id="13" name="Picture 12" descr="Child in playground, climbing steps of outdoor slide">
            <a:extLst>
              <a:ext uri="{FF2B5EF4-FFF2-40B4-BE49-F238E27FC236}">
                <a16:creationId xmlns:a16="http://schemas.microsoft.com/office/drawing/2014/main" id="{05D0A1F9-98AE-45EC-8730-097137AF3216}"/>
              </a:ext>
            </a:extLst>
          </p:cNvPr>
          <p:cNvPicPr>
            <a:picLocks noChangeAspect="1"/>
          </p:cNvPicPr>
          <p:nvPr/>
        </p:nvPicPr>
        <p:blipFill>
          <a:blip r:embed="rId6"/>
          <a:stretch>
            <a:fillRect/>
          </a:stretch>
        </p:blipFill>
        <p:spPr>
          <a:xfrm>
            <a:off x="2292000" y="5167121"/>
            <a:ext cx="1951409" cy="1392417"/>
          </a:xfrm>
          <a:prstGeom prst="rect">
            <a:avLst/>
          </a:prstGeom>
        </p:spPr>
      </p:pic>
      <p:sp>
        <p:nvSpPr>
          <p:cNvPr id="23" name="TextBox 22">
            <a:extLst>
              <a:ext uri="{FF2B5EF4-FFF2-40B4-BE49-F238E27FC236}">
                <a16:creationId xmlns:a16="http://schemas.microsoft.com/office/drawing/2014/main" id="{06723D4B-A4F7-47B9-8C0C-D2FE5D5C5E08}"/>
              </a:ext>
            </a:extLst>
          </p:cNvPr>
          <p:cNvSpPr txBox="1"/>
          <p:nvPr/>
        </p:nvSpPr>
        <p:spPr>
          <a:xfrm>
            <a:off x="502179" y="4087910"/>
            <a:ext cx="1192955" cy="707886"/>
          </a:xfrm>
          <a:prstGeom prst="rect">
            <a:avLst/>
          </a:prstGeom>
          <a:noFill/>
        </p:spPr>
        <p:txBody>
          <a:bodyPr wrap="none" rtlCol="0">
            <a:spAutoFit/>
          </a:bodyPr>
          <a:lstStyle/>
          <a:p>
            <a:r>
              <a:rPr lang="en-US" sz="4000" dirty="0">
                <a:latin typeface="Comic Sans MS" panose="030F0702030302020204" pitchFamily="66" charset="0"/>
              </a:rPr>
              <a:t>c_ n</a:t>
            </a:r>
          </a:p>
        </p:txBody>
      </p:sp>
      <p:sp>
        <p:nvSpPr>
          <p:cNvPr id="31" name="TextBox 30">
            <a:extLst>
              <a:ext uri="{FF2B5EF4-FFF2-40B4-BE49-F238E27FC236}">
                <a16:creationId xmlns:a16="http://schemas.microsoft.com/office/drawing/2014/main" id="{B51C8337-55EB-45AD-8466-BA1ED35B8A00}"/>
              </a:ext>
            </a:extLst>
          </p:cNvPr>
          <p:cNvSpPr txBox="1"/>
          <p:nvPr/>
        </p:nvSpPr>
        <p:spPr>
          <a:xfrm>
            <a:off x="777405" y="4062576"/>
            <a:ext cx="702494" cy="707886"/>
          </a:xfrm>
          <a:prstGeom prst="rect">
            <a:avLst/>
          </a:prstGeom>
          <a:noFill/>
        </p:spPr>
        <p:txBody>
          <a:bodyPr wrap="square" rtlCol="0">
            <a:spAutoFit/>
          </a:bodyPr>
          <a:lstStyle/>
          <a:p>
            <a:r>
              <a:rPr lang="en-US" sz="4000" dirty="0">
                <a:latin typeface="Comic Sans MS" panose="030F0702030302020204" pitchFamily="66" charset="0"/>
              </a:rPr>
              <a:t>oi</a:t>
            </a:r>
          </a:p>
        </p:txBody>
      </p:sp>
      <p:sp>
        <p:nvSpPr>
          <p:cNvPr id="29" name="TextBox 28">
            <a:extLst>
              <a:ext uri="{FF2B5EF4-FFF2-40B4-BE49-F238E27FC236}">
                <a16:creationId xmlns:a16="http://schemas.microsoft.com/office/drawing/2014/main" id="{03E6C550-499E-469C-85F4-C7BAA7B274B2}"/>
              </a:ext>
            </a:extLst>
          </p:cNvPr>
          <p:cNvSpPr txBox="1"/>
          <p:nvPr/>
        </p:nvSpPr>
        <p:spPr>
          <a:xfrm>
            <a:off x="2661580" y="4118234"/>
            <a:ext cx="1059166" cy="707885"/>
          </a:xfrm>
          <a:prstGeom prst="rect">
            <a:avLst/>
          </a:prstGeom>
          <a:noFill/>
        </p:spPr>
        <p:txBody>
          <a:bodyPr wrap="none" rtlCol="0">
            <a:spAutoFit/>
          </a:bodyPr>
          <a:lstStyle/>
          <a:p>
            <a:r>
              <a:rPr lang="en-US" sz="4000" dirty="0">
                <a:latin typeface="Comic Sans MS" panose="030F0702030302020204" pitchFamily="66" charset="0"/>
              </a:rPr>
              <a:t>b__</a:t>
            </a:r>
          </a:p>
        </p:txBody>
      </p:sp>
      <p:sp>
        <p:nvSpPr>
          <p:cNvPr id="33" name="TextBox 32">
            <a:extLst>
              <a:ext uri="{FF2B5EF4-FFF2-40B4-BE49-F238E27FC236}">
                <a16:creationId xmlns:a16="http://schemas.microsoft.com/office/drawing/2014/main" id="{0A60DB03-89C7-4D27-BF2B-0128A044A161}"/>
              </a:ext>
            </a:extLst>
          </p:cNvPr>
          <p:cNvSpPr txBox="1"/>
          <p:nvPr/>
        </p:nvSpPr>
        <p:spPr>
          <a:xfrm>
            <a:off x="3000783" y="4116076"/>
            <a:ext cx="721672" cy="707886"/>
          </a:xfrm>
          <a:prstGeom prst="rect">
            <a:avLst/>
          </a:prstGeom>
          <a:noFill/>
        </p:spPr>
        <p:txBody>
          <a:bodyPr wrap="none" rtlCol="0">
            <a:spAutoFit/>
          </a:bodyPr>
          <a:lstStyle/>
          <a:p>
            <a:r>
              <a:rPr lang="en-US" sz="4000" dirty="0">
                <a:latin typeface="Comic Sans MS" panose="030F0702030302020204" pitchFamily="66" charset="0"/>
              </a:rPr>
              <a:t>oy</a:t>
            </a:r>
          </a:p>
        </p:txBody>
      </p:sp>
      <p:sp>
        <p:nvSpPr>
          <p:cNvPr id="25" name="TextBox 24">
            <a:extLst>
              <a:ext uri="{FF2B5EF4-FFF2-40B4-BE49-F238E27FC236}">
                <a16:creationId xmlns:a16="http://schemas.microsoft.com/office/drawing/2014/main" id="{AFE3D8F0-8CE6-4B00-9FE9-7A30B7EE37B6}"/>
              </a:ext>
            </a:extLst>
          </p:cNvPr>
          <p:cNvSpPr txBox="1"/>
          <p:nvPr/>
        </p:nvSpPr>
        <p:spPr>
          <a:xfrm>
            <a:off x="5300109" y="4121035"/>
            <a:ext cx="1220206" cy="707886"/>
          </a:xfrm>
          <a:prstGeom prst="rect">
            <a:avLst/>
          </a:prstGeom>
          <a:noFill/>
        </p:spPr>
        <p:txBody>
          <a:bodyPr wrap="none" rtlCol="0">
            <a:spAutoFit/>
          </a:bodyPr>
          <a:lstStyle/>
          <a:p>
            <a:r>
              <a:rPr lang="en-US" sz="4000" dirty="0">
                <a:latin typeface="Comic Sans MS" panose="030F0702030302020204" pitchFamily="66" charset="0"/>
              </a:rPr>
              <a:t>s__l</a:t>
            </a:r>
          </a:p>
        </p:txBody>
      </p:sp>
      <p:sp>
        <p:nvSpPr>
          <p:cNvPr id="34" name="TextBox 33">
            <a:extLst>
              <a:ext uri="{FF2B5EF4-FFF2-40B4-BE49-F238E27FC236}">
                <a16:creationId xmlns:a16="http://schemas.microsoft.com/office/drawing/2014/main" id="{50DD39C8-ED07-41B4-A242-EA025E28A13F}"/>
              </a:ext>
            </a:extLst>
          </p:cNvPr>
          <p:cNvSpPr txBox="1"/>
          <p:nvPr/>
        </p:nvSpPr>
        <p:spPr>
          <a:xfrm>
            <a:off x="5629489" y="4086634"/>
            <a:ext cx="598241" cy="1080487"/>
          </a:xfrm>
          <a:prstGeom prst="rect">
            <a:avLst/>
          </a:prstGeom>
          <a:noFill/>
        </p:spPr>
        <p:txBody>
          <a:bodyPr wrap="square" rtlCol="0">
            <a:spAutoFit/>
          </a:bodyPr>
          <a:lstStyle/>
          <a:p>
            <a:r>
              <a:rPr lang="en-US" sz="4000" dirty="0">
                <a:latin typeface="Comic Sans MS" panose="030F0702030302020204" pitchFamily="66" charset="0"/>
              </a:rPr>
              <a:t>oi</a:t>
            </a:r>
          </a:p>
        </p:txBody>
      </p:sp>
      <p:sp>
        <p:nvSpPr>
          <p:cNvPr id="35" name="TextBox 34">
            <a:extLst>
              <a:ext uri="{FF2B5EF4-FFF2-40B4-BE49-F238E27FC236}">
                <a16:creationId xmlns:a16="http://schemas.microsoft.com/office/drawing/2014/main" id="{C11562B1-1AF5-429C-BA7F-2A6A5AF32BD6}"/>
              </a:ext>
            </a:extLst>
          </p:cNvPr>
          <p:cNvSpPr txBox="1"/>
          <p:nvPr/>
        </p:nvSpPr>
        <p:spPr>
          <a:xfrm>
            <a:off x="7863116" y="4032048"/>
            <a:ext cx="721672" cy="707886"/>
          </a:xfrm>
          <a:prstGeom prst="rect">
            <a:avLst/>
          </a:prstGeom>
          <a:noFill/>
        </p:spPr>
        <p:txBody>
          <a:bodyPr wrap="none" rtlCol="0">
            <a:spAutoFit/>
          </a:bodyPr>
          <a:lstStyle/>
          <a:p>
            <a:r>
              <a:rPr lang="en-US" sz="4000" dirty="0">
                <a:latin typeface="Comic Sans MS" panose="030F0702030302020204" pitchFamily="66" charset="0"/>
              </a:rPr>
              <a:t>oy</a:t>
            </a:r>
          </a:p>
        </p:txBody>
      </p:sp>
      <p:pic>
        <p:nvPicPr>
          <p:cNvPr id="43" name="Picture 2" descr="United States quarter">
            <a:extLst>
              <a:ext uri="{FF2B5EF4-FFF2-40B4-BE49-F238E27FC236}">
                <a16:creationId xmlns:a16="http://schemas.microsoft.com/office/drawing/2014/main" id="{9B9D90C0-6C31-46B3-8DA2-F8AFE3F0F2B6}"/>
              </a:ext>
            </a:extLst>
          </p:cNvPr>
          <p:cNvPicPr>
            <a:picLocks noChangeAspect="1" noChangeArrowheads="1"/>
          </p:cNvPicPr>
          <p:nvPr/>
        </p:nvPicPr>
        <p:blipFill>
          <a:blip r:embed="rId3"/>
          <a:srcRect/>
          <a:stretch/>
        </p:blipFill>
        <p:spPr bwMode="auto">
          <a:xfrm>
            <a:off x="5064780" y="2218677"/>
            <a:ext cx="1758457" cy="161361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descr="Child in playground, climbing steps of outdoor slide">
            <a:extLst>
              <a:ext uri="{FF2B5EF4-FFF2-40B4-BE49-F238E27FC236}">
                <a16:creationId xmlns:a16="http://schemas.microsoft.com/office/drawing/2014/main" id="{F007EE70-B372-4F53-9057-865686F6862E}"/>
              </a:ext>
            </a:extLst>
          </p:cNvPr>
          <p:cNvPicPr>
            <a:picLocks noChangeAspect="1"/>
          </p:cNvPicPr>
          <p:nvPr/>
        </p:nvPicPr>
        <p:blipFill>
          <a:blip r:embed="rId6"/>
          <a:stretch>
            <a:fillRect/>
          </a:stretch>
        </p:blipFill>
        <p:spPr>
          <a:xfrm>
            <a:off x="278984" y="2367960"/>
            <a:ext cx="1951409" cy="1392417"/>
          </a:xfrm>
          <a:prstGeom prst="rect">
            <a:avLst/>
          </a:prstGeom>
        </p:spPr>
      </p:pic>
      <p:pic>
        <p:nvPicPr>
          <p:cNvPr id="45" name="Picture 6" descr="Man (farmer's) hands on soil ">
            <a:extLst>
              <a:ext uri="{FF2B5EF4-FFF2-40B4-BE49-F238E27FC236}">
                <a16:creationId xmlns:a16="http://schemas.microsoft.com/office/drawing/2014/main" id="{76F24E15-1722-4BA0-913C-BCCDEF11DDD6}"/>
              </a:ext>
            </a:extLst>
          </p:cNvPr>
          <p:cNvPicPr>
            <a:picLocks noChangeAspect="1" noChangeArrowheads="1"/>
          </p:cNvPicPr>
          <p:nvPr/>
        </p:nvPicPr>
        <p:blipFill>
          <a:blip r:embed="rId4"/>
          <a:srcRect/>
          <a:stretch/>
        </p:blipFill>
        <p:spPr bwMode="auto">
          <a:xfrm>
            <a:off x="7032397" y="2477582"/>
            <a:ext cx="1877172" cy="125156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 tin robot toy">
            <a:extLst>
              <a:ext uri="{FF2B5EF4-FFF2-40B4-BE49-F238E27FC236}">
                <a16:creationId xmlns:a16="http://schemas.microsoft.com/office/drawing/2014/main" id="{44821F74-2F15-4E81-82B1-E6944454C2BB}"/>
              </a:ext>
            </a:extLst>
          </p:cNvPr>
          <p:cNvPicPr>
            <a:picLocks noChangeAspect="1" noChangeArrowheads="1"/>
          </p:cNvPicPr>
          <p:nvPr/>
        </p:nvPicPr>
        <p:blipFill>
          <a:blip r:embed="rId5"/>
          <a:srcRect/>
          <a:stretch/>
        </p:blipFill>
        <p:spPr bwMode="auto">
          <a:xfrm>
            <a:off x="2862404" y="2198997"/>
            <a:ext cx="1311294" cy="196713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DE22410F-62FF-4304-BC0D-899F9ED07617}"/>
              </a:ext>
            </a:extLst>
          </p:cNvPr>
          <p:cNvSpPr>
            <a:spLocks noGrp="1"/>
          </p:cNvSpPr>
          <p:nvPr>
            <p:ph type="title" idx="4294967295"/>
          </p:nvPr>
        </p:nvSpPr>
        <p:spPr/>
        <p:txBody>
          <a:bodyPr/>
          <a:lstStyle/>
          <a:p>
            <a:pPr rtl="0" eaLnBrk="1" latinLnBrk="0" hangingPunct="1"/>
            <a:r>
              <a:rPr lang="en-US" sz="4400" b="1" kern="1200" dirty="0">
                <a:solidFill>
                  <a:srgbClr val="003399"/>
                </a:solidFill>
                <a:effectLst/>
                <a:latin typeface="Comic Sans MS" panose="030F0702030302020204" pitchFamily="66" charset="0"/>
                <a:ea typeface="Calibri" panose="020F0502020204030204" pitchFamily="34" charset="0"/>
                <a:cs typeface="Calibri" panose="020F0502020204030204" pitchFamily="34" charset="0"/>
              </a:rPr>
              <a:t>Let’s Practice!</a:t>
            </a:r>
            <a:endParaRPr lang="en-US" dirty="0">
              <a:effectLst/>
            </a:endParaRPr>
          </a:p>
          <a:p>
            <a:endParaRPr lang="en-US" dirty="0"/>
          </a:p>
        </p:txBody>
      </p:sp>
    </p:spTree>
    <p:extLst>
      <p:ext uri="{BB962C8B-B14F-4D97-AF65-F5344CB8AC3E}">
        <p14:creationId xmlns:p14="http://schemas.microsoft.com/office/powerpoint/2010/main" val="281007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31"/>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2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29"/>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33"/>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5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5"/>
                                        </p:tgtEl>
                                        <p:attrNameLst>
                                          <p:attrName>style.visibility</p:attrName>
                                        </p:attrNameLst>
                                      </p:cBhvr>
                                      <p:to>
                                        <p:strVal val="visible"/>
                                      </p:to>
                                    </p:set>
                                  </p:childTnLst>
                                </p:cTn>
                              </p:par>
                              <p:par>
                                <p:cTn id="61" presetID="1" presetClass="exit" presetSubtype="0" fill="hold" nodeType="withEffect">
                                  <p:stCondLst>
                                    <p:cond delay="0"/>
                                  </p:stCondLst>
                                  <p:childTnLst>
                                    <p:set>
                                      <p:cBhvr>
                                        <p:cTn id="62" dur="1" fill="hold">
                                          <p:stCondLst>
                                            <p:cond delay="0"/>
                                          </p:stCondLst>
                                        </p:cTn>
                                        <p:tgtEl>
                                          <p:spTgt spid="2054"/>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25"/>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3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1" nodeType="clickEffect">
                                  <p:stCondLst>
                                    <p:cond delay="0"/>
                                  </p:stCondLst>
                                  <p:childTnLst>
                                    <p:set>
                                      <p:cBhvr>
                                        <p:cTn id="76" dur="1" fill="hold">
                                          <p:stCondLst>
                                            <p:cond delay="0"/>
                                          </p:stCondLst>
                                        </p:cTn>
                                        <p:tgtEl>
                                          <p:spTgt spid="3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6"/>
                                        </p:tgtEl>
                                        <p:attrNameLst>
                                          <p:attrName>style.visibility</p:attrName>
                                        </p:attrNameLst>
                                      </p:cBhvr>
                                      <p:to>
                                        <p:strVal val="visible"/>
                                      </p:to>
                                    </p:set>
                                  </p:childTnLst>
                                </p:cTn>
                              </p:par>
                              <p:par>
                                <p:cTn id="81" presetID="1" presetClass="exit" presetSubtype="0" fill="hold" nodeType="withEffect">
                                  <p:stCondLst>
                                    <p:cond delay="0"/>
                                  </p:stCondLst>
                                  <p:childTnLst>
                                    <p:set>
                                      <p:cBhvr>
                                        <p:cTn id="82" dur="1" fill="hold">
                                          <p:stCondLst>
                                            <p:cond delay="0"/>
                                          </p:stCondLst>
                                        </p:cTn>
                                        <p:tgtEl>
                                          <p:spTgt spid="9"/>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27"/>
                                        </p:tgtEl>
                                        <p:attrNameLst>
                                          <p:attrName>style.visibility</p:attrName>
                                        </p:attrNameLst>
                                      </p:cBhvr>
                                      <p:to>
                                        <p:strVal val="hidden"/>
                                      </p:to>
                                    </p:set>
                                  </p:childTnLst>
                                </p:cTn>
                              </p:par>
                              <p:par>
                                <p:cTn id="85" presetID="1" presetClass="exit" presetSubtype="0" fill="hold" grpId="0" nodeType="withEffect">
                                  <p:stCondLst>
                                    <p:cond delay="0"/>
                                  </p:stCondLst>
                                  <p:childTnLst>
                                    <p:set>
                                      <p:cBhvr>
                                        <p:cTn id="86"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23" grpId="0"/>
      <p:bldP spid="23" grpId="1"/>
      <p:bldP spid="31" grpId="0"/>
      <p:bldP spid="31" grpId="1"/>
      <p:bldP spid="29" grpId="0"/>
      <p:bldP spid="29" grpId="1"/>
      <p:bldP spid="33" grpId="0"/>
      <p:bldP spid="33" grpId="1"/>
      <p:bldP spid="25" grpId="0"/>
      <p:bldP spid="25" grpId="1"/>
      <p:bldP spid="34" grpId="0"/>
      <p:bldP spid="34" grpId="1"/>
      <p:bldP spid="35" grpId="0"/>
      <p:bldP spid="3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Young boy thumb on chin">
            <a:extLst>
              <a:ext uri="{FF2B5EF4-FFF2-40B4-BE49-F238E27FC236}">
                <a16:creationId xmlns:a16="http://schemas.microsoft.com/office/drawing/2014/main" id="{55EC9F7B-DE6C-4412-8AD7-0E28484A5899}"/>
              </a:ext>
            </a:extLst>
          </p:cNvPr>
          <p:cNvPicPr>
            <a:picLocks noChangeAspect="1"/>
          </p:cNvPicPr>
          <p:nvPr/>
        </p:nvPicPr>
        <p:blipFill>
          <a:blip r:embed="rId3"/>
          <a:stretch>
            <a:fillRect/>
          </a:stretch>
        </p:blipFill>
        <p:spPr>
          <a:xfrm>
            <a:off x="6699279" y="1599069"/>
            <a:ext cx="2098115" cy="4908884"/>
          </a:xfrm>
          <a:prstGeom prst="rect">
            <a:avLst/>
          </a:prstGeom>
        </p:spPr>
      </p:pic>
      <p:sp>
        <p:nvSpPr>
          <p:cNvPr id="7" name="TextBox 6">
            <a:extLst>
              <a:ext uri="{FF2B5EF4-FFF2-40B4-BE49-F238E27FC236}">
                <a16:creationId xmlns:a16="http://schemas.microsoft.com/office/drawing/2014/main" id="{B3E3C561-BE67-4534-B3EE-B6CEB8BC875B}"/>
              </a:ext>
            </a:extLst>
          </p:cNvPr>
          <p:cNvSpPr txBox="1"/>
          <p:nvPr/>
        </p:nvSpPr>
        <p:spPr>
          <a:xfrm>
            <a:off x="346606" y="1599069"/>
            <a:ext cx="6755375" cy="1323439"/>
          </a:xfrm>
          <a:prstGeom prst="rect">
            <a:avLst/>
          </a:prstGeom>
          <a:noFill/>
        </p:spPr>
        <p:txBody>
          <a:bodyPr wrap="none" rtlCol="0">
            <a:spAutoFit/>
          </a:bodyPr>
          <a:lstStyle/>
          <a:p>
            <a:r>
              <a:rPr lang="en-US" sz="4000" dirty="0">
                <a:latin typeface="Comic Sans MS" panose="030F0702030302020204" pitchFamily="66" charset="0"/>
              </a:rPr>
              <a:t>A </a:t>
            </a:r>
            <a:r>
              <a:rPr lang="en-US" sz="4000" u="sng" dirty="0">
                <a:latin typeface="Comic Sans MS" panose="030F0702030302020204" pitchFamily="66" charset="0"/>
              </a:rPr>
              <a:t>common noun </a:t>
            </a:r>
            <a:r>
              <a:rPr lang="en-US" sz="4000" dirty="0">
                <a:latin typeface="Comic Sans MS" panose="030F0702030302020204" pitchFamily="66" charset="0"/>
              </a:rPr>
              <a:t>names any</a:t>
            </a:r>
          </a:p>
          <a:p>
            <a:r>
              <a:rPr lang="en-US" sz="4000" dirty="0">
                <a:latin typeface="Comic Sans MS" panose="030F0702030302020204" pitchFamily="66" charset="0"/>
              </a:rPr>
              <a:t>person, place, thing or idea.</a:t>
            </a:r>
          </a:p>
        </p:txBody>
      </p:sp>
      <p:sp>
        <p:nvSpPr>
          <p:cNvPr id="8" name="TextBox 7">
            <a:extLst>
              <a:ext uri="{FF2B5EF4-FFF2-40B4-BE49-F238E27FC236}">
                <a16:creationId xmlns:a16="http://schemas.microsoft.com/office/drawing/2014/main" id="{E33D59A7-34B9-417C-A51A-0564A1025F39}"/>
              </a:ext>
            </a:extLst>
          </p:cNvPr>
          <p:cNvSpPr txBox="1"/>
          <p:nvPr/>
        </p:nvSpPr>
        <p:spPr>
          <a:xfrm>
            <a:off x="346606" y="4053511"/>
            <a:ext cx="6861174" cy="2554545"/>
          </a:xfrm>
          <a:prstGeom prst="rect">
            <a:avLst/>
          </a:prstGeom>
          <a:noFill/>
        </p:spPr>
        <p:txBody>
          <a:bodyPr wrap="none" rtlCol="0">
            <a:spAutoFit/>
          </a:bodyPr>
          <a:lstStyle/>
          <a:p>
            <a:r>
              <a:rPr lang="en-US" sz="4000" dirty="0">
                <a:latin typeface="Comic Sans MS" panose="030F0702030302020204" pitchFamily="66" charset="0"/>
              </a:rPr>
              <a:t>A </a:t>
            </a:r>
            <a:r>
              <a:rPr lang="en-US" sz="4000" u="sng" dirty="0">
                <a:latin typeface="Comic Sans MS" panose="030F0702030302020204" pitchFamily="66" charset="0"/>
              </a:rPr>
              <a:t>proper noun</a:t>
            </a:r>
            <a:r>
              <a:rPr lang="en-US" sz="4000" dirty="0">
                <a:latin typeface="Comic Sans MS" panose="030F0702030302020204" pitchFamily="66" charset="0"/>
              </a:rPr>
              <a:t> names a </a:t>
            </a:r>
          </a:p>
          <a:p>
            <a:r>
              <a:rPr lang="en-US" sz="4000" dirty="0">
                <a:latin typeface="Comic Sans MS" panose="030F0702030302020204" pitchFamily="66" charset="0"/>
              </a:rPr>
              <a:t>particular person, place,</a:t>
            </a:r>
          </a:p>
          <a:p>
            <a:r>
              <a:rPr lang="en-US" sz="4000" dirty="0">
                <a:latin typeface="Comic Sans MS" panose="030F0702030302020204" pitchFamily="66" charset="0"/>
              </a:rPr>
              <a:t>thing or idea.  Proper Nouns</a:t>
            </a:r>
          </a:p>
          <a:p>
            <a:r>
              <a:rPr lang="en-US" sz="4000" dirty="0">
                <a:latin typeface="Comic Sans MS" panose="030F0702030302020204" pitchFamily="66" charset="0"/>
              </a:rPr>
              <a:t>are capitalized.</a:t>
            </a:r>
          </a:p>
        </p:txBody>
      </p:sp>
      <p:sp>
        <p:nvSpPr>
          <p:cNvPr id="10" name="TextBox 9">
            <a:extLst>
              <a:ext uri="{FF2B5EF4-FFF2-40B4-BE49-F238E27FC236}">
                <a16:creationId xmlns:a16="http://schemas.microsoft.com/office/drawing/2014/main" id="{58323109-59BA-4CFD-8146-55141122FB24}"/>
              </a:ext>
            </a:extLst>
          </p:cNvPr>
          <p:cNvSpPr txBox="1"/>
          <p:nvPr/>
        </p:nvSpPr>
        <p:spPr>
          <a:xfrm>
            <a:off x="626739" y="2922932"/>
            <a:ext cx="1462260" cy="707886"/>
          </a:xfrm>
          <a:prstGeom prst="rect">
            <a:avLst/>
          </a:prstGeom>
          <a:noFill/>
        </p:spPr>
        <p:txBody>
          <a:bodyPr wrap="none" rtlCol="0">
            <a:spAutoFit/>
          </a:bodyPr>
          <a:lstStyle/>
          <a:p>
            <a:r>
              <a:rPr lang="en-US" sz="4000" dirty="0">
                <a:latin typeface="Comic Sans MS" panose="030F0702030302020204" pitchFamily="66" charset="0"/>
              </a:rPr>
              <a:t>state</a:t>
            </a:r>
          </a:p>
        </p:txBody>
      </p:sp>
      <p:cxnSp>
        <p:nvCxnSpPr>
          <p:cNvPr id="13" name="Straight Arrow Connector 12">
            <a:extLst>
              <a:ext uri="{FF2B5EF4-FFF2-40B4-BE49-F238E27FC236}">
                <a16:creationId xmlns:a16="http://schemas.microsoft.com/office/drawing/2014/main" id="{69DBB84D-7BB9-4824-B604-FC558EBF10D7}"/>
              </a:ext>
              <a:ext uri="{C183D7F6-B498-43B3-948B-1728B52AA6E4}">
                <adec:decorative xmlns:adec="http://schemas.microsoft.com/office/drawing/2017/decorative" val="1"/>
              </a:ext>
            </a:extLst>
          </p:cNvPr>
          <p:cNvCxnSpPr>
            <a:stCxn id="10" idx="3"/>
          </p:cNvCxnSpPr>
          <p:nvPr/>
        </p:nvCxnSpPr>
        <p:spPr>
          <a:xfrm>
            <a:off x="2088999" y="3276875"/>
            <a:ext cx="1353130"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C5B1ADAD-8C02-494D-8A1F-332F78D9453F}"/>
              </a:ext>
            </a:extLst>
          </p:cNvPr>
          <p:cNvSpPr txBox="1"/>
          <p:nvPr/>
        </p:nvSpPr>
        <p:spPr>
          <a:xfrm>
            <a:off x="3687010" y="2932116"/>
            <a:ext cx="3119765" cy="707886"/>
          </a:xfrm>
          <a:prstGeom prst="rect">
            <a:avLst/>
          </a:prstGeom>
          <a:noFill/>
        </p:spPr>
        <p:txBody>
          <a:bodyPr wrap="none" rtlCol="0">
            <a:spAutoFit/>
          </a:bodyPr>
          <a:lstStyle/>
          <a:p>
            <a:r>
              <a:rPr lang="en-US" sz="4000" dirty="0">
                <a:latin typeface="Comic Sans MS" panose="030F0702030302020204" pitchFamily="66" charset="0"/>
              </a:rPr>
              <a:t>Pennsylvania</a:t>
            </a:r>
          </a:p>
        </p:txBody>
      </p:sp>
      <p:sp>
        <p:nvSpPr>
          <p:cNvPr id="18" name="TextBox 17">
            <a:extLst>
              <a:ext uri="{FF2B5EF4-FFF2-40B4-BE49-F238E27FC236}">
                <a16:creationId xmlns:a16="http://schemas.microsoft.com/office/drawing/2014/main" id="{65FB2AD2-DAA1-4693-8222-99ACE748FFF2}"/>
              </a:ext>
            </a:extLst>
          </p:cNvPr>
          <p:cNvSpPr txBox="1"/>
          <p:nvPr/>
        </p:nvSpPr>
        <p:spPr>
          <a:xfrm>
            <a:off x="637071" y="3524317"/>
            <a:ext cx="1245854" cy="707886"/>
          </a:xfrm>
          <a:prstGeom prst="rect">
            <a:avLst/>
          </a:prstGeom>
          <a:noFill/>
        </p:spPr>
        <p:txBody>
          <a:bodyPr wrap="none" rtlCol="0">
            <a:spAutoFit/>
          </a:bodyPr>
          <a:lstStyle/>
          <a:p>
            <a:r>
              <a:rPr lang="en-US" sz="4000" dirty="0">
                <a:latin typeface="Comic Sans MS" panose="030F0702030302020204" pitchFamily="66" charset="0"/>
              </a:rPr>
              <a:t>park</a:t>
            </a:r>
          </a:p>
        </p:txBody>
      </p:sp>
      <p:cxnSp>
        <p:nvCxnSpPr>
          <p:cNvPr id="20" name="Straight Arrow Connector 19">
            <a:extLst>
              <a:ext uri="{FF2B5EF4-FFF2-40B4-BE49-F238E27FC236}">
                <a16:creationId xmlns:a16="http://schemas.microsoft.com/office/drawing/2014/main" id="{68BBF5BC-D77C-4BA7-BB89-674E05D5DECF}"/>
              </a:ext>
              <a:ext uri="{C183D7F6-B498-43B3-948B-1728B52AA6E4}">
                <adec:decorative xmlns:adec="http://schemas.microsoft.com/office/drawing/2017/decorative" val="1"/>
              </a:ext>
            </a:extLst>
          </p:cNvPr>
          <p:cNvCxnSpPr>
            <a:cxnSpLocks/>
            <a:stCxn id="18" idx="3"/>
          </p:cNvCxnSpPr>
          <p:nvPr/>
        </p:nvCxnSpPr>
        <p:spPr>
          <a:xfrm>
            <a:off x="1882925" y="3878260"/>
            <a:ext cx="1559204"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3290F217-7E15-4823-BCB8-BEC058FFA6DA}"/>
              </a:ext>
            </a:extLst>
          </p:cNvPr>
          <p:cNvSpPr txBox="1"/>
          <p:nvPr/>
        </p:nvSpPr>
        <p:spPr>
          <a:xfrm>
            <a:off x="3724111" y="3573930"/>
            <a:ext cx="3145413" cy="707886"/>
          </a:xfrm>
          <a:prstGeom prst="rect">
            <a:avLst/>
          </a:prstGeom>
          <a:noFill/>
        </p:spPr>
        <p:txBody>
          <a:bodyPr wrap="none" rtlCol="0">
            <a:spAutoFit/>
          </a:bodyPr>
          <a:lstStyle/>
          <a:p>
            <a:r>
              <a:rPr lang="en-US" sz="4000" dirty="0">
                <a:latin typeface="Comic Sans MS" panose="030F0702030302020204" pitchFamily="66" charset="0"/>
              </a:rPr>
              <a:t>Central Park</a:t>
            </a:r>
          </a:p>
        </p:txBody>
      </p:sp>
      <p:cxnSp>
        <p:nvCxnSpPr>
          <p:cNvPr id="26" name="Straight Connector 25" descr="Line under the P in Pennsylvania.">
            <a:extLst>
              <a:ext uri="{FF2B5EF4-FFF2-40B4-BE49-F238E27FC236}">
                <a16:creationId xmlns:a16="http://schemas.microsoft.com/office/drawing/2014/main" id="{E425B637-13F0-4CA6-8E4E-F7E8EB953D79}"/>
              </a:ext>
            </a:extLst>
          </p:cNvPr>
          <p:cNvCxnSpPr>
            <a:cxnSpLocks/>
          </p:cNvCxnSpPr>
          <p:nvPr/>
        </p:nvCxnSpPr>
        <p:spPr>
          <a:xfrm flipV="1">
            <a:off x="3570987" y="3552290"/>
            <a:ext cx="451853" cy="9184"/>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31" name="Straight Connector 30" descr="Line under the C in Central Park.">
            <a:extLst>
              <a:ext uri="{FF2B5EF4-FFF2-40B4-BE49-F238E27FC236}">
                <a16:creationId xmlns:a16="http://schemas.microsoft.com/office/drawing/2014/main" id="{70B4AEB9-468E-4723-A8FA-D880F2A64E09}"/>
              </a:ext>
            </a:extLst>
          </p:cNvPr>
          <p:cNvCxnSpPr/>
          <p:nvPr/>
        </p:nvCxnSpPr>
        <p:spPr>
          <a:xfrm>
            <a:off x="3687010" y="4170914"/>
            <a:ext cx="486942" cy="0"/>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33" name="Straight Connector 32" descr="Line uner the P in Central Park.">
            <a:extLst>
              <a:ext uri="{FF2B5EF4-FFF2-40B4-BE49-F238E27FC236}">
                <a16:creationId xmlns:a16="http://schemas.microsoft.com/office/drawing/2014/main" id="{88A6C4C0-0DA6-494F-84AA-F2ECB91C1927}"/>
              </a:ext>
            </a:extLst>
          </p:cNvPr>
          <p:cNvCxnSpPr>
            <a:cxnSpLocks/>
          </p:cNvCxnSpPr>
          <p:nvPr/>
        </p:nvCxnSpPr>
        <p:spPr>
          <a:xfrm>
            <a:off x="5558589" y="4170914"/>
            <a:ext cx="433137"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3" name="Title 2">
            <a:extLst>
              <a:ext uri="{FF2B5EF4-FFF2-40B4-BE49-F238E27FC236}">
                <a16:creationId xmlns:a16="http://schemas.microsoft.com/office/drawing/2014/main" id="{1E841738-77A8-41CE-A1A1-57CB0922E929}"/>
              </a:ext>
            </a:extLst>
          </p:cNvPr>
          <p:cNvSpPr>
            <a:spLocks noGrp="1"/>
          </p:cNvSpPr>
          <p:nvPr>
            <p:ph type="title" idx="4294967295"/>
          </p:nvPr>
        </p:nvSpPr>
        <p:spPr/>
        <p:txBody>
          <a:bodyPr/>
          <a:lstStyle/>
          <a:p>
            <a:pPr rtl="0" eaLnBrk="1" latinLnBrk="0" hangingPunct="1"/>
            <a:r>
              <a:rPr lang="en-US" sz="4400" b="1" kern="1200" dirty="0">
                <a:solidFill>
                  <a:srgbClr val="003399"/>
                </a:solidFill>
                <a:effectLst/>
                <a:latin typeface="Comic Sans MS" panose="030F0702030302020204" pitchFamily="66" charset="0"/>
                <a:ea typeface="Calibri" panose="020F0502020204030204" pitchFamily="34" charset="0"/>
                <a:cs typeface="Calibri" panose="020F0502020204030204" pitchFamily="34" charset="0"/>
              </a:rPr>
              <a:t>Nouns</a:t>
            </a:r>
            <a:endParaRPr lang="en-US" dirty="0">
              <a:effectLst/>
            </a:endParaRPr>
          </a:p>
          <a:p>
            <a:endParaRPr lang="en-US" dirty="0"/>
          </a:p>
        </p:txBody>
      </p:sp>
    </p:spTree>
    <p:extLst>
      <p:ext uri="{BB962C8B-B14F-4D97-AF65-F5344CB8AC3E}">
        <p14:creationId xmlns:p14="http://schemas.microsoft.com/office/powerpoint/2010/main" val="312315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10" grpId="0"/>
      <p:bldP spid="16" grpId="0"/>
      <p:bldP spid="18"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150B6FC-33E0-403A-81EE-00A71D51FC5F}"/>
              </a:ext>
            </a:extLst>
          </p:cNvPr>
          <p:cNvSpPr txBox="1"/>
          <p:nvPr/>
        </p:nvSpPr>
        <p:spPr>
          <a:xfrm>
            <a:off x="374366" y="2032592"/>
            <a:ext cx="8373978" cy="1396408"/>
          </a:xfrm>
          <a:prstGeom prst="rect">
            <a:avLst/>
          </a:prstGeom>
          <a:noFill/>
        </p:spPr>
        <p:txBody>
          <a:bodyPr wrap="square">
            <a:spAutoFit/>
          </a:bodyPr>
          <a:lstStyle/>
          <a:p>
            <a:pPr marL="0" marR="0">
              <a:lnSpc>
                <a:spcPct val="115000"/>
              </a:lnSpc>
              <a:spcBef>
                <a:spcPts val="0"/>
              </a:spcBef>
              <a:spcAft>
                <a:spcPts val="1000"/>
              </a:spcAft>
            </a:pPr>
            <a:r>
              <a:rPr lang="en-US" sz="3800" dirty="0">
                <a:effectLst/>
                <a:latin typeface="Comic Sans MS" panose="030F0702030302020204" pitchFamily="66" charset="0"/>
                <a:ea typeface="Calibri" panose="020F0502020204030204" pitchFamily="34" charset="0"/>
                <a:cs typeface="Calibri" panose="020F0502020204030204" pitchFamily="34" charset="0"/>
              </a:rPr>
              <a:t>Jennifer sees the Statue of Liberty on the New York quarter.</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2" name="Straight Connector 11" descr="Line under the word Jennifer.">
            <a:extLst>
              <a:ext uri="{FF2B5EF4-FFF2-40B4-BE49-F238E27FC236}">
                <a16:creationId xmlns:a16="http://schemas.microsoft.com/office/drawing/2014/main" id="{EE194480-D68A-4381-948D-8A3490FE8492}"/>
              </a:ext>
            </a:extLst>
          </p:cNvPr>
          <p:cNvCxnSpPr>
            <a:cxnSpLocks/>
          </p:cNvCxnSpPr>
          <p:nvPr/>
        </p:nvCxnSpPr>
        <p:spPr>
          <a:xfrm>
            <a:off x="395656" y="2646947"/>
            <a:ext cx="205878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descr="Line under the words Statue of Liberty">
            <a:extLst>
              <a:ext uri="{FF2B5EF4-FFF2-40B4-BE49-F238E27FC236}">
                <a16:creationId xmlns:a16="http://schemas.microsoft.com/office/drawing/2014/main" id="{5ED48E21-4E1F-4F3B-A2BB-9CE22C6ED16B}"/>
              </a:ext>
            </a:extLst>
          </p:cNvPr>
          <p:cNvCxnSpPr>
            <a:cxnSpLocks/>
          </p:cNvCxnSpPr>
          <p:nvPr/>
        </p:nvCxnSpPr>
        <p:spPr>
          <a:xfrm>
            <a:off x="4775151" y="2718392"/>
            <a:ext cx="3791334" cy="36594"/>
          </a:xfrm>
          <a:prstGeom prst="line">
            <a:avLst/>
          </a:prstGeom>
        </p:spPr>
        <p:style>
          <a:lnRef idx="2">
            <a:schemeClr val="accent1"/>
          </a:lnRef>
          <a:fillRef idx="0">
            <a:schemeClr val="accent1"/>
          </a:fillRef>
          <a:effectRef idx="1">
            <a:schemeClr val="accent1"/>
          </a:effectRef>
          <a:fontRef idx="minor">
            <a:schemeClr val="tx1"/>
          </a:fontRef>
        </p:style>
      </p:cxnSp>
      <p:sp>
        <p:nvSpPr>
          <p:cNvPr id="30" name="Oval 29" descr="Oval around the name Jennifer.">
            <a:extLst>
              <a:ext uri="{FF2B5EF4-FFF2-40B4-BE49-F238E27FC236}">
                <a16:creationId xmlns:a16="http://schemas.microsoft.com/office/drawing/2014/main" id="{383254C0-F646-43DE-8AFE-E0EB7C9CD8FF}"/>
              </a:ext>
            </a:extLst>
          </p:cNvPr>
          <p:cNvSpPr/>
          <p:nvPr/>
        </p:nvSpPr>
        <p:spPr>
          <a:xfrm>
            <a:off x="374366" y="1708207"/>
            <a:ext cx="2307289" cy="1131114"/>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5" name="Straight Connector 34" descr="Line under the wrods New York">
            <a:extLst>
              <a:ext uri="{FF2B5EF4-FFF2-40B4-BE49-F238E27FC236}">
                <a16:creationId xmlns:a16="http://schemas.microsoft.com/office/drawing/2014/main" id="{2BB61865-E02C-4CA9-8E48-1D899817E7F0}"/>
              </a:ext>
            </a:extLst>
          </p:cNvPr>
          <p:cNvCxnSpPr/>
          <p:nvPr/>
        </p:nvCxnSpPr>
        <p:spPr>
          <a:xfrm>
            <a:off x="2117558" y="3260558"/>
            <a:ext cx="197317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descr="Line under the word quarter">
            <a:extLst>
              <a:ext uri="{FF2B5EF4-FFF2-40B4-BE49-F238E27FC236}">
                <a16:creationId xmlns:a16="http://schemas.microsoft.com/office/drawing/2014/main" id="{F377BEA9-E33A-4F81-8C7C-15770F0C8C36}"/>
              </a:ext>
            </a:extLst>
          </p:cNvPr>
          <p:cNvCxnSpPr>
            <a:cxnSpLocks/>
          </p:cNvCxnSpPr>
          <p:nvPr/>
        </p:nvCxnSpPr>
        <p:spPr>
          <a:xfrm>
            <a:off x="4561355" y="3296653"/>
            <a:ext cx="1430371" cy="0"/>
          </a:xfrm>
          <a:prstGeom prst="line">
            <a:avLst/>
          </a:prstGeom>
        </p:spPr>
        <p:style>
          <a:lnRef idx="2">
            <a:schemeClr val="accent1"/>
          </a:lnRef>
          <a:fillRef idx="0">
            <a:schemeClr val="accent1"/>
          </a:fillRef>
          <a:effectRef idx="1">
            <a:schemeClr val="accent1"/>
          </a:effectRef>
          <a:fontRef idx="minor">
            <a:schemeClr val="tx1"/>
          </a:fontRef>
        </p:style>
      </p:cxnSp>
      <p:sp>
        <p:nvSpPr>
          <p:cNvPr id="38" name="Oval 37" descr="Oval around 'Statue of Liberty'">
            <a:extLst>
              <a:ext uri="{FF2B5EF4-FFF2-40B4-BE49-F238E27FC236}">
                <a16:creationId xmlns:a16="http://schemas.microsoft.com/office/drawing/2014/main" id="{5C78F5E6-ADD2-47DB-8BC1-5194E57748AB}"/>
              </a:ext>
            </a:extLst>
          </p:cNvPr>
          <p:cNvSpPr/>
          <p:nvPr/>
        </p:nvSpPr>
        <p:spPr>
          <a:xfrm>
            <a:off x="4355431" y="1708207"/>
            <a:ext cx="4620125" cy="1396407"/>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Oval 38" descr="Oval around New York">
            <a:extLst>
              <a:ext uri="{FF2B5EF4-FFF2-40B4-BE49-F238E27FC236}">
                <a16:creationId xmlns:a16="http://schemas.microsoft.com/office/drawing/2014/main" id="{3DD92ED6-B76C-4EAF-A3BC-204AAA3A0249}"/>
              </a:ext>
            </a:extLst>
          </p:cNvPr>
          <p:cNvSpPr/>
          <p:nvPr/>
        </p:nvSpPr>
        <p:spPr>
          <a:xfrm>
            <a:off x="1871379" y="2501963"/>
            <a:ext cx="2430381" cy="1072021"/>
          </a:xfrm>
          <a:prstGeom prst="ellipse">
            <a:avLst/>
          </a:prstGeom>
          <a:no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Oval 39" descr="Oval around New York.">
            <a:extLst>
              <a:ext uri="{FF2B5EF4-FFF2-40B4-BE49-F238E27FC236}">
                <a16:creationId xmlns:a16="http://schemas.microsoft.com/office/drawing/2014/main" id="{1F0E7B21-D149-411F-8CE9-B792C3167F99}"/>
              </a:ext>
            </a:extLst>
          </p:cNvPr>
          <p:cNvSpPr/>
          <p:nvPr/>
        </p:nvSpPr>
        <p:spPr>
          <a:xfrm>
            <a:off x="1852639" y="2604326"/>
            <a:ext cx="2676560" cy="1000576"/>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F1C6D74F-78F6-4937-881A-4115E3093244}"/>
              </a:ext>
            </a:extLst>
          </p:cNvPr>
          <p:cNvSpPr txBox="1"/>
          <p:nvPr/>
        </p:nvSpPr>
        <p:spPr>
          <a:xfrm>
            <a:off x="147153" y="5062393"/>
            <a:ext cx="9004388" cy="677108"/>
          </a:xfrm>
          <a:prstGeom prst="rect">
            <a:avLst/>
          </a:prstGeom>
          <a:noFill/>
        </p:spPr>
        <p:txBody>
          <a:bodyPr wrap="none" rtlCol="0">
            <a:spAutoFit/>
          </a:bodyPr>
          <a:lstStyle/>
          <a:p>
            <a:r>
              <a:rPr lang="en-US" sz="3800" dirty="0">
                <a:latin typeface="Comic Sans MS" panose="030F0702030302020204" pitchFamily="66" charset="0"/>
              </a:rPr>
              <a:t>David is going to school on Wednesday.</a:t>
            </a:r>
          </a:p>
        </p:txBody>
      </p:sp>
      <p:cxnSp>
        <p:nvCxnSpPr>
          <p:cNvPr id="44" name="Straight Connector 43" descr="Line under the name David">
            <a:extLst>
              <a:ext uri="{FF2B5EF4-FFF2-40B4-BE49-F238E27FC236}">
                <a16:creationId xmlns:a16="http://schemas.microsoft.com/office/drawing/2014/main" id="{E395CC6C-630B-48B9-A0FA-C3F5B4721FC3}"/>
              </a:ext>
            </a:extLst>
          </p:cNvPr>
          <p:cNvCxnSpPr/>
          <p:nvPr/>
        </p:nvCxnSpPr>
        <p:spPr>
          <a:xfrm>
            <a:off x="147153" y="5739501"/>
            <a:ext cx="147827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descr="Line under the word school">
            <a:extLst>
              <a:ext uri="{FF2B5EF4-FFF2-40B4-BE49-F238E27FC236}">
                <a16:creationId xmlns:a16="http://schemas.microsoft.com/office/drawing/2014/main" id="{AF61248E-D952-4CFE-B9C3-D04105418C91}"/>
              </a:ext>
            </a:extLst>
          </p:cNvPr>
          <p:cNvCxnSpPr>
            <a:cxnSpLocks/>
          </p:cNvCxnSpPr>
          <p:nvPr/>
        </p:nvCxnSpPr>
        <p:spPr>
          <a:xfrm>
            <a:off x="3999642" y="5739501"/>
            <a:ext cx="141972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descr="Line under the word Wednesday">
            <a:extLst>
              <a:ext uri="{FF2B5EF4-FFF2-40B4-BE49-F238E27FC236}">
                <a16:creationId xmlns:a16="http://schemas.microsoft.com/office/drawing/2014/main" id="{AACF0168-D6E8-44F2-ACF1-72E6422C6A0B}"/>
              </a:ext>
            </a:extLst>
          </p:cNvPr>
          <p:cNvCxnSpPr/>
          <p:nvPr/>
        </p:nvCxnSpPr>
        <p:spPr>
          <a:xfrm>
            <a:off x="6400800" y="5739501"/>
            <a:ext cx="2347544" cy="0"/>
          </a:xfrm>
          <a:prstGeom prst="line">
            <a:avLst/>
          </a:prstGeom>
        </p:spPr>
        <p:style>
          <a:lnRef idx="2">
            <a:schemeClr val="accent1"/>
          </a:lnRef>
          <a:fillRef idx="0">
            <a:schemeClr val="accent1"/>
          </a:fillRef>
          <a:effectRef idx="1">
            <a:schemeClr val="accent1"/>
          </a:effectRef>
          <a:fontRef idx="minor">
            <a:schemeClr val="tx1"/>
          </a:fontRef>
        </p:style>
      </p:cxnSp>
      <p:sp>
        <p:nvSpPr>
          <p:cNvPr id="50" name="Oval 49" descr="Oval around the name David">
            <a:extLst>
              <a:ext uri="{FF2B5EF4-FFF2-40B4-BE49-F238E27FC236}">
                <a16:creationId xmlns:a16="http://schemas.microsoft.com/office/drawing/2014/main" id="{3AF5BCEB-186B-4C45-BA7E-DCB46E2DD72A}"/>
              </a:ext>
            </a:extLst>
          </p:cNvPr>
          <p:cNvSpPr/>
          <p:nvPr/>
        </p:nvSpPr>
        <p:spPr>
          <a:xfrm>
            <a:off x="33546" y="5053279"/>
            <a:ext cx="1705486" cy="686222"/>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Oval 50" descr="Oval around the word Wednesday">
            <a:extLst>
              <a:ext uri="{FF2B5EF4-FFF2-40B4-BE49-F238E27FC236}">
                <a16:creationId xmlns:a16="http://schemas.microsoft.com/office/drawing/2014/main" id="{AE300B86-802F-4C26-80E2-188874300CAA}"/>
              </a:ext>
            </a:extLst>
          </p:cNvPr>
          <p:cNvSpPr/>
          <p:nvPr/>
        </p:nvSpPr>
        <p:spPr>
          <a:xfrm>
            <a:off x="6013016" y="4963265"/>
            <a:ext cx="2983831" cy="866249"/>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307B888B-3454-4EEB-9315-23C2C827EB40}"/>
              </a:ext>
            </a:extLst>
          </p:cNvPr>
          <p:cNvSpPr>
            <a:spLocks noGrp="1"/>
          </p:cNvSpPr>
          <p:nvPr>
            <p:ph type="title" idx="4294967295"/>
          </p:nvPr>
        </p:nvSpPr>
        <p:spPr/>
        <p:txBody>
          <a:bodyPr>
            <a:normAutofit fontScale="90000"/>
          </a:bodyPr>
          <a:lstStyle/>
          <a:p>
            <a:pPr rtl="0" eaLnBrk="1" latinLnBrk="0" hangingPunct="1"/>
            <a:r>
              <a:rPr lang="en-US" sz="4000" kern="1200" dirty="0">
                <a:solidFill>
                  <a:srgbClr val="003399"/>
                </a:solidFill>
                <a:effectLst/>
                <a:latin typeface="Comic Sans MS" panose="030F0702030302020204" pitchFamily="66" charset="0"/>
                <a:ea typeface="+mn-ea"/>
                <a:cs typeface="+mn-cs"/>
              </a:rPr>
              <a:t>Identifying Common and Proper Nouns</a:t>
            </a:r>
            <a:endParaRPr lang="en-US" dirty="0">
              <a:effectLst/>
            </a:endParaRPr>
          </a:p>
          <a:p>
            <a:endParaRPr lang="en-US" dirty="0"/>
          </a:p>
        </p:txBody>
      </p:sp>
      <p:pic>
        <p:nvPicPr>
          <p:cNvPr id="4" name="Picture 3" descr="New York City quarter.">
            <a:extLst>
              <a:ext uri="{FF2B5EF4-FFF2-40B4-BE49-F238E27FC236}">
                <a16:creationId xmlns:a16="http://schemas.microsoft.com/office/drawing/2014/main" id="{41E5D42C-8960-4653-A5A4-81F983168934}"/>
              </a:ext>
            </a:extLst>
          </p:cNvPr>
          <p:cNvPicPr>
            <a:picLocks noChangeAspect="1"/>
          </p:cNvPicPr>
          <p:nvPr/>
        </p:nvPicPr>
        <p:blipFill>
          <a:blip r:embed="rId3"/>
          <a:srcRect/>
          <a:stretch/>
        </p:blipFill>
        <p:spPr>
          <a:xfrm>
            <a:off x="5832760" y="3621039"/>
            <a:ext cx="2578483" cy="2086399"/>
          </a:xfrm>
          <a:prstGeom prst="rect">
            <a:avLst/>
          </a:prstGeom>
        </p:spPr>
      </p:pic>
      <p:pic>
        <p:nvPicPr>
          <p:cNvPr id="6" name="Picture 5" descr="Child boy with bag go to elementary school.">
            <a:extLst>
              <a:ext uri="{FF2B5EF4-FFF2-40B4-BE49-F238E27FC236}">
                <a16:creationId xmlns:a16="http://schemas.microsoft.com/office/drawing/2014/main" id="{64E4EDFA-4B39-4F5F-A036-BB0895B5CD93}"/>
              </a:ext>
            </a:extLst>
          </p:cNvPr>
          <p:cNvPicPr>
            <a:picLocks noChangeAspect="1"/>
          </p:cNvPicPr>
          <p:nvPr/>
        </p:nvPicPr>
        <p:blipFill>
          <a:blip r:embed="rId4"/>
          <a:stretch>
            <a:fillRect/>
          </a:stretch>
        </p:blipFill>
        <p:spPr>
          <a:xfrm>
            <a:off x="1494835" y="1705183"/>
            <a:ext cx="3183467" cy="2379818"/>
          </a:xfrm>
          <a:prstGeom prst="rect">
            <a:avLst/>
          </a:prstGeom>
          <a:ln>
            <a:noFill/>
          </a:ln>
          <a:effectLst>
            <a:softEdge rad="112500"/>
          </a:effectLst>
        </p:spPr>
      </p:pic>
    </p:spTree>
    <p:extLst>
      <p:ext uri="{BB962C8B-B14F-4D97-AF65-F5344CB8AC3E}">
        <p14:creationId xmlns:p14="http://schemas.microsoft.com/office/powerpoint/2010/main" val="200370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4"/>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30"/>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3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0"/>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40"/>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37"/>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3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30" grpId="0" animBg="1"/>
      <p:bldP spid="30" grpId="1" animBg="1"/>
      <p:bldP spid="38" grpId="0" animBg="1"/>
      <p:bldP spid="38" grpId="1" animBg="1"/>
      <p:bldP spid="40" grpId="0" animBg="1"/>
      <p:bldP spid="40" grpId="1" animBg="1"/>
      <p:bldP spid="42" grpId="0"/>
      <p:bldP spid="50" grpId="0" animBg="1"/>
      <p:bldP spid="5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92F9CA-FB3C-48FF-9D2B-E9CDA8AA3FBF}"/>
              </a:ext>
            </a:extLst>
          </p:cNvPr>
          <p:cNvSpPr txBox="1"/>
          <p:nvPr/>
        </p:nvSpPr>
        <p:spPr>
          <a:xfrm>
            <a:off x="416537" y="1421422"/>
            <a:ext cx="1863011" cy="707886"/>
          </a:xfrm>
          <a:prstGeom prst="rect">
            <a:avLst/>
          </a:prstGeom>
          <a:noFill/>
        </p:spPr>
        <p:txBody>
          <a:bodyPr wrap="none" rtlCol="0">
            <a:spAutoFit/>
          </a:bodyPr>
          <a:lstStyle/>
          <a:p>
            <a:r>
              <a:rPr lang="en-US" sz="4000" dirty="0">
                <a:latin typeface="Comic Sans MS" panose="030F0702030302020204" pitchFamily="66" charset="0"/>
              </a:rPr>
              <a:t>satisfy</a:t>
            </a:r>
          </a:p>
        </p:txBody>
      </p:sp>
      <p:sp>
        <p:nvSpPr>
          <p:cNvPr id="8" name="TextBox 7">
            <a:extLst>
              <a:ext uri="{FF2B5EF4-FFF2-40B4-BE49-F238E27FC236}">
                <a16:creationId xmlns:a16="http://schemas.microsoft.com/office/drawing/2014/main" id="{8BA642ED-F8F7-481B-800E-D1F848FE7F85}"/>
              </a:ext>
            </a:extLst>
          </p:cNvPr>
          <p:cNvSpPr txBox="1"/>
          <p:nvPr/>
        </p:nvSpPr>
        <p:spPr>
          <a:xfrm>
            <a:off x="416533" y="3429000"/>
            <a:ext cx="2169184" cy="707886"/>
          </a:xfrm>
          <a:prstGeom prst="rect">
            <a:avLst/>
          </a:prstGeom>
          <a:noFill/>
        </p:spPr>
        <p:txBody>
          <a:bodyPr wrap="none" rtlCol="0">
            <a:spAutoFit/>
          </a:bodyPr>
          <a:lstStyle/>
          <a:p>
            <a:r>
              <a:rPr lang="en-US" sz="4000" dirty="0">
                <a:latin typeface="Comic Sans MS" panose="030F0702030302020204" pitchFamily="66" charset="0"/>
              </a:rPr>
              <a:t>astonish</a:t>
            </a:r>
          </a:p>
        </p:txBody>
      </p:sp>
      <p:sp>
        <p:nvSpPr>
          <p:cNvPr id="9" name="TextBox 8">
            <a:extLst>
              <a:ext uri="{FF2B5EF4-FFF2-40B4-BE49-F238E27FC236}">
                <a16:creationId xmlns:a16="http://schemas.microsoft.com/office/drawing/2014/main" id="{416D9FC9-B6C6-4923-9028-31D6CDD0BFEE}"/>
              </a:ext>
            </a:extLst>
          </p:cNvPr>
          <p:cNvSpPr txBox="1"/>
          <p:nvPr/>
        </p:nvSpPr>
        <p:spPr>
          <a:xfrm>
            <a:off x="416533" y="5139725"/>
            <a:ext cx="1786066" cy="707886"/>
          </a:xfrm>
          <a:prstGeom prst="rect">
            <a:avLst/>
          </a:prstGeom>
          <a:noFill/>
        </p:spPr>
        <p:txBody>
          <a:bodyPr wrap="none" rtlCol="0">
            <a:spAutoFit/>
          </a:bodyPr>
          <a:lstStyle/>
          <a:p>
            <a:r>
              <a:rPr lang="en-US" sz="4000" dirty="0">
                <a:latin typeface="Comic Sans MS" panose="030F0702030302020204" pitchFamily="66" charset="0"/>
              </a:rPr>
              <a:t>frenzy</a:t>
            </a:r>
          </a:p>
        </p:txBody>
      </p:sp>
      <p:sp>
        <p:nvSpPr>
          <p:cNvPr id="10" name="TextBox 9">
            <a:extLst>
              <a:ext uri="{FF2B5EF4-FFF2-40B4-BE49-F238E27FC236}">
                <a16:creationId xmlns:a16="http://schemas.microsoft.com/office/drawing/2014/main" id="{B5759063-72C8-403E-91F3-AF661940F353}"/>
              </a:ext>
            </a:extLst>
          </p:cNvPr>
          <p:cNvSpPr txBox="1"/>
          <p:nvPr/>
        </p:nvSpPr>
        <p:spPr>
          <a:xfrm>
            <a:off x="3537284" y="1467588"/>
            <a:ext cx="5408853" cy="1323439"/>
          </a:xfrm>
          <a:prstGeom prst="rect">
            <a:avLst/>
          </a:prstGeom>
          <a:noFill/>
        </p:spPr>
        <p:txBody>
          <a:bodyPr wrap="none" rtlCol="0">
            <a:spAutoFit/>
          </a:bodyPr>
          <a:lstStyle/>
          <a:p>
            <a:r>
              <a:rPr lang="en-US" sz="4000" dirty="0">
                <a:latin typeface="Comic Sans MS" panose="030F0702030302020204" pitchFamily="66" charset="0"/>
              </a:rPr>
              <a:t>To strike with sudden</a:t>
            </a:r>
          </a:p>
          <a:p>
            <a:r>
              <a:rPr lang="en-US" sz="4000" dirty="0">
                <a:latin typeface="Comic Sans MS" panose="030F0702030302020204" pitchFamily="66" charset="0"/>
              </a:rPr>
              <a:t>wonder or surprise.</a:t>
            </a:r>
          </a:p>
        </p:txBody>
      </p:sp>
      <p:sp>
        <p:nvSpPr>
          <p:cNvPr id="13" name="TextBox 12">
            <a:extLst>
              <a:ext uri="{FF2B5EF4-FFF2-40B4-BE49-F238E27FC236}">
                <a16:creationId xmlns:a16="http://schemas.microsoft.com/office/drawing/2014/main" id="{76469E8F-71E2-4C1A-8BBA-354926770FC2}"/>
              </a:ext>
            </a:extLst>
          </p:cNvPr>
          <p:cNvSpPr txBox="1"/>
          <p:nvPr/>
        </p:nvSpPr>
        <p:spPr>
          <a:xfrm>
            <a:off x="3537284" y="3427304"/>
            <a:ext cx="3834704" cy="707886"/>
          </a:xfrm>
          <a:prstGeom prst="rect">
            <a:avLst/>
          </a:prstGeom>
          <a:noFill/>
        </p:spPr>
        <p:txBody>
          <a:bodyPr wrap="none" rtlCol="0">
            <a:spAutoFit/>
          </a:bodyPr>
          <a:lstStyle/>
          <a:p>
            <a:r>
              <a:rPr lang="en-US" sz="4000" dirty="0">
                <a:latin typeface="Comic Sans MS" panose="030F0702030302020204" pitchFamily="66" charset="0"/>
              </a:rPr>
              <a:t>To make happy.</a:t>
            </a:r>
          </a:p>
        </p:txBody>
      </p:sp>
      <p:sp>
        <p:nvSpPr>
          <p:cNvPr id="14" name="TextBox 13">
            <a:extLst>
              <a:ext uri="{FF2B5EF4-FFF2-40B4-BE49-F238E27FC236}">
                <a16:creationId xmlns:a16="http://schemas.microsoft.com/office/drawing/2014/main" id="{34E7F9DC-C82E-4DD7-A1A2-D830FC4A2BD2}"/>
              </a:ext>
            </a:extLst>
          </p:cNvPr>
          <p:cNvSpPr txBox="1"/>
          <p:nvPr/>
        </p:nvSpPr>
        <p:spPr>
          <a:xfrm>
            <a:off x="3537284" y="5125409"/>
            <a:ext cx="5121915" cy="1323439"/>
          </a:xfrm>
          <a:prstGeom prst="rect">
            <a:avLst/>
          </a:prstGeom>
          <a:noFill/>
        </p:spPr>
        <p:txBody>
          <a:bodyPr wrap="none" rtlCol="0">
            <a:spAutoFit/>
          </a:bodyPr>
          <a:lstStyle/>
          <a:p>
            <a:r>
              <a:rPr lang="en-US" sz="4000" dirty="0">
                <a:latin typeface="Comic Sans MS" panose="030F0702030302020204" pitchFamily="66" charset="0"/>
              </a:rPr>
              <a:t>Great and often wild</a:t>
            </a:r>
          </a:p>
          <a:p>
            <a:r>
              <a:rPr lang="en-US" sz="4000" dirty="0">
                <a:latin typeface="Comic Sans MS" panose="030F0702030302020204" pitchFamily="66" charset="0"/>
              </a:rPr>
              <a:t>activity.</a:t>
            </a:r>
          </a:p>
        </p:txBody>
      </p:sp>
      <p:cxnSp>
        <p:nvCxnSpPr>
          <p:cNvPr id="16" name="Straight Arrow Connector 15" descr="Line matching the vocabulary word to the correct definition">
            <a:extLst>
              <a:ext uri="{FF2B5EF4-FFF2-40B4-BE49-F238E27FC236}">
                <a16:creationId xmlns:a16="http://schemas.microsoft.com/office/drawing/2014/main" id="{9D5AAFF5-34D9-48CB-83C1-A4EC84D529BE}"/>
              </a:ext>
            </a:extLst>
          </p:cNvPr>
          <p:cNvCxnSpPr>
            <a:endCxn id="13" idx="1"/>
          </p:cNvCxnSpPr>
          <p:nvPr/>
        </p:nvCxnSpPr>
        <p:spPr>
          <a:xfrm>
            <a:off x="2202599" y="1878752"/>
            <a:ext cx="1334685" cy="1902495"/>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descr="Line matching the vocabulary word to the correct definition">
            <a:extLst>
              <a:ext uri="{FF2B5EF4-FFF2-40B4-BE49-F238E27FC236}">
                <a16:creationId xmlns:a16="http://schemas.microsoft.com/office/drawing/2014/main" id="{3B40E380-32FE-40E1-AD3E-4B5A771879E0}"/>
              </a:ext>
            </a:extLst>
          </p:cNvPr>
          <p:cNvCxnSpPr>
            <a:stCxn id="8" idx="3"/>
            <a:endCxn id="10" idx="1"/>
          </p:cNvCxnSpPr>
          <p:nvPr/>
        </p:nvCxnSpPr>
        <p:spPr>
          <a:xfrm flipV="1">
            <a:off x="2585717" y="2129308"/>
            <a:ext cx="951567" cy="1653635"/>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descr="Line matching the vocabulary word to the correct definition">
            <a:extLst>
              <a:ext uri="{FF2B5EF4-FFF2-40B4-BE49-F238E27FC236}">
                <a16:creationId xmlns:a16="http://schemas.microsoft.com/office/drawing/2014/main" id="{8D19B027-7963-488A-B7E2-C93D3311726C}"/>
              </a:ext>
            </a:extLst>
          </p:cNvPr>
          <p:cNvCxnSpPr>
            <a:stCxn id="9" idx="3"/>
            <a:endCxn id="14" idx="1"/>
          </p:cNvCxnSpPr>
          <p:nvPr/>
        </p:nvCxnSpPr>
        <p:spPr>
          <a:xfrm>
            <a:off x="2202599" y="5493668"/>
            <a:ext cx="1334685" cy="293461"/>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4" name="Title 3">
            <a:extLst>
              <a:ext uri="{FF2B5EF4-FFF2-40B4-BE49-F238E27FC236}">
                <a16:creationId xmlns:a16="http://schemas.microsoft.com/office/drawing/2014/main" id="{5D76101F-A620-4B2A-9892-A227B033D33D}"/>
              </a:ext>
            </a:extLst>
          </p:cNvPr>
          <p:cNvSpPr>
            <a:spLocks noGrp="1"/>
          </p:cNvSpPr>
          <p:nvPr>
            <p:ph type="title" idx="4294967295"/>
          </p:nvPr>
        </p:nvSpPr>
        <p:spPr/>
        <p:txBody>
          <a:bodyPr/>
          <a:lstStyle/>
          <a:p>
            <a:pPr rtl="0" eaLnBrk="1" latinLnBrk="0" hangingPunct="1"/>
            <a:r>
              <a:rPr lang="en-US" sz="4000" kern="1200" dirty="0">
                <a:solidFill>
                  <a:srgbClr val="003399"/>
                </a:solidFill>
                <a:effectLst/>
                <a:latin typeface="Comic Sans MS" panose="030F0702030302020204" pitchFamily="66" charset="0"/>
                <a:ea typeface="+mn-ea"/>
                <a:cs typeface="+mn-cs"/>
              </a:rPr>
              <a:t>Vocabulary Review</a:t>
            </a:r>
            <a:endParaRPr lang="en-US" dirty="0">
              <a:effectLst/>
            </a:endParaRPr>
          </a:p>
          <a:p>
            <a:endParaRPr lang="en-US" dirty="0"/>
          </a:p>
        </p:txBody>
      </p:sp>
    </p:spTree>
    <p:extLst>
      <p:ext uri="{BB962C8B-B14F-4D97-AF65-F5344CB8AC3E}">
        <p14:creationId xmlns:p14="http://schemas.microsoft.com/office/powerpoint/2010/main" val="247916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92F9CA-FB3C-48FF-9D2B-E9CDA8AA3FBF}"/>
              </a:ext>
            </a:extLst>
          </p:cNvPr>
          <p:cNvSpPr txBox="1"/>
          <p:nvPr/>
        </p:nvSpPr>
        <p:spPr>
          <a:xfrm>
            <a:off x="416537" y="1421422"/>
            <a:ext cx="2026517" cy="707886"/>
          </a:xfrm>
          <a:prstGeom prst="rect">
            <a:avLst/>
          </a:prstGeom>
          <a:noFill/>
        </p:spPr>
        <p:txBody>
          <a:bodyPr wrap="none" rtlCol="0">
            <a:spAutoFit/>
          </a:bodyPr>
          <a:lstStyle/>
          <a:p>
            <a:r>
              <a:rPr lang="en-US" sz="4000" dirty="0">
                <a:latin typeface="Comic Sans MS" panose="030F0702030302020204" pitchFamily="66" charset="0"/>
              </a:rPr>
              <a:t>wealthy</a:t>
            </a:r>
          </a:p>
        </p:txBody>
      </p:sp>
      <p:sp>
        <p:nvSpPr>
          <p:cNvPr id="8" name="TextBox 7">
            <a:extLst>
              <a:ext uri="{FF2B5EF4-FFF2-40B4-BE49-F238E27FC236}">
                <a16:creationId xmlns:a16="http://schemas.microsoft.com/office/drawing/2014/main" id="{8BA642ED-F8F7-481B-800E-D1F848FE7F85}"/>
              </a:ext>
            </a:extLst>
          </p:cNvPr>
          <p:cNvSpPr txBox="1"/>
          <p:nvPr/>
        </p:nvSpPr>
        <p:spPr>
          <a:xfrm>
            <a:off x="416533" y="3429000"/>
            <a:ext cx="1944763" cy="707886"/>
          </a:xfrm>
          <a:prstGeom prst="rect">
            <a:avLst/>
          </a:prstGeom>
          <a:noFill/>
        </p:spPr>
        <p:txBody>
          <a:bodyPr wrap="none" rtlCol="0">
            <a:spAutoFit/>
          </a:bodyPr>
          <a:lstStyle/>
          <a:p>
            <a:r>
              <a:rPr lang="en-US" sz="4000" dirty="0">
                <a:latin typeface="Comic Sans MS" panose="030F0702030302020204" pitchFamily="66" charset="0"/>
              </a:rPr>
              <a:t>despair</a:t>
            </a:r>
          </a:p>
        </p:txBody>
      </p:sp>
      <p:sp>
        <p:nvSpPr>
          <p:cNvPr id="9" name="TextBox 8">
            <a:extLst>
              <a:ext uri="{FF2B5EF4-FFF2-40B4-BE49-F238E27FC236}">
                <a16:creationId xmlns:a16="http://schemas.microsoft.com/office/drawing/2014/main" id="{416D9FC9-B6C6-4923-9028-31D6CDD0BFEE}"/>
              </a:ext>
            </a:extLst>
          </p:cNvPr>
          <p:cNvSpPr txBox="1"/>
          <p:nvPr/>
        </p:nvSpPr>
        <p:spPr>
          <a:xfrm>
            <a:off x="416533" y="5139725"/>
            <a:ext cx="2260555" cy="707886"/>
          </a:xfrm>
          <a:prstGeom prst="rect">
            <a:avLst/>
          </a:prstGeom>
          <a:noFill/>
        </p:spPr>
        <p:txBody>
          <a:bodyPr wrap="none" rtlCol="0">
            <a:spAutoFit/>
          </a:bodyPr>
          <a:lstStyle/>
          <a:p>
            <a:r>
              <a:rPr lang="en-US" sz="4000" dirty="0">
                <a:latin typeface="Comic Sans MS" panose="030F0702030302020204" pitchFamily="66" charset="0"/>
              </a:rPr>
              <a:t>treasure</a:t>
            </a:r>
          </a:p>
        </p:txBody>
      </p:sp>
      <p:sp>
        <p:nvSpPr>
          <p:cNvPr id="10" name="TextBox 9">
            <a:extLst>
              <a:ext uri="{FF2B5EF4-FFF2-40B4-BE49-F238E27FC236}">
                <a16:creationId xmlns:a16="http://schemas.microsoft.com/office/drawing/2014/main" id="{B5759063-72C8-403E-91F3-AF661940F353}"/>
              </a:ext>
            </a:extLst>
          </p:cNvPr>
          <p:cNvSpPr txBox="1"/>
          <p:nvPr/>
        </p:nvSpPr>
        <p:spPr>
          <a:xfrm>
            <a:off x="3537284" y="1467588"/>
            <a:ext cx="5436104" cy="1323439"/>
          </a:xfrm>
          <a:prstGeom prst="rect">
            <a:avLst/>
          </a:prstGeom>
          <a:noFill/>
        </p:spPr>
        <p:txBody>
          <a:bodyPr wrap="none" rtlCol="0">
            <a:spAutoFit/>
          </a:bodyPr>
          <a:lstStyle/>
          <a:p>
            <a:r>
              <a:rPr lang="en-US" sz="4000" dirty="0">
                <a:latin typeface="Comic Sans MS" panose="030F0702030302020204" pitchFamily="66" charset="0"/>
              </a:rPr>
              <a:t>Wealth (like money or</a:t>
            </a:r>
          </a:p>
          <a:p>
            <a:r>
              <a:rPr lang="en-US" sz="4000" dirty="0">
                <a:latin typeface="Comic Sans MS" panose="030F0702030302020204" pitchFamily="66" charset="0"/>
              </a:rPr>
              <a:t>jewels) stored up.</a:t>
            </a:r>
          </a:p>
        </p:txBody>
      </p:sp>
      <p:sp>
        <p:nvSpPr>
          <p:cNvPr id="13" name="TextBox 12">
            <a:extLst>
              <a:ext uri="{FF2B5EF4-FFF2-40B4-BE49-F238E27FC236}">
                <a16:creationId xmlns:a16="http://schemas.microsoft.com/office/drawing/2014/main" id="{76469E8F-71E2-4C1A-8BBA-354926770FC2}"/>
              </a:ext>
            </a:extLst>
          </p:cNvPr>
          <p:cNvSpPr txBox="1"/>
          <p:nvPr/>
        </p:nvSpPr>
        <p:spPr>
          <a:xfrm>
            <a:off x="3537284" y="3427304"/>
            <a:ext cx="3669594" cy="707886"/>
          </a:xfrm>
          <a:prstGeom prst="rect">
            <a:avLst/>
          </a:prstGeom>
          <a:noFill/>
        </p:spPr>
        <p:txBody>
          <a:bodyPr wrap="none" rtlCol="0">
            <a:spAutoFit/>
          </a:bodyPr>
          <a:lstStyle/>
          <a:p>
            <a:r>
              <a:rPr lang="en-US" sz="4000" dirty="0">
                <a:latin typeface="Comic Sans MS" panose="030F0702030302020204" pitchFamily="66" charset="0"/>
              </a:rPr>
              <a:t>Having riches.</a:t>
            </a:r>
          </a:p>
        </p:txBody>
      </p:sp>
      <p:sp>
        <p:nvSpPr>
          <p:cNvPr id="14" name="TextBox 13">
            <a:extLst>
              <a:ext uri="{FF2B5EF4-FFF2-40B4-BE49-F238E27FC236}">
                <a16:creationId xmlns:a16="http://schemas.microsoft.com/office/drawing/2014/main" id="{34E7F9DC-C82E-4DD7-A1A2-D830FC4A2BD2}"/>
              </a:ext>
            </a:extLst>
          </p:cNvPr>
          <p:cNvSpPr txBox="1"/>
          <p:nvPr/>
        </p:nvSpPr>
        <p:spPr>
          <a:xfrm>
            <a:off x="3537284" y="5125409"/>
            <a:ext cx="4541628" cy="1323439"/>
          </a:xfrm>
          <a:prstGeom prst="rect">
            <a:avLst/>
          </a:prstGeom>
          <a:noFill/>
        </p:spPr>
        <p:txBody>
          <a:bodyPr wrap="none" rtlCol="0">
            <a:spAutoFit/>
          </a:bodyPr>
          <a:lstStyle/>
          <a:p>
            <a:r>
              <a:rPr lang="en-US" sz="4000" dirty="0">
                <a:latin typeface="Comic Sans MS" panose="030F0702030302020204" pitchFamily="66" charset="0"/>
              </a:rPr>
              <a:t>To lose all hope or</a:t>
            </a:r>
          </a:p>
          <a:p>
            <a:r>
              <a:rPr lang="en-US" sz="4000" dirty="0">
                <a:latin typeface="Comic Sans MS" panose="030F0702030302020204" pitchFamily="66" charset="0"/>
              </a:rPr>
              <a:t>confidence.</a:t>
            </a:r>
          </a:p>
        </p:txBody>
      </p:sp>
      <p:cxnSp>
        <p:nvCxnSpPr>
          <p:cNvPr id="5" name="Straight Arrow Connector 4" descr="Line matching the vocabulary word to the correct definition">
            <a:extLst>
              <a:ext uri="{FF2B5EF4-FFF2-40B4-BE49-F238E27FC236}">
                <a16:creationId xmlns:a16="http://schemas.microsoft.com/office/drawing/2014/main" id="{993A1ED6-F4A1-434B-963F-D3EE2157FB0F}"/>
              </a:ext>
            </a:extLst>
          </p:cNvPr>
          <p:cNvCxnSpPr>
            <a:cxnSpLocks/>
            <a:endCxn id="13" idx="1"/>
          </p:cNvCxnSpPr>
          <p:nvPr/>
        </p:nvCxnSpPr>
        <p:spPr>
          <a:xfrm>
            <a:off x="2361296" y="1718275"/>
            <a:ext cx="1175988" cy="2062972"/>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descr="Line matching the vocabulary word to the correct definition">
            <a:extLst>
              <a:ext uri="{FF2B5EF4-FFF2-40B4-BE49-F238E27FC236}">
                <a16:creationId xmlns:a16="http://schemas.microsoft.com/office/drawing/2014/main" id="{2D2BFF74-964D-4FD4-A746-D6A9D4870A83}"/>
              </a:ext>
            </a:extLst>
          </p:cNvPr>
          <p:cNvCxnSpPr>
            <a:stCxn id="8" idx="3"/>
          </p:cNvCxnSpPr>
          <p:nvPr/>
        </p:nvCxnSpPr>
        <p:spPr>
          <a:xfrm>
            <a:off x="2361296" y="3782943"/>
            <a:ext cx="1175988" cy="2064668"/>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descr="Line matching the vocabulary word to the correct definition">
            <a:extLst>
              <a:ext uri="{FF2B5EF4-FFF2-40B4-BE49-F238E27FC236}">
                <a16:creationId xmlns:a16="http://schemas.microsoft.com/office/drawing/2014/main" id="{2E1A3D53-DC55-444E-85A8-97D7336EE318}"/>
              </a:ext>
            </a:extLst>
          </p:cNvPr>
          <p:cNvCxnSpPr>
            <a:stCxn id="9" idx="3"/>
            <a:endCxn id="10" idx="1"/>
          </p:cNvCxnSpPr>
          <p:nvPr/>
        </p:nvCxnSpPr>
        <p:spPr>
          <a:xfrm flipV="1">
            <a:off x="2677088" y="2129308"/>
            <a:ext cx="860196" cy="336436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4" name="Title 3">
            <a:extLst>
              <a:ext uri="{FF2B5EF4-FFF2-40B4-BE49-F238E27FC236}">
                <a16:creationId xmlns:a16="http://schemas.microsoft.com/office/drawing/2014/main" id="{84896FA8-B0F7-4BA8-917A-D89156506F25}"/>
              </a:ext>
            </a:extLst>
          </p:cNvPr>
          <p:cNvSpPr>
            <a:spLocks noGrp="1"/>
          </p:cNvSpPr>
          <p:nvPr>
            <p:ph type="title" idx="4294967295"/>
          </p:nvPr>
        </p:nvSpPr>
        <p:spPr/>
        <p:txBody>
          <a:bodyPr/>
          <a:lstStyle/>
          <a:p>
            <a:pPr rtl="0" eaLnBrk="1" latinLnBrk="0" hangingPunct="1"/>
            <a:r>
              <a:rPr lang="en-US" sz="4000" kern="1200" dirty="0">
                <a:solidFill>
                  <a:srgbClr val="003399"/>
                </a:solidFill>
                <a:effectLst/>
                <a:latin typeface="Comic Sans MS" panose="030F0702030302020204" pitchFamily="66" charset="0"/>
                <a:ea typeface="+mn-ea"/>
                <a:cs typeface="+mn-cs"/>
              </a:rPr>
              <a:t>Vocabulary Review Take Two!</a:t>
            </a:r>
            <a:endParaRPr lang="en-US" dirty="0">
              <a:effectLst/>
            </a:endParaRPr>
          </a:p>
          <a:p>
            <a:endParaRPr lang="en-US" dirty="0"/>
          </a:p>
        </p:txBody>
      </p:sp>
    </p:spTree>
    <p:extLst>
      <p:ext uri="{BB962C8B-B14F-4D97-AF65-F5344CB8AC3E}">
        <p14:creationId xmlns:p14="http://schemas.microsoft.com/office/powerpoint/2010/main" val="221894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B78C07C-0D2C-4B61-92BF-E13E0517C1B0}"/>
              </a:ext>
            </a:extLst>
          </p:cNvPr>
          <p:cNvSpPr txBox="1"/>
          <p:nvPr/>
        </p:nvSpPr>
        <p:spPr>
          <a:xfrm>
            <a:off x="80300" y="1749931"/>
            <a:ext cx="9063700" cy="646331"/>
          </a:xfrm>
          <a:prstGeom prst="rect">
            <a:avLst/>
          </a:prstGeom>
          <a:noFill/>
        </p:spPr>
        <p:txBody>
          <a:bodyPr wrap="none" rtlCol="0">
            <a:spAutoFit/>
          </a:bodyPr>
          <a:lstStyle/>
          <a:p>
            <a:r>
              <a:rPr lang="en-US" sz="3500" dirty="0">
                <a:latin typeface="Comic Sans MS" panose="030F0702030302020204" pitchFamily="66" charset="0"/>
              </a:rPr>
              <a:t>Let’s use the map to find buried _______.</a:t>
            </a:r>
          </a:p>
        </p:txBody>
      </p:sp>
      <p:sp>
        <p:nvSpPr>
          <p:cNvPr id="7" name="TextBox 6">
            <a:extLst>
              <a:ext uri="{FF2B5EF4-FFF2-40B4-BE49-F238E27FC236}">
                <a16:creationId xmlns:a16="http://schemas.microsoft.com/office/drawing/2014/main" id="{C451A216-FE82-4224-B1F9-D8F22D83C6CC}"/>
              </a:ext>
            </a:extLst>
          </p:cNvPr>
          <p:cNvSpPr txBox="1"/>
          <p:nvPr/>
        </p:nvSpPr>
        <p:spPr>
          <a:xfrm>
            <a:off x="2291568" y="2423664"/>
            <a:ext cx="4560864" cy="677108"/>
          </a:xfrm>
          <a:prstGeom prst="rect">
            <a:avLst/>
          </a:prstGeom>
          <a:noFill/>
        </p:spPr>
        <p:txBody>
          <a:bodyPr wrap="none" rtlCol="0">
            <a:spAutoFit/>
          </a:bodyPr>
          <a:lstStyle/>
          <a:p>
            <a:r>
              <a:rPr lang="en-US" sz="3800" dirty="0">
                <a:latin typeface="Comic Sans MS" panose="030F0702030302020204" pitchFamily="66" charset="0"/>
              </a:rPr>
              <a:t>despair     treasure</a:t>
            </a:r>
          </a:p>
        </p:txBody>
      </p:sp>
      <p:sp>
        <p:nvSpPr>
          <p:cNvPr id="8" name="TextBox 7">
            <a:extLst>
              <a:ext uri="{FF2B5EF4-FFF2-40B4-BE49-F238E27FC236}">
                <a16:creationId xmlns:a16="http://schemas.microsoft.com/office/drawing/2014/main" id="{A262F0AD-A3B6-4899-B681-8FE7BAD1AD23}"/>
              </a:ext>
            </a:extLst>
          </p:cNvPr>
          <p:cNvSpPr txBox="1"/>
          <p:nvPr/>
        </p:nvSpPr>
        <p:spPr>
          <a:xfrm>
            <a:off x="6852432" y="1701133"/>
            <a:ext cx="1947969" cy="615553"/>
          </a:xfrm>
          <a:prstGeom prst="rect">
            <a:avLst/>
          </a:prstGeom>
          <a:noFill/>
        </p:spPr>
        <p:txBody>
          <a:bodyPr wrap="square" rtlCol="0">
            <a:spAutoFit/>
          </a:bodyPr>
          <a:lstStyle/>
          <a:p>
            <a:r>
              <a:rPr lang="en-US" sz="3400" dirty="0">
                <a:latin typeface="Comic Sans MS" panose="030F0702030302020204" pitchFamily="66" charset="0"/>
              </a:rPr>
              <a:t>treasure</a:t>
            </a:r>
          </a:p>
        </p:txBody>
      </p:sp>
      <p:sp>
        <p:nvSpPr>
          <p:cNvPr id="9" name="TextBox 8">
            <a:extLst>
              <a:ext uri="{FF2B5EF4-FFF2-40B4-BE49-F238E27FC236}">
                <a16:creationId xmlns:a16="http://schemas.microsoft.com/office/drawing/2014/main" id="{5C4D3ECA-06AA-4E60-B250-3B140D8C9F1F}"/>
              </a:ext>
            </a:extLst>
          </p:cNvPr>
          <p:cNvSpPr txBox="1"/>
          <p:nvPr/>
        </p:nvSpPr>
        <p:spPr>
          <a:xfrm>
            <a:off x="414527" y="3004593"/>
            <a:ext cx="7806945" cy="707886"/>
          </a:xfrm>
          <a:prstGeom prst="rect">
            <a:avLst/>
          </a:prstGeom>
          <a:noFill/>
        </p:spPr>
        <p:txBody>
          <a:bodyPr wrap="none" rtlCol="0">
            <a:spAutoFit/>
          </a:bodyPr>
          <a:lstStyle/>
          <a:p>
            <a:r>
              <a:rPr lang="en-US" sz="4000" dirty="0">
                <a:latin typeface="Comic Sans MS" panose="030F0702030302020204" pitchFamily="66" charset="0"/>
              </a:rPr>
              <a:t>King Midas was a _______ man.</a:t>
            </a:r>
          </a:p>
        </p:txBody>
      </p:sp>
      <p:sp>
        <p:nvSpPr>
          <p:cNvPr id="10" name="TextBox 9">
            <a:extLst>
              <a:ext uri="{FF2B5EF4-FFF2-40B4-BE49-F238E27FC236}">
                <a16:creationId xmlns:a16="http://schemas.microsoft.com/office/drawing/2014/main" id="{27F23D0D-3BB4-4410-ADC1-9DB0E6653D23}"/>
              </a:ext>
            </a:extLst>
          </p:cNvPr>
          <p:cNvSpPr txBox="1"/>
          <p:nvPr/>
        </p:nvSpPr>
        <p:spPr>
          <a:xfrm>
            <a:off x="2157792" y="3743295"/>
            <a:ext cx="4320413" cy="707886"/>
          </a:xfrm>
          <a:prstGeom prst="rect">
            <a:avLst/>
          </a:prstGeom>
          <a:noFill/>
        </p:spPr>
        <p:txBody>
          <a:bodyPr wrap="none" rtlCol="0">
            <a:spAutoFit/>
          </a:bodyPr>
          <a:lstStyle/>
          <a:p>
            <a:r>
              <a:rPr lang="en-US" sz="4000" dirty="0">
                <a:latin typeface="Comic Sans MS" panose="030F0702030302020204" pitchFamily="66" charset="0"/>
              </a:rPr>
              <a:t>wealthy    satisfy</a:t>
            </a:r>
          </a:p>
        </p:txBody>
      </p:sp>
      <p:sp>
        <p:nvSpPr>
          <p:cNvPr id="11" name="TextBox 10">
            <a:extLst>
              <a:ext uri="{FF2B5EF4-FFF2-40B4-BE49-F238E27FC236}">
                <a16:creationId xmlns:a16="http://schemas.microsoft.com/office/drawing/2014/main" id="{733E1D5A-E577-4E96-A9A3-15A4AB2FDF0A}"/>
              </a:ext>
            </a:extLst>
          </p:cNvPr>
          <p:cNvSpPr txBox="1"/>
          <p:nvPr/>
        </p:nvSpPr>
        <p:spPr>
          <a:xfrm>
            <a:off x="4684339" y="3004593"/>
            <a:ext cx="2026517" cy="707886"/>
          </a:xfrm>
          <a:prstGeom prst="rect">
            <a:avLst/>
          </a:prstGeom>
          <a:noFill/>
        </p:spPr>
        <p:txBody>
          <a:bodyPr wrap="none" rtlCol="0">
            <a:spAutoFit/>
          </a:bodyPr>
          <a:lstStyle/>
          <a:p>
            <a:r>
              <a:rPr lang="en-US" sz="4000" dirty="0">
                <a:latin typeface="Comic Sans MS" panose="030F0702030302020204" pitchFamily="66" charset="0"/>
              </a:rPr>
              <a:t>wealthy</a:t>
            </a:r>
          </a:p>
        </p:txBody>
      </p:sp>
      <p:sp>
        <p:nvSpPr>
          <p:cNvPr id="12" name="TextBox 11">
            <a:extLst>
              <a:ext uri="{FF2B5EF4-FFF2-40B4-BE49-F238E27FC236}">
                <a16:creationId xmlns:a16="http://schemas.microsoft.com/office/drawing/2014/main" id="{914C5919-8B93-4BAC-9A4F-68516196CC72}"/>
              </a:ext>
            </a:extLst>
          </p:cNvPr>
          <p:cNvSpPr txBox="1"/>
          <p:nvPr/>
        </p:nvSpPr>
        <p:spPr>
          <a:xfrm>
            <a:off x="140658" y="4451181"/>
            <a:ext cx="8659743" cy="1323439"/>
          </a:xfrm>
          <a:prstGeom prst="rect">
            <a:avLst/>
          </a:prstGeom>
          <a:noFill/>
        </p:spPr>
        <p:txBody>
          <a:bodyPr wrap="none" rtlCol="0">
            <a:spAutoFit/>
          </a:bodyPr>
          <a:lstStyle/>
          <a:p>
            <a:r>
              <a:rPr lang="en-US" sz="4000" dirty="0">
                <a:latin typeface="Comic Sans MS" panose="030F0702030302020204" pitchFamily="66" charset="0"/>
              </a:rPr>
              <a:t>I was __________ to see that the</a:t>
            </a:r>
          </a:p>
          <a:p>
            <a:r>
              <a:rPr lang="en-US" sz="4000" dirty="0">
                <a:latin typeface="Comic Sans MS" panose="030F0702030302020204" pitchFamily="66" charset="0"/>
              </a:rPr>
              <a:t>treasure was not there!</a:t>
            </a:r>
          </a:p>
        </p:txBody>
      </p:sp>
      <p:sp>
        <p:nvSpPr>
          <p:cNvPr id="14" name="TextBox 13">
            <a:extLst>
              <a:ext uri="{FF2B5EF4-FFF2-40B4-BE49-F238E27FC236}">
                <a16:creationId xmlns:a16="http://schemas.microsoft.com/office/drawing/2014/main" id="{0306B379-9FA2-4B3D-97A6-CF589BE2DF71}"/>
              </a:ext>
            </a:extLst>
          </p:cNvPr>
          <p:cNvSpPr txBox="1"/>
          <p:nvPr/>
        </p:nvSpPr>
        <p:spPr>
          <a:xfrm>
            <a:off x="2007911" y="5859397"/>
            <a:ext cx="5208477" cy="707886"/>
          </a:xfrm>
          <a:prstGeom prst="rect">
            <a:avLst/>
          </a:prstGeom>
          <a:noFill/>
        </p:spPr>
        <p:txBody>
          <a:bodyPr wrap="none" rtlCol="0">
            <a:spAutoFit/>
          </a:bodyPr>
          <a:lstStyle/>
          <a:p>
            <a:r>
              <a:rPr lang="en-US" sz="4000" dirty="0">
                <a:latin typeface="Comic Sans MS" panose="030F0702030302020204" pitchFamily="66" charset="0"/>
              </a:rPr>
              <a:t>wealthy    astonished</a:t>
            </a:r>
          </a:p>
        </p:txBody>
      </p:sp>
      <p:sp>
        <p:nvSpPr>
          <p:cNvPr id="15" name="TextBox 14">
            <a:extLst>
              <a:ext uri="{FF2B5EF4-FFF2-40B4-BE49-F238E27FC236}">
                <a16:creationId xmlns:a16="http://schemas.microsoft.com/office/drawing/2014/main" id="{3A20792C-678F-493F-9726-0E358C5AE918}"/>
              </a:ext>
            </a:extLst>
          </p:cNvPr>
          <p:cNvSpPr txBox="1"/>
          <p:nvPr/>
        </p:nvSpPr>
        <p:spPr>
          <a:xfrm>
            <a:off x="1933265" y="4440518"/>
            <a:ext cx="2751074" cy="707886"/>
          </a:xfrm>
          <a:prstGeom prst="rect">
            <a:avLst/>
          </a:prstGeom>
          <a:noFill/>
        </p:spPr>
        <p:txBody>
          <a:bodyPr wrap="none" rtlCol="0">
            <a:spAutoFit/>
          </a:bodyPr>
          <a:lstStyle/>
          <a:p>
            <a:r>
              <a:rPr lang="en-US" sz="4000" dirty="0">
                <a:latin typeface="Comic Sans MS" panose="030F0702030302020204" pitchFamily="66" charset="0"/>
              </a:rPr>
              <a:t>astonished</a:t>
            </a:r>
          </a:p>
        </p:txBody>
      </p:sp>
      <p:pic>
        <p:nvPicPr>
          <p:cNvPr id="1030" name="Picture 6" descr="Map for children, traveling family on a picnic on the way through town with houses and lawns to camping tent near lake. Vector illustrations in child drawing style with small houses, trees, lambs">
            <a:extLst>
              <a:ext uri="{FF2B5EF4-FFF2-40B4-BE49-F238E27FC236}">
                <a16:creationId xmlns:a16="http://schemas.microsoft.com/office/drawing/2014/main" id="{73B32E37-F9C8-4F11-BD2C-11FA012C6D2E}"/>
              </a:ext>
            </a:extLst>
          </p:cNvPr>
          <p:cNvPicPr>
            <a:picLocks noChangeAspect="1" noChangeArrowheads="1"/>
          </p:cNvPicPr>
          <p:nvPr/>
        </p:nvPicPr>
        <p:blipFill>
          <a:blip r:embed="rId3"/>
          <a:srcRect/>
          <a:stretch/>
        </p:blipFill>
        <p:spPr bwMode="auto">
          <a:xfrm>
            <a:off x="1916417" y="2157759"/>
            <a:ext cx="5069791" cy="328658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61DD825B-AC50-44EA-BCBB-B44AA9357A89}"/>
              </a:ext>
            </a:extLst>
          </p:cNvPr>
          <p:cNvSpPr>
            <a:spLocks noGrp="1"/>
          </p:cNvSpPr>
          <p:nvPr>
            <p:ph type="title" idx="4294967295"/>
          </p:nvPr>
        </p:nvSpPr>
        <p:spPr/>
        <p:txBody>
          <a:bodyPr>
            <a:normAutofit fontScale="90000"/>
          </a:bodyPr>
          <a:lstStyle/>
          <a:p>
            <a:pPr rtl="0" eaLnBrk="1" latinLnBrk="0" hangingPunct="1"/>
            <a:r>
              <a:rPr lang="en-US" sz="4000" kern="1200" dirty="0">
                <a:solidFill>
                  <a:srgbClr val="003399"/>
                </a:solidFill>
                <a:effectLst/>
                <a:latin typeface="Comic Sans MS" panose="030F0702030302020204" pitchFamily="66" charset="0"/>
                <a:ea typeface="+mn-ea"/>
                <a:cs typeface="+mn-cs"/>
              </a:rPr>
              <a:t>Our Vocabulary Adventure </a:t>
            </a:r>
            <a:br>
              <a:rPr lang="en-US" sz="4000" kern="1200" dirty="0">
                <a:solidFill>
                  <a:srgbClr val="003399"/>
                </a:solidFill>
                <a:effectLst/>
                <a:latin typeface="Comic Sans MS" panose="030F0702030302020204" pitchFamily="66" charset="0"/>
                <a:ea typeface="+mn-ea"/>
                <a:cs typeface="+mn-cs"/>
              </a:rPr>
            </a:br>
            <a:r>
              <a:rPr lang="en-US" sz="4000" kern="1200" dirty="0">
                <a:solidFill>
                  <a:srgbClr val="003399"/>
                </a:solidFill>
                <a:effectLst/>
                <a:latin typeface="Comic Sans MS" panose="030F0702030302020204" pitchFamily="66" charset="0"/>
                <a:ea typeface="+mn-ea"/>
                <a:cs typeface="+mn-cs"/>
              </a:rPr>
              <a:t>Continues!</a:t>
            </a:r>
            <a:endParaRPr lang="en-US" dirty="0">
              <a:effectLst/>
            </a:endParaRPr>
          </a:p>
          <a:p>
            <a:endParaRPr lang="en-US" dirty="0"/>
          </a:p>
        </p:txBody>
      </p:sp>
    </p:spTree>
    <p:extLst>
      <p:ext uri="{BB962C8B-B14F-4D97-AF65-F5344CB8AC3E}">
        <p14:creationId xmlns:p14="http://schemas.microsoft.com/office/powerpoint/2010/main" val="423860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030"/>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9"/>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1"/>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8" grpId="0"/>
      <p:bldP spid="8" grpId="1"/>
      <p:bldP spid="9" grpId="0"/>
      <p:bldP spid="9" grpId="1"/>
      <p:bldP spid="10" grpId="0"/>
      <p:bldP spid="10" grpId="1"/>
      <p:bldP spid="11" grpId="0"/>
      <p:bldP spid="11" grpId="1"/>
      <p:bldP spid="12" grpId="0"/>
      <p:bldP spid="14" grpId="0"/>
      <p:bldP spid="14" grpId="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showing the 5-Finger Retell">
            <a:extLst>
              <a:ext uri="{FF2B5EF4-FFF2-40B4-BE49-F238E27FC236}">
                <a16:creationId xmlns:a16="http://schemas.microsoft.com/office/drawing/2014/main" id="{EBAF0464-068A-4640-945C-6D76CAAFD409}"/>
              </a:ext>
            </a:extLst>
          </p:cNvPr>
          <p:cNvPicPr>
            <a:picLocks noChangeAspect="1"/>
          </p:cNvPicPr>
          <p:nvPr/>
        </p:nvPicPr>
        <p:blipFill>
          <a:blip r:embed="rId3"/>
          <a:stretch>
            <a:fillRect/>
          </a:stretch>
        </p:blipFill>
        <p:spPr>
          <a:xfrm>
            <a:off x="2271038" y="1042047"/>
            <a:ext cx="5239481" cy="5658640"/>
          </a:xfrm>
          <a:prstGeom prst="rect">
            <a:avLst/>
          </a:prstGeom>
        </p:spPr>
      </p:pic>
      <p:sp>
        <p:nvSpPr>
          <p:cNvPr id="5" name="Oval 4" descr="Oval around the word characters.">
            <a:extLst>
              <a:ext uri="{FF2B5EF4-FFF2-40B4-BE49-F238E27FC236}">
                <a16:creationId xmlns:a16="http://schemas.microsoft.com/office/drawing/2014/main" id="{2E7355B1-7DF4-408B-8F10-1DA110C7E607}"/>
              </a:ext>
            </a:extLst>
          </p:cNvPr>
          <p:cNvSpPr/>
          <p:nvPr/>
        </p:nvSpPr>
        <p:spPr>
          <a:xfrm rot="20498389">
            <a:off x="5018399" y="3741390"/>
            <a:ext cx="2666999" cy="1241321"/>
          </a:xfrm>
          <a:prstGeom prst="ellipse">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descr="Oval around the word problem">
            <a:extLst>
              <a:ext uri="{FF2B5EF4-FFF2-40B4-BE49-F238E27FC236}">
                <a16:creationId xmlns:a16="http://schemas.microsoft.com/office/drawing/2014/main" id="{B2F655A0-3CC4-4F24-B6FD-754E81DCC69A}"/>
              </a:ext>
            </a:extLst>
          </p:cNvPr>
          <p:cNvSpPr/>
          <p:nvPr/>
        </p:nvSpPr>
        <p:spPr>
          <a:xfrm rot="16450119">
            <a:off x="3557278" y="1681686"/>
            <a:ext cx="2666999" cy="1299199"/>
          </a:xfrm>
          <a:prstGeom prst="ellipse">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descr="Oval around the word setting.">
            <a:extLst>
              <a:ext uri="{FF2B5EF4-FFF2-40B4-BE49-F238E27FC236}">
                <a16:creationId xmlns:a16="http://schemas.microsoft.com/office/drawing/2014/main" id="{171A7737-2FF1-441F-BFB2-A5CB295D0AE1}"/>
              </a:ext>
            </a:extLst>
          </p:cNvPr>
          <p:cNvSpPr/>
          <p:nvPr/>
        </p:nvSpPr>
        <p:spPr>
          <a:xfrm rot="17749319">
            <a:off x="4556480" y="2011647"/>
            <a:ext cx="2666999" cy="1299199"/>
          </a:xfrm>
          <a:prstGeom prst="ellipse">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descr="Oval around the word events.">
            <a:extLst>
              <a:ext uri="{FF2B5EF4-FFF2-40B4-BE49-F238E27FC236}">
                <a16:creationId xmlns:a16="http://schemas.microsoft.com/office/drawing/2014/main" id="{BADF8950-0CF1-4B95-8194-2967110A4DEF}"/>
              </a:ext>
            </a:extLst>
          </p:cNvPr>
          <p:cNvSpPr/>
          <p:nvPr/>
        </p:nvSpPr>
        <p:spPr>
          <a:xfrm rot="15381281">
            <a:off x="2619818" y="1763444"/>
            <a:ext cx="2666999" cy="1299199"/>
          </a:xfrm>
          <a:prstGeom prst="ellipse">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descr="Oval around the word solution.">
            <a:extLst>
              <a:ext uri="{FF2B5EF4-FFF2-40B4-BE49-F238E27FC236}">
                <a16:creationId xmlns:a16="http://schemas.microsoft.com/office/drawing/2014/main" id="{881A06CD-24DC-4DEC-BA5B-EBA6CA32252F}"/>
              </a:ext>
            </a:extLst>
          </p:cNvPr>
          <p:cNvSpPr/>
          <p:nvPr/>
        </p:nvSpPr>
        <p:spPr>
          <a:xfrm rot="13592026">
            <a:off x="1725499" y="2610475"/>
            <a:ext cx="2666999" cy="1299199"/>
          </a:xfrm>
          <a:prstGeom prst="ellipse">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descr="Oval around the words text connection.">
            <a:extLst>
              <a:ext uri="{FF2B5EF4-FFF2-40B4-BE49-F238E27FC236}">
                <a16:creationId xmlns:a16="http://schemas.microsoft.com/office/drawing/2014/main" id="{8B441599-53D2-4263-8475-EDCA71FDA5B3}"/>
              </a:ext>
            </a:extLst>
          </p:cNvPr>
          <p:cNvSpPr/>
          <p:nvPr/>
        </p:nvSpPr>
        <p:spPr>
          <a:xfrm rot="13592026">
            <a:off x="3470679" y="3346088"/>
            <a:ext cx="2666999" cy="2892278"/>
          </a:xfrm>
          <a:prstGeom prst="ellipse">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D020D5-C0F8-4BEC-B7D9-BB1140D18CF2}"/>
              </a:ext>
            </a:extLst>
          </p:cNvPr>
          <p:cNvSpPr>
            <a:spLocks noGrp="1"/>
          </p:cNvSpPr>
          <p:nvPr>
            <p:ph type="title" idx="4294967295"/>
          </p:nvPr>
        </p:nvSpPr>
        <p:spPr/>
        <p:txBody>
          <a:bodyPr/>
          <a:lstStyle/>
          <a:p>
            <a:pPr rtl="0" eaLnBrk="1" latinLnBrk="0" hangingPunct="1"/>
            <a:r>
              <a:rPr lang="en-US" sz="4000" kern="1200" dirty="0">
                <a:solidFill>
                  <a:srgbClr val="000000"/>
                </a:solidFill>
                <a:effectLst/>
                <a:latin typeface="Comic Sans MS" panose="030F0702030302020204" pitchFamily="66" charset="0"/>
                <a:ea typeface="+mn-ea"/>
                <a:cs typeface="+mn-cs"/>
              </a:rPr>
              <a:t>5 Finger Retell</a:t>
            </a:r>
            <a:endParaRPr lang="en-US" dirty="0">
              <a:effectLst/>
            </a:endParaRPr>
          </a:p>
          <a:p>
            <a:endParaRPr lang="en-US" dirty="0"/>
          </a:p>
        </p:txBody>
      </p:sp>
    </p:spTree>
    <p:extLst>
      <p:ext uri="{BB962C8B-B14F-4D97-AF65-F5344CB8AC3E}">
        <p14:creationId xmlns:p14="http://schemas.microsoft.com/office/powerpoint/2010/main" val="126519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xit" presetSubtype="0" fill="hold" grpId="1" nodeType="withEffect">
                                  <p:stCondLst>
                                    <p:cond delay="0"/>
                                  </p:stCondLst>
                                  <p:childTnLst>
                                    <p:set>
                                      <p:cBhvr>
                                        <p:cTn id="17" dur="1" fill="hold">
                                          <p:stCondLst>
                                            <p:cond delay="0"/>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par>
                                <p:cTn id="22" presetID="1" presetClass="exit" presetSubtype="0" fill="hold" grpId="1" nodeType="withEffect">
                                  <p:stCondLst>
                                    <p:cond delay="0"/>
                                  </p:stCondLst>
                                  <p:childTnLst>
                                    <p:set>
                                      <p:cBhvr>
                                        <p:cTn id="23" dur="1" fill="hold">
                                          <p:stCondLst>
                                            <p:cond delay="0"/>
                                          </p:stCondLst>
                                        </p:cTn>
                                        <p:tgtEl>
                                          <p:spTgt spid="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par>
                                <p:cTn id="28" presetID="1" presetClass="exit" presetSubtype="0" fill="hold" grpId="1" nodeType="withEffect">
                                  <p:stCondLst>
                                    <p:cond delay="0"/>
                                  </p:stCondLst>
                                  <p:childTnLst>
                                    <p:set>
                                      <p:cBhvr>
                                        <p:cTn id="29" dur="1" fill="hold">
                                          <p:stCondLst>
                                            <p:cond delay="0"/>
                                          </p:stCondLst>
                                        </p:cTn>
                                        <p:tgtEl>
                                          <p:spTgt spid="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par>
                                <p:cTn id="34" presetID="1" presetClass="exit" presetSubtype="0" fill="hold" grpId="1" nodeType="withEffect">
                                  <p:stCondLst>
                                    <p:cond delay="0"/>
                                  </p:stCondLst>
                                  <p:childTnLst>
                                    <p:set>
                                      <p:cBhvr>
                                        <p:cTn id="35" dur="1" fill="hold">
                                          <p:stCondLst>
                                            <p:cond delay="0"/>
                                          </p:stCondLst>
                                        </p:cTn>
                                        <p:tgtEl>
                                          <p:spTgt spid="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par>
                                <p:cTn id="40" presetID="1" presetClass="exit" presetSubtype="0" fill="hold" grpId="1" nodeType="withEffect">
                                  <p:stCondLst>
                                    <p:cond delay="0"/>
                                  </p:stCondLst>
                                  <p:childTnLst>
                                    <p:set>
                                      <p:cBhvr>
                                        <p:cTn id="41"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8" grpId="0" animBg="1"/>
      <p:bldP spid="8" grpId="1" animBg="1"/>
      <p:bldP spid="9" grpId="0" animBg="1"/>
      <p:bldP spid="9" grpId="1" animBg="1"/>
      <p:bldP spid="10" grpId="0" animBg="1"/>
      <p:bldP spid="10" grpId="1"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Accelerate Ed">
      <a:dk1>
        <a:sysClr val="windowText" lastClr="000000"/>
      </a:dk1>
      <a:lt1>
        <a:sysClr val="window" lastClr="FFFFFF"/>
      </a:lt1>
      <a:dk2>
        <a:srgbClr val="464646"/>
      </a:dk2>
      <a:lt2>
        <a:srgbClr val="DEF5FA"/>
      </a:lt2>
      <a:accent1>
        <a:srgbClr val="111E5C"/>
      </a:accent1>
      <a:accent2>
        <a:srgbClr val="8AC7CE"/>
      </a:accent2>
      <a:accent3>
        <a:srgbClr val="4A2E16"/>
      </a:accent3>
      <a:accent4>
        <a:srgbClr val="39639D"/>
      </a:accent4>
      <a:accent5>
        <a:srgbClr val="C8BBAE"/>
      </a:accent5>
      <a:accent6>
        <a:srgbClr val="72BBBF"/>
      </a:accent6>
      <a:hlink>
        <a:srgbClr val="1BB752"/>
      </a:hlink>
      <a:folHlink>
        <a:srgbClr val="B5A99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Couture.thmx</Template>
  <TotalTime>12059</TotalTime>
  <Words>3301</Words>
  <Application>Microsoft Office PowerPoint</Application>
  <PresentationFormat>On-screen Show (4:3)</PresentationFormat>
  <Paragraphs>280</Paragraphs>
  <Slides>11</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Comic Sans MS</vt:lpstr>
      <vt:lpstr>Roboto</vt:lpstr>
      <vt:lpstr>Office Theme</vt:lpstr>
      <vt:lpstr>Myths</vt:lpstr>
      <vt:lpstr>Sailing Through Our Skills! </vt:lpstr>
      <vt:lpstr>Let’s Practice! </vt:lpstr>
      <vt:lpstr>Nouns </vt:lpstr>
      <vt:lpstr>Identifying Common and Proper Nouns </vt:lpstr>
      <vt:lpstr>Vocabulary Review </vt:lpstr>
      <vt:lpstr>Vocabulary Review Take Two! </vt:lpstr>
      <vt:lpstr>Our Vocabulary Adventure  Continues! </vt:lpstr>
      <vt:lpstr>5 Finger Retell </vt:lpstr>
      <vt:lpstr>The Golden Touch </vt:lpstr>
      <vt:lpstr>Q &amp; A</vt:lpstr>
    </vt:vector>
  </TitlesOfParts>
  <Company>Accelerate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Johnson</dc:creator>
  <cp:lastModifiedBy>Richard Harstead</cp:lastModifiedBy>
  <cp:revision>235</cp:revision>
  <dcterms:created xsi:type="dcterms:W3CDTF">2012-04-20T18:25:02Z</dcterms:created>
  <dcterms:modified xsi:type="dcterms:W3CDTF">2021-12-02T14:25:36Z</dcterms:modified>
</cp:coreProperties>
</file>