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344" r:id="rId2"/>
    <p:sldId id="353" r:id="rId3"/>
    <p:sldId id="354" r:id="rId4"/>
    <p:sldId id="355" r:id="rId5"/>
    <p:sldId id="356" r:id="rId6"/>
    <p:sldId id="363" r:id="rId7"/>
    <p:sldId id="357" r:id="rId8"/>
    <p:sldId id="366" r:id="rId9"/>
    <p:sldId id="364" r:id="rId10"/>
    <p:sldId id="365" r:id="rId11"/>
    <p:sldId id="352" r:id="rId12"/>
  </p:sldIdLst>
  <p:sldSz cx="9144000" cy="6858000" type="screen4x3"/>
  <p:notesSz cx="7086600" cy="93726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4"/>
    <a:srgbClr val="003399"/>
    <a:srgbClr val="3B7ABE"/>
    <a:srgbClr val="283B80"/>
    <a:srgbClr val="D60093"/>
    <a:srgbClr val="182C6F"/>
    <a:srgbClr val="FCFCFC"/>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3" autoAdjust="0"/>
    <p:restoredTop sz="57643" autoAdjust="0"/>
  </p:normalViewPr>
  <p:slideViewPr>
    <p:cSldViewPr snapToGrid="0" snapToObjects="1">
      <p:cViewPr varScale="1">
        <p:scale>
          <a:sx n="38" d="100"/>
          <a:sy n="38" d="100"/>
        </p:scale>
        <p:origin x="1572" y="42"/>
      </p:cViewPr>
      <p:guideLst>
        <p:guide orient="horz" pos="2160"/>
        <p:guide pos="2880"/>
      </p:guideLst>
    </p:cSldViewPr>
  </p:slideViewPr>
  <p:outlineViewPr>
    <p:cViewPr>
      <p:scale>
        <a:sx n="33" d="100"/>
        <a:sy n="33" d="100"/>
      </p:scale>
      <p:origin x="0" y="-49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7792D3-AFB1-44B0-9C43-945E39EBE129}"/>
              </a:ext>
            </a:extLst>
          </p:cNvPr>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a:p>
        </p:txBody>
      </p:sp>
      <p:sp>
        <p:nvSpPr>
          <p:cNvPr id="3" name="Date Placeholder 2">
            <a:extLst>
              <a:ext uri="{FF2B5EF4-FFF2-40B4-BE49-F238E27FC236}">
                <a16:creationId xmlns:a16="http://schemas.microsoft.com/office/drawing/2014/main" id="{A51466A4-2748-4AA0-9B8A-E605C01746E0}"/>
              </a:ext>
            </a:extLst>
          </p:cNvPr>
          <p:cNvSpPr>
            <a:spLocks noGrp="1"/>
          </p:cNvSpPr>
          <p:nvPr>
            <p:ph type="dt" sz="quarter" idx="1"/>
          </p:nvPr>
        </p:nvSpPr>
        <p:spPr>
          <a:xfrm>
            <a:off x="4014100" y="0"/>
            <a:ext cx="3070860" cy="470258"/>
          </a:xfrm>
          <a:prstGeom prst="rect">
            <a:avLst/>
          </a:prstGeom>
        </p:spPr>
        <p:txBody>
          <a:bodyPr vert="horz" lIns="94046" tIns="47023" rIns="94046" bIns="47023" rtlCol="0"/>
          <a:lstStyle>
            <a:lvl1pPr algn="r">
              <a:defRPr sz="1200"/>
            </a:lvl1pPr>
          </a:lstStyle>
          <a:p>
            <a:fld id="{F4C8E318-0E6C-4A6A-9F50-7F591F269AD5}" type="datetimeFigureOut">
              <a:rPr lang="en-US" smtClean="0"/>
              <a:t>11/30/2021</a:t>
            </a:fld>
            <a:endParaRPr lang="en-US"/>
          </a:p>
        </p:txBody>
      </p:sp>
      <p:sp>
        <p:nvSpPr>
          <p:cNvPr id="4" name="Footer Placeholder 3">
            <a:extLst>
              <a:ext uri="{FF2B5EF4-FFF2-40B4-BE49-F238E27FC236}">
                <a16:creationId xmlns:a16="http://schemas.microsoft.com/office/drawing/2014/main" id="{83EEC7DC-54A8-468C-93D8-8960CAA8722D}"/>
              </a:ext>
            </a:extLst>
          </p:cNvPr>
          <p:cNvSpPr>
            <a:spLocks noGrp="1"/>
          </p:cNvSpPr>
          <p:nvPr>
            <p:ph type="ftr" sz="quarter" idx="2"/>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A64555-ECA8-4C39-BB80-99CB12A2FE78}"/>
              </a:ext>
            </a:extLst>
          </p:cNvPr>
          <p:cNvSpPr>
            <a:spLocks noGrp="1"/>
          </p:cNvSpPr>
          <p:nvPr>
            <p:ph type="sldNum" sz="quarter" idx="3"/>
          </p:nvPr>
        </p:nvSpPr>
        <p:spPr>
          <a:xfrm>
            <a:off x="4014100" y="8902344"/>
            <a:ext cx="3070860" cy="470257"/>
          </a:xfrm>
          <a:prstGeom prst="rect">
            <a:avLst/>
          </a:prstGeom>
        </p:spPr>
        <p:txBody>
          <a:bodyPr vert="horz" lIns="94046" tIns="47023" rIns="94046" bIns="47023" rtlCol="0" anchor="b"/>
          <a:lstStyle>
            <a:lvl1pPr algn="r">
              <a:defRPr sz="1200"/>
            </a:lvl1pPr>
          </a:lstStyle>
          <a:p>
            <a:fld id="{52A62F81-9558-48E8-B17B-B08921E76212}" type="slidenum">
              <a:rPr lang="en-US" smtClean="0"/>
              <a:t>‹#›</a:t>
            </a:fld>
            <a:endParaRPr lang="en-US"/>
          </a:p>
        </p:txBody>
      </p:sp>
    </p:spTree>
    <p:extLst>
      <p:ext uri="{BB962C8B-B14F-4D97-AF65-F5344CB8AC3E}">
        <p14:creationId xmlns:p14="http://schemas.microsoft.com/office/powerpoint/2010/main" val="2741817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37A8D203-957B-4E0D-BFEF-AC11BFDF7A2F}" type="datetimeFigureOut">
              <a:rPr lang="en-US" smtClean="0"/>
              <a:t>11/30/2021</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we are going to review our skills from this week.  We are going to talk about CVVC words (words that follow the consonant-vowel-vowel-consonant pattern,) compound sentences, vocabulary and our fable,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Country Mouse and the City Mouse.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Teacher clicks to bring up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353938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we read a fable called,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The Country Mouse and the City Mouse.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the image of the 5 finger retell and the mice.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Thumb</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thumb.)  Who were the characters in the story? – The Country Mouse, The City Mouse, the cook and the cat.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 to circle the pointer finger.)  - Where did the story take place?  The story started in the country, moved to the city and ended back in the country.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middle finger) – What was the problem in the story?  Each mouse longed for something different.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ring finger.) What happened in the story?  The country mouse invited the city mouse to the country.  Although the city mouse was excited for the visit, he quickly became bored.  Next, the City Mouse invited the Country Mouse to his home.  Although they had lots of fine food, the Country Mouse missed his peace and quiet.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Pinky</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pinky finger.)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Solution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Was the problem solved?  Yes.  Although each mouse longed for something different, they learned to appreciate what they had.  City Mouse loved his fine foods and Country Mouse loved his peace and quiet.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palm of the hand.)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Text Connection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–Did you ever wish for something that you did not have?  How did you feel if you received it?  </a:t>
            </a:r>
          </a:p>
          <a:p>
            <a:pPr marL="0" marR="0">
              <a:lnSpc>
                <a:spcPct val="115000"/>
              </a:lnSpc>
              <a:spcBef>
                <a:spcPts val="0"/>
              </a:spcBef>
              <a:spcAft>
                <a:spcPts val="10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Did you ever visit someone far away?  What did you like about where you traveled?  What did you miss about home?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344572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 student for his/her effort.  Ask the student if he/she has any questions.</a:t>
            </a:r>
          </a:p>
        </p:txBody>
      </p:sp>
      <p:sp>
        <p:nvSpPr>
          <p:cNvPr id="4" name="Slide Number Placeholder 3"/>
          <p:cNvSpPr>
            <a:spLocks noGrp="1"/>
          </p:cNvSpPr>
          <p:nvPr>
            <p:ph type="sldNum" sz="quarter" idx="5"/>
          </p:nvPr>
        </p:nvSpPr>
        <p:spPr/>
        <p:txBody>
          <a:bodyPr/>
          <a:lstStyle/>
          <a:p>
            <a:fld id="{1813B794-5A4F-4F47-9EB8-2D6C2FE8DF19}" type="slidenum">
              <a:rPr lang="en-US" smtClean="0"/>
              <a:t>11</a:t>
            </a:fld>
            <a:endParaRPr lang="en-US"/>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work on CVVC (consonant-vowel-vowel-consonant) words.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we hear the sound of the first vowel in CVVC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part and image of a jeep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j_ep</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do you see?”  (Jeep.)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letter is missing in jeep?” (e.)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the missing letter in jeep.</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picture and word part: goat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g_at</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do you see?”  (Goat.)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letter is missing in goat?” (o.)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the missing letter in goat.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try some more CVVC (consonant-vowel-vowel-consonant)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217652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Roboto" panose="02000000000000000000" pitchFamily="2"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you will say a word.  Remind the student that when working with CVVC words, the first vowel is the sound that we hear.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Click to show the following letters on the screen: </a:t>
            </a:r>
            <a:r>
              <a:rPr lang="en-US" sz="1800" dirty="0" err="1">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l_af</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Teacher: “Today, we are going to fill in the missing letter.”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picture of a loaf of bread.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is this?” (loaf of bread.)  What letter is missing in loaf? (o.)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missing letter in loaf.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remove the loaf of bread (and the letter) and show the picture of a leaf.</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is this?” (leaf.)  What letter is missing in leaf? (e.)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missing letter in leaf.</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how important it is to listen to the sounds that you hear so that you can spell words correctly.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words l</a:t>
            </a:r>
            <a:r>
              <a:rPr lang="en-US" sz="1800" dirty="0">
                <a:solidFill>
                  <a:srgbClr val="FF0000"/>
                </a:solidFill>
                <a:effectLst/>
                <a:latin typeface="Comic Sans MS" panose="030F0702030302020204" pitchFamily="66" charset="0"/>
                <a:ea typeface="Calibri" panose="020F0502020204030204" pitchFamily="34" charset="0"/>
                <a:cs typeface="Calibri" panose="020F0502020204030204" pitchFamily="34" charset="0"/>
              </a:rPr>
              <a:t>o</a:t>
            </a:r>
            <a:r>
              <a:rPr lang="en-US" sz="18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af and l</a:t>
            </a:r>
            <a:r>
              <a:rPr lang="en-US" sz="1800" dirty="0">
                <a:solidFill>
                  <a:srgbClr val="FF0000"/>
                </a:solidFill>
                <a:effectLst/>
                <a:latin typeface="Comic Sans MS" panose="030F0702030302020204" pitchFamily="66" charset="0"/>
                <a:ea typeface="Calibri" panose="020F0502020204030204" pitchFamily="34" charset="0"/>
                <a:cs typeface="Calibri" panose="020F0502020204030204" pitchFamily="34" charset="0"/>
              </a:rPr>
              <a:t>e</a:t>
            </a:r>
            <a:r>
              <a:rPr lang="en-US" sz="1800" dirty="0">
                <a:solidFill>
                  <a:srgbClr val="000000"/>
                </a:solidFill>
                <a:effectLst/>
                <a:latin typeface="Comic Sans MS" panose="030F0702030302020204" pitchFamily="66" charset="0"/>
                <a:ea typeface="Calibri" panose="020F0502020204030204" pitchFamily="34" charset="0"/>
                <a:cs typeface="Calibri" panose="020F0502020204030204" pitchFamily="34" charset="0"/>
              </a:rPr>
              <a:t>af.  The picture of the children will appear with these words.  Remind the student that changing one letter changes the whole word.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1293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a sentence is made up of a subject and a predicate.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Sentence = Subject + Predicate”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“If a sentence is made up of a subject and a predicate, what is a compound sentence?</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words “Compound Sentence” with an image of a figure and a question mark.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the opportunity to tell you that a compound sentence is made up of two simple sentences using a comma and a conjunction.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take a look at two simple sentences.”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two simple sentences: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 wanted to go outside.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It was raining.</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these are two simple sentences.  We can join them together and create a compound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how you can combine the sentences by adding a comma and the word but: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 wanted to go outside</a:t>
            </a:r>
            <a:r>
              <a:rPr lang="en-US" sz="1800" dirty="0">
                <a:solidFill>
                  <a:srgbClr val="FF0000"/>
                </a:solidFill>
                <a:effectLst/>
                <a:latin typeface="Comic Sans MS" panose="030F0702030302020204" pitchFamily="66" charset="0"/>
                <a:ea typeface="Calibri" panose="020F0502020204030204" pitchFamily="34" charset="0"/>
                <a:cs typeface="Calibri" panose="020F0502020204030204" pitchFamily="34" charset="0"/>
              </a:rPr>
              <a:t>, but </a:t>
            </a:r>
            <a:r>
              <a:rPr lang="en-US" sz="1800" dirty="0">
                <a:effectLst/>
                <a:latin typeface="Comic Sans MS" panose="030F0702030302020204" pitchFamily="66" charset="0"/>
                <a:ea typeface="Calibri" panose="020F0502020204030204" pitchFamily="34" charset="0"/>
                <a:cs typeface="Calibri" panose="020F0502020204030204" pitchFamily="34" charset="0"/>
              </a:rPr>
              <a:t>it was raining.</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354691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today, he/she will build compound sentences.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click to show two sentences: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children painted a picture.  They made a tower with blocks.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both of these sentences tell us about what the children did.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“Use these two sentences to build a compound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time to think about how to join these sentences together using a comma and the word and.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Once the student verbalizes the compound sentence, check the student’s answer by clicking on the screen to show an arrow pointing to the compound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children painted a picture</a:t>
            </a:r>
            <a:r>
              <a:rPr lang="en-US" sz="1800" dirty="0">
                <a:solidFill>
                  <a:srgbClr val="FF0000"/>
                </a:solidFill>
                <a:effectLst/>
                <a:latin typeface="Comic Sans MS" panose="030F0702030302020204" pitchFamily="66" charset="0"/>
                <a:ea typeface="Calibri" panose="020F0502020204030204" pitchFamily="34" charset="0"/>
                <a:cs typeface="Calibri" panose="020F0502020204030204" pitchFamily="34" charset="0"/>
              </a:rPr>
              <a:t>, and </a:t>
            </a:r>
            <a:r>
              <a:rPr lang="en-US" sz="1800" dirty="0">
                <a:effectLst/>
                <a:latin typeface="Comic Sans MS" panose="030F0702030302020204" pitchFamily="66" charset="0"/>
                <a:ea typeface="Calibri" panose="020F0502020204030204" pitchFamily="34" charset="0"/>
                <a:cs typeface="Calibri" panose="020F0502020204030204" pitchFamily="34" charset="0"/>
              </a:rPr>
              <a:t>they made a tower with blocks.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compound sentence: My mom said I can go to the park, or I can bake cookies.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 arrow pointing to the three simple sentences: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1. I went to the park.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2. My mom said I can go to the park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3. I can bake cookies.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“Which two sentences were used to build the compound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to tell you that the 2</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nd</a:t>
            </a:r>
            <a:r>
              <a:rPr lang="en-US" sz="1800" dirty="0">
                <a:effectLst/>
                <a:latin typeface="Comic Sans MS" panose="030F0702030302020204" pitchFamily="66" charset="0"/>
                <a:ea typeface="Calibri" panose="020F0502020204030204" pitchFamily="34" charset="0"/>
                <a:cs typeface="Calibri" panose="020F0502020204030204" pitchFamily="34" charset="0"/>
              </a:rPr>
              <a:t> and 3</a:t>
            </a:r>
            <a:r>
              <a:rPr lang="en-US" sz="1800" baseline="30000" dirty="0">
                <a:effectLst/>
                <a:latin typeface="Comic Sans MS" panose="030F0702030302020204" pitchFamily="66" charset="0"/>
                <a:ea typeface="Calibri" panose="020F0502020204030204" pitchFamily="34" charset="0"/>
                <a:cs typeface="Calibri" panose="020F0502020204030204" pitchFamily="34" charset="0"/>
              </a:rPr>
              <a:t>rd</a:t>
            </a:r>
            <a:r>
              <a:rPr lang="en-US" sz="1800" dirty="0">
                <a:effectLst/>
                <a:latin typeface="Comic Sans MS" panose="030F0702030302020204" pitchFamily="66" charset="0"/>
                <a:ea typeface="Calibri" panose="020F0502020204030204" pitchFamily="34" charset="0"/>
                <a:cs typeface="Calibri" panose="020F0502020204030204" pitchFamily="34" charset="0"/>
              </a:rPr>
              <a:t> sentences were used to build the compound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take the first sentence off of the slide.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conjunction was used after the comma?” (or.)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the comma and the word or.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r>
              <a:rPr lang="en-US" dirty="0">
                <a:effectLst/>
              </a:rPr>
              <a:t>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341176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some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cupboard.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cupboard. (Have the student repeat the word – cupboard.)  What is a cupboard?”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two definitions under the word cupboard.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cupboard.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gnaw</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gnaw. (Have the student repeat the word – gnaw.)  What is the definition for gnaw?”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two definitions under the word gnaw.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gnaw.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peace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peace. (Have the student repeat the word – peace.)  What is peace?”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two definitions under the word peace.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peace.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cupboard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a closet with shelves for cups, dishes or food.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gnaw</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to bite or chew with the teeth.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peace</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a state of quiet.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85221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b="1" dirty="0">
                <a:effectLst/>
                <a:latin typeface="Comic Sans MS" panose="030F0702030302020204" pitchFamily="66" charset="0"/>
                <a:ea typeface="Calibri" panose="020F0502020204030204" pitchFamily="34" charset="0"/>
                <a:cs typeface="Calibri" panose="020F0502020204030204" pitchFamily="34" charset="0"/>
              </a:rPr>
              <a:t>“</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the rest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fine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fine. (Have the student repeat the word – fine.)  What is the definition for fine?”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two definitions under the word fine.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fine.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cellar.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cellar. (Have the student repeat the word – cellar.)  What is the definition for cellar?”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Click to show two definitions under the word cellar.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cellar.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trap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trap. (Have the student repeat the word – trap.)  What is the definition for trap?”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two definitions under the word trap.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trap.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fine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excellent in quality or appearance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cellar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a room or set of rooms below the ground, basement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trap</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a device for catching animals.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16330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use the word bank to fill in the blank in each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a word bank with six vocabulary words. </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Review the words in the word bank.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click to bring up one sentence at a time, allowing the student to read the sentence or reading the sentence to the student.}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first sentence: Did the mice ____ through the bag of bread? (Gnaw.)  Click to show the word gnaw.</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or student will read the sentence aloud.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*Give the student the opportunity to fill in the missing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verbally fills in the correct word, applaud his/her answer.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answer is incorrect, assist the student in filling in the sentence with the correct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the vocabulary word to the line in the sentence and make the word will be crossed out in the word bank.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*Follow the same procedure for the rest of the sentences.  The previous sentence will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next sentence: Please put the glass in the ______ (Cupboard.)  Click to show the word cupboard.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next sentence: Take the basket down to the ____ (Cellar.)  Click to show the word cellar.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next sentence: I love the _____ and quiet (Peace.)  Click to show the word peace.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next sentence: Thank you for the ____ meal! (Fine.)  Click to show the word fine.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last sentence: Did you see the skunk in the ____? (Trap.)  Click to show the word trap.</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295196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of how we can use our hand to help retell a story using the information below.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the image of a hand to the slide.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Ask the student to hold up his/her hand and point to each finger as we go through the retell.  Teacher will click on the slide so that each finger is circled as we work through this review.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Thumb</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thumb.)  We will talk about the</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characters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the story.  Who did we meet in the story?  We may meet people and/or animals.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 to circle the pointer finger.)  - We will talk about the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setting</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Where and when did the story talk place?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middle finger) – We will talk about the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problem</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-Was there a problem in the story?  If so, what was the problem?</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ring finger.) We will talk about the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events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the story.  What happened in the story?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Pinky</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pinky finger.)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Solution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Was the problem solved?  If so, how did the characters solve this problem?</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palm of the hand.)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Text Connection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How does this story connect to your life?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Remind the student that we will use our hand to help us retell our story today.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3545664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a:xfrm>
            <a:off x="685800" y="1114425"/>
            <a:ext cx="7772400" cy="1470025"/>
          </a:xfrm>
        </p:spPr>
        <p:txBody>
          <a:bodyPr>
            <a:normAutofit/>
          </a:bodyPr>
          <a:lstStyle/>
          <a:p>
            <a:r>
              <a:rPr lang="en-US" sz="6000" dirty="0">
                <a:latin typeface="Comic Sans MS" panose="030F0902030302020204" pitchFamily="66" charset="0"/>
              </a:rPr>
              <a:t>Fables</a:t>
            </a:r>
          </a:p>
        </p:txBody>
      </p:sp>
      <p:sp>
        <p:nvSpPr>
          <p:cNvPr id="3" name="TextBox 2">
            <a:extLst>
              <a:ext uri="{FF2B5EF4-FFF2-40B4-BE49-F238E27FC236}">
                <a16:creationId xmlns:a16="http://schemas.microsoft.com/office/drawing/2014/main" id="{9CE6F1BB-9357-48FB-BA91-B5E317061BE0}"/>
              </a:ext>
            </a:extLst>
          </p:cNvPr>
          <p:cNvSpPr txBox="1"/>
          <p:nvPr/>
        </p:nvSpPr>
        <p:spPr>
          <a:xfrm>
            <a:off x="2541636" y="3118947"/>
            <a:ext cx="4060727" cy="752001"/>
          </a:xfrm>
          <a:prstGeom prst="rect">
            <a:avLst/>
          </a:prstGeom>
          <a:noFill/>
        </p:spPr>
        <p:txBody>
          <a:bodyPr wrap="none" rtlCol="0">
            <a:spAutoFit/>
          </a:bodyPr>
          <a:lstStyle/>
          <a:p>
            <a:pPr marL="0" marR="0" algn="ctr">
              <a:lnSpc>
                <a:spcPct val="115000"/>
              </a:lnSpc>
              <a:spcBef>
                <a:spcPts val="0"/>
              </a:spcBef>
              <a:spcAft>
                <a:spcPts val="1000"/>
              </a:spcAft>
            </a:pPr>
            <a:r>
              <a:rPr lang="en-US" sz="4000" dirty="0">
                <a:effectLst/>
                <a:latin typeface="Comic Sans MS" panose="030F0702030302020204" pitchFamily="66" charset="0"/>
                <a:ea typeface="Calibri" panose="020F0502020204030204" pitchFamily="34" charset="0"/>
                <a:cs typeface="Calibri" panose="020F0502020204030204" pitchFamily="34" charset="0"/>
              </a:rPr>
              <a:t>Reviewing Skills</a:t>
            </a:r>
            <a:r>
              <a:rPr lang="en-US" sz="3200" dirty="0">
                <a:effectLst/>
                <a:latin typeface="Comic Sans MS" panose="030F0702030302020204" pitchFamily="66"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howing the 5-Finger Retell&#10;">
            <a:extLst>
              <a:ext uri="{FF2B5EF4-FFF2-40B4-BE49-F238E27FC236}">
                <a16:creationId xmlns:a16="http://schemas.microsoft.com/office/drawing/2014/main" id="{897B6945-FADB-4F5B-B08F-D050F4558E64}"/>
              </a:ext>
            </a:extLst>
          </p:cNvPr>
          <p:cNvPicPr>
            <a:picLocks noChangeAspect="1"/>
          </p:cNvPicPr>
          <p:nvPr/>
        </p:nvPicPr>
        <p:blipFill>
          <a:blip r:embed="rId3"/>
          <a:stretch>
            <a:fillRect/>
          </a:stretch>
        </p:blipFill>
        <p:spPr>
          <a:xfrm>
            <a:off x="10765" y="1296777"/>
            <a:ext cx="3456623" cy="3733153"/>
          </a:xfrm>
          <a:prstGeom prst="rect">
            <a:avLst/>
          </a:prstGeom>
        </p:spPr>
      </p:pic>
      <p:sp>
        <p:nvSpPr>
          <p:cNvPr id="6" name="Oval 5" descr="Oval around the word characters.">
            <a:extLst>
              <a:ext uri="{FF2B5EF4-FFF2-40B4-BE49-F238E27FC236}">
                <a16:creationId xmlns:a16="http://schemas.microsoft.com/office/drawing/2014/main" id="{772744EE-D57C-49A9-8D8E-3DA06AD32486}"/>
              </a:ext>
            </a:extLst>
          </p:cNvPr>
          <p:cNvSpPr/>
          <p:nvPr/>
        </p:nvSpPr>
        <p:spPr>
          <a:xfrm rot="20309441">
            <a:off x="2159001" y="3100385"/>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descr="Oval around the word ">
            <a:extLst>
              <a:ext uri="{FF2B5EF4-FFF2-40B4-BE49-F238E27FC236}">
                <a16:creationId xmlns:a16="http://schemas.microsoft.com/office/drawing/2014/main" id="{3914BE58-6251-4A1E-923B-A092E85BABD3}"/>
              </a:ext>
            </a:extLst>
          </p:cNvPr>
          <p:cNvSpPr/>
          <p:nvPr/>
        </p:nvSpPr>
        <p:spPr>
          <a:xfrm rot="17445141">
            <a:off x="1449039" y="1874432"/>
            <a:ext cx="1856794" cy="8694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descr="Oval around the word problem.">
            <a:extLst>
              <a:ext uri="{FF2B5EF4-FFF2-40B4-BE49-F238E27FC236}">
                <a16:creationId xmlns:a16="http://schemas.microsoft.com/office/drawing/2014/main" id="{8E1851F5-5436-4C95-B6DA-EC4CB6012E58}"/>
              </a:ext>
            </a:extLst>
          </p:cNvPr>
          <p:cNvSpPr/>
          <p:nvPr/>
        </p:nvSpPr>
        <p:spPr>
          <a:xfrm rot="16356523">
            <a:off x="907865" y="1646971"/>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descr="Oval around the word events.">
            <a:extLst>
              <a:ext uri="{FF2B5EF4-FFF2-40B4-BE49-F238E27FC236}">
                <a16:creationId xmlns:a16="http://schemas.microsoft.com/office/drawing/2014/main" id="{475F8783-B670-48B6-A54D-802461474759}"/>
              </a:ext>
            </a:extLst>
          </p:cNvPr>
          <p:cNvSpPr/>
          <p:nvPr/>
        </p:nvSpPr>
        <p:spPr>
          <a:xfrm rot="15275736">
            <a:off x="148352" y="1847166"/>
            <a:ext cx="1896867" cy="7874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descr="Oval around the word solution.">
            <a:extLst>
              <a:ext uri="{FF2B5EF4-FFF2-40B4-BE49-F238E27FC236}">
                <a16:creationId xmlns:a16="http://schemas.microsoft.com/office/drawing/2014/main" id="{998C2D58-33E7-4717-A7B4-DD190CF6C70F}"/>
              </a:ext>
            </a:extLst>
          </p:cNvPr>
          <p:cNvSpPr/>
          <p:nvPr/>
        </p:nvSpPr>
        <p:spPr>
          <a:xfrm rot="13394373">
            <a:off x="-98528" y="2340251"/>
            <a:ext cx="1574800" cy="76546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descr="Circle around the words text connection.">
            <a:extLst>
              <a:ext uri="{FF2B5EF4-FFF2-40B4-BE49-F238E27FC236}">
                <a16:creationId xmlns:a16="http://schemas.microsoft.com/office/drawing/2014/main" id="{CF857B68-D743-428B-8A90-645CCBA7F58A}"/>
              </a:ext>
            </a:extLst>
          </p:cNvPr>
          <p:cNvSpPr/>
          <p:nvPr/>
        </p:nvSpPr>
        <p:spPr>
          <a:xfrm rot="20309441">
            <a:off x="444562" y="2636991"/>
            <a:ext cx="2363868" cy="22477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98" name="Picture 2" descr="The Town Mouse and the Country Mouse Aesop’s fables. The town mouse and the country mouse Aesop fairy tales vector illustration pastel cartoon. ">
            <a:extLst>
              <a:ext uri="{FF2B5EF4-FFF2-40B4-BE49-F238E27FC236}">
                <a16:creationId xmlns:a16="http://schemas.microsoft.com/office/drawing/2014/main" id="{3E39CAD0-3944-4D4C-8B0F-99ADA3CF1B9B}"/>
              </a:ext>
            </a:extLst>
          </p:cNvPr>
          <p:cNvPicPr>
            <a:picLocks noChangeAspect="1" noChangeArrowheads="1"/>
          </p:cNvPicPr>
          <p:nvPr/>
        </p:nvPicPr>
        <p:blipFill>
          <a:blip r:embed="rId4"/>
          <a:srcRect/>
          <a:stretch/>
        </p:blipFill>
        <p:spPr bwMode="auto">
          <a:xfrm>
            <a:off x="3921883" y="2821423"/>
            <a:ext cx="4778616" cy="382317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248B608-E2CB-473C-A21C-E7B232CF3FCF}"/>
              </a:ext>
            </a:extLst>
          </p:cNvPr>
          <p:cNvSpPr>
            <a:spLocks noGrp="1"/>
          </p:cNvSpPr>
          <p:nvPr>
            <p:ph type="title" idx="4294967295"/>
          </p:nvPr>
        </p:nvSpPr>
        <p:spPr>
          <a:xfrm>
            <a:off x="457200" y="545574"/>
            <a:ext cx="8229600" cy="1143000"/>
          </a:xfrm>
        </p:spPr>
        <p:txBody>
          <a:bodyPr>
            <a:normAutofit fontScale="90000"/>
          </a:bodyPr>
          <a:lstStyle/>
          <a:p>
            <a:pPr rtl="0" eaLnBrk="1" latinLnBrk="0" hangingPunct="1"/>
            <a:r>
              <a:rPr lang="en-US" sz="4400" b="1" u="sng" kern="1200" dirty="0">
                <a:solidFill>
                  <a:srgbClr val="000000"/>
                </a:solidFill>
                <a:effectLst/>
                <a:latin typeface="Comic Sans MS" panose="030F0702030302020204" pitchFamily="66" charset="0"/>
                <a:ea typeface="+mn-ea"/>
                <a:cs typeface="+mn-cs"/>
              </a:rPr>
              <a:t>The Country Mouse and the</a:t>
            </a:r>
            <a:endParaRPr lang="en-US" b="1" dirty="0">
              <a:effectLst/>
            </a:endParaRPr>
          </a:p>
          <a:p>
            <a:pPr rtl="0" eaLnBrk="1" latinLnBrk="0" hangingPunct="1"/>
            <a:r>
              <a:rPr lang="en-US" sz="4400" b="1" u="sng" kern="1200" dirty="0">
                <a:solidFill>
                  <a:srgbClr val="000000"/>
                </a:solidFill>
                <a:effectLst/>
                <a:latin typeface="Comic Sans MS" panose="030F0702030302020204" pitchFamily="66" charset="0"/>
                <a:ea typeface="+mn-ea"/>
                <a:cs typeface="+mn-cs"/>
              </a:rPr>
              <a:t>City Mouse</a:t>
            </a:r>
            <a:endParaRPr lang="en-US" b="1" dirty="0">
              <a:effectLst/>
            </a:endParaRPr>
          </a:p>
          <a:p>
            <a:endParaRPr lang="en-US" dirty="0"/>
          </a:p>
        </p:txBody>
      </p:sp>
    </p:spTree>
    <p:extLst>
      <p:ext uri="{BB962C8B-B14F-4D97-AF65-F5344CB8AC3E}">
        <p14:creationId xmlns:p14="http://schemas.microsoft.com/office/powerpoint/2010/main" val="35288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t air balloon team flying. Aerial view sun spring blue Sky landscape. Travel concept.">
            <a:extLst>
              <a:ext uri="{FF2B5EF4-FFF2-40B4-BE49-F238E27FC236}">
                <a16:creationId xmlns:a16="http://schemas.microsoft.com/office/drawing/2014/main" id="{E4C773C9-2DA1-4AC5-A28B-8784BF1735BE}"/>
              </a:ext>
            </a:extLst>
          </p:cNvPr>
          <p:cNvPicPr>
            <a:picLocks noChangeAspect="1" noChangeArrowheads="1"/>
          </p:cNvPicPr>
          <p:nvPr/>
        </p:nvPicPr>
        <p:blipFill>
          <a:blip r:embed="rId3"/>
          <a:srcRect/>
          <a:stretch/>
        </p:blipFill>
        <p:spPr bwMode="auto">
          <a:xfrm>
            <a:off x="1235819" y="2207604"/>
            <a:ext cx="6672362" cy="35496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 illustration of a jeep vehicle.">
            <a:extLst>
              <a:ext uri="{FF2B5EF4-FFF2-40B4-BE49-F238E27FC236}">
                <a16:creationId xmlns:a16="http://schemas.microsoft.com/office/drawing/2014/main" id="{3058417C-A4C4-41A3-A05E-1B2139722501}"/>
              </a:ext>
            </a:extLst>
          </p:cNvPr>
          <p:cNvPicPr>
            <a:picLocks noChangeAspect="1" noChangeArrowheads="1"/>
          </p:cNvPicPr>
          <p:nvPr/>
        </p:nvPicPr>
        <p:blipFill>
          <a:blip r:embed="rId4"/>
          <a:srcRect/>
          <a:stretch/>
        </p:blipFill>
        <p:spPr bwMode="auto">
          <a:xfrm>
            <a:off x="1462595" y="1918789"/>
            <a:ext cx="6218810" cy="31094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17B44A-B727-417D-9CCE-3531E89BC559}"/>
              </a:ext>
            </a:extLst>
          </p:cNvPr>
          <p:cNvSpPr txBox="1"/>
          <p:nvPr/>
        </p:nvSpPr>
        <p:spPr>
          <a:xfrm>
            <a:off x="3942392" y="6003582"/>
            <a:ext cx="1268296" cy="707886"/>
          </a:xfrm>
          <a:prstGeom prst="rect">
            <a:avLst/>
          </a:prstGeom>
          <a:noFill/>
        </p:spPr>
        <p:txBody>
          <a:bodyPr wrap="none" rtlCol="0">
            <a:spAutoFit/>
          </a:bodyPr>
          <a:lstStyle/>
          <a:p>
            <a:r>
              <a:rPr lang="en-US" sz="4000" dirty="0" err="1">
                <a:latin typeface="Comic Sans MS" panose="030F0702030302020204" pitchFamily="66" charset="0"/>
              </a:rPr>
              <a:t>j_ep</a:t>
            </a:r>
            <a:endParaRPr lang="en-US" sz="4000" dirty="0">
              <a:latin typeface="Comic Sans MS" panose="030F0702030302020204" pitchFamily="66" charset="0"/>
            </a:endParaRPr>
          </a:p>
        </p:txBody>
      </p:sp>
      <p:sp>
        <p:nvSpPr>
          <p:cNvPr id="5" name="TextBox 4">
            <a:extLst>
              <a:ext uri="{FF2B5EF4-FFF2-40B4-BE49-F238E27FC236}">
                <a16:creationId xmlns:a16="http://schemas.microsoft.com/office/drawing/2014/main" id="{AEC3F7EE-7034-4A0D-8E18-24F7B25A056D}"/>
              </a:ext>
            </a:extLst>
          </p:cNvPr>
          <p:cNvSpPr txBox="1"/>
          <p:nvPr/>
        </p:nvSpPr>
        <p:spPr>
          <a:xfrm>
            <a:off x="4178997" y="6003582"/>
            <a:ext cx="465192" cy="707886"/>
          </a:xfrm>
          <a:prstGeom prst="rect">
            <a:avLst/>
          </a:prstGeom>
          <a:noFill/>
        </p:spPr>
        <p:txBody>
          <a:bodyPr wrap="none" rtlCol="0">
            <a:spAutoFit/>
          </a:bodyPr>
          <a:lstStyle/>
          <a:p>
            <a:r>
              <a:rPr lang="en-US" sz="4000" dirty="0">
                <a:latin typeface="Comic Sans MS" panose="030F0702030302020204" pitchFamily="66" charset="0"/>
              </a:rPr>
              <a:t>e</a:t>
            </a:r>
          </a:p>
        </p:txBody>
      </p:sp>
      <p:pic>
        <p:nvPicPr>
          <p:cNvPr id="1030" name="Picture 6" descr="Adult red goat with horns and milk udder. Isolated">
            <a:extLst>
              <a:ext uri="{FF2B5EF4-FFF2-40B4-BE49-F238E27FC236}">
                <a16:creationId xmlns:a16="http://schemas.microsoft.com/office/drawing/2014/main" id="{EE147F93-F06D-4A8F-84C6-4501A6B68E72}"/>
              </a:ext>
            </a:extLst>
          </p:cNvPr>
          <p:cNvPicPr>
            <a:picLocks noChangeAspect="1" noChangeArrowheads="1"/>
          </p:cNvPicPr>
          <p:nvPr/>
        </p:nvPicPr>
        <p:blipFill>
          <a:blip r:embed="rId5"/>
          <a:srcRect/>
          <a:stretch/>
        </p:blipFill>
        <p:spPr bwMode="auto">
          <a:xfrm>
            <a:off x="2431685" y="1383832"/>
            <a:ext cx="4280630" cy="4545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EDC9EC-9DAF-4196-A85A-3B46AEF71200}"/>
              </a:ext>
            </a:extLst>
          </p:cNvPr>
          <p:cNvSpPr txBox="1"/>
          <p:nvPr/>
        </p:nvSpPr>
        <p:spPr>
          <a:xfrm>
            <a:off x="3942392" y="5649639"/>
            <a:ext cx="1284326" cy="707886"/>
          </a:xfrm>
          <a:prstGeom prst="rect">
            <a:avLst/>
          </a:prstGeom>
          <a:noFill/>
        </p:spPr>
        <p:txBody>
          <a:bodyPr wrap="none" rtlCol="0">
            <a:spAutoFit/>
          </a:bodyPr>
          <a:lstStyle/>
          <a:p>
            <a:r>
              <a:rPr lang="en-US" sz="4000" dirty="0" err="1">
                <a:latin typeface="Comic Sans MS" panose="030F0702030302020204" pitchFamily="66" charset="0"/>
              </a:rPr>
              <a:t>g_at</a:t>
            </a:r>
            <a:endParaRPr lang="en-US" sz="4000" dirty="0">
              <a:latin typeface="Comic Sans MS" panose="030F0702030302020204" pitchFamily="66" charset="0"/>
            </a:endParaRPr>
          </a:p>
        </p:txBody>
      </p:sp>
      <p:sp>
        <p:nvSpPr>
          <p:cNvPr id="7" name="TextBox 6">
            <a:extLst>
              <a:ext uri="{FF2B5EF4-FFF2-40B4-BE49-F238E27FC236}">
                <a16:creationId xmlns:a16="http://schemas.microsoft.com/office/drawing/2014/main" id="{D2680426-E0E9-4FC8-96F6-28545C7DC0E5}"/>
              </a:ext>
            </a:extLst>
          </p:cNvPr>
          <p:cNvSpPr txBox="1"/>
          <p:nvPr/>
        </p:nvSpPr>
        <p:spPr>
          <a:xfrm>
            <a:off x="4246483" y="5649639"/>
            <a:ext cx="453970" cy="707886"/>
          </a:xfrm>
          <a:prstGeom prst="rect">
            <a:avLst/>
          </a:prstGeom>
          <a:noFill/>
        </p:spPr>
        <p:txBody>
          <a:bodyPr wrap="none" rtlCol="0">
            <a:spAutoFit/>
          </a:bodyPr>
          <a:lstStyle/>
          <a:p>
            <a:r>
              <a:rPr lang="en-US" sz="4000" dirty="0">
                <a:latin typeface="Comic Sans MS" panose="030F0702030302020204" pitchFamily="66" charset="0"/>
              </a:rPr>
              <a:t>o</a:t>
            </a:r>
          </a:p>
        </p:txBody>
      </p:sp>
      <p:sp>
        <p:nvSpPr>
          <p:cNvPr id="8" name="Title 7">
            <a:extLst>
              <a:ext uri="{FF2B5EF4-FFF2-40B4-BE49-F238E27FC236}">
                <a16:creationId xmlns:a16="http://schemas.microsoft.com/office/drawing/2014/main" id="{ED905536-5552-4642-8A83-1E7EAD5CABD4}"/>
              </a:ext>
            </a:extLst>
          </p:cNvPr>
          <p:cNvSpPr>
            <a:spLocks noGrp="1"/>
          </p:cNvSpPr>
          <p:nvPr>
            <p:ph type="title" idx="4294967295"/>
          </p:nvPr>
        </p:nvSpPr>
        <p:spPr/>
        <p:txBody>
          <a:bodyPr/>
          <a:lstStyle/>
          <a:p>
            <a:pPr rtl="0" eaLnBrk="1" latinLnBrk="0" hangingPunct="1"/>
            <a:r>
              <a:rPr lang="en-US" sz="4400" kern="1200" dirty="0">
                <a:solidFill>
                  <a:srgbClr val="000000"/>
                </a:solidFill>
                <a:effectLst/>
                <a:latin typeface="Comic Sans MS" panose="030F0702030302020204" pitchFamily="66" charset="0"/>
                <a:ea typeface="+mn-ea"/>
                <a:cs typeface="+mn-cs"/>
              </a:rPr>
              <a:t>Soaring Through Our Skills!</a:t>
            </a:r>
            <a:endParaRPr lang="en-US" dirty="0">
              <a:effectLst/>
            </a:endParaRPr>
          </a:p>
          <a:p>
            <a:endParaRPr lang="en-US" dirty="0"/>
          </a:p>
        </p:txBody>
      </p:sp>
    </p:spTree>
    <p:extLst>
      <p:ext uri="{BB962C8B-B14F-4D97-AF65-F5344CB8AC3E}">
        <p14:creationId xmlns:p14="http://schemas.microsoft.com/office/powerpoint/2010/main" val="27085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02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lustration of Kids with Hands Up in their Ears Pausing and Listening as a Group">
            <a:extLst>
              <a:ext uri="{FF2B5EF4-FFF2-40B4-BE49-F238E27FC236}">
                <a16:creationId xmlns:a16="http://schemas.microsoft.com/office/drawing/2014/main" id="{AC10F738-F274-4CA9-864A-B2702732B59E}"/>
              </a:ext>
            </a:extLst>
          </p:cNvPr>
          <p:cNvPicPr>
            <a:picLocks noChangeAspect="1" noChangeArrowheads="1"/>
          </p:cNvPicPr>
          <p:nvPr/>
        </p:nvPicPr>
        <p:blipFill>
          <a:blip r:embed="rId3"/>
          <a:srcRect/>
          <a:stretch/>
        </p:blipFill>
        <p:spPr bwMode="auto">
          <a:xfrm>
            <a:off x="1714500" y="1659720"/>
            <a:ext cx="5715000" cy="21959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5571D5-C888-4961-9D88-156634AF1DF2}"/>
              </a:ext>
            </a:extLst>
          </p:cNvPr>
          <p:cNvSpPr txBox="1"/>
          <p:nvPr/>
        </p:nvSpPr>
        <p:spPr>
          <a:xfrm>
            <a:off x="3985942" y="5312460"/>
            <a:ext cx="1172116" cy="707886"/>
          </a:xfrm>
          <a:prstGeom prst="rect">
            <a:avLst/>
          </a:prstGeom>
          <a:noFill/>
        </p:spPr>
        <p:txBody>
          <a:bodyPr wrap="none" rtlCol="0">
            <a:spAutoFit/>
          </a:bodyPr>
          <a:lstStyle/>
          <a:p>
            <a:r>
              <a:rPr lang="en-US" sz="4000" dirty="0" err="1">
                <a:latin typeface="Comic Sans MS" panose="030F0702030302020204" pitchFamily="66" charset="0"/>
              </a:rPr>
              <a:t>l_af</a:t>
            </a:r>
            <a:endParaRPr lang="en-US" sz="4000" dirty="0">
              <a:latin typeface="Comic Sans MS" panose="030F0702030302020204" pitchFamily="66" charset="0"/>
            </a:endParaRPr>
          </a:p>
        </p:txBody>
      </p:sp>
      <p:pic>
        <p:nvPicPr>
          <p:cNvPr id="4" name="Picture 2" descr="The cut loaf of bread with reflection isolated on white">
            <a:extLst>
              <a:ext uri="{FF2B5EF4-FFF2-40B4-BE49-F238E27FC236}">
                <a16:creationId xmlns:a16="http://schemas.microsoft.com/office/drawing/2014/main" id="{C45DA867-2492-4F0C-897C-4B862CA3441B}"/>
              </a:ext>
            </a:extLst>
          </p:cNvPr>
          <p:cNvPicPr>
            <a:picLocks noChangeAspect="1" noChangeArrowheads="1"/>
          </p:cNvPicPr>
          <p:nvPr/>
        </p:nvPicPr>
        <p:blipFill>
          <a:blip r:embed="rId4"/>
          <a:srcRect/>
          <a:stretch/>
        </p:blipFill>
        <p:spPr bwMode="auto">
          <a:xfrm>
            <a:off x="2448180" y="1703191"/>
            <a:ext cx="4247640" cy="28313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DCB379-299C-49A9-BDC8-617B7BC84335}"/>
              </a:ext>
            </a:extLst>
          </p:cNvPr>
          <p:cNvSpPr txBox="1"/>
          <p:nvPr/>
        </p:nvSpPr>
        <p:spPr>
          <a:xfrm>
            <a:off x="4118030" y="5312460"/>
            <a:ext cx="453970" cy="707886"/>
          </a:xfrm>
          <a:prstGeom prst="rect">
            <a:avLst/>
          </a:prstGeom>
          <a:noFill/>
        </p:spPr>
        <p:txBody>
          <a:bodyPr wrap="none" rtlCol="0">
            <a:spAutoFit/>
          </a:bodyPr>
          <a:lstStyle/>
          <a:p>
            <a:r>
              <a:rPr lang="en-US" sz="4000" dirty="0">
                <a:latin typeface="Comic Sans MS" panose="030F0702030302020204" pitchFamily="66" charset="0"/>
              </a:rPr>
              <a:t>o</a:t>
            </a:r>
          </a:p>
        </p:txBody>
      </p:sp>
      <p:pic>
        <p:nvPicPr>
          <p:cNvPr id="2052" name="Picture 4" descr="Lonely leaf of a plane tree, isolated on a white background.">
            <a:extLst>
              <a:ext uri="{FF2B5EF4-FFF2-40B4-BE49-F238E27FC236}">
                <a16:creationId xmlns:a16="http://schemas.microsoft.com/office/drawing/2014/main" id="{47FA0E47-6B39-401D-96FA-D3208150C503}"/>
              </a:ext>
            </a:extLst>
          </p:cNvPr>
          <p:cNvPicPr>
            <a:picLocks noChangeAspect="1" noChangeArrowheads="1"/>
          </p:cNvPicPr>
          <p:nvPr/>
        </p:nvPicPr>
        <p:blipFill>
          <a:blip r:embed="rId5"/>
          <a:srcRect/>
          <a:stretch/>
        </p:blipFill>
        <p:spPr bwMode="auto">
          <a:xfrm>
            <a:off x="3119336" y="1354172"/>
            <a:ext cx="3576484" cy="35764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DD8E73-C5E7-4842-9592-48B0C3784F56}"/>
              </a:ext>
            </a:extLst>
          </p:cNvPr>
          <p:cNvSpPr txBox="1"/>
          <p:nvPr/>
        </p:nvSpPr>
        <p:spPr>
          <a:xfrm>
            <a:off x="4106808" y="5327895"/>
            <a:ext cx="465192" cy="707886"/>
          </a:xfrm>
          <a:prstGeom prst="rect">
            <a:avLst/>
          </a:prstGeom>
          <a:noFill/>
        </p:spPr>
        <p:txBody>
          <a:bodyPr wrap="none" rtlCol="0">
            <a:spAutoFit/>
          </a:bodyPr>
          <a:lstStyle/>
          <a:p>
            <a:r>
              <a:rPr lang="en-US" sz="4000" dirty="0">
                <a:latin typeface="Comic Sans MS" panose="030F0702030302020204" pitchFamily="66" charset="0"/>
              </a:rPr>
              <a:t>e</a:t>
            </a:r>
          </a:p>
        </p:txBody>
      </p:sp>
      <p:sp>
        <p:nvSpPr>
          <p:cNvPr id="11" name="TextBox 10">
            <a:extLst>
              <a:ext uri="{FF2B5EF4-FFF2-40B4-BE49-F238E27FC236}">
                <a16:creationId xmlns:a16="http://schemas.microsoft.com/office/drawing/2014/main" id="{65396FF3-D3FA-4BBA-97BE-61860A84893D}"/>
              </a:ext>
            </a:extLst>
          </p:cNvPr>
          <p:cNvSpPr txBox="1"/>
          <p:nvPr/>
        </p:nvSpPr>
        <p:spPr>
          <a:xfrm>
            <a:off x="1094560" y="5710458"/>
            <a:ext cx="1119217" cy="707886"/>
          </a:xfrm>
          <a:prstGeom prst="rect">
            <a:avLst/>
          </a:prstGeom>
          <a:noFill/>
        </p:spPr>
        <p:txBody>
          <a:bodyPr wrap="none" rtlCol="0">
            <a:spAutoFit/>
          </a:bodyPr>
          <a:lstStyle/>
          <a:p>
            <a:r>
              <a:rPr lang="en-US" sz="4000" dirty="0">
                <a:latin typeface="Comic Sans MS" panose="030F0702030302020204" pitchFamily="66" charset="0"/>
              </a:rPr>
              <a:t>l</a:t>
            </a:r>
            <a:r>
              <a:rPr lang="en-US" sz="4000" u="sng" dirty="0">
                <a:latin typeface="Comic Sans MS" panose="030F0702030302020204" pitchFamily="66" charset="0"/>
              </a:rPr>
              <a:t>o</a:t>
            </a:r>
            <a:r>
              <a:rPr lang="en-US" sz="4000" dirty="0">
                <a:latin typeface="Comic Sans MS" panose="030F0702030302020204" pitchFamily="66" charset="0"/>
              </a:rPr>
              <a:t>af</a:t>
            </a:r>
          </a:p>
        </p:txBody>
      </p:sp>
      <p:sp>
        <p:nvSpPr>
          <p:cNvPr id="12" name="TextBox 11">
            <a:extLst>
              <a:ext uri="{FF2B5EF4-FFF2-40B4-BE49-F238E27FC236}">
                <a16:creationId xmlns:a16="http://schemas.microsoft.com/office/drawing/2014/main" id="{D474190C-B45F-4297-A5BA-7C77D135C16F}"/>
              </a:ext>
            </a:extLst>
          </p:cNvPr>
          <p:cNvSpPr txBox="1"/>
          <p:nvPr/>
        </p:nvSpPr>
        <p:spPr>
          <a:xfrm>
            <a:off x="6930223" y="5738593"/>
            <a:ext cx="1130438" cy="707886"/>
          </a:xfrm>
          <a:prstGeom prst="rect">
            <a:avLst/>
          </a:prstGeom>
          <a:noFill/>
        </p:spPr>
        <p:txBody>
          <a:bodyPr wrap="none" rtlCol="0">
            <a:spAutoFit/>
          </a:bodyPr>
          <a:lstStyle/>
          <a:p>
            <a:r>
              <a:rPr lang="en-US" sz="4000" dirty="0">
                <a:latin typeface="Comic Sans MS" panose="030F0702030302020204" pitchFamily="66" charset="0"/>
              </a:rPr>
              <a:t>l</a:t>
            </a:r>
            <a:r>
              <a:rPr lang="en-US" sz="4000" u="sng" dirty="0">
                <a:latin typeface="Comic Sans MS" panose="030F0702030302020204" pitchFamily="66" charset="0"/>
              </a:rPr>
              <a:t>e</a:t>
            </a:r>
            <a:r>
              <a:rPr lang="en-US" sz="4000" dirty="0">
                <a:latin typeface="Comic Sans MS" panose="030F0702030302020204" pitchFamily="66" charset="0"/>
              </a:rPr>
              <a:t>af</a:t>
            </a:r>
          </a:p>
        </p:txBody>
      </p:sp>
      <p:sp>
        <p:nvSpPr>
          <p:cNvPr id="6" name="Title 5">
            <a:extLst>
              <a:ext uri="{FF2B5EF4-FFF2-40B4-BE49-F238E27FC236}">
                <a16:creationId xmlns:a16="http://schemas.microsoft.com/office/drawing/2014/main" id="{3491B1F4-3EE3-4F9C-B5BC-01194A092048}"/>
              </a:ext>
            </a:extLst>
          </p:cNvPr>
          <p:cNvSpPr>
            <a:spLocks noGrp="1"/>
          </p:cNvSpPr>
          <p:nvPr>
            <p:ph type="title" idx="4294967295"/>
          </p:nvPr>
        </p:nvSpPr>
        <p:spPr/>
        <p:txBody>
          <a:bodyPr/>
          <a:lstStyle/>
          <a:p>
            <a:pPr rtl="0" eaLnBrk="1" latinLnBrk="0" hangingPunct="1"/>
            <a:r>
              <a:rPr lang="en-US" sz="4400" b="1" kern="1200" dirty="0">
                <a:solidFill>
                  <a:srgbClr val="003399"/>
                </a:solidFill>
                <a:effectLst/>
                <a:latin typeface="Comic Sans MS" panose="030F0702030302020204" pitchFamily="66" charset="0"/>
                <a:ea typeface="Calibri" panose="020F0502020204030204" pitchFamily="34" charset="0"/>
                <a:cs typeface="Calibri" panose="020F0502020204030204" pitchFamily="34" charset="0"/>
              </a:rPr>
              <a:t>Let’s Read CVVC Words!</a:t>
            </a:r>
            <a:endParaRPr lang="en-US" dirty="0">
              <a:effectLst/>
            </a:endParaRPr>
          </a:p>
          <a:p>
            <a:endParaRPr lang="en-US" dirty="0"/>
          </a:p>
        </p:txBody>
      </p:sp>
    </p:spTree>
    <p:extLst>
      <p:ext uri="{BB962C8B-B14F-4D97-AF65-F5344CB8AC3E}">
        <p14:creationId xmlns:p14="http://schemas.microsoft.com/office/powerpoint/2010/main" val="28100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05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8" grpId="0"/>
      <p:bldP spid="8" grpId="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oung chinse boy raising a finger">
            <a:extLst>
              <a:ext uri="{FF2B5EF4-FFF2-40B4-BE49-F238E27FC236}">
                <a16:creationId xmlns:a16="http://schemas.microsoft.com/office/drawing/2014/main" id="{27E8B9C0-F1AD-4369-A4F4-30C044DD121D}"/>
              </a:ext>
            </a:extLst>
          </p:cNvPr>
          <p:cNvPicPr>
            <a:picLocks noChangeAspect="1"/>
          </p:cNvPicPr>
          <p:nvPr/>
        </p:nvPicPr>
        <p:blipFill>
          <a:blip r:embed="rId3"/>
          <a:stretch>
            <a:fillRect/>
          </a:stretch>
        </p:blipFill>
        <p:spPr>
          <a:xfrm>
            <a:off x="7503278" y="1320366"/>
            <a:ext cx="1395535" cy="4459597"/>
          </a:xfrm>
          <a:prstGeom prst="rect">
            <a:avLst/>
          </a:prstGeom>
        </p:spPr>
      </p:pic>
      <p:sp>
        <p:nvSpPr>
          <p:cNvPr id="5" name="TextBox 4">
            <a:extLst>
              <a:ext uri="{FF2B5EF4-FFF2-40B4-BE49-F238E27FC236}">
                <a16:creationId xmlns:a16="http://schemas.microsoft.com/office/drawing/2014/main" id="{64D6D3E2-8C2B-4BC1-9A70-C19AAABEF2D6}"/>
              </a:ext>
            </a:extLst>
          </p:cNvPr>
          <p:cNvSpPr txBox="1"/>
          <p:nvPr/>
        </p:nvSpPr>
        <p:spPr>
          <a:xfrm>
            <a:off x="693374" y="586423"/>
            <a:ext cx="7757252" cy="707886"/>
          </a:xfrm>
          <a:prstGeom prst="rect">
            <a:avLst/>
          </a:prstGeom>
          <a:noFill/>
        </p:spPr>
        <p:txBody>
          <a:bodyPr wrap="none" rtlCol="0">
            <a:spAutoFit/>
          </a:bodyPr>
          <a:lstStyle/>
          <a:p>
            <a:r>
              <a:rPr lang="en-US" sz="4000" dirty="0">
                <a:latin typeface="Comic Sans MS" panose="030F0702030302020204" pitchFamily="66" charset="0"/>
              </a:rPr>
              <a:t>Sentence = Subject + Predicate</a:t>
            </a:r>
          </a:p>
        </p:txBody>
      </p:sp>
      <p:sp>
        <p:nvSpPr>
          <p:cNvPr id="9" name="TextBox 8">
            <a:extLst>
              <a:ext uri="{FF2B5EF4-FFF2-40B4-BE49-F238E27FC236}">
                <a16:creationId xmlns:a16="http://schemas.microsoft.com/office/drawing/2014/main" id="{8281ECFB-A59F-44B8-B5EF-B609CF1CB0D8}"/>
              </a:ext>
            </a:extLst>
          </p:cNvPr>
          <p:cNvSpPr txBox="1"/>
          <p:nvPr/>
        </p:nvSpPr>
        <p:spPr>
          <a:xfrm>
            <a:off x="1393913" y="2002692"/>
            <a:ext cx="4937570" cy="707886"/>
          </a:xfrm>
          <a:prstGeom prst="rect">
            <a:avLst/>
          </a:prstGeom>
          <a:noFill/>
        </p:spPr>
        <p:txBody>
          <a:bodyPr wrap="none" rtlCol="0">
            <a:spAutoFit/>
          </a:bodyPr>
          <a:lstStyle/>
          <a:p>
            <a:r>
              <a:rPr lang="en-US" sz="4000" dirty="0">
                <a:latin typeface="Comic Sans MS" panose="030F0702030302020204" pitchFamily="66" charset="0"/>
              </a:rPr>
              <a:t>Compound Sentence</a:t>
            </a:r>
          </a:p>
        </p:txBody>
      </p:sp>
      <p:sp>
        <p:nvSpPr>
          <p:cNvPr id="11" name="TextBox 10">
            <a:extLst>
              <a:ext uri="{FF2B5EF4-FFF2-40B4-BE49-F238E27FC236}">
                <a16:creationId xmlns:a16="http://schemas.microsoft.com/office/drawing/2014/main" id="{13DF640D-DE9E-42AA-B114-BD96F1CAB7CB}"/>
              </a:ext>
            </a:extLst>
          </p:cNvPr>
          <p:cNvSpPr txBox="1"/>
          <p:nvPr/>
        </p:nvSpPr>
        <p:spPr>
          <a:xfrm>
            <a:off x="799199" y="3318613"/>
            <a:ext cx="5723042" cy="1323439"/>
          </a:xfrm>
          <a:prstGeom prst="rect">
            <a:avLst/>
          </a:prstGeom>
          <a:noFill/>
        </p:spPr>
        <p:txBody>
          <a:bodyPr wrap="none" rtlCol="0">
            <a:spAutoFit/>
          </a:bodyPr>
          <a:lstStyle/>
          <a:p>
            <a:r>
              <a:rPr lang="en-US" sz="4000" dirty="0">
                <a:latin typeface="Comic Sans MS" panose="030F0702030302020204" pitchFamily="66" charset="0"/>
              </a:rPr>
              <a:t>I wanted to go outside.</a:t>
            </a:r>
          </a:p>
          <a:p>
            <a:r>
              <a:rPr lang="en-US" sz="4000" dirty="0">
                <a:latin typeface="Comic Sans MS" panose="030F0702030302020204" pitchFamily="66" charset="0"/>
              </a:rPr>
              <a:t>It was raining.</a:t>
            </a:r>
          </a:p>
        </p:txBody>
      </p:sp>
      <p:pic>
        <p:nvPicPr>
          <p:cNvPr id="14" name="Picture 13" descr="Wood human figure">
            <a:extLst>
              <a:ext uri="{FF2B5EF4-FFF2-40B4-BE49-F238E27FC236}">
                <a16:creationId xmlns:a16="http://schemas.microsoft.com/office/drawing/2014/main" id="{6AB3F8A1-D5F4-4734-B0EB-E7E72605C97F}"/>
              </a:ext>
            </a:extLst>
          </p:cNvPr>
          <p:cNvPicPr>
            <a:picLocks noChangeAspect="1"/>
          </p:cNvPicPr>
          <p:nvPr/>
        </p:nvPicPr>
        <p:blipFill>
          <a:blip r:embed="rId4"/>
          <a:stretch>
            <a:fillRect/>
          </a:stretch>
        </p:blipFill>
        <p:spPr>
          <a:xfrm>
            <a:off x="2115514" y="2852148"/>
            <a:ext cx="3494367" cy="2329578"/>
          </a:xfrm>
          <a:prstGeom prst="rect">
            <a:avLst/>
          </a:prstGeom>
        </p:spPr>
      </p:pic>
      <p:sp>
        <p:nvSpPr>
          <p:cNvPr id="15" name="TextBox 14">
            <a:extLst>
              <a:ext uri="{FF2B5EF4-FFF2-40B4-BE49-F238E27FC236}">
                <a16:creationId xmlns:a16="http://schemas.microsoft.com/office/drawing/2014/main" id="{76044D8E-ABAD-439B-ABE1-D65A95A227F9}"/>
              </a:ext>
            </a:extLst>
          </p:cNvPr>
          <p:cNvSpPr txBox="1"/>
          <p:nvPr/>
        </p:nvSpPr>
        <p:spPr>
          <a:xfrm>
            <a:off x="18852" y="5948411"/>
            <a:ext cx="9147056" cy="646331"/>
          </a:xfrm>
          <a:prstGeom prst="rect">
            <a:avLst/>
          </a:prstGeom>
          <a:noFill/>
        </p:spPr>
        <p:txBody>
          <a:bodyPr wrap="none" rtlCol="0">
            <a:spAutoFit/>
          </a:bodyPr>
          <a:lstStyle/>
          <a:p>
            <a:r>
              <a:rPr lang="en-US" sz="3600" dirty="0">
                <a:latin typeface="Comic Sans MS" panose="030F0702030302020204" pitchFamily="66" charset="0"/>
              </a:rPr>
              <a:t>I wanted to go outside</a:t>
            </a:r>
            <a:r>
              <a:rPr lang="en-US" sz="3600" dirty="0">
                <a:solidFill>
                  <a:srgbClr val="FF0000"/>
                </a:solidFill>
                <a:latin typeface="Comic Sans MS" panose="030F0702030302020204" pitchFamily="66" charset="0"/>
              </a:rPr>
              <a:t>, but</a:t>
            </a:r>
            <a:r>
              <a:rPr lang="en-US" sz="3600" dirty="0">
                <a:latin typeface="Comic Sans MS" panose="030F0702030302020204" pitchFamily="66" charset="0"/>
              </a:rPr>
              <a:t> it was raining.</a:t>
            </a:r>
          </a:p>
        </p:txBody>
      </p:sp>
      <p:sp>
        <p:nvSpPr>
          <p:cNvPr id="3" name="Title 2">
            <a:extLst>
              <a:ext uri="{FF2B5EF4-FFF2-40B4-BE49-F238E27FC236}">
                <a16:creationId xmlns:a16="http://schemas.microsoft.com/office/drawing/2014/main" id="{89C87003-78B4-47CA-9066-962F7F909201}"/>
              </a:ext>
            </a:extLst>
          </p:cNvPr>
          <p:cNvSpPr>
            <a:spLocks noGrp="1"/>
          </p:cNvSpPr>
          <p:nvPr>
            <p:ph type="title" idx="4294967295"/>
          </p:nvPr>
        </p:nvSpPr>
        <p:spPr/>
        <p:txBody>
          <a:bodyPr/>
          <a:lstStyle/>
          <a:p>
            <a:pPr rtl="0" eaLnBrk="1" latinLnBrk="0" hangingPunct="1"/>
            <a:r>
              <a:rPr lang="en-US" sz="4000" b="1" kern="1200" dirty="0">
                <a:solidFill>
                  <a:srgbClr val="003399"/>
                </a:solidFill>
                <a:effectLst/>
                <a:latin typeface="Comic Sans MS" panose="030F0702030302020204" pitchFamily="66" charset="0"/>
                <a:ea typeface="Calibri" panose="020F0502020204030204" pitchFamily="34" charset="0"/>
                <a:cs typeface="Calibri" panose="020F0502020204030204" pitchFamily="34" charset="0"/>
              </a:rPr>
              <a:t>Compound Sentences</a:t>
            </a:r>
            <a:endParaRPr lang="en-US" dirty="0">
              <a:effectLst/>
            </a:endParaRPr>
          </a:p>
          <a:p>
            <a:endParaRPr lang="en-US" dirty="0"/>
          </a:p>
        </p:txBody>
      </p:sp>
    </p:spTree>
    <p:extLst>
      <p:ext uri="{BB962C8B-B14F-4D97-AF65-F5344CB8AC3E}">
        <p14:creationId xmlns:p14="http://schemas.microsoft.com/office/powerpoint/2010/main" val="31231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1" grpId="0"/>
      <p:bldP spid="1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fingers put the last brick on the wall. Metaphoric scene">
            <a:extLst>
              <a:ext uri="{FF2B5EF4-FFF2-40B4-BE49-F238E27FC236}">
                <a16:creationId xmlns:a16="http://schemas.microsoft.com/office/drawing/2014/main" id="{09E7B0DB-A006-4462-9E54-FFAD841CD6EF}"/>
              </a:ext>
            </a:extLst>
          </p:cNvPr>
          <p:cNvPicPr>
            <a:picLocks noChangeAspect="1" noChangeArrowheads="1"/>
          </p:cNvPicPr>
          <p:nvPr/>
        </p:nvPicPr>
        <p:blipFill>
          <a:blip r:embed="rId3"/>
          <a:srcRect/>
          <a:stretch/>
        </p:blipFill>
        <p:spPr bwMode="auto">
          <a:xfrm>
            <a:off x="1926555" y="1901309"/>
            <a:ext cx="5290888" cy="37370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D2E56C-8665-4C03-9B4D-C35494DBC2CD}"/>
              </a:ext>
            </a:extLst>
          </p:cNvPr>
          <p:cNvSpPr txBox="1"/>
          <p:nvPr/>
        </p:nvSpPr>
        <p:spPr>
          <a:xfrm>
            <a:off x="715815" y="1734885"/>
            <a:ext cx="7712368" cy="1323439"/>
          </a:xfrm>
          <a:prstGeom prst="rect">
            <a:avLst/>
          </a:prstGeom>
          <a:noFill/>
        </p:spPr>
        <p:txBody>
          <a:bodyPr wrap="none" rtlCol="0">
            <a:spAutoFit/>
          </a:bodyPr>
          <a:lstStyle/>
          <a:p>
            <a:r>
              <a:rPr lang="en-US" sz="4000" dirty="0">
                <a:latin typeface="Comic Sans MS" panose="030F0702030302020204" pitchFamily="66" charset="0"/>
              </a:rPr>
              <a:t>The children painted a picture.</a:t>
            </a:r>
          </a:p>
          <a:p>
            <a:r>
              <a:rPr lang="en-US" sz="4000" dirty="0">
                <a:latin typeface="Comic Sans MS" panose="030F0702030302020204" pitchFamily="66" charset="0"/>
              </a:rPr>
              <a:t>They made a tower with blocks.</a:t>
            </a:r>
          </a:p>
        </p:txBody>
      </p:sp>
      <p:sp>
        <p:nvSpPr>
          <p:cNvPr id="4" name="TextBox 3">
            <a:extLst>
              <a:ext uri="{FF2B5EF4-FFF2-40B4-BE49-F238E27FC236}">
                <a16:creationId xmlns:a16="http://schemas.microsoft.com/office/drawing/2014/main" id="{8E9130A8-8A34-483A-A921-669B234C7EBC}"/>
              </a:ext>
            </a:extLst>
          </p:cNvPr>
          <p:cNvSpPr txBox="1"/>
          <p:nvPr/>
        </p:nvSpPr>
        <p:spPr>
          <a:xfrm>
            <a:off x="421612" y="4865961"/>
            <a:ext cx="8553945" cy="1323439"/>
          </a:xfrm>
          <a:prstGeom prst="rect">
            <a:avLst/>
          </a:prstGeom>
          <a:noFill/>
        </p:spPr>
        <p:txBody>
          <a:bodyPr wrap="none" rtlCol="0">
            <a:spAutoFit/>
          </a:bodyPr>
          <a:lstStyle/>
          <a:p>
            <a:r>
              <a:rPr lang="en-US" sz="4000" dirty="0">
                <a:latin typeface="Comic Sans MS" panose="030F0702030302020204" pitchFamily="66" charset="0"/>
              </a:rPr>
              <a:t>The children painted a picture</a:t>
            </a:r>
            <a:r>
              <a:rPr lang="en-US" sz="4000" dirty="0">
                <a:solidFill>
                  <a:srgbClr val="FF0000"/>
                </a:solidFill>
                <a:latin typeface="Comic Sans MS" panose="030F0702030302020204" pitchFamily="66" charset="0"/>
              </a:rPr>
              <a:t>, and</a:t>
            </a:r>
            <a:endParaRPr lang="en-US" sz="4000" dirty="0">
              <a:latin typeface="Comic Sans MS" panose="030F0702030302020204" pitchFamily="66" charset="0"/>
            </a:endParaRPr>
          </a:p>
          <a:p>
            <a:r>
              <a:rPr lang="en-US" sz="4000" dirty="0">
                <a:latin typeface="Comic Sans MS" panose="030F0702030302020204" pitchFamily="66" charset="0"/>
              </a:rPr>
              <a:t>they made a tower with blocks.</a:t>
            </a:r>
          </a:p>
        </p:txBody>
      </p:sp>
      <p:cxnSp>
        <p:nvCxnSpPr>
          <p:cNvPr id="6" name="Straight Arrow Connector 5">
            <a:extLst>
              <a:ext uri="{FF2B5EF4-FFF2-40B4-BE49-F238E27FC236}">
                <a16:creationId xmlns:a16="http://schemas.microsoft.com/office/drawing/2014/main" id="{9506CC07-1B60-40C3-B7DE-E3A3C9423850}"/>
              </a:ext>
              <a:ext uri="{C183D7F6-B498-43B3-948B-1728B52AA6E4}">
                <adec:decorative xmlns:adec="http://schemas.microsoft.com/office/drawing/2017/decorative" val="1"/>
              </a:ext>
            </a:extLst>
          </p:cNvPr>
          <p:cNvCxnSpPr>
            <a:cxnSpLocks/>
          </p:cNvCxnSpPr>
          <p:nvPr/>
        </p:nvCxnSpPr>
        <p:spPr>
          <a:xfrm>
            <a:off x="4571999" y="3243508"/>
            <a:ext cx="0" cy="1622453"/>
          </a:xfrm>
          <a:prstGeom prst="straightConnector1">
            <a:avLst/>
          </a:prstGeom>
          <a:ln w="762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F4D7DB2-5F7D-4610-85A8-0E742BF8FC0B}"/>
              </a:ext>
            </a:extLst>
          </p:cNvPr>
          <p:cNvSpPr txBox="1"/>
          <p:nvPr/>
        </p:nvSpPr>
        <p:spPr>
          <a:xfrm>
            <a:off x="421612" y="1782539"/>
            <a:ext cx="9139040" cy="1323439"/>
          </a:xfrm>
          <a:prstGeom prst="rect">
            <a:avLst/>
          </a:prstGeom>
          <a:noFill/>
        </p:spPr>
        <p:txBody>
          <a:bodyPr wrap="none" rtlCol="0">
            <a:spAutoFit/>
          </a:bodyPr>
          <a:lstStyle/>
          <a:p>
            <a:r>
              <a:rPr lang="en-US" sz="3900" dirty="0">
                <a:latin typeface="Comic Sans MS" panose="030F0702030302020204" pitchFamily="66" charset="0"/>
              </a:rPr>
              <a:t>My mom said I can go to the park, or </a:t>
            </a:r>
          </a:p>
          <a:p>
            <a:r>
              <a:rPr lang="en-US" sz="3900" dirty="0">
                <a:latin typeface="Comic Sans MS" panose="030F0702030302020204" pitchFamily="66" charset="0"/>
              </a:rPr>
              <a:t>I can bake cookies.</a:t>
            </a:r>
          </a:p>
        </p:txBody>
      </p:sp>
      <p:sp>
        <p:nvSpPr>
          <p:cNvPr id="9" name="TextBox 8">
            <a:extLst>
              <a:ext uri="{FF2B5EF4-FFF2-40B4-BE49-F238E27FC236}">
                <a16:creationId xmlns:a16="http://schemas.microsoft.com/office/drawing/2014/main" id="{2DA05F2F-0BD5-44FB-B5F6-0F317D8237F1}"/>
              </a:ext>
            </a:extLst>
          </p:cNvPr>
          <p:cNvSpPr txBox="1"/>
          <p:nvPr/>
        </p:nvSpPr>
        <p:spPr>
          <a:xfrm>
            <a:off x="117093" y="4186568"/>
            <a:ext cx="5256567" cy="707886"/>
          </a:xfrm>
          <a:prstGeom prst="rect">
            <a:avLst/>
          </a:prstGeom>
          <a:noFill/>
        </p:spPr>
        <p:txBody>
          <a:bodyPr wrap="none" rtlCol="0">
            <a:spAutoFit/>
          </a:bodyPr>
          <a:lstStyle/>
          <a:p>
            <a:r>
              <a:rPr lang="en-US" sz="4000" dirty="0">
                <a:latin typeface="Comic Sans MS" panose="030F0702030302020204" pitchFamily="66" charset="0"/>
              </a:rPr>
              <a:t>1. I went to the park.</a:t>
            </a:r>
          </a:p>
        </p:txBody>
      </p:sp>
      <p:sp>
        <p:nvSpPr>
          <p:cNvPr id="10" name="TextBox 9">
            <a:extLst>
              <a:ext uri="{FF2B5EF4-FFF2-40B4-BE49-F238E27FC236}">
                <a16:creationId xmlns:a16="http://schemas.microsoft.com/office/drawing/2014/main" id="{AAC93901-F508-4535-9EBD-BFDC1E2991EC}"/>
              </a:ext>
            </a:extLst>
          </p:cNvPr>
          <p:cNvSpPr txBox="1"/>
          <p:nvPr/>
        </p:nvSpPr>
        <p:spPr>
          <a:xfrm>
            <a:off x="117093" y="4865961"/>
            <a:ext cx="8909811" cy="707886"/>
          </a:xfrm>
          <a:prstGeom prst="rect">
            <a:avLst/>
          </a:prstGeom>
          <a:noFill/>
        </p:spPr>
        <p:txBody>
          <a:bodyPr wrap="none" rtlCol="0">
            <a:spAutoFit/>
          </a:bodyPr>
          <a:lstStyle/>
          <a:p>
            <a:r>
              <a:rPr lang="en-US" sz="4000" dirty="0">
                <a:latin typeface="Comic Sans MS" panose="030F0702030302020204" pitchFamily="66" charset="0"/>
              </a:rPr>
              <a:t>2. My mom said I can go to the park.</a:t>
            </a:r>
          </a:p>
        </p:txBody>
      </p:sp>
      <p:sp>
        <p:nvSpPr>
          <p:cNvPr id="11" name="TextBox 10">
            <a:extLst>
              <a:ext uri="{FF2B5EF4-FFF2-40B4-BE49-F238E27FC236}">
                <a16:creationId xmlns:a16="http://schemas.microsoft.com/office/drawing/2014/main" id="{8C81DAEA-D56B-4C0B-A22D-D3B3ABA34D77}"/>
              </a:ext>
            </a:extLst>
          </p:cNvPr>
          <p:cNvSpPr txBox="1"/>
          <p:nvPr/>
        </p:nvSpPr>
        <p:spPr>
          <a:xfrm>
            <a:off x="147153" y="5516264"/>
            <a:ext cx="5323893" cy="707886"/>
          </a:xfrm>
          <a:prstGeom prst="rect">
            <a:avLst/>
          </a:prstGeom>
          <a:noFill/>
        </p:spPr>
        <p:txBody>
          <a:bodyPr wrap="none" rtlCol="0">
            <a:spAutoFit/>
          </a:bodyPr>
          <a:lstStyle/>
          <a:p>
            <a:r>
              <a:rPr lang="en-US" sz="4000" dirty="0">
                <a:latin typeface="Comic Sans MS" panose="030F0702030302020204" pitchFamily="66" charset="0"/>
              </a:rPr>
              <a:t>3. I can bake cookies.</a:t>
            </a:r>
          </a:p>
        </p:txBody>
      </p:sp>
      <p:cxnSp>
        <p:nvCxnSpPr>
          <p:cNvPr id="13" name="Straight Connector 12" descr="Line under the comma and the word or (connecting two simple sentences.)">
            <a:extLst>
              <a:ext uri="{FF2B5EF4-FFF2-40B4-BE49-F238E27FC236}">
                <a16:creationId xmlns:a16="http://schemas.microsoft.com/office/drawing/2014/main" id="{75E24285-6620-4288-BD55-BD604B3864AB}"/>
              </a:ext>
            </a:extLst>
          </p:cNvPr>
          <p:cNvCxnSpPr/>
          <p:nvPr/>
        </p:nvCxnSpPr>
        <p:spPr>
          <a:xfrm>
            <a:off x="8061158" y="2444258"/>
            <a:ext cx="914399" cy="0"/>
          </a:xfrm>
          <a:prstGeom prst="line">
            <a:avLst/>
          </a:prstGeom>
          <a:ln w="57150">
            <a:solidFill>
              <a:srgbClr val="003399"/>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E529EC5-E269-4018-AA39-600692E6950B}"/>
              </a:ext>
              <a:ext uri="{C183D7F6-B498-43B3-948B-1728B52AA6E4}">
                <adec:decorative xmlns:adec="http://schemas.microsoft.com/office/drawing/2017/decorative" val="1"/>
              </a:ext>
            </a:extLst>
          </p:cNvPr>
          <p:cNvCxnSpPr/>
          <p:nvPr/>
        </p:nvCxnSpPr>
        <p:spPr>
          <a:xfrm>
            <a:off x="4355432" y="3077187"/>
            <a:ext cx="0" cy="1109381"/>
          </a:xfrm>
          <a:prstGeom prst="straightConnector1">
            <a:avLst/>
          </a:prstGeom>
          <a:ln w="57150">
            <a:solidFill>
              <a:srgbClr val="003399"/>
            </a:solidFill>
            <a:tailEnd type="triangle"/>
          </a:ln>
        </p:spPr>
        <p:style>
          <a:lnRef idx="2">
            <a:schemeClr val="accent1"/>
          </a:lnRef>
          <a:fillRef idx="0">
            <a:schemeClr val="accent1"/>
          </a:fillRef>
          <a:effectRef idx="1">
            <a:schemeClr val="accent1"/>
          </a:effectRef>
          <a:fontRef idx="minor">
            <a:schemeClr val="tx1"/>
          </a:fontRef>
        </p:style>
      </p:cxnSp>
      <p:sp>
        <p:nvSpPr>
          <p:cNvPr id="5" name="Title 4">
            <a:extLst>
              <a:ext uri="{FF2B5EF4-FFF2-40B4-BE49-F238E27FC236}">
                <a16:creationId xmlns:a16="http://schemas.microsoft.com/office/drawing/2014/main" id="{7F615BB9-A9DE-4A21-9AC0-03069F588114}"/>
              </a:ext>
            </a:extLst>
          </p:cNvPr>
          <p:cNvSpPr>
            <a:spLocks noGrp="1"/>
          </p:cNvSpPr>
          <p:nvPr>
            <p:ph type="title" idx="4294967295"/>
          </p:nvPr>
        </p:nvSpPr>
        <p:spPr/>
        <p:txBody>
          <a:bodyPr/>
          <a:lstStyle/>
          <a:p>
            <a:pPr rtl="0" eaLnBrk="1" latinLnBrk="0" hangingPunct="1"/>
            <a:r>
              <a:rPr lang="en-US" sz="4000" kern="1200" dirty="0">
                <a:solidFill>
                  <a:srgbClr val="003399"/>
                </a:solidFill>
                <a:effectLst/>
                <a:latin typeface="Comic Sans MS" panose="030F0702030302020204" pitchFamily="66" charset="0"/>
                <a:ea typeface="+mn-ea"/>
                <a:cs typeface="+mn-cs"/>
              </a:rPr>
              <a:t>Building Compound Sentences</a:t>
            </a:r>
            <a:endParaRPr lang="en-US" dirty="0">
              <a:effectLst/>
            </a:endParaRPr>
          </a:p>
          <a:p>
            <a:endParaRPr lang="en-US" dirty="0"/>
          </a:p>
        </p:txBody>
      </p:sp>
    </p:spTree>
    <p:extLst>
      <p:ext uri="{BB962C8B-B14F-4D97-AF65-F5344CB8AC3E}">
        <p14:creationId xmlns:p14="http://schemas.microsoft.com/office/powerpoint/2010/main" val="20037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9" grpId="0"/>
      <p:bldP spid="9" grpId="1"/>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C0419B-D744-4D5E-98F5-40A27F9ADA8D}"/>
              </a:ext>
            </a:extLst>
          </p:cNvPr>
          <p:cNvSpPr txBox="1"/>
          <p:nvPr/>
        </p:nvSpPr>
        <p:spPr>
          <a:xfrm>
            <a:off x="3163676" y="1771989"/>
            <a:ext cx="2618024" cy="769441"/>
          </a:xfrm>
          <a:prstGeom prst="rect">
            <a:avLst/>
          </a:prstGeom>
          <a:noFill/>
        </p:spPr>
        <p:txBody>
          <a:bodyPr wrap="none" rtlCol="0">
            <a:spAutoFit/>
          </a:bodyPr>
          <a:lstStyle/>
          <a:p>
            <a:r>
              <a:rPr lang="en-US" sz="4400" b="1" dirty="0">
                <a:latin typeface="Comic Sans MS" panose="030F0702030302020204" pitchFamily="66" charset="0"/>
              </a:rPr>
              <a:t>cupboard</a:t>
            </a:r>
          </a:p>
        </p:txBody>
      </p:sp>
      <p:sp>
        <p:nvSpPr>
          <p:cNvPr id="11" name="TextBox 10">
            <a:extLst>
              <a:ext uri="{FF2B5EF4-FFF2-40B4-BE49-F238E27FC236}">
                <a16:creationId xmlns:a16="http://schemas.microsoft.com/office/drawing/2014/main" id="{C73BD019-7924-4505-A83C-A58CD541EAA0}"/>
              </a:ext>
            </a:extLst>
          </p:cNvPr>
          <p:cNvSpPr txBox="1"/>
          <p:nvPr/>
        </p:nvSpPr>
        <p:spPr>
          <a:xfrm>
            <a:off x="3832052" y="1733783"/>
            <a:ext cx="1479892" cy="769441"/>
          </a:xfrm>
          <a:prstGeom prst="rect">
            <a:avLst/>
          </a:prstGeom>
          <a:noFill/>
        </p:spPr>
        <p:txBody>
          <a:bodyPr wrap="none" rtlCol="0">
            <a:spAutoFit/>
          </a:bodyPr>
          <a:lstStyle/>
          <a:p>
            <a:r>
              <a:rPr lang="en-US" sz="4400" b="1" dirty="0">
                <a:latin typeface="Comic Sans MS" panose="030F0702030302020204" pitchFamily="66" charset="0"/>
              </a:rPr>
              <a:t>gnaw</a:t>
            </a:r>
          </a:p>
        </p:txBody>
      </p:sp>
      <p:sp>
        <p:nvSpPr>
          <p:cNvPr id="12" name="TextBox 11">
            <a:extLst>
              <a:ext uri="{FF2B5EF4-FFF2-40B4-BE49-F238E27FC236}">
                <a16:creationId xmlns:a16="http://schemas.microsoft.com/office/drawing/2014/main" id="{7117FFFB-CD89-4E02-91FC-6CB0B2228B47}"/>
              </a:ext>
            </a:extLst>
          </p:cNvPr>
          <p:cNvSpPr txBox="1"/>
          <p:nvPr/>
        </p:nvSpPr>
        <p:spPr>
          <a:xfrm rot="10800000" flipV="1">
            <a:off x="3672482" y="1833544"/>
            <a:ext cx="1799031" cy="707886"/>
          </a:xfrm>
          <a:prstGeom prst="rect">
            <a:avLst/>
          </a:prstGeom>
          <a:noFill/>
        </p:spPr>
        <p:txBody>
          <a:bodyPr wrap="square" rtlCol="0">
            <a:spAutoFit/>
          </a:bodyPr>
          <a:lstStyle/>
          <a:p>
            <a:r>
              <a:rPr lang="en-US" sz="4000" b="1" dirty="0">
                <a:latin typeface="Comic Sans MS" panose="030F0702030302020204" pitchFamily="66" charset="0"/>
              </a:rPr>
              <a:t>peace</a:t>
            </a:r>
          </a:p>
        </p:txBody>
      </p:sp>
      <p:sp>
        <p:nvSpPr>
          <p:cNvPr id="4" name="TextBox 3">
            <a:extLst>
              <a:ext uri="{FF2B5EF4-FFF2-40B4-BE49-F238E27FC236}">
                <a16:creationId xmlns:a16="http://schemas.microsoft.com/office/drawing/2014/main" id="{742DB924-171F-48E4-B6CE-CD62ED226B20}"/>
              </a:ext>
            </a:extLst>
          </p:cNvPr>
          <p:cNvSpPr txBox="1"/>
          <p:nvPr/>
        </p:nvSpPr>
        <p:spPr>
          <a:xfrm>
            <a:off x="1874256" y="5534561"/>
            <a:ext cx="6335389" cy="1323439"/>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A closet with shelves for </a:t>
            </a:r>
          </a:p>
          <a:p>
            <a:r>
              <a:rPr lang="en-US" sz="4000" dirty="0">
                <a:solidFill>
                  <a:srgbClr val="003399"/>
                </a:solidFill>
                <a:latin typeface="Comic Sans MS" panose="030F0702030302020204" pitchFamily="66" charset="0"/>
              </a:rPr>
              <a:t>cups, dishes or food.</a:t>
            </a:r>
          </a:p>
        </p:txBody>
      </p:sp>
      <p:sp>
        <p:nvSpPr>
          <p:cNvPr id="5" name="TextBox 4">
            <a:extLst>
              <a:ext uri="{FF2B5EF4-FFF2-40B4-BE49-F238E27FC236}">
                <a16:creationId xmlns:a16="http://schemas.microsoft.com/office/drawing/2014/main" id="{D20CF617-A18E-4B1F-9F6E-42AFA57B706E}"/>
              </a:ext>
            </a:extLst>
          </p:cNvPr>
          <p:cNvSpPr txBox="1"/>
          <p:nvPr/>
        </p:nvSpPr>
        <p:spPr>
          <a:xfrm>
            <a:off x="2557663" y="3075057"/>
            <a:ext cx="4028667"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A state of quiet</a:t>
            </a:r>
          </a:p>
        </p:txBody>
      </p:sp>
      <p:sp>
        <p:nvSpPr>
          <p:cNvPr id="6" name="TextBox 5">
            <a:extLst>
              <a:ext uri="{FF2B5EF4-FFF2-40B4-BE49-F238E27FC236}">
                <a16:creationId xmlns:a16="http://schemas.microsoft.com/office/drawing/2014/main" id="{9ABB1EC3-EE1B-4F3F-A6F5-EA76BA3B33EA}"/>
              </a:ext>
            </a:extLst>
          </p:cNvPr>
          <p:cNvSpPr txBox="1"/>
          <p:nvPr/>
        </p:nvSpPr>
        <p:spPr>
          <a:xfrm>
            <a:off x="771920" y="4131733"/>
            <a:ext cx="7600157"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To bite or chew with the teeth</a:t>
            </a:r>
          </a:p>
        </p:txBody>
      </p:sp>
      <p:sp>
        <p:nvSpPr>
          <p:cNvPr id="3" name="Title 2">
            <a:extLst>
              <a:ext uri="{FF2B5EF4-FFF2-40B4-BE49-F238E27FC236}">
                <a16:creationId xmlns:a16="http://schemas.microsoft.com/office/drawing/2014/main" id="{FC455F84-4311-4CE7-AF0D-AE5E727B4060}"/>
              </a:ext>
            </a:extLst>
          </p:cNvPr>
          <p:cNvSpPr>
            <a:spLocks noGrp="1"/>
          </p:cNvSpPr>
          <p:nvPr>
            <p:ph type="title" idx="4294967295"/>
          </p:nvPr>
        </p:nvSpPr>
        <p:spPr/>
        <p:txBody>
          <a:bodyPr>
            <a:normAutofit fontScale="90000"/>
          </a:bodyPr>
          <a:lstStyle/>
          <a:p>
            <a:pPr rtl="0" eaLnBrk="1" latinLnBrk="0" hangingPunct="1"/>
            <a:r>
              <a:rPr lang="en-US" sz="4000" kern="1200" dirty="0">
                <a:solidFill>
                  <a:srgbClr val="003399"/>
                </a:solidFill>
                <a:effectLst/>
                <a:latin typeface="Comic Sans MS" panose="030F0702030302020204" pitchFamily="66" charset="0"/>
                <a:ea typeface="+mn-ea"/>
                <a:cs typeface="+mn-cs"/>
              </a:rPr>
              <a:t>Fables–</a:t>
            </a:r>
            <a:endParaRPr lang="en-US" dirty="0">
              <a:effectLst/>
            </a:endParaRPr>
          </a:p>
          <a:p>
            <a:pPr rtl="0" eaLnBrk="1" latinLnBrk="0" hangingPunct="1"/>
            <a:r>
              <a:rPr lang="en-US" sz="4000" kern="1200" dirty="0">
                <a:solidFill>
                  <a:srgbClr val="003399"/>
                </a:solidFill>
                <a:effectLst/>
                <a:latin typeface="Comic Sans MS" panose="030F0702030302020204" pitchFamily="66" charset="0"/>
                <a:ea typeface="+mn-ea"/>
                <a:cs typeface="+mn-cs"/>
              </a:rPr>
              <a:t>Vocabulary Review</a:t>
            </a:r>
            <a:endParaRPr lang="en-US" dirty="0">
              <a:effectLst/>
            </a:endParaRPr>
          </a:p>
          <a:p>
            <a:endParaRPr lang="en-US" dirty="0"/>
          </a:p>
        </p:txBody>
      </p:sp>
    </p:spTree>
    <p:extLst>
      <p:ext uri="{BB962C8B-B14F-4D97-AF65-F5344CB8AC3E}">
        <p14:creationId xmlns:p14="http://schemas.microsoft.com/office/powerpoint/2010/main" val="24791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xit" presetSubtype="0" fill="hold" grpId="3"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2"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2"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3" nodeType="clickEffect">
                                  <p:stCondLst>
                                    <p:cond delay="0"/>
                                  </p:stCondLst>
                                  <p:childTnLst>
                                    <p:set>
                                      <p:cBhvr>
                                        <p:cTn id="5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1" grpId="1"/>
      <p:bldP spid="12" grpId="0"/>
      <p:bldP spid="4" grpId="0"/>
      <p:bldP spid="4" grpId="1"/>
      <p:bldP spid="4" grpId="2"/>
      <p:bldP spid="4" grpId="3"/>
      <p:bldP spid="5" grpId="0"/>
      <p:bldP spid="5" grpId="1"/>
      <p:bldP spid="5" grpId="2"/>
      <p:bldP spid="6" grpId="0"/>
      <p:bldP spid="6" grpId="1"/>
      <p:bldP spid="6" grpId="2"/>
      <p:bldP spid="6" grpId="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FC9E13-6F70-4CBD-8DC2-6EDB30703977}"/>
              </a:ext>
            </a:extLst>
          </p:cNvPr>
          <p:cNvSpPr txBox="1"/>
          <p:nvPr/>
        </p:nvSpPr>
        <p:spPr>
          <a:xfrm>
            <a:off x="3650162" y="407850"/>
            <a:ext cx="1297150" cy="769441"/>
          </a:xfrm>
          <a:prstGeom prst="rect">
            <a:avLst/>
          </a:prstGeom>
          <a:noFill/>
        </p:spPr>
        <p:txBody>
          <a:bodyPr wrap="none" rtlCol="0">
            <a:spAutoFit/>
          </a:bodyPr>
          <a:lstStyle/>
          <a:p>
            <a:r>
              <a:rPr lang="en-US" sz="4400" b="1" dirty="0">
                <a:latin typeface="Comic Sans MS" panose="030F0702030302020204" pitchFamily="66" charset="0"/>
              </a:rPr>
              <a:t>Fine</a:t>
            </a:r>
          </a:p>
        </p:txBody>
      </p:sp>
      <p:sp>
        <p:nvSpPr>
          <p:cNvPr id="7" name="TextBox 6">
            <a:extLst>
              <a:ext uri="{FF2B5EF4-FFF2-40B4-BE49-F238E27FC236}">
                <a16:creationId xmlns:a16="http://schemas.microsoft.com/office/drawing/2014/main" id="{C5BDB04A-F661-43AE-BB12-1807C70BA489}"/>
              </a:ext>
            </a:extLst>
          </p:cNvPr>
          <p:cNvSpPr txBox="1"/>
          <p:nvPr/>
        </p:nvSpPr>
        <p:spPr>
          <a:xfrm>
            <a:off x="3457000" y="971155"/>
            <a:ext cx="1683474" cy="769441"/>
          </a:xfrm>
          <a:prstGeom prst="rect">
            <a:avLst/>
          </a:prstGeom>
          <a:noFill/>
        </p:spPr>
        <p:txBody>
          <a:bodyPr wrap="none" rtlCol="0">
            <a:spAutoFit/>
          </a:bodyPr>
          <a:lstStyle/>
          <a:p>
            <a:r>
              <a:rPr lang="en-US" sz="4400" b="1" dirty="0">
                <a:latin typeface="Comic Sans MS" panose="030F0702030302020204" pitchFamily="66" charset="0"/>
              </a:rPr>
              <a:t>cellar</a:t>
            </a:r>
          </a:p>
        </p:txBody>
      </p:sp>
      <p:sp>
        <p:nvSpPr>
          <p:cNvPr id="11" name="TextBox 10">
            <a:extLst>
              <a:ext uri="{FF2B5EF4-FFF2-40B4-BE49-F238E27FC236}">
                <a16:creationId xmlns:a16="http://schemas.microsoft.com/office/drawing/2014/main" id="{9C39C217-138D-4C10-B626-050BF193D0EB}"/>
              </a:ext>
            </a:extLst>
          </p:cNvPr>
          <p:cNvSpPr txBox="1"/>
          <p:nvPr/>
        </p:nvSpPr>
        <p:spPr>
          <a:xfrm>
            <a:off x="3617531" y="1534460"/>
            <a:ext cx="1337226" cy="769441"/>
          </a:xfrm>
          <a:prstGeom prst="rect">
            <a:avLst/>
          </a:prstGeom>
          <a:noFill/>
        </p:spPr>
        <p:txBody>
          <a:bodyPr wrap="none" rtlCol="0">
            <a:spAutoFit/>
          </a:bodyPr>
          <a:lstStyle/>
          <a:p>
            <a:r>
              <a:rPr lang="en-US" sz="4400" b="1" dirty="0">
                <a:latin typeface="Comic Sans MS" panose="030F0702030302020204" pitchFamily="66" charset="0"/>
              </a:rPr>
              <a:t>trap</a:t>
            </a:r>
          </a:p>
        </p:txBody>
      </p:sp>
      <p:sp>
        <p:nvSpPr>
          <p:cNvPr id="12" name="TextBox 11">
            <a:extLst>
              <a:ext uri="{FF2B5EF4-FFF2-40B4-BE49-F238E27FC236}">
                <a16:creationId xmlns:a16="http://schemas.microsoft.com/office/drawing/2014/main" id="{678CA401-A5A0-47AE-A62A-945619434C25}"/>
              </a:ext>
            </a:extLst>
          </p:cNvPr>
          <p:cNvSpPr txBox="1"/>
          <p:nvPr/>
        </p:nvSpPr>
        <p:spPr>
          <a:xfrm>
            <a:off x="939433" y="4067325"/>
            <a:ext cx="7422225" cy="1323439"/>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A room or set of rooms below </a:t>
            </a:r>
          </a:p>
          <a:p>
            <a:r>
              <a:rPr lang="en-US" sz="4000" dirty="0">
                <a:solidFill>
                  <a:srgbClr val="003399"/>
                </a:solidFill>
                <a:latin typeface="Comic Sans MS" panose="030F0702030302020204" pitchFamily="66" charset="0"/>
              </a:rPr>
              <a:t>the ground, basement.</a:t>
            </a:r>
          </a:p>
        </p:txBody>
      </p:sp>
      <p:sp>
        <p:nvSpPr>
          <p:cNvPr id="13" name="TextBox 12">
            <a:extLst>
              <a:ext uri="{FF2B5EF4-FFF2-40B4-BE49-F238E27FC236}">
                <a16:creationId xmlns:a16="http://schemas.microsoft.com/office/drawing/2014/main" id="{737EFA57-BAEE-4DF2-87E5-3B5DAFE07D81}"/>
              </a:ext>
            </a:extLst>
          </p:cNvPr>
          <p:cNvSpPr txBox="1"/>
          <p:nvPr/>
        </p:nvSpPr>
        <p:spPr>
          <a:xfrm>
            <a:off x="939433" y="2870476"/>
            <a:ext cx="7343677"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A device for catching animals.</a:t>
            </a:r>
          </a:p>
        </p:txBody>
      </p:sp>
      <p:sp>
        <p:nvSpPr>
          <p:cNvPr id="14" name="TextBox 13">
            <a:extLst>
              <a:ext uri="{FF2B5EF4-FFF2-40B4-BE49-F238E27FC236}">
                <a16:creationId xmlns:a16="http://schemas.microsoft.com/office/drawing/2014/main" id="{B6D5FF57-2966-4797-86CB-7AF4A98D0958}"/>
              </a:ext>
            </a:extLst>
          </p:cNvPr>
          <p:cNvSpPr txBox="1"/>
          <p:nvPr/>
        </p:nvSpPr>
        <p:spPr>
          <a:xfrm>
            <a:off x="467348" y="5879727"/>
            <a:ext cx="8366393"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Excellent in quality or appearance.</a:t>
            </a:r>
          </a:p>
        </p:txBody>
      </p:sp>
      <p:sp>
        <p:nvSpPr>
          <p:cNvPr id="3" name="Title 2">
            <a:extLst>
              <a:ext uri="{FF2B5EF4-FFF2-40B4-BE49-F238E27FC236}">
                <a16:creationId xmlns:a16="http://schemas.microsoft.com/office/drawing/2014/main" id="{1366FC28-8458-4CC6-822F-DE4EAE7B42D0}"/>
              </a:ext>
            </a:extLst>
          </p:cNvPr>
          <p:cNvSpPr>
            <a:spLocks noGrp="1"/>
          </p:cNvSpPr>
          <p:nvPr>
            <p:ph type="title" idx="4294967295"/>
          </p:nvPr>
        </p:nvSpPr>
        <p:spPr/>
        <p:txBody>
          <a:bodyPr/>
          <a:lstStyle/>
          <a:p>
            <a:pPr rtl="0" eaLnBrk="1" latinLnBrk="0" hangingPunct="1"/>
            <a:r>
              <a:rPr lang="en-US" sz="4400" kern="1200" dirty="0">
                <a:solidFill>
                  <a:srgbClr val="003399"/>
                </a:solidFill>
                <a:effectLst/>
                <a:latin typeface="Comic Sans MS" panose="030F0702030302020204" pitchFamily="66" charset="0"/>
                <a:ea typeface="+mn-ea"/>
                <a:cs typeface="+mn-cs"/>
              </a:rPr>
              <a:t>Vocabulary Review Take Two!</a:t>
            </a:r>
            <a:endParaRPr lang="en-US" dirty="0">
              <a:effectLst/>
            </a:endParaRPr>
          </a:p>
          <a:p>
            <a:endParaRPr lang="en-US" dirty="0"/>
          </a:p>
        </p:txBody>
      </p:sp>
    </p:spTree>
    <p:extLst>
      <p:ext uri="{BB962C8B-B14F-4D97-AF65-F5344CB8AC3E}">
        <p14:creationId xmlns:p14="http://schemas.microsoft.com/office/powerpoint/2010/main" val="119465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3"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3"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4"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2"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1" grpId="0"/>
      <p:bldP spid="12" grpId="0"/>
      <p:bldP spid="12" grpId="1"/>
      <p:bldP spid="12" grpId="2"/>
      <p:bldP spid="12" grpId="3"/>
      <p:bldP spid="13" grpId="0"/>
      <p:bldP spid="13" grpId="1"/>
      <p:bldP spid="13" grpId="2"/>
      <p:bldP spid="13" grpId="3"/>
      <p:bldP spid="13" grpId="4"/>
      <p:bldP spid="14" grpId="0"/>
      <p:bldP spid="14" grpId="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873A872-275A-4C97-9F49-527755A5DDC5}"/>
              </a:ext>
              <a:ext uri="{C183D7F6-B498-43B3-948B-1728B52AA6E4}">
                <adec:decorative xmlns:adec="http://schemas.microsoft.com/office/drawing/2017/decorative" val="1"/>
              </a:ext>
            </a:extLst>
          </p:cNvPr>
          <p:cNvGrpSpPr/>
          <p:nvPr/>
        </p:nvGrpSpPr>
        <p:grpSpPr>
          <a:xfrm>
            <a:off x="127000" y="5369774"/>
            <a:ext cx="8890000" cy="1331159"/>
            <a:chOff x="127000" y="5140760"/>
            <a:chExt cx="8890000" cy="1331159"/>
          </a:xfrm>
        </p:grpSpPr>
        <p:sp>
          <p:nvSpPr>
            <p:cNvPr id="3" name="TextBox 2">
              <a:extLst>
                <a:ext uri="{FF2B5EF4-FFF2-40B4-BE49-F238E27FC236}">
                  <a16:creationId xmlns:a16="http://schemas.microsoft.com/office/drawing/2014/main" id="{2F6235D4-E8F0-4712-91F5-EF0F916B80A3}"/>
                </a:ext>
              </a:extLst>
            </p:cNvPr>
            <p:cNvSpPr txBox="1"/>
            <p:nvPr/>
          </p:nvSpPr>
          <p:spPr>
            <a:xfrm>
              <a:off x="254000" y="5148480"/>
              <a:ext cx="8636000" cy="1323439"/>
            </a:xfrm>
            <a:prstGeom prst="rect">
              <a:avLst/>
            </a:prstGeom>
            <a:noFill/>
          </p:spPr>
          <p:txBody>
            <a:bodyPr wrap="square" rtlCol="0">
              <a:spAutoFit/>
            </a:bodyPr>
            <a:lstStyle/>
            <a:p>
              <a:r>
                <a:rPr lang="en-US" sz="4000" dirty="0">
                  <a:solidFill>
                    <a:srgbClr val="003399"/>
                  </a:solidFill>
                  <a:latin typeface="Comic Sans MS" panose="030F0702030302020204" pitchFamily="66" charset="0"/>
                </a:rPr>
                <a:t>cupboard       fine             peace  </a:t>
              </a:r>
            </a:p>
            <a:p>
              <a:r>
                <a:rPr lang="en-US" sz="4000" dirty="0">
                  <a:solidFill>
                    <a:srgbClr val="003399"/>
                  </a:solidFill>
                  <a:latin typeface="Comic Sans MS" panose="030F0702030302020204" pitchFamily="66" charset="0"/>
                </a:rPr>
                <a:t>cellar             trap            gnaw    </a:t>
              </a:r>
            </a:p>
          </p:txBody>
        </p:sp>
        <p:sp>
          <p:nvSpPr>
            <p:cNvPr id="4" name="Rectangle 3">
              <a:extLst>
                <a:ext uri="{FF2B5EF4-FFF2-40B4-BE49-F238E27FC236}">
                  <a16:creationId xmlns:a16="http://schemas.microsoft.com/office/drawing/2014/main" id="{B60B693B-01A5-44B6-828D-BA3398E29690}"/>
                </a:ext>
              </a:extLst>
            </p:cNvPr>
            <p:cNvSpPr/>
            <p:nvPr/>
          </p:nvSpPr>
          <p:spPr>
            <a:xfrm>
              <a:off x="127000" y="5140760"/>
              <a:ext cx="8890000" cy="1331159"/>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765A5D8E-DB90-4D11-AB50-95CC5E21D774}"/>
              </a:ext>
            </a:extLst>
          </p:cNvPr>
          <p:cNvSpPr txBox="1"/>
          <p:nvPr/>
        </p:nvSpPr>
        <p:spPr>
          <a:xfrm>
            <a:off x="254001" y="336884"/>
            <a:ext cx="8889999" cy="1323439"/>
          </a:xfrm>
          <a:prstGeom prst="rect">
            <a:avLst/>
          </a:prstGeom>
          <a:noFill/>
        </p:spPr>
        <p:txBody>
          <a:bodyPr wrap="square" rtlCol="0">
            <a:spAutoFit/>
          </a:bodyPr>
          <a:lstStyle/>
          <a:p>
            <a:r>
              <a:rPr lang="en-US" sz="4000" dirty="0">
                <a:latin typeface="Comic Sans MS" panose="030F0702030302020204" pitchFamily="66" charset="0"/>
              </a:rPr>
              <a:t>Did the mice ____ through the bag of bread?</a:t>
            </a:r>
          </a:p>
        </p:txBody>
      </p:sp>
      <p:sp>
        <p:nvSpPr>
          <p:cNvPr id="19" name="TextBox 18">
            <a:extLst>
              <a:ext uri="{FF2B5EF4-FFF2-40B4-BE49-F238E27FC236}">
                <a16:creationId xmlns:a16="http://schemas.microsoft.com/office/drawing/2014/main" id="{DEFEA4D1-49BD-4247-8456-FE64202D4E0F}"/>
              </a:ext>
            </a:extLst>
          </p:cNvPr>
          <p:cNvSpPr txBox="1"/>
          <p:nvPr/>
        </p:nvSpPr>
        <p:spPr>
          <a:xfrm>
            <a:off x="3537284" y="290717"/>
            <a:ext cx="1340432" cy="707886"/>
          </a:xfrm>
          <a:prstGeom prst="rect">
            <a:avLst/>
          </a:prstGeom>
          <a:noFill/>
        </p:spPr>
        <p:txBody>
          <a:bodyPr wrap="none" rtlCol="0">
            <a:spAutoFit/>
          </a:bodyPr>
          <a:lstStyle/>
          <a:p>
            <a:r>
              <a:rPr lang="en-US" sz="4000" dirty="0">
                <a:latin typeface="Comic Sans MS" panose="030F0702030302020204" pitchFamily="66" charset="0"/>
              </a:rPr>
              <a:t>gnaw</a:t>
            </a:r>
          </a:p>
        </p:txBody>
      </p:sp>
      <p:sp>
        <p:nvSpPr>
          <p:cNvPr id="20" name="TextBox 19">
            <a:extLst>
              <a:ext uri="{FF2B5EF4-FFF2-40B4-BE49-F238E27FC236}">
                <a16:creationId xmlns:a16="http://schemas.microsoft.com/office/drawing/2014/main" id="{D11BA06B-F799-45D0-AD61-797B6CC5F70F}"/>
              </a:ext>
            </a:extLst>
          </p:cNvPr>
          <p:cNvSpPr txBox="1"/>
          <p:nvPr/>
        </p:nvSpPr>
        <p:spPr>
          <a:xfrm>
            <a:off x="127001" y="1567990"/>
            <a:ext cx="9305758" cy="707886"/>
          </a:xfrm>
          <a:prstGeom prst="rect">
            <a:avLst/>
          </a:prstGeom>
          <a:noFill/>
        </p:spPr>
        <p:txBody>
          <a:bodyPr wrap="square" rtlCol="0">
            <a:spAutoFit/>
          </a:bodyPr>
          <a:lstStyle/>
          <a:p>
            <a:r>
              <a:rPr lang="en-US" sz="4000" dirty="0">
                <a:latin typeface="Comic Sans MS" panose="030F0702030302020204" pitchFamily="66" charset="0"/>
              </a:rPr>
              <a:t>Please put the glass in the _______.</a:t>
            </a:r>
          </a:p>
        </p:txBody>
      </p:sp>
      <p:sp>
        <p:nvSpPr>
          <p:cNvPr id="21" name="TextBox 20">
            <a:extLst>
              <a:ext uri="{FF2B5EF4-FFF2-40B4-BE49-F238E27FC236}">
                <a16:creationId xmlns:a16="http://schemas.microsoft.com/office/drawing/2014/main" id="{862E7B8E-CD35-475C-A251-4D1EA4239382}"/>
              </a:ext>
            </a:extLst>
          </p:cNvPr>
          <p:cNvSpPr txBox="1"/>
          <p:nvPr/>
        </p:nvSpPr>
        <p:spPr>
          <a:xfrm>
            <a:off x="6479802" y="1567990"/>
            <a:ext cx="2372765" cy="707886"/>
          </a:xfrm>
          <a:prstGeom prst="rect">
            <a:avLst/>
          </a:prstGeom>
          <a:noFill/>
        </p:spPr>
        <p:txBody>
          <a:bodyPr wrap="none" rtlCol="0">
            <a:spAutoFit/>
          </a:bodyPr>
          <a:lstStyle/>
          <a:p>
            <a:r>
              <a:rPr lang="en-US" sz="4000" dirty="0">
                <a:latin typeface="Comic Sans MS" panose="030F0702030302020204" pitchFamily="66" charset="0"/>
              </a:rPr>
              <a:t>cupboard</a:t>
            </a:r>
          </a:p>
        </p:txBody>
      </p:sp>
      <p:sp>
        <p:nvSpPr>
          <p:cNvPr id="22" name="TextBox 21">
            <a:extLst>
              <a:ext uri="{FF2B5EF4-FFF2-40B4-BE49-F238E27FC236}">
                <a16:creationId xmlns:a16="http://schemas.microsoft.com/office/drawing/2014/main" id="{4E1F5C09-4E6F-4A89-97F6-43212100CAF3}"/>
              </a:ext>
            </a:extLst>
          </p:cNvPr>
          <p:cNvSpPr txBox="1"/>
          <p:nvPr/>
        </p:nvSpPr>
        <p:spPr>
          <a:xfrm>
            <a:off x="0" y="2283596"/>
            <a:ext cx="8975534" cy="707886"/>
          </a:xfrm>
          <a:prstGeom prst="rect">
            <a:avLst/>
          </a:prstGeom>
          <a:noFill/>
        </p:spPr>
        <p:txBody>
          <a:bodyPr wrap="none" rtlCol="0">
            <a:spAutoFit/>
          </a:bodyPr>
          <a:lstStyle/>
          <a:p>
            <a:r>
              <a:rPr lang="en-US" sz="4000" dirty="0">
                <a:latin typeface="Comic Sans MS" panose="030F0702030302020204" pitchFamily="66" charset="0"/>
              </a:rPr>
              <a:t>Take the basket down to the _____.</a:t>
            </a:r>
          </a:p>
        </p:txBody>
      </p:sp>
      <p:sp>
        <p:nvSpPr>
          <p:cNvPr id="23" name="TextBox 22">
            <a:extLst>
              <a:ext uri="{FF2B5EF4-FFF2-40B4-BE49-F238E27FC236}">
                <a16:creationId xmlns:a16="http://schemas.microsoft.com/office/drawing/2014/main" id="{BE2EF588-549E-4919-8DAE-C17BDBD46757}"/>
              </a:ext>
            </a:extLst>
          </p:cNvPr>
          <p:cNvSpPr txBox="1"/>
          <p:nvPr/>
        </p:nvSpPr>
        <p:spPr>
          <a:xfrm>
            <a:off x="7116032" y="2291959"/>
            <a:ext cx="1519968" cy="707886"/>
          </a:xfrm>
          <a:prstGeom prst="rect">
            <a:avLst/>
          </a:prstGeom>
          <a:noFill/>
        </p:spPr>
        <p:txBody>
          <a:bodyPr wrap="none" rtlCol="0">
            <a:spAutoFit/>
          </a:bodyPr>
          <a:lstStyle/>
          <a:p>
            <a:r>
              <a:rPr lang="en-US" sz="4000" dirty="0">
                <a:latin typeface="Comic Sans MS" panose="030F0702030302020204" pitchFamily="66" charset="0"/>
              </a:rPr>
              <a:t>cellar</a:t>
            </a:r>
          </a:p>
        </p:txBody>
      </p:sp>
      <p:sp>
        <p:nvSpPr>
          <p:cNvPr id="24" name="TextBox 23">
            <a:extLst>
              <a:ext uri="{FF2B5EF4-FFF2-40B4-BE49-F238E27FC236}">
                <a16:creationId xmlns:a16="http://schemas.microsoft.com/office/drawing/2014/main" id="{B625882E-F2BE-4705-A879-296840906405}"/>
              </a:ext>
            </a:extLst>
          </p:cNvPr>
          <p:cNvSpPr txBox="1"/>
          <p:nvPr/>
        </p:nvSpPr>
        <p:spPr>
          <a:xfrm>
            <a:off x="899588" y="3022952"/>
            <a:ext cx="6766596" cy="707886"/>
          </a:xfrm>
          <a:prstGeom prst="rect">
            <a:avLst/>
          </a:prstGeom>
          <a:noFill/>
        </p:spPr>
        <p:txBody>
          <a:bodyPr wrap="none" rtlCol="0">
            <a:spAutoFit/>
          </a:bodyPr>
          <a:lstStyle/>
          <a:p>
            <a:r>
              <a:rPr lang="en-US" sz="4000" dirty="0">
                <a:latin typeface="Comic Sans MS" panose="030F0702030302020204" pitchFamily="66" charset="0"/>
              </a:rPr>
              <a:t>I love the _____ and quiet.</a:t>
            </a:r>
          </a:p>
        </p:txBody>
      </p:sp>
      <p:sp>
        <p:nvSpPr>
          <p:cNvPr id="25" name="TextBox 24">
            <a:extLst>
              <a:ext uri="{FF2B5EF4-FFF2-40B4-BE49-F238E27FC236}">
                <a16:creationId xmlns:a16="http://schemas.microsoft.com/office/drawing/2014/main" id="{1CD1DFF4-FF0C-41C5-8733-C5643D17C21D}"/>
              </a:ext>
            </a:extLst>
          </p:cNvPr>
          <p:cNvSpPr txBox="1"/>
          <p:nvPr/>
        </p:nvSpPr>
        <p:spPr>
          <a:xfrm>
            <a:off x="3434692" y="3007306"/>
            <a:ext cx="1545616" cy="707886"/>
          </a:xfrm>
          <a:prstGeom prst="rect">
            <a:avLst/>
          </a:prstGeom>
          <a:noFill/>
        </p:spPr>
        <p:txBody>
          <a:bodyPr wrap="none" rtlCol="0">
            <a:spAutoFit/>
          </a:bodyPr>
          <a:lstStyle/>
          <a:p>
            <a:r>
              <a:rPr lang="en-US" sz="4000" dirty="0">
                <a:latin typeface="Comic Sans MS" panose="030F0702030302020204" pitchFamily="66" charset="0"/>
              </a:rPr>
              <a:t>peace</a:t>
            </a:r>
          </a:p>
        </p:txBody>
      </p:sp>
      <p:sp>
        <p:nvSpPr>
          <p:cNvPr id="27" name="TextBox 26">
            <a:extLst>
              <a:ext uri="{FF2B5EF4-FFF2-40B4-BE49-F238E27FC236}">
                <a16:creationId xmlns:a16="http://schemas.microsoft.com/office/drawing/2014/main" id="{CDD8CC96-821C-41C1-8F8B-CA75F2553E02}"/>
              </a:ext>
            </a:extLst>
          </p:cNvPr>
          <p:cNvSpPr txBox="1"/>
          <p:nvPr/>
        </p:nvSpPr>
        <p:spPr>
          <a:xfrm>
            <a:off x="566002" y="3753945"/>
            <a:ext cx="7310014" cy="707886"/>
          </a:xfrm>
          <a:prstGeom prst="rect">
            <a:avLst/>
          </a:prstGeom>
          <a:noFill/>
        </p:spPr>
        <p:txBody>
          <a:bodyPr wrap="none" rtlCol="0">
            <a:spAutoFit/>
          </a:bodyPr>
          <a:lstStyle/>
          <a:p>
            <a:r>
              <a:rPr lang="en-US" sz="4000" dirty="0">
                <a:latin typeface="Comic Sans MS" panose="030F0702030302020204" pitchFamily="66" charset="0"/>
              </a:rPr>
              <a:t>Thank you for the ____ meal!</a:t>
            </a:r>
          </a:p>
        </p:txBody>
      </p:sp>
      <p:sp>
        <p:nvSpPr>
          <p:cNvPr id="28" name="TextBox 27">
            <a:extLst>
              <a:ext uri="{FF2B5EF4-FFF2-40B4-BE49-F238E27FC236}">
                <a16:creationId xmlns:a16="http://schemas.microsoft.com/office/drawing/2014/main" id="{38A9387C-C5CF-48BF-B5E4-9BCE5DE3848C}"/>
              </a:ext>
            </a:extLst>
          </p:cNvPr>
          <p:cNvSpPr txBox="1"/>
          <p:nvPr/>
        </p:nvSpPr>
        <p:spPr>
          <a:xfrm>
            <a:off x="5097071" y="3730838"/>
            <a:ext cx="1140056" cy="707886"/>
          </a:xfrm>
          <a:prstGeom prst="rect">
            <a:avLst/>
          </a:prstGeom>
          <a:noFill/>
        </p:spPr>
        <p:txBody>
          <a:bodyPr wrap="none" rtlCol="0">
            <a:spAutoFit/>
          </a:bodyPr>
          <a:lstStyle/>
          <a:p>
            <a:r>
              <a:rPr lang="en-US" sz="4000" dirty="0">
                <a:latin typeface="Comic Sans MS" panose="030F0702030302020204" pitchFamily="66" charset="0"/>
              </a:rPr>
              <a:t>fine</a:t>
            </a:r>
          </a:p>
        </p:txBody>
      </p:sp>
      <p:sp>
        <p:nvSpPr>
          <p:cNvPr id="29" name="TextBox 28">
            <a:extLst>
              <a:ext uri="{FF2B5EF4-FFF2-40B4-BE49-F238E27FC236}">
                <a16:creationId xmlns:a16="http://schemas.microsoft.com/office/drawing/2014/main" id="{2150AA1C-54AC-4C44-BA26-E0F05F35FBE8}"/>
              </a:ext>
            </a:extLst>
          </p:cNvPr>
          <p:cNvSpPr txBox="1"/>
          <p:nvPr/>
        </p:nvSpPr>
        <p:spPr>
          <a:xfrm>
            <a:off x="254001" y="4301827"/>
            <a:ext cx="8642109" cy="707886"/>
          </a:xfrm>
          <a:prstGeom prst="rect">
            <a:avLst/>
          </a:prstGeom>
          <a:noFill/>
        </p:spPr>
        <p:txBody>
          <a:bodyPr wrap="none" rtlCol="0">
            <a:spAutoFit/>
          </a:bodyPr>
          <a:lstStyle/>
          <a:p>
            <a:r>
              <a:rPr lang="en-US" sz="4000" dirty="0">
                <a:latin typeface="Comic Sans MS" panose="030F0702030302020204" pitchFamily="66" charset="0"/>
              </a:rPr>
              <a:t>Did you see the skunk in the ____?</a:t>
            </a:r>
          </a:p>
        </p:txBody>
      </p:sp>
      <p:sp>
        <p:nvSpPr>
          <p:cNvPr id="30" name="TextBox 29">
            <a:extLst>
              <a:ext uri="{FF2B5EF4-FFF2-40B4-BE49-F238E27FC236}">
                <a16:creationId xmlns:a16="http://schemas.microsoft.com/office/drawing/2014/main" id="{F3CE9FFB-F1B7-46F5-8412-E699276F37C7}"/>
              </a:ext>
            </a:extLst>
          </p:cNvPr>
          <p:cNvSpPr txBox="1"/>
          <p:nvPr/>
        </p:nvSpPr>
        <p:spPr>
          <a:xfrm>
            <a:off x="7116032" y="4264701"/>
            <a:ext cx="1210588" cy="707886"/>
          </a:xfrm>
          <a:prstGeom prst="rect">
            <a:avLst/>
          </a:prstGeom>
          <a:noFill/>
        </p:spPr>
        <p:txBody>
          <a:bodyPr wrap="none" rtlCol="0">
            <a:spAutoFit/>
          </a:bodyPr>
          <a:lstStyle/>
          <a:p>
            <a:r>
              <a:rPr lang="en-US" sz="4000" dirty="0">
                <a:latin typeface="Comic Sans MS" panose="030F0702030302020204" pitchFamily="66" charset="0"/>
              </a:rPr>
              <a:t>trap</a:t>
            </a:r>
          </a:p>
        </p:txBody>
      </p:sp>
      <p:sp>
        <p:nvSpPr>
          <p:cNvPr id="26" name="TextBox 25">
            <a:extLst>
              <a:ext uri="{FF2B5EF4-FFF2-40B4-BE49-F238E27FC236}">
                <a16:creationId xmlns:a16="http://schemas.microsoft.com/office/drawing/2014/main" id="{89874461-66A2-4585-AC04-C43E345C8DBA}"/>
              </a:ext>
            </a:extLst>
          </p:cNvPr>
          <p:cNvSpPr txBox="1"/>
          <p:nvPr/>
        </p:nvSpPr>
        <p:spPr>
          <a:xfrm>
            <a:off x="3212642" y="4751988"/>
            <a:ext cx="2718716" cy="677108"/>
          </a:xfrm>
          <a:prstGeom prst="rect">
            <a:avLst/>
          </a:prstGeom>
          <a:noFill/>
        </p:spPr>
        <p:txBody>
          <a:bodyPr wrap="square">
            <a:spAutoFit/>
          </a:bodyPr>
          <a:lstStyle/>
          <a:p>
            <a:r>
              <a:rPr lang="en-US" sz="3800" dirty="0">
                <a:solidFill>
                  <a:srgbClr val="000064"/>
                </a:solidFill>
                <a:latin typeface="Comic Sans MS" panose="030F0702030302020204" pitchFamily="66" charset="0"/>
              </a:rPr>
              <a:t>Word Bank</a:t>
            </a:r>
            <a:endParaRPr lang="en-US" sz="3800" dirty="0">
              <a:solidFill>
                <a:srgbClr val="000064"/>
              </a:solidFill>
            </a:endParaRPr>
          </a:p>
        </p:txBody>
      </p:sp>
      <p:cxnSp>
        <p:nvCxnSpPr>
          <p:cNvPr id="8" name="Straight Connector 7" descr="A line crossing out the word gnaw.">
            <a:extLst>
              <a:ext uri="{FF2B5EF4-FFF2-40B4-BE49-F238E27FC236}">
                <a16:creationId xmlns:a16="http://schemas.microsoft.com/office/drawing/2014/main" id="{BD18B544-9F55-427F-98C6-D6C87494E05D}"/>
              </a:ext>
            </a:extLst>
          </p:cNvPr>
          <p:cNvCxnSpPr/>
          <p:nvPr/>
        </p:nvCxnSpPr>
        <p:spPr>
          <a:xfrm>
            <a:off x="6232218" y="6414883"/>
            <a:ext cx="1643798"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1" name="Straight Connector 30" descr="A line crossing out the word cupboard.">
            <a:extLst>
              <a:ext uri="{FF2B5EF4-FFF2-40B4-BE49-F238E27FC236}">
                <a16:creationId xmlns:a16="http://schemas.microsoft.com/office/drawing/2014/main" id="{E4EC9E81-189A-468C-A71B-9D6DD97D5CC6}"/>
              </a:ext>
            </a:extLst>
          </p:cNvPr>
          <p:cNvCxnSpPr>
            <a:cxnSpLocks/>
          </p:cNvCxnSpPr>
          <p:nvPr/>
        </p:nvCxnSpPr>
        <p:spPr>
          <a:xfrm>
            <a:off x="183662" y="5758391"/>
            <a:ext cx="2489200"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2" name="Straight Connector 31" descr="A line crossing out the word cellar.">
            <a:extLst>
              <a:ext uri="{FF2B5EF4-FFF2-40B4-BE49-F238E27FC236}">
                <a16:creationId xmlns:a16="http://schemas.microsoft.com/office/drawing/2014/main" id="{ED805492-3F0B-4F9F-B025-68336F9F76A7}"/>
              </a:ext>
            </a:extLst>
          </p:cNvPr>
          <p:cNvCxnSpPr/>
          <p:nvPr/>
        </p:nvCxnSpPr>
        <p:spPr>
          <a:xfrm>
            <a:off x="194840" y="6356269"/>
            <a:ext cx="1643798"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3" name="Straight Connector 32" descr="A line crossing out the word peace.">
            <a:extLst>
              <a:ext uri="{FF2B5EF4-FFF2-40B4-BE49-F238E27FC236}">
                <a16:creationId xmlns:a16="http://schemas.microsoft.com/office/drawing/2014/main" id="{439BFAA4-A8A5-4BBC-8B62-A4E0CCDAEDAE}"/>
              </a:ext>
            </a:extLst>
          </p:cNvPr>
          <p:cNvCxnSpPr/>
          <p:nvPr/>
        </p:nvCxnSpPr>
        <p:spPr>
          <a:xfrm>
            <a:off x="6349449" y="5793565"/>
            <a:ext cx="1643798"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4" name="Straight Connector 33" descr="A line crossing out the word fine.">
            <a:extLst>
              <a:ext uri="{FF2B5EF4-FFF2-40B4-BE49-F238E27FC236}">
                <a16:creationId xmlns:a16="http://schemas.microsoft.com/office/drawing/2014/main" id="{03BE5111-12E3-4F86-98A2-67F558BD9CBF}"/>
              </a:ext>
            </a:extLst>
          </p:cNvPr>
          <p:cNvCxnSpPr/>
          <p:nvPr/>
        </p:nvCxnSpPr>
        <p:spPr>
          <a:xfrm>
            <a:off x="3324903" y="5758395"/>
            <a:ext cx="1643798"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5" name="Straight Connector 34" descr="A line crossing out the word trap.">
            <a:extLst>
              <a:ext uri="{FF2B5EF4-FFF2-40B4-BE49-F238E27FC236}">
                <a16:creationId xmlns:a16="http://schemas.microsoft.com/office/drawing/2014/main" id="{15BF8DCA-5D6C-486C-9693-48C3A11DEF44}"/>
              </a:ext>
            </a:extLst>
          </p:cNvPr>
          <p:cNvCxnSpPr/>
          <p:nvPr/>
        </p:nvCxnSpPr>
        <p:spPr>
          <a:xfrm>
            <a:off x="3289734" y="6356269"/>
            <a:ext cx="1643798"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0" name="Title 9">
            <a:extLst>
              <a:ext uri="{FF2B5EF4-FFF2-40B4-BE49-F238E27FC236}">
                <a16:creationId xmlns:a16="http://schemas.microsoft.com/office/drawing/2014/main" id="{B8ECE499-4906-41CE-9429-1CA2F5EA254C}"/>
              </a:ext>
            </a:extLst>
          </p:cNvPr>
          <p:cNvSpPr>
            <a:spLocks noGrp="1"/>
          </p:cNvSpPr>
          <p:nvPr>
            <p:ph type="title" idx="4294967295"/>
          </p:nvPr>
        </p:nvSpPr>
        <p:spPr/>
        <p:txBody>
          <a:bodyPr>
            <a:normAutofit fontScale="90000"/>
          </a:bodyPr>
          <a:lstStyle/>
          <a:p>
            <a:pPr rtl="0" eaLnBrk="1" latinLnBrk="0" hangingPunct="1"/>
            <a:r>
              <a:rPr lang="en-US" sz="4000" kern="1200" dirty="0">
                <a:solidFill>
                  <a:srgbClr val="003399"/>
                </a:solidFill>
                <a:effectLst/>
                <a:latin typeface="Comic Sans MS" panose="030F0702030302020204" pitchFamily="66" charset="0"/>
                <a:ea typeface="+mn-ea"/>
                <a:cs typeface="+mn-cs"/>
              </a:rPr>
              <a:t>Our Vocabulary Adventure Continues!</a:t>
            </a:r>
            <a:endParaRPr lang="en-US" dirty="0">
              <a:effectLst/>
            </a:endParaRPr>
          </a:p>
          <a:p>
            <a:endParaRPr lang="en-US" dirty="0"/>
          </a:p>
        </p:txBody>
      </p:sp>
    </p:spTree>
    <p:extLst>
      <p:ext uri="{BB962C8B-B14F-4D97-AF65-F5344CB8AC3E}">
        <p14:creationId xmlns:p14="http://schemas.microsoft.com/office/powerpoint/2010/main" val="42386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7"/>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7" grpId="0"/>
      <p:bldP spid="27" grpId="1"/>
      <p:bldP spid="28" grpId="0"/>
      <p:bldP spid="28" grpId="1"/>
      <p:bldP spid="29" grpId="0"/>
      <p:bldP spid="30" grpId="0"/>
      <p:bldP spid="2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howing the 5-Finger Retell">
            <a:extLst>
              <a:ext uri="{FF2B5EF4-FFF2-40B4-BE49-F238E27FC236}">
                <a16:creationId xmlns:a16="http://schemas.microsoft.com/office/drawing/2014/main" id="{EBAF0464-068A-4640-945C-6D76CAAFD409}"/>
              </a:ext>
            </a:extLst>
          </p:cNvPr>
          <p:cNvPicPr>
            <a:picLocks noChangeAspect="1"/>
          </p:cNvPicPr>
          <p:nvPr/>
        </p:nvPicPr>
        <p:blipFill>
          <a:blip r:embed="rId3"/>
          <a:stretch>
            <a:fillRect/>
          </a:stretch>
        </p:blipFill>
        <p:spPr>
          <a:xfrm>
            <a:off x="2271038" y="1042047"/>
            <a:ext cx="5239481" cy="5658640"/>
          </a:xfrm>
          <a:prstGeom prst="rect">
            <a:avLst/>
          </a:prstGeom>
        </p:spPr>
      </p:pic>
      <p:sp>
        <p:nvSpPr>
          <p:cNvPr id="5" name="Oval 4" descr="Oval around the word characters.">
            <a:extLst>
              <a:ext uri="{FF2B5EF4-FFF2-40B4-BE49-F238E27FC236}">
                <a16:creationId xmlns:a16="http://schemas.microsoft.com/office/drawing/2014/main" id="{2E7355B1-7DF4-408B-8F10-1DA110C7E607}"/>
              </a:ext>
            </a:extLst>
          </p:cNvPr>
          <p:cNvSpPr/>
          <p:nvPr/>
        </p:nvSpPr>
        <p:spPr>
          <a:xfrm rot="20498389">
            <a:off x="5018399" y="3741390"/>
            <a:ext cx="2666999" cy="1241321"/>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descr="Oval around the word problem">
            <a:extLst>
              <a:ext uri="{FF2B5EF4-FFF2-40B4-BE49-F238E27FC236}">
                <a16:creationId xmlns:a16="http://schemas.microsoft.com/office/drawing/2014/main" id="{B2F655A0-3CC4-4F24-B6FD-754E81DCC69A}"/>
              </a:ext>
            </a:extLst>
          </p:cNvPr>
          <p:cNvSpPr/>
          <p:nvPr/>
        </p:nvSpPr>
        <p:spPr>
          <a:xfrm rot="16450119">
            <a:off x="3557278" y="1681686"/>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descr="Oval around the word setting.">
            <a:extLst>
              <a:ext uri="{FF2B5EF4-FFF2-40B4-BE49-F238E27FC236}">
                <a16:creationId xmlns:a16="http://schemas.microsoft.com/office/drawing/2014/main" id="{171A7737-2FF1-441F-BFB2-A5CB295D0AE1}"/>
              </a:ext>
            </a:extLst>
          </p:cNvPr>
          <p:cNvSpPr/>
          <p:nvPr/>
        </p:nvSpPr>
        <p:spPr>
          <a:xfrm rot="17749319">
            <a:off x="4556480" y="2011647"/>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descr="Oval around the word events.">
            <a:extLst>
              <a:ext uri="{FF2B5EF4-FFF2-40B4-BE49-F238E27FC236}">
                <a16:creationId xmlns:a16="http://schemas.microsoft.com/office/drawing/2014/main" id="{BADF8950-0CF1-4B95-8194-2967110A4DEF}"/>
              </a:ext>
            </a:extLst>
          </p:cNvPr>
          <p:cNvSpPr/>
          <p:nvPr/>
        </p:nvSpPr>
        <p:spPr>
          <a:xfrm rot="15381281">
            <a:off x="2619818" y="1763444"/>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descr="Oval around the word solution.">
            <a:extLst>
              <a:ext uri="{FF2B5EF4-FFF2-40B4-BE49-F238E27FC236}">
                <a16:creationId xmlns:a16="http://schemas.microsoft.com/office/drawing/2014/main" id="{881A06CD-24DC-4DEC-BA5B-EBA6CA32252F}"/>
              </a:ext>
            </a:extLst>
          </p:cNvPr>
          <p:cNvSpPr/>
          <p:nvPr/>
        </p:nvSpPr>
        <p:spPr>
          <a:xfrm rot="13592026">
            <a:off x="1725499" y="2610475"/>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descr="Oval around the words text connection.">
            <a:extLst>
              <a:ext uri="{FF2B5EF4-FFF2-40B4-BE49-F238E27FC236}">
                <a16:creationId xmlns:a16="http://schemas.microsoft.com/office/drawing/2014/main" id="{8B441599-53D2-4263-8475-EDCA71FDA5B3}"/>
              </a:ext>
            </a:extLst>
          </p:cNvPr>
          <p:cNvSpPr/>
          <p:nvPr/>
        </p:nvSpPr>
        <p:spPr>
          <a:xfrm rot="13592026">
            <a:off x="3470679" y="3346088"/>
            <a:ext cx="2666999" cy="2892278"/>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6C6314-3CF9-4C37-B77C-A9DDCE451381}"/>
              </a:ext>
            </a:extLst>
          </p:cNvPr>
          <p:cNvSpPr>
            <a:spLocks noGrp="1"/>
          </p:cNvSpPr>
          <p:nvPr>
            <p:ph type="title" idx="4294967295"/>
          </p:nvPr>
        </p:nvSpPr>
        <p:spPr/>
        <p:txBody>
          <a:bodyPr/>
          <a:lstStyle/>
          <a:p>
            <a:pPr rtl="0" eaLnBrk="1" latinLnBrk="0" hangingPunct="1"/>
            <a:r>
              <a:rPr lang="en-US" sz="4000" kern="1200" dirty="0">
                <a:solidFill>
                  <a:srgbClr val="000000"/>
                </a:solidFill>
                <a:effectLst/>
                <a:latin typeface="Comic Sans MS" panose="030F0702030302020204" pitchFamily="66" charset="0"/>
                <a:ea typeface="+mn-ea"/>
                <a:cs typeface="+mn-cs"/>
              </a:rPr>
              <a:t>5 Finger Retell</a:t>
            </a:r>
            <a:endParaRPr lang="en-US" dirty="0">
              <a:effectLst/>
            </a:endParaRPr>
          </a:p>
          <a:p>
            <a:endParaRPr lang="en-US" dirty="0"/>
          </a:p>
        </p:txBody>
      </p:sp>
    </p:spTree>
    <p:extLst>
      <p:ext uri="{BB962C8B-B14F-4D97-AF65-F5344CB8AC3E}">
        <p14:creationId xmlns:p14="http://schemas.microsoft.com/office/powerpoint/2010/main" val="126519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xit" presetSubtype="0" fill="hold" grpId="1"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Couture.thmx</Template>
  <TotalTime>11622</TotalTime>
  <Words>2886</Words>
  <Application>Microsoft Office PowerPoint</Application>
  <PresentationFormat>On-screen Show (4:3)</PresentationFormat>
  <Paragraphs>308</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Comic Sans MS</vt:lpstr>
      <vt:lpstr>Roboto</vt:lpstr>
      <vt:lpstr>Times New Roman</vt:lpstr>
      <vt:lpstr>Office Theme</vt:lpstr>
      <vt:lpstr>Fables</vt:lpstr>
      <vt:lpstr>Soaring Through Our Skills! </vt:lpstr>
      <vt:lpstr>Let’s Read CVVC Words! </vt:lpstr>
      <vt:lpstr>Compound Sentences </vt:lpstr>
      <vt:lpstr>Building Compound Sentences </vt:lpstr>
      <vt:lpstr>Fables– Vocabulary Review </vt:lpstr>
      <vt:lpstr>Vocabulary Review Take Two! </vt:lpstr>
      <vt:lpstr>Our Vocabulary Adventure Continues! </vt:lpstr>
      <vt:lpstr>5 Finger Retell </vt:lpstr>
      <vt:lpstr>The Country Mouse and the City Mouse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236</cp:revision>
  <dcterms:created xsi:type="dcterms:W3CDTF">2012-04-20T18:25:02Z</dcterms:created>
  <dcterms:modified xsi:type="dcterms:W3CDTF">2021-11-30T11:53:07Z</dcterms:modified>
</cp:coreProperties>
</file>